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5.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27.xml" ContentType="application/vnd.openxmlformats-officedocument.presentationml.slide+xml"/>
  <Override PartName="/ppt/slides/slide1.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5.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258" r:id="rId3"/>
    <p:sldId id="281" r:id="rId4"/>
    <p:sldId id="280" r:id="rId5"/>
    <p:sldId id="282" r:id="rId6"/>
    <p:sldId id="268" r:id="rId7"/>
    <p:sldId id="283" r:id="rId8"/>
    <p:sldId id="270" r:id="rId9"/>
    <p:sldId id="284" r:id="rId10"/>
    <p:sldId id="269" r:id="rId11"/>
    <p:sldId id="285" r:id="rId12"/>
    <p:sldId id="286" r:id="rId13"/>
    <p:sldId id="264" r:id="rId14"/>
    <p:sldId id="260" r:id="rId15"/>
    <p:sldId id="287" r:id="rId16"/>
    <p:sldId id="271" r:id="rId17"/>
    <p:sldId id="293" r:id="rId18"/>
    <p:sldId id="288" r:id="rId19"/>
    <p:sldId id="299" r:id="rId20"/>
    <p:sldId id="301" r:id="rId21"/>
    <p:sldId id="300" r:id="rId22"/>
    <p:sldId id="273" r:id="rId23"/>
    <p:sldId id="274" r:id="rId24"/>
    <p:sldId id="290" r:id="rId25"/>
    <p:sldId id="289" r:id="rId26"/>
    <p:sldId id="291" r:id="rId27"/>
    <p:sldId id="265" r:id="rId2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60" autoAdjust="0"/>
    <p:restoredTop sz="94660"/>
  </p:normalViewPr>
  <p:slideViewPr>
    <p:cSldViewPr snapToGrid="0">
      <p:cViewPr varScale="1">
        <p:scale>
          <a:sx n="73" d="100"/>
          <a:sy n="73"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073D56-4113-48E4-9155-1DDAAC89ACD9}" type="datetimeFigureOut">
              <a:rPr lang="fr-FR" smtClean="0"/>
              <a:t>14/03/2019</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AF4B3A-ED7B-481E-9EC8-26667DE5571E}" type="slidenum">
              <a:rPr lang="fr-FR" smtClean="0"/>
              <a:t>‹#›</a:t>
            </a:fld>
            <a:endParaRPr lang="fr-FR"/>
          </a:p>
        </p:txBody>
      </p:sp>
    </p:spTree>
    <p:extLst>
      <p:ext uri="{BB962C8B-B14F-4D97-AF65-F5344CB8AC3E}">
        <p14:creationId xmlns:p14="http://schemas.microsoft.com/office/powerpoint/2010/main" val="1995818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You </a:t>
            </a:r>
            <a:r>
              <a:rPr lang="fr-FR" dirty="0" err="1" smtClean="0"/>
              <a:t>can</a:t>
            </a:r>
            <a:r>
              <a:rPr lang="fr-FR" dirty="0" smtClean="0"/>
              <a:t> </a:t>
            </a:r>
            <a:r>
              <a:rPr lang="fr-FR" dirty="0" err="1" smtClean="0"/>
              <a:t>share</a:t>
            </a:r>
            <a:r>
              <a:rPr lang="fr-FR" dirty="0" smtClean="0"/>
              <a:t> </a:t>
            </a:r>
            <a:r>
              <a:rPr lang="fr-FR" dirty="0" err="1" smtClean="0"/>
              <a:t>this</a:t>
            </a:r>
            <a:r>
              <a:rPr lang="fr-FR" dirty="0" smtClean="0"/>
              <a:t> </a:t>
            </a:r>
            <a:r>
              <a:rPr lang="fr-FR" dirty="0" err="1" smtClean="0"/>
              <a:t>link</a:t>
            </a:r>
            <a:r>
              <a:rPr lang="fr-FR" dirty="0" smtClean="0"/>
              <a:t> </a:t>
            </a:r>
            <a:r>
              <a:rPr lang="fr-FR" dirty="0" err="1" smtClean="0"/>
              <a:t>with</a:t>
            </a:r>
            <a:r>
              <a:rPr lang="fr-FR" dirty="0" smtClean="0"/>
              <a:t> </a:t>
            </a:r>
            <a:r>
              <a:rPr lang="fr-FR" dirty="0" err="1" smtClean="0"/>
              <a:t>your</a:t>
            </a:r>
            <a:r>
              <a:rPr lang="fr-FR" dirty="0" smtClean="0"/>
              <a:t> </a:t>
            </a:r>
            <a:r>
              <a:rPr lang="fr-FR" dirty="0" err="1" smtClean="0"/>
              <a:t>students</a:t>
            </a:r>
            <a:r>
              <a:rPr lang="fr-FR" dirty="0" smtClean="0"/>
              <a:t> for </a:t>
            </a:r>
            <a:r>
              <a:rPr lang="fr-FR" dirty="0" err="1" smtClean="0"/>
              <a:t>vocab</a:t>
            </a:r>
            <a:r>
              <a:rPr lang="fr-FR" dirty="0" smtClean="0"/>
              <a:t> practice. </a:t>
            </a:r>
            <a:r>
              <a:rPr lang="fr-FR" dirty="0" err="1" smtClean="0"/>
              <a:t>They</a:t>
            </a:r>
            <a:r>
              <a:rPr lang="fr-FR" dirty="0" smtClean="0"/>
              <a:t> </a:t>
            </a:r>
            <a:r>
              <a:rPr lang="fr-FR" dirty="0" err="1" smtClean="0"/>
              <a:t>will</a:t>
            </a:r>
            <a:r>
              <a:rPr lang="fr-FR" dirty="0" smtClean="0"/>
              <a:t> </a:t>
            </a:r>
            <a:r>
              <a:rPr lang="fr-FR" dirty="0" err="1" smtClean="0"/>
              <a:t>need</a:t>
            </a:r>
            <a:r>
              <a:rPr lang="fr-FR" dirty="0" smtClean="0"/>
              <a:t> to </a:t>
            </a:r>
            <a:r>
              <a:rPr lang="fr-FR" dirty="0" err="1" smtClean="0"/>
              <a:t>be</a:t>
            </a:r>
            <a:r>
              <a:rPr lang="fr-FR" dirty="0" smtClean="0"/>
              <a:t> </a:t>
            </a:r>
            <a:r>
              <a:rPr lang="fr-FR" dirty="0" err="1" smtClean="0"/>
              <a:t>registered</a:t>
            </a:r>
            <a:r>
              <a:rPr lang="fr-FR" baseline="0" dirty="0" smtClean="0"/>
              <a:t> on </a:t>
            </a:r>
            <a:r>
              <a:rPr lang="fr-FR" baseline="0" dirty="0" err="1" smtClean="0"/>
              <a:t>Memrise</a:t>
            </a:r>
            <a:r>
              <a:rPr lang="fr-FR" baseline="0" dirty="0" smtClean="0"/>
              <a:t> to </a:t>
            </a:r>
            <a:r>
              <a:rPr lang="fr-FR" baseline="0" dirty="0" err="1" smtClean="0"/>
              <a:t>access</a:t>
            </a:r>
            <a:r>
              <a:rPr lang="fr-FR" baseline="0" dirty="0" smtClean="0"/>
              <a:t> the course (free). You </a:t>
            </a:r>
            <a:r>
              <a:rPr lang="fr-FR" baseline="0" dirty="0" err="1" smtClean="0"/>
              <a:t>can</a:t>
            </a:r>
            <a:r>
              <a:rPr lang="fr-FR" baseline="0" dirty="0" smtClean="0"/>
              <a:t> </a:t>
            </a:r>
            <a:r>
              <a:rPr lang="fr-FR" baseline="0" dirty="0" err="1" smtClean="0"/>
              <a:t>also</a:t>
            </a:r>
            <a:r>
              <a:rPr lang="fr-FR" baseline="0" dirty="0" smtClean="0"/>
              <a:t> </a:t>
            </a:r>
            <a:r>
              <a:rPr lang="fr-FR" baseline="0" dirty="0" err="1" smtClean="0"/>
              <a:t>create</a:t>
            </a:r>
            <a:r>
              <a:rPr lang="fr-FR" baseline="0" dirty="0" smtClean="0"/>
              <a:t> a group on </a:t>
            </a:r>
            <a:r>
              <a:rPr lang="fr-FR" baseline="0" dirty="0" err="1" smtClean="0"/>
              <a:t>Memrise</a:t>
            </a:r>
            <a:r>
              <a:rPr lang="fr-FR" baseline="0" dirty="0" smtClean="0"/>
              <a:t> by </a:t>
            </a:r>
            <a:r>
              <a:rPr lang="fr-FR" baseline="0" dirty="0" err="1" smtClean="0"/>
              <a:t>inviting</a:t>
            </a:r>
            <a:r>
              <a:rPr lang="fr-FR" baseline="0" dirty="0" smtClean="0"/>
              <a:t> </a:t>
            </a:r>
            <a:r>
              <a:rPr lang="fr-FR" baseline="0" dirty="0" err="1" smtClean="0"/>
              <a:t>your</a:t>
            </a:r>
            <a:r>
              <a:rPr lang="fr-FR" baseline="0" dirty="0" smtClean="0"/>
              <a:t> </a:t>
            </a:r>
            <a:r>
              <a:rPr lang="fr-FR" baseline="0" dirty="0" err="1" smtClean="0"/>
              <a:t>students</a:t>
            </a:r>
            <a:r>
              <a:rPr lang="fr-FR" baseline="0" dirty="0" smtClean="0"/>
              <a:t> and </a:t>
            </a:r>
            <a:r>
              <a:rPr lang="fr-FR" baseline="0" dirty="0" err="1" smtClean="0"/>
              <a:t>add</a:t>
            </a:r>
            <a:r>
              <a:rPr lang="fr-FR" baseline="0" dirty="0" smtClean="0"/>
              <a:t> </a:t>
            </a:r>
            <a:r>
              <a:rPr lang="fr-FR" baseline="0" dirty="0" err="1" smtClean="0"/>
              <a:t>this</a:t>
            </a:r>
            <a:r>
              <a:rPr lang="fr-FR" baseline="0" dirty="0" smtClean="0"/>
              <a:t> course to </a:t>
            </a:r>
            <a:r>
              <a:rPr lang="fr-FR" baseline="0" dirty="0" err="1" smtClean="0"/>
              <a:t>your</a:t>
            </a:r>
            <a:r>
              <a:rPr lang="fr-FR" baseline="0" dirty="0" smtClean="0"/>
              <a:t> group to </a:t>
            </a:r>
            <a:r>
              <a:rPr lang="fr-FR" baseline="0" dirty="0" err="1" smtClean="0"/>
              <a:t>be</a:t>
            </a:r>
            <a:r>
              <a:rPr lang="fr-FR" baseline="0" dirty="0" smtClean="0"/>
              <a:t> able to </a:t>
            </a:r>
            <a:r>
              <a:rPr lang="fr-FR" baseline="0" dirty="0" err="1" smtClean="0"/>
              <a:t>track</a:t>
            </a:r>
            <a:r>
              <a:rPr lang="fr-FR" baseline="0" dirty="0" smtClean="0"/>
              <a:t> </a:t>
            </a:r>
            <a:r>
              <a:rPr lang="fr-FR" baseline="0" dirty="0" err="1" smtClean="0"/>
              <a:t>their</a:t>
            </a:r>
            <a:r>
              <a:rPr lang="fr-FR" baseline="0" dirty="0" smtClean="0"/>
              <a:t> </a:t>
            </a:r>
            <a:r>
              <a:rPr lang="fr-FR" baseline="0" dirty="0" err="1" smtClean="0"/>
              <a:t>progress</a:t>
            </a:r>
            <a:r>
              <a:rPr lang="fr-FR" baseline="0" dirty="0" smtClean="0"/>
              <a:t>.</a:t>
            </a:r>
            <a:endParaRPr lang="fr-FR" dirty="0"/>
          </a:p>
        </p:txBody>
      </p:sp>
      <p:sp>
        <p:nvSpPr>
          <p:cNvPr id="4" name="Slide Number Placeholder 3"/>
          <p:cNvSpPr>
            <a:spLocks noGrp="1"/>
          </p:cNvSpPr>
          <p:nvPr>
            <p:ph type="sldNum" sz="quarter" idx="10"/>
          </p:nvPr>
        </p:nvSpPr>
        <p:spPr/>
        <p:txBody>
          <a:bodyPr/>
          <a:lstStyle/>
          <a:p>
            <a:fld id="{51AF4B3A-ED7B-481E-9EC8-26667DE5571E}" type="slidenum">
              <a:rPr lang="fr-FR" smtClean="0"/>
              <a:t>27</a:t>
            </a:fld>
            <a:endParaRPr lang="fr-FR"/>
          </a:p>
        </p:txBody>
      </p:sp>
    </p:spTree>
    <p:extLst>
      <p:ext uri="{BB962C8B-B14F-4D97-AF65-F5344CB8AC3E}">
        <p14:creationId xmlns:p14="http://schemas.microsoft.com/office/powerpoint/2010/main" val="848445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r-F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B1794F69-F669-4843-97EE-B07E76CC765B}" type="datetimeFigureOut">
              <a:rPr lang="fr-FR" smtClean="0"/>
              <a:t>14/03/2019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1EEDCB1-208E-4C14-BE75-15F579CB5088}" type="slidenum">
              <a:rPr lang="fr-FR" smtClean="0"/>
              <a:t>‹#›</a:t>
            </a:fld>
            <a:endParaRPr lang="fr-FR"/>
          </a:p>
        </p:txBody>
      </p:sp>
    </p:spTree>
    <p:extLst>
      <p:ext uri="{BB962C8B-B14F-4D97-AF65-F5344CB8AC3E}">
        <p14:creationId xmlns:p14="http://schemas.microsoft.com/office/powerpoint/2010/main" val="9180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B1794F69-F669-4843-97EE-B07E76CC765B}" type="datetimeFigureOut">
              <a:rPr lang="fr-FR" smtClean="0"/>
              <a:t>14/03/2019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1EEDCB1-208E-4C14-BE75-15F579CB5088}" type="slidenum">
              <a:rPr lang="fr-FR" smtClean="0"/>
              <a:t>‹#›</a:t>
            </a:fld>
            <a:endParaRPr lang="fr-FR"/>
          </a:p>
        </p:txBody>
      </p:sp>
    </p:spTree>
    <p:extLst>
      <p:ext uri="{BB962C8B-B14F-4D97-AF65-F5344CB8AC3E}">
        <p14:creationId xmlns:p14="http://schemas.microsoft.com/office/powerpoint/2010/main" val="3936602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B1794F69-F669-4843-97EE-B07E76CC765B}" type="datetimeFigureOut">
              <a:rPr lang="fr-FR" smtClean="0"/>
              <a:t>14/03/2019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1EEDCB1-208E-4C14-BE75-15F579CB5088}" type="slidenum">
              <a:rPr lang="fr-FR" smtClean="0"/>
              <a:t>‹#›</a:t>
            </a:fld>
            <a:endParaRPr lang="fr-FR"/>
          </a:p>
        </p:txBody>
      </p:sp>
    </p:spTree>
    <p:extLst>
      <p:ext uri="{BB962C8B-B14F-4D97-AF65-F5344CB8AC3E}">
        <p14:creationId xmlns:p14="http://schemas.microsoft.com/office/powerpoint/2010/main" val="1448825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B1794F69-F669-4843-97EE-B07E76CC765B}" type="datetimeFigureOut">
              <a:rPr lang="fr-FR" smtClean="0"/>
              <a:t>14/03/2019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1EEDCB1-208E-4C14-BE75-15F579CB5088}" type="slidenum">
              <a:rPr lang="fr-FR" smtClean="0"/>
              <a:t>‹#›</a:t>
            </a:fld>
            <a:endParaRPr lang="fr-FR"/>
          </a:p>
        </p:txBody>
      </p:sp>
    </p:spTree>
    <p:extLst>
      <p:ext uri="{BB962C8B-B14F-4D97-AF65-F5344CB8AC3E}">
        <p14:creationId xmlns:p14="http://schemas.microsoft.com/office/powerpoint/2010/main" val="2502447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r-F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794F69-F669-4843-97EE-B07E76CC765B}" type="datetimeFigureOut">
              <a:rPr lang="fr-FR" smtClean="0"/>
              <a:t>14/03/2019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1EEDCB1-208E-4C14-BE75-15F579CB5088}" type="slidenum">
              <a:rPr lang="fr-FR" smtClean="0"/>
              <a:t>‹#›</a:t>
            </a:fld>
            <a:endParaRPr lang="fr-FR"/>
          </a:p>
        </p:txBody>
      </p:sp>
    </p:spTree>
    <p:extLst>
      <p:ext uri="{BB962C8B-B14F-4D97-AF65-F5344CB8AC3E}">
        <p14:creationId xmlns:p14="http://schemas.microsoft.com/office/powerpoint/2010/main" val="215746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B1794F69-F669-4843-97EE-B07E76CC765B}" type="datetimeFigureOut">
              <a:rPr lang="fr-FR" smtClean="0"/>
              <a:t>14/03/2019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1EEDCB1-208E-4C14-BE75-15F579CB5088}" type="slidenum">
              <a:rPr lang="fr-FR" smtClean="0"/>
              <a:t>‹#›</a:t>
            </a:fld>
            <a:endParaRPr lang="fr-FR"/>
          </a:p>
        </p:txBody>
      </p:sp>
    </p:spTree>
    <p:extLst>
      <p:ext uri="{BB962C8B-B14F-4D97-AF65-F5344CB8AC3E}">
        <p14:creationId xmlns:p14="http://schemas.microsoft.com/office/powerpoint/2010/main" val="358303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r-F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B1794F69-F669-4843-97EE-B07E76CC765B}" type="datetimeFigureOut">
              <a:rPr lang="fr-FR" smtClean="0"/>
              <a:t>14/03/2019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81EEDCB1-208E-4C14-BE75-15F579CB5088}" type="slidenum">
              <a:rPr lang="fr-FR" smtClean="0"/>
              <a:t>‹#›</a:t>
            </a:fld>
            <a:endParaRPr lang="fr-FR"/>
          </a:p>
        </p:txBody>
      </p:sp>
    </p:spTree>
    <p:extLst>
      <p:ext uri="{BB962C8B-B14F-4D97-AF65-F5344CB8AC3E}">
        <p14:creationId xmlns:p14="http://schemas.microsoft.com/office/powerpoint/2010/main" val="2657371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B1794F69-F669-4843-97EE-B07E76CC765B}" type="datetimeFigureOut">
              <a:rPr lang="fr-FR" smtClean="0"/>
              <a:t>14/03/2019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1EEDCB1-208E-4C14-BE75-15F579CB5088}" type="slidenum">
              <a:rPr lang="fr-FR" smtClean="0"/>
              <a:t>‹#›</a:t>
            </a:fld>
            <a:endParaRPr lang="fr-FR"/>
          </a:p>
        </p:txBody>
      </p:sp>
    </p:spTree>
    <p:extLst>
      <p:ext uri="{BB962C8B-B14F-4D97-AF65-F5344CB8AC3E}">
        <p14:creationId xmlns:p14="http://schemas.microsoft.com/office/powerpoint/2010/main" val="88800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794F69-F669-4843-97EE-B07E76CC765B}" type="datetimeFigureOut">
              <a:rPr lang="fr-FR" smtClean="0"/>
              <a:t>14/03/2019</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81EEDCB1-208E-4C14-BE75-15F579CB5088}" type="slidenum">
              <a:rPr lang="fr-FR" smtClean="0"/>
              <a:t>‹#›</a:t>
            </a:fld>
            <a:endParaRPr lang="fr-FR"/>
          </a:p>
        </p:txBody>
      </p:sp>
    </p:spTree>
    <p:extLst>
      <p:ext uri="{BB962C8B-B14F-4D97-AF65-F5344CB8AC3E}">
        <p14:creationId xmlns:p14="http://schemas.microsoft.com/office/powerpoint/2010/main" val="895027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794F69-F669-4843-97EE-B07E76CC765B}" type="datetimeFigureOut">
              <a:rPr lang="fr-FR" smtClean="0"/>
              <a:t>14/03/2019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1EEDCB1-208E-4C14-BE75-15F579CB5088}" type="slidenum">
              <a:rPr lang="fr-FR" smtClean="0"/>
              <a:t>‹#›</a:t>
            </a:fld>
            <a:endParaRPr lang="fr-FR"/>
          </a:p>
        </p:txBody>
      </p:sp>
    </p:spTree>
    <p:extLst>
      <p:ext uri="{BB962C8B-B14F-4D97-AF65-F5344CB8AC3E}">
        <p14:creationId xmlns:p14="http://schemas.microsoft.com/office/powerpoint/2010/main" val="1195171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794F69-F669-4843-97EE-B07E76CC765B}" type="datetimeFigureOut">
              <a:rPr lang="fr-FR" smtClean="0"/>
              <a:t>14/03/2019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1EEDCB1-208E-4C14-BE75-15F579CB5088}" type="slidenum">
              <a:rPr lang="fr-FR" smtClean="0"/>
              <a:t>‹#›</a:t>
            </a:fld>
            <a:endParaRPr lang="fr-FR"/>
          </a:p>
        </p:txBody>
      </p:sp>
    </p:spTree>
    <p:extLst>
      <p:ext uri="{BB962C8B-B14F-4D97-AF65-F5344CB8AC3E}">
        <p14:creationId xmlns:p14="http://schemas.microsoft.com/office/powerpoint/2010/main" val="2712364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794F69-F669-4843-97EE-B07E76CC765B}" type="datetimeFigureOut">
              <a:rPr lang="fr-FR" smtClean="0"/>
              <a:t>14/03/2019</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EEDCB1-208E-4C14-BE75-15F579CB5088}" type="slidenum">
              <a:rPr lang="fr-FR" smtClean="0"/>
              <a:t>‹#›</a:t>
            </a:fld>
            <a:endParaRPr lang="fr-FR"/>
          </a:p>
        </p:txBody>
      </p:sp>
    </p:spTree>
    <p:extLst>
      <p:ext uri="{BB962C8B-B14F-4D97-AF65-F5344CB8AC3E}">
        <p14:creationId xmlns:p14="http://schemas.microsoft.com/office/powerpoint/2010/main" val="4734058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fr/url?sa=i&amp;rct=j&amp;q=&amp;esrc=s&amp;source=images&amp;cd=&amp;cad=rja&amp;uact=8&amp;ved=0ahUKEwjRxry9zN7WAhWHb1AKHQNkCfcQjRwIBw&amp;url=http://www.passeportsante.net/fr/Actualites/Nouvelles/Fiche.aspx?doc%3Djalousie-famille-conflit-frere-soeur-grossesse&amp;psig=AOvVaw00qWDzpdCwjZcruPpN3EYQ&amp;ust=1507468644871225" TargetMode="External"/><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6.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6.png"/><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memrise.com/course/1164669/french-vocabulary-aqa-as/8/"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6.pn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6.pn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1375" y="2923175"/>
            <a:ext cx="2743200" cy="1198039"/>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smtClean="0">
                <a:solidFill>
                  <a:schemeClr val="tx1"/>
                </a:solidFill>
              </a:rPr>
              <a:t>Thème 1: Les Aspects de la Société Francophone: Les Tendances</a:t>
            </a:r>
            <a:endParaRPr lang="fr-FR" sz="2000" b="1" dirty="0">
              <a:solidFill>
                <a:schemeClr val="tx1"/>
              </a:solidFill>
            </a:endParaRPr>
          </a:p>
        </p:txBody>
      </p:sp>
      <p:sp>
        <p:nvSpPr>
          <p:cNvPr id="5" name="Rectangle 4"/>
          <p:cNvSpPr/>
          <p:nvPr/>
        </p:nvSpPr>
        <p:spPr>
          <a:xfrm>
            <a:off x="3911253" y="632110"/>
            <a:ext cx="2179150" cy="1112172"/>
          </a:xfrm>
          <a:prstGeom prst="rect">
            <a:avLst/>
          </a:prstGeom>
          <a:solidFill>
            <a:srgbClr val="E67E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1. La famille en voie de changement</a:t>
            </a:r>
            <a:endParaRPr lang="fr-FR" sz="1600" b="1" dirty="0">
              <a:solidFill>
                <a:schemeClr val="tx1"/>
              </a:solidFill>
            </a:endParaRPr>
          </a:p>
        </p:txBody>
      </p:sp>
      <p:sp>
        <p:nvSpPr>
          <p:cNvPr id="9" name="Rectangle 8"/>
          <p:cNvSpPr/>
          <p:nvPr/>
        </p:nvSpPr>
        <p:spPr>
          <a:xfrm>
            <a:off x="3869742" y="2950338"/>
            <a:ext cx="2220661" cy="1123955"/>
          </a:xfrm>
          <a:prstGeom prst="rect">
            <a:avLst/>
          </a:prstGeom>
          <a:solidFill>
            <a:srgbClr val="8CDAC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2. La ‘cyber-société’</a:t>
            </a:r>
            <a:endParaRPr lang="fr-FR" sz="1600" b="1" dirty="0">
              <a:solidFill>
                <a:schemeClr val="tx1"/>
              </a:solidFill>
            </a:endParaRPr>
          </a:p>
        </p:txBody>
      </p:sp>
      <p:sp>
        <p:nvSpPr>
          <p:cNvPr id="10" name="Rectangle 9"/>
          <p:cNvSpPr/>
          <p:nvPr/>
        </p:nvSpPr>
        <p:spPr>
          <a:xfrm>
            <a:off x="3869741" y="4865205"/>
            <a:ext cx="2220662" cy="1161198"/>
          </a:xfrm>
          <a:prstGeom prst="rect">
            <a:avLst/>
          </a:prstGeom>
          <a:solidFill>
            <a:srgbClr val="899CD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3: Le rôle du bénévolat</a:t>
            </a:r>
            <a:endParaRPr lang="fr-FR" sz="1600" b="1" dirty="0">
              <a:solidFill>
                <a:schemeClr val="tx1"/>
              </a:solidFill>
            </a:endParaRPr>
          </a:p>
        </p:txBody>
      </p:sp>
      <p:sp>
        <p:nvSpPr>
          <p:cNvPr id="11" name="Rectangle 10"/>
          <p:cNvSpPr/>
          <p:nvPr/>
        </p:nvSpPr>
        <p:spPr>
          <a:xfrm>
            <a:off x="6340568" y="211352"/>
            <a:ext cx="4327433" cy="538619"/>
          </a:xfrm>
          <a:prstGeom prst="rect">
            <a:avLst/>
          </a:prstGeom>
          <a:solidFill>
            <a:srgbClr val="E67EA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a. La vie de couple: nouvelles tendances</a:t>
            </a:r>
            <a:endParaRPr lang="fr-FR" sz="1600" b="1" dirty="0">
              <a:solidFill>
                <a:schemeClr val="tx1"/>
              </a:solidFill>
            </a:endParaRPr>
          </a:p>
        </p:txBody>
      </p:sp>
      <p:sp>
        <p:nvSpPr>
          <p:cNvPr id="12" name="Rectangle 11"/>
          <p:cNvSpPr/>
          <p:nvPr/>
        </p:nvSpPr>
        <p:spPr>
          <a:xfrm>
            <a:off x="6340567" y="901723"/>
            <a:ext cx="4327433" cy="556796"/>
          </a:xfrm>
          <a:prstGeom prst="rect">
            <a:avLst/>
          </a:prstGeom>
          <a:solidFill>
            <a:srgbClr val="E67E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b. Monoparentalité, homoparentalité, familles recomposées</a:t>
            </a:r>
            <a:endParaRPr lang="fr-FR" sz="1600" b="1" dirty="0">
              <a:solidFill>
                <a:schemeClr val="tx1"/>
              </a:solidFill>
            </a:endParaRPr>
          </a:p>
        </p:txBody>
      </p:sp>
      <p:sp>
        <p:nvSpPr>
          <p:cNvPr id="13" name="Rectangle 12"/>
          <p:cNvSpPr/>
          <p:nvPr/>
        </p:nvSpPr>
        <p:spPr>
          <a:xfrm>
            <a:off x="6340567" y="1635339"/>
            <a:ext cx="4327433" cy="533620"/>
          </a:xfrm>
          <a:prstGeom prst="rect">
            <a:avLst/>
          </a:prstGeom>
          <a:solidFill>
            <a:srgbClr val="E67EAD"/>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c. Grands-parents, parents et enfants: soucis et problèmes</a:t>
            </a:r>
            <a:endParaRPr lang="fr-FR" sz="1600" b="1" dirty="0">
              <a:solidFill>
                <a:schemeClr val="tx1"/>
              </a:solidFill>
            </a:endParaRPr>
          </a:p>
        </p:txBody>
      </p:sp>
      <p:sp>
        <p:nvSpPr>
          <p:cNvPr id="30" name="Rectangle 29"/>
          <p:cNvSpPr/>
          <p:nvPr/>
        </p:nvSpPr>
        <p:spPr>
          <a:xfrm>
            <a:off x="6300245" y="2416718"/>
            <a:ext cx="4327433" cy="533620"/>
          </a:xfrm>
          <a:prstGeom prst="rect">
            <a:avLst/>
          </a:prstGeom>
          <a:solidFill>
            <a:srgbClr val="8CDAC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a. Comment la technologie facilite la vie quotidienne</a:t>
            </a:r>
            <a:endParaRPr lang="fr-FR" sz="1600" b="1" dirty="0">
              <a:solidFill>
                <a:schemeClr val="tx1"/>
              </a:solidFill>
            </a:endParaRPr>
          </a:p>
        </p:txBody>
      </p:sp>
      <p:sp>
        <p:nvSpPr>
          <p:cNvPr id="31" name="Rectangle 30"/>
          <p:cNvSpPr/>
          <p:nvPr/>
        </p:nvSpPr>
        <p:spPr>
          <a:xfrm>
            <a:off x="6300245" y="3077989"/>
            <a:ext cx="4327433" cy="533620"/>
          </a:xfrm>
          <a:prstGeom prst="rect">
            <a:avLst/>
          </a:prstGeom>
          <a:solidFill>
            <a:srgbClr val="8CDAC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fr-FR" sz="1600" b="1" dirty="0" smtClean="0">
                <a:solidFill>
                  <a:schemeClr val="tx1"/>
                </a:solidFill>
              </a:rPr>
              <a:t>b. Quels dangers la cyber-société pose-t-elle?</a:t>
            </a:r>
          </a:p>
          <a:p>
            <a:endParaRPr lang="fr-FR" sz="1600" b="1" dirty="0">
              <a:solidFill>
                <a:schemeClr val="tx1"/>
              </a:solidFill>
            </a:endParaRPr>
          </a:p>
        </p:txBody>
      </p:sp>
      <p:sp>
        <p:nvSpPr>
          <p:cNvPr id="32" name="Rectangle 31"/>
          <p:cNvSpPr/>
          <p:nvPr/>
        </p:nvSpPr>
        <p:spPr>
          <a:xfrm>
            <a:off x="6300244" y="3756741"/>
            <a:ext cx="4327433" cy="533620"/>
          </a:xfrm>
          <a:prstGeom prst="rect">
            <a:avLst/>
          </a:prstGeom>
          <a:solidFill>
            <a:srgbClr val="8CDAC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fr-FR" sz="1600" b="1" dirty="0" smtClean="0">
                <a:solidFill>
                  <a:schemeClr val="tx1"/>
                </a:solidFill>
              </a:rPr>
              <a:t>c. Qui sont les cybernautes?</a:t>
            </a:r>
          </a:p>
          <a:p>
            <a:endParaRPr lang="fr-FR" sz="1600" b="1" dirty="0">
              <a:solidFill>
                <a:schemeClr val="tx1"/>
              </a:solidFill>
            </a:endParaRPr>
          </a:p>
        </p:txBody>
      </p:sp>
      <p:sp>
        <p:nvSpPr>
          <p:cNvPr id="33" name="Rectangle 32"/>
          <p:cNvSpPr/>
          <p:nvPr/>
        </p:nvSpPr>
        <p:spPr>
          <a:xfrm>
            <a:off x="6300241" y="4588550"/>
            <a:ext cx="4327433" cy="533620"/>
          </a:xfrm>
          <a:prstGeom prst="rect">
            <a:avLst/>
          </a:prstGeom>
          <a:solidFill>
            <a:srgbClr val="899CD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fr-FR" sz="1600" b="1" dirty="0" smtClean="0">
                <a:solidFill>
                  <a:schemeClr val="tx1"/>
                </a:solidFill>
              </a:rPr>
              <a:t>a. Qui sont et que font les bénévoles?</a:t>
            </a:r>
          </a:p>
          <a:p>
            <a:endParaRPr lang="fr-FR" sz="1600" b="1" dirty="0">
              <a:solidFill>
                <a:schemeClr val="tx1"/>
              </a:solidFill>
            </a:endParaRPr>
          </a:p>
        </p:txBody>
      </p:sp>
      <p:sp>
        <p:nvSpPr>
          <p:cNvPr id="34" name="Rectangle 33"/>
          <p:cNvSpPr/>
          <p:nvPr/>
        </p:nvSpPr>
        <p:spPr>
          <a:xfrm>
            <a:off x="6300241" y="5248915"/>
            <a:ext cx="4327433" cy="533620"/>
          </a:xfrm>
          <a:prstGeom prst="rect">
            <a:avLst/>
          </a:prstGeom>
          <a:solidFill>
            <a:srgbClr val="899CD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endParaRPr lang="fr-FR" sz="1600" b="1" dirty="0" smtClean="0">
              <a:solidFill>
                <a:schemeClr val="tx1"/>
              </a:solidFill>
            </a:endParaRPr>
          </a:p>
          <a:p>
            <a:pPr marL="0" lvl="1"/>
            <a:r>
              <a:rPr lang="fr-FR" sz="1600" b="1" dirty="0" smtClean="0">
                <a:solidFill>
                  <a:schemeClr val="tx1"/>
                </a:solidFill>
              </a:rPr>
              <a:t>b. Le bénévolat: Quelles valeurs pour ceux qui sont aidés?</a:t>
            </a:r>
          </a:p>
          <a:p>
            <a:endParaRPr lang="fr-FR" sz="1600" b="1" dirty="0">
              <a:solidFill>
                <a:schemeClr val="tx1"/>
              </a:solidFill>
            </a:endParaRPr>
          </a:p>
        </p:txBody>
      </p:sp>
      <p:sp>
        <p:nvSpPr>
          <p:cNvPr id="35" name="Rectangle 34"/>
          <p:cNvSpPr/>
          <p:nvPr/>
        </p:nvSpPr>
        <p:spPr>
          <a:xfrm>
            <a:off x="6300240" y="5937700"/>
            <a:ext cx="4327433" cy="533620"/>
          </a:xfrm>
          <a:prstGeom prst="rect">
            <a:avLst/>
          </a:prstGeom>
          <a:solidFill>
            <a:srgbClr val="899CD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endParaRPr lang="fr-FR" sz="1600" b="1" dirty="0" smtClean="0">
              <a:solidFill>
                <a:schemeClr val="tx1"/>
              </a:solidFill>
            </a:endParaRPr>
          </a:p>
          <a:p>
            <a:pPr marL="0" lvl="1"/>
            <a:r>
              <a:rPr lang="fr-FR" sz="1600" b="1" dirty="0" smtClean="0">
                <a:solidFill>
                  <a:schemeClr val="tx1"/>
                </a:solidFill>
              </a:rPr>
              <a:t>c. Le bénévolat: Quelles valeurs pour ceux qui aident?</a:t>
            </a:r>
          </a:p>
          <a:p>
            <a:endParaRPr lang="fr-FR" sz="1600" b="1" dirty="0">
              <a:solidFill>
                <a:schemeClr val="tx1"/>
              </a:solidFill>
            </a:endParaRPr>
          </a:p>
        </p:txBody>
      </p:sp>
      <p:cxnSp>
        <p:nvCxnSpPr>
          <p:cNvPr id="37" name="Elbow Connector 36"/>
          <p:cNvCxnSpPr>
            <a:stCxn id="4" idx="3"/>
            <a:endCxn id="5" idx="1"/>
          </p:cNvCxnSpPr>
          <p:nvPr/>
        </p:nvCxnSpPr>
        <p:spPr>
          <a:xfrm flipV="1">
            <a:off x="2964575" y="1188196"/>
            <a:ext cx="946678" cy="2333999"/>
          </a:xfrm>
          <a:prstGeom prst="bentConnector3">
            <a:avLst>
              <a:gd name="adj1" fmla="val 47117"/>
            </a:avLst>
          </a:prstGeom>
          <a:ln>
            <a:tailEnd type="triangle"/>
          </a:ln>
        </p:spPr>
        <p:style>
          <a:lnRef idx="3">
            <a:schemeClr val="dk1"/>
          </a:lnRef>
          <a:fillRef idx="0">
            <a:schemeClr val="dk1"/>
          </a:fillRef>
          <a:effectRef idx="2">
            <a:schemeClr val="dk1"/>
          </a:effectRef>
          <a:fontRef idx="minor">
            <a:schemeClr val="tx1"/>
          </a:fontRef>
        </p:style>
      </p:cxnSp>
      <p:cxnSp>
        <p:nvCxnSpPr>
          <p:cNvPr id="39" name="Elbow Connector 38"/>
          <p:cNvCxnSpPr>
            <a:stCxn id="4" idx="3"/>
            <a:endCxn id="10" idx="1"/>
          </p:cNvCxnSpPr>
          <p:nvPr/>
        </p:nvCxnSpPr>
        <p:spPr>
          <a:xfrm>
            <a:off x="2964575" y="3522195"/>
            <a:ext cx="905166" cy="1923609"/>
          </a:xfrm>
          <a:prstGeom prst="bentConnector3">
            <a:avLst>
              <a:gd name="adj1" fmla="val 49454"/>
            </a:avLst>
          </a:prstGeom>
          <a:ln>
            <a:tailEnd type="triangle"/>
          </a:ln>
        </p:spPr>
        <p:style>
          <a:lnRef idx="3">
            <a:schemeClr val="dk1"/>
          </a:lnRef>
          <a:fillRef idx="0">
            <a:schemeClr val="dk1"/>
          </a:fillRef>
          <a:effectRef idx="2">
            <a:schemeClr val="dk1"/>
          </a:effectRef>
          <a:fontRef idx="minor">
            <a:schemeClr val="tx1"/>
          </a:fontRef>
        </p:style>
      </p:cxnSp>
      <p:cxnSp>
        <p:nvCxnSpPr>
          <p:cNvPr id="41" name="Straight Arrow Connector 40"/>
          <p:cNvCxnSpPr/>
          <p:nvPr/>
        </p:nvCxnSpPr>
        <p:spPr>
          <a:xfrm>
            <a:off x="3174417" y="3522195"/>
            <a:ext cx="695325"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 name="TextBox 1"/>
          <p:cNvSpPr txBox="1"/>
          <p:nvPr/>
        </p:nvSpPr>
        <p:spPr>
          <a:xfrm>
            <a:off x="360218" y="387927"/>
            <a:ext cx="1382430" cy="400110"/>
          </a:xfrm>
          <a:prstGeom prst="rect">
            <a:avLst/>
          </a:prstGeom>
          <a:noFill/>
        </p:spPr>
        <p:txBody>
          <a:bodyPr wrap="none" rtlCol="0">
            <a:spAutoFit/>
          </a:bodyPr>
          <a:lstStyle/>
          <a:p>
            <a:r>
              <a:rPr lang="fr-FR" sz="2000" b="1" dirty="0" smtClean="0"/>
              <a:t>1ère année</a:t>
            </a:r>
            <a:endParaRPr lang="fr-FR" sz="2000" b="1" dirty="0"/>
          </a:p>
        </p:txBody>
      </p:sp>
    </p:spTree>
    <p:extLst>
      <p:ext uri="{BB962C8B-B14F-4D97-AF65-F5344CB8AC3E}">
        <p14:creationId xmlns:p14="http://schemas.microsoft.com/office/powerpoint/2010/main" val="26958093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218" y="0"/>
            <a:ext cx="10515600" cy="715530"/>
          </a:xfrm>
        </p:spPr>
        <p:txBody>
          <a:bodyPr/>
          <a:lstStyle/>
          <a:p>
            <a:r>
              <a:rPr lang="fr-FR" b="1" dirty="0" smtClean="0"/>
              <a:t>Les jeunes adolescents sont stressés</a:t>
            </a:r>
            <a:endParaRPr lang="fr-FR" b="1" dirty="0"/>
          </a:p>
        </p:txBody>
      </p:sp>
      <p:sp>
        <p:nvSpPr>
          <p:cNvPr id="4" name="Content Placeholder 3"/>
          <p:cNvSpPr>
            <a:spLocks noGrp="1"/>
          </p:cNvSpPr>
          <p:nvPr>
            <p:ph idx="1"/>
          </p:nvPr>
        </p:nvSpPr>
        <p:spPr>
          <a:xfrm>
            <a:off x="852054" y="1326862"/>
            <a:ext cx="10515600" cy="4351338"/>
          </a:xfrm>
          <a:solidFill>
            <a:schemeClr val="accent6">
              <a:lumMod val="20000"/>
              <a:lumOff val="80000"/>
            </a:schemeClr>
          </a:solidFill>
        </p:spPr>
        <p:txBody>
          <a:bodyPr>
            <a:normAutofit fontScale="85000" lnSpcReduction="10000"/>
          </a:bodyPr>
          <a:lstStyle/>
          <a:p>
            <a:pPr marL="0" indent="0" algn="just">
              <a:buNone/>
            </a:pPr>
            <a:r>
              <a:rPr lang="fr-FR" b="1" dirty="0"/>
              <a:t>Selon une enquête publiée courant 2015, les adolescents français se sentent plus stressés qu’il y a dix ans. 47% des jeunes français se sentent ‘souvent sous pressions’ avec 25% déclarant ‘se sentir mal dans leur peau’ contre 35% et 17% respectivement en 2005. </a:t>
            </a:r>
          </a:p>
          <a:p>
            <a:pPr marL="0" indent="0" algn="just">
              <a:buNone/>
            </a:pPr>
            <a:r>
              <a:rPr lang="fr-FR" b="1" dirty="0"/>
              <a:t>Aujourd’hui, le stress de la performance à l’école, notamment au lycée où de nombreux choix s’imposent aux adolescents, est très important. La crise économique nourrit le désenchantement des étudiants qui se sentent obligés de faire de plus en plus </a:t>
            </a:r>
            <a:r>
              <a:rPr lang="fr-FR" b="1" dirty="0" smtClean="0"/>
              <a:t>d’études </a:t>
            </a:r>
            <a:r>
              <a:rPr lang="fr-FR" b="1" dirty="0"/>
              <a:t>mais expriment leur peur de ne pas pouvoir trouver un travail intéressant et valorisant. De plus, dans l’ère digitale que nous connaissons, beaucoup voient leurs parents connectés le soir et week-end à leur travail, ce qui alimente les angoisses de l’insertion professionnelle et la peur de l’échec. Enfin, l’éducation qui s’est recentrée sur une forte responsabilisation de l’adolescent signifie que les ados prennent des décisions qui auront un impact sur leur avenir alors qu’ils sont encore trop jeunes. </a:t>
            </a:r>
          </a:p>
          <a:p>
            <a:pPr marL="0" indent="0" algn="just">
              <a:buNone/>
            </a:pPr>
            <a:endParaRPr lang="fr-FR" b="1" dirty="0"/>
          </a:p>
        </p:txBody>
      </p:sp>
      <p:sp>
        <p:nvSpPr>
          <p:cNvPr id="5" name="TextBox 4"/>
          <p:cNvSpPr txBox="1"/>
          <p:nvPr/>
        </p:nvSpPr>
        <p:spPr>
          <a:xfrm>
            <a:off x="852054" y="790363"/>
            <a:ext cx="8627683" cy="523220"/>
          </a:xfrm>
          <a:prstGeom prst="rect">
            <a:avLst/>
          </a:prstGeom>
          <a:noFill/>
        </p:spPr>
        <p:txBody>
          <a:bodyPr wrap="none" rtlCol="0">
            <a:spAutoFit/>
          </a:bodyPr>
          <a:lstStyle/>
          <a:p>
            <a:r>
              <a:rPr lang="fr-FR" sz="2800" b="1" dirty="0" smtClean="0"/>
              <a:t>Lisez le passage et complétez l’activité (feuille d’exercice)</a:t>
            </a:r>
            <a:endParaRPr lang="fr-FR" sz="2800" b="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9500" y="111318"/>
            <a:ext cx="694027" cy="60421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9246" y="-32210"/>
            <a:ext cx="928436" cy="779949"/>
          </a:xfrm>
          <a:prstGeom prst="rect">
            <a:avLst/>
          </a:prstGeom>
        </p:spPr>
      </p:pic>
      <p:pic>
        <p:nvPicPr>
          <p:cNvPr id="8"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2054" y="5863200"/>
            <a:ext cx="467574" cy="426332"/>
          </a:xfrm>
          <a:prstGeom prst="rect">
            <a:avLst/>
          </a:prstGeom>
          <a:solidFill>
            <a:schemeClr val="bg1"/>
          </a:solidFill>
          <a:ln>
            <a:solidFill>
              <a:srgbClr val="0070C0"/>
            </a:solidFill>
          </a:ln>
        </p:spPr>
      </p:pic>
      <p:pic>
        <p:nvPicPr>
          <p:cNvPr id="9"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31444" y="5902165"/>
            <a:ext cx="467574" cy="426332"/>
          </a:xfrm>
          <a:prstGeom prst="rect">
            <a:avLst/>
          </a:prstGeom>
          <a:solidFill>
            <a:schemeClr val="bg1"/>
          </a:solidFill>
          <a:ln>
            <a:solidFill>
              <a:srgbClr val="0070C0"/>
            </a:solidFill>
          </a:ln>
        </p:spPr>
      </p:pic>
      <p:pic>
        <p:nvPicPr>
          <p:cNvPr id="10"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09854" y="5902165"/>
            <a:ext cx="467574" cy="426332"/>
          </a:xfrm>
          <a:prstGeom prst="rect">
            <a:avLst/>
          </a:prstGeom>
          <a:solidFill>
            <a:schemeClr val="bg1"/>
          </a:solidFill>
          <a:ln>
            <a:solidFill>
              <a:srgbClr val="0070C0"/>
            </a:solidFill>
          </a:ln>
        </p:spPr>
      </p:pic>
      <p:sp>
        <p:nvSpPr>
          <p:cNvPr id="11" name="TextBox 10"/>
          <p:cNvSpPr txBox="1"/>
          <p:nvPr/>
        </p:nvSpPr>
        <p:spPr>
          <a:xfrm>
            <a:off x="1420090" y="5827867"/>
            <a:ext cx="2556165" cy="830997"/>
          </a:xfrm>
          <a:prstGeom prst="rect">
            <a:avLst/>
          </a:prstGeom>
          <a:noFill/>
        </p:spPr>
        <p:txBody>
          <a:bodyPr wrap="square" rtlCol="0">
            <a:spAutoFit/>
          </a:bodyPr>
          <a:lstStyle/>
          <a:p>
            <a:r>
              <a:rPr lang="fr-FR" sz="2400" b="1" dirty="0" smtClean="0"/>
              <a:t>Réduisez le texte à 90 mots minimum</a:t>
            </a:r>
            <a:endParaRPr lang="fr-FR" sz="2400" b="1" dirty="0"/>
          </a:p>
        </p:txBody>
      </p:sp>
      <p:sp>
        <p:nvSpPr>
          <p:cNvPr id="12" name="TextBox 11"/>
          <p:cNvSpPr txBox="1"/>
          <p:nvPr/>
        </p:nvSpPr>
        <p:spPr>
          <a:xfrm>
            <a:off x="6961259" y="5827866"/>
            <a:ext cx="3595254" cy="830997"/>
          </a:xfrm>
          <a:prstGeom prst="rect">
            <a:avLst/>
          </a:prstGeom>
          <a:noFill/>
        </p:spPr>
        <p:txBody>
          <a:bodyPr wrap="square" rtlCol="0">
            <a:spAutoFit/>
          </a:bodyPr>
          <a:lstStyle/>
          <a:p>
            <a:r>
              <a:rPr lang="fr-FR" sz="2400" b="1" dirty="0" smtClean="0"/>
              <a:t>Réduisez et reformulez le texte en 90 mots minimum</a:t>
            </a:r>
            <a:endParaRPr lang="fr-FR" sz="2400" b="1" dirty="0"/>
          </a:p>
        </p:txBody>
      </p:sp>
    </p:spTree>
    <p:extLst>
      <p:ext uri="{BB962C8B-B14F-4D97-AF65-F5344CB8AC3E}">
        <p14:creationId xmlns:p14="http://schemas.microsoft.com/office/powerpoint/2010/main" val="3581225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94055" y="1568207"/>
            <a:ext cx="9124143" cy="49010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8554" y="27205"/>
            <a:ext cx="813089" cy="81308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01845" y="-11329"/>
            <a:ext cx="890155" cy="890155"/>
          </a:xfrm>
          <a:prstGeom prst="rect">
            <a:avLst/>
          </a:prstGeom>
        </p:spPr>
      </p:pic>
      <p:sp>
        <p:nvSpPr>
          <p:cNvPr id="8" name="TextBox 7"/>
          <p:cNvSpPr txBox="1"/>
          <p:nvPr/>
        </p:nvSpPr>
        <p:spPr>
          <a:xfrm>
            <a:off x="1264007" y="630931"/>
            <a:ext cx="9421091" cy="830997"/>
          </a:xfrm>
          <a:prstGeom prst="rect">
            <a:avLst/>
          </a:prstGeom>
          <a:noFill/>
        </p:spPr>
        <p:txBody>
          <a:bodyPr wrap="square" rtlCol="0">
            <a:spAutoFit/>
          </a:bodyPr>
          <a:lstStyle/>
          <a:p>
            <a:r>
              <a:rPr lang="fr-FR" sz="2400" b="1" dirty="0" smtClean="0"/>
              <a:t>Faites des phrases pour résumer les informations qui sont données ici sur les jeunes québécois</a:t>
            </a:r>
            <a:endParaRPr lang="fr-FR" sz="2400" b="1" dirty="0"/>
          </a:p>
        </p:txBody>
      </p:sp>
      <p:sp>
        <p:nvSpPr>
          <p:cNvPr id="9" name="TextBox 8"/>
          <p:cNvSpPr txBox="1"/>
          <p:nvPr/>
        </p:nvSpPr>
        <p:spPr>
          <a:xfrm>
            <a:off x="1264007" y="-15400"/>
            <a:ext cx="4218784" cy="646331"/>
          </a:xfrm>
          <a:prstGeom prst="rect">
            <a:avLst/>
          </a:prstGeom>
          <a:noFill/>
        </p:spPr>
        <p:txBody>
          <a:bodyPr wrap="none" rtlCol="0">
            <a:spAutoFit/>
          </a:bodyPr>
          <a:lstStyle/>
          <a:p>
            <a:r>
              <a:rPr lang="fr-FR" sz="3600" b="1" dirty="0" smtClean="0"/>
              <a:t>Les jeunes québécois</a:t>
            </a:r>
            <a:endParaRPr lang="fr-FR" sz="3600" b="1" dirty="0"/>
          </a:p>
        </p:txBody>
      </p:sp>
    </p:spTree>
    <p:extLst>
      <p:ext uri="{BB962C8B-B14F-4D97-AF65-F5344CB8AC3E}">
        <p14:creationId xmlns:p14="http://schemas.microsoft.com/office/powerpoint/2010/main" val="1885520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9594" y="-330173"/>
            <a:ext cx="2930546" cy="1325563"/>
          </a:xfrm>
        </p:spPr>
        <p:txBody>
          <a:bodyPr>
            <a:normAutofit/>
          </a:bodyPr>
          <a:lstStyle/>
          <a:p>
            <a:r>
              <a:rPr lang="fr-FR" sz="3600" dirty="0" smtClean="0"/>
              <a:t>Les objectifs:</a:t>
            </a:r>
            <a:endParaRPr lang="fr-FR" sz="3600" dirty="0"/>
          </a:p>
        </p:txBody>
      </p:sp>
      <p:sp>
        <p:nvSpPr>
          <p:cNvPr id="4" name="Rounded Rectangle 3"/>
          <p:cNvSpPr/>
          <p:nvPr/>
        </p:nvSpPr>
        <p:spPr>
          <a:xfrm>
            <a:off x="1773767" y="937170"/>
            <a:ext cx="5947835" cy="164509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Difficile: </a:t>
            </a:r>
          </a:p>
          <a:p>
            <a:r>
              <a:rPr lang="fr-FR" sz="2400" dirty="0" smtClean="0">
                <a:ln w="0"/>
                <a:solidFill>
                  <a:schemeClr val="tx1"/>
                </a:solidFill>
                <a:effectLst>
                  <a:outerShdw blurRad="38100" dist="19050" dir="2700000" algn="tl" rotWithShape="0">
                    <a:schemeClr val="dk1">
                      <a:alpha val="40000"/>
                    </a:schemeClr>
                  </a:outerShdw>
                </a:effectLst>
              </a:rPr>
              <a:t>Les connaissances: identifier les différents soucis que les adolescents peuvent avoir</a:t>
            </a:r>
          </a:p>
        </p:txBody>
      </p:sp>
      <p:pic>
        <p:nvPicPr>
          <p:cNvPr id="2050"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1087463"/>
            <a:ext cx="264320" cy="426332"/>
          </a:xfrm>
          <a:prstGeom prst="rect">
            <a:avLst/>
          </a:prstGeom>
          <a:solidFill>
            <a:schemeClr val="bg1"/>
          </a:solidFill>
          <a:ln>
            <a:solidFill>
              <a:srgbClr val="0070C0"/>
            </a:solidFill>
          </a:ln>
        </p:spPr>
      </p:pic>
      <p:sp>
        <p:nvSpPr>
          <p:cNvPr id="6" name="Rounded Rectangle 5"/>
          <p:cNvSpPr/>
          <p:nvPr/>
        </p:nvSpPr>
        <p:spPr>
          <a:xfrm>
            <a:off x="1773767" y="4495910"/>
            <a:ext cx="5947835" cy="1991976"/>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Le plus difficile:</a:t>
            </a:r>
          </a:p>
          <a:p>
            <a:r>
              <a:rPr lang="fr-FR" sz="2400" dirty="0" smtClean="0">
                <a:ln w="0"/>
                <a:solidFill>
                  <a:schemeClr val="tx1"/>
                </a:solidFill>
                <a:effectLst>
                  <a:outerShdw blurRad="38100" dist="19050" dir="2700000" algn="tl" rotWithShape="0">
                    <a:schemeClr val="dk1">
                      <a:alpha val="40000"/>
                    </a:schemeClr>
                  </a:outerShdw>
                </a:effectLst>
              </a:rPr>
              <a:t>L’analyse: discuter des données et réagir aux informations</a:t>
            </a:r>
          </a:p>
        </p:txBody>
      </p:sp>
      <p:sp>
        <p:nvSpPr>
          <p:cNvPr id="7" name="Rounded Rectangle 6"/>
          <p:cNvSpPr/>
          <p:nvPr/>
        </p:nvSpPr>
        <p:spPr>
          <a:xfrm>
            <a:off x="1773767" y="2757495"/>
            <a:ext cx="5947835" cy="164509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Plus difficile:</a:t>
            </a:r>
          </a:p>
          <a:p>
            <a:r>
              <a:rPr lang="fr-FR" sz="2400" dirty="0" smtClean="0">
                <a:ln w="0"/>
                <a:solidFill>
                  <a:schemeClr val="tx1"/>
                </a:solidFill>
                <a:effectLst>
                  <a:outerShdw blurRad="38100" dist="19050" dir="2700000" algn="tl" rotWithShape="0">
                    <a:schemeClr val="dk1">
                      <a:alpha val="40000"/>
                    </a:schemeClr>
                  </a:outerShdw>
                </a:effectLst>
              </a:rPr>
              <a:t>L’application: relevez des informations importantes </a:t>
            </a:r>
            <a:r>
              <a:rPr lang="fr-FR" sz="2400" dirty="0">
                <a:ln w="0"/>
                <a:solidFill>
                  <a:schemeClr val="tx1"/>
                </a:solidFill>
                <a:effectLst>
                  <a:outerShdw blurRad="38100" dist="19050" dir="2700000" algn="tl" rotWithShape="0">
                    <a:schemeClr val="dk1">
                      <a:alpha val="40000"/>
                    </a:schemeClr>
                  </a:outerShdw>
                </a:effectLst>
              </a:rPr>
              <a:t>à</a:t>
            </a:r>
            <a:r>
              <a:rPr lang="fr-FR" sz="2400" dirty="0" smtClean="0">
                <a:ln w="0"/>
                <a:solidFill>
                  <a:schemeClr val="tx1"/>
                </a:solidFill>
                <a:effectLst>
                  <a:outerShdw blurRad="38100" dist="19050" dir="2700000" algn="tl" rotWithShape="0">
                    <a:schemeClr val="dk1">
                      <a:alpha val="40000"/>
                    </a:schemeClr>
                  </a:outerShdw>
                </a:effectLst>
              </a:rPr>
              <a:t> partir de témoignages</a:t>
            </a:r>
          </a:p>
        </p:txBody>
      </p:sp>
      <p:pic>
        <p:nvPicPr>
          <p:cNvPr id="8"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2867990"/>
            <a:ext cx="264320" cy="426332"/>
          </a:xfrm>
          <a:prstGeom prst="rect">
            <a:avLst/>
          </a:prstGeom>
          <a:solidFill>
            <a:schemeClr val="bg1"/>
          </a:solidFill>
          <a:ln>
            <a:solidFill>
              <a:srgbClr val="0070C0"/>
            </a:solidFill>
          </a:ln>
        </p:spPr>
      </p:pic>
      <p:pic>
        <p:nvPicPr>
          <p:cNvPr id="9"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0516" y="2867990"/>
            <a:ext cx="264320" cy="426332"/>
          </a:xfrm>
          <a:prstGeom prst="rect">
            <a:avLst/>
          </a:prstGeom>
          <a:solidFill>
            <a:schemeClr val="bg1"/>
          </a:solidFill>
          <a:ln>
            <a:solidFill>
              <a:srgbClr val="0070C0"/>
            </a:solidFill>
          </a:ln>
        </p:spPr>
      </p:pic>
      <p:pic>
        <p:nvPicPr>
          <p:cNvPr id="10"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6196" y="4627216"/>
            <a:ext cx="264320" cy="426332"/>
          </a:xfrm>
          <a:prstGeom prst="rect">
            <a:avLst/>
          </a:prstGeom>
          <a:solidFill>
            <a:schemeClr val="bg1"/>
          </a:solidFill>
          <a:ln>
            <a:solidFill>
              <a:srgbClr val="0070C0"/>
            </a:solidFill>
          </a:ln>
        </p:spPr>
      </p:pic>
      <p:pic>
        <p:nvPicPr>
          <p:cNvPr id="11"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4627216"/>
            <a:ext cx="264320" cy="426332"/>
          </a:xfrm>
          <a:prstGeom prst="rect">
            <a:avLst/>
          </a:prstGeom>
          <a:solidFill>
            <a:schemeClr val="bg1"/>
          </a:solidFill>
          <a:ln>
            <a:solidFill>
              <a:srgbClr val="0070C0"/>
            </a:solidFill>
          </a:ln>
        </p:spPr>
      </p:pic>
      <p:pic>
        <p:nvPicPr>
          <p:cNvPr id="12"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1482" y="4627216"/>
            <a:ext cx="264320" cy="426332"/>
          </a:xfrm>
          <a:prstGeom prst="rect">
            <a:avLst/>
          </a:prstGeom>
          <a:solidFill>
            <a:schemeClr val="bg1"/>
          </a:solidFill>
          <a:ln>
            <a:solidFill>
              <a:srgbClr val="0070C0"/>
            </a:solidFill>
          </a:ln>
        </p:spPr>
      </p:pic>
      <p:graphicFrame>
        <p:nvGraphicFramePr>
          <p:cNvPr id="22" name="Table 21"/>
          <p:cNvGraphicFramePr>
            <a:graphicFrameLocks noGrp="1"/>
          </p:cNvGraphicFramePr>
          <p:nvPr>
            <p:extLst/>
          </p:nvPr>
        </p:nvGraphicFramePr>
        <p:xfrm>
          <a:off x="8448789" y="660443"/>
          <a:ext cx="2787557" cy="3586020"/>
        </p:xfrm>
        <a:graphic>
          <a:graphicData uri="http://schemas.openxmlformats.org/drawingml/2006/table">
            <a:tbl>
              <a:tblPr firstRow="1" bandRow="1">
                <a:tableStyleId>{5C22544A-7EE6-4342-B048-85BDC9FD1C3A}</a:tableStyleId>
              </a:tblPr>
              <a:tblGrid>
                <a:gridCol w="2787557">
                  <a:extLst>
                    <a:ext uri="{9D8B030D-6E8A-4147-A177-3AD203B41FA5}">
                      <a16:colId xmlns:a16="http://schemas.microsoft.com/office/drawing/2014/main" val="20000"/>
                    </a:ext>
                  </a:extLst>
                </a:gridCol>
              </a:tblGrid>
              <a:tr h="856954">
                <a:tc>
                  <a:txBody>
                    <a:bodyPr/>
                    <a:lstStyle/>
                    <a:p>
                      <a:r>
                        <a:rPr lang="fr-FR" sz="2400" b="1" dirty="0" smtClean="0">
                          <a:solidFill>
                            <a:schemeClr val="bg1"/>
                          </a:solidFill>
                        </a:rPr>
                        <a:t>Grands-parents, parents et enfants: soucis et problèmes</a:t>
                      </a:r>
                      <a:endParaRPr lang="fr-FR" sz="2400" b="1" dirty="0">
                        <a:solidFill>
                          <a:schemeClr val="bg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751380">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2400" b="1" noProof="0" dirty="0" smtClean="0">
                          <a:solidFill>
                            <a:schemeClr val="tx1"/>
                          </a:solidFill>
                        </a:rPr>
                        <a:t>Que de soucis!</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915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noProof="0" dirty="0" smtClean="0">
                          <a:solidFill>
                            <a:schemeClr val="tx1"/>
                          </a:solidFill>
                        </a:rPr>
                        <a:t>Les frictions parents-enfants</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771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noProof="0" dirty="0" smtClean="0">
                          <a:solidFill>
                            <a:schemeClr val="tx1"/>
                          </a:solidFill>
                        </a:rPr>
                        <a:t>Les relations avec les grands-parents</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23" name="Pentagon 22"/>
          <p:cNvSpPr/>
          <p:nvPr/>
        </p:nvSpPr>
        <p:spPr>
          <a:xfrm rot="5400000">
            <a:off x="9599509" y="3113893"/>
            <a:ext cx="486114" cy="2787557"/>
          </a:xfrm>
          <a:prstGeom prst="homePlate">
            <a:avLst>
              <a:gd name="adj" fmla="val 53348"/>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pic>
        <p:nvPicPr>
          <p:cNvPr id="24" name="Picture 4" descr="https://pixabay.com/static/uploads/photo/2014/04/02/11/01/tick-305245_960_72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2851" y="1759719"/>
            <a:ext cx="530682" cy="655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8710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2486891" cy="1325563"/>
          </a:xfrm>
        </p:spPr>
        <p:txBody>
          <a:bodyPr>
            <a:normAutofit/>
          </a:bodyPr>
          <a:lstStyle/>
          <a:p>
            <a:r>
              <a:rPr lang="fr-FR" sz="5400" b="1" dirty="0" smtClean="0"/>
              <a:t>devoirs</a:t>
            </a:r>
            <a:endParaRPr lang="fr-FR" sz="5400" b="1" dirty="0"/>
          </a:p>
        </p:txBody>
      </p:sp>
      <p:sp>
        <p:nvSpPr>
          <p:cNvPr id="3" name="Content Placeholder 2"/>
          <p:cNvSpPr>
            <a:spLocks noGrp="1"/>
          </p:cNvSpPr>
          <p:nvPr>
            <p:ph idx="1"/>
          </p:nvPr>
        </p:nvSpPr>
        <p:spPr/>
        <p:txBody>
          <a:bodyPr/>
          <a:lstStyle/>
          <a:p>
            <a:pPr marL="0" indent="0">
              <a:buNone/>
            </a:pPr>
            <a:r>
              <a:rPr lang="fr-FR" dirty="0" smtClean="0"/>
              <a:t>Feuille d’exercice: que de soucis!</a:t>
            </a:r>
          </a:p>
          <a:p>
            <a:pPr marL="0" indent="0">
              <a:buNone/>
            </a:pPr>
            <a:r>
              <a:rPr lang="fr-FR" dirty="0"/>
              <a:t> </a:t>
            </a:r>
            <a:endParaRPr lang="fr-FR" dirty="0" smtClean="0"/>
          </a:p>
          <a:p>
            <a:pPr marL="0" indent="0">
              <a:buNone/>
            </a:pPr>
            <a:r>
              <a:rPr lang="fr-FR" dirty="0" smtClean="0"/>
              <a:t>Lisez l’opinion de la psychologue et répondez aux questions dans les cahiers.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49828" y="228599"/>
            <a:ext cx="1207943" cy="1207943"/>
          </a:xfrm>
          <a:prstGeom prst="rect">
            <a:avLst/>
          </a:prstGeom>
        </p:spPr>
      </p:pic>
      <p:pic>
        <p:nvPicPr>
          <p:cNvPr id="5" name="Picture 4" descr="Image result for jalousie entre freres et soeurs">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31089" y="3791527"/>
            <a:ext cx="3529821" cy="25203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38176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9594" y="-330173"/>
            <a:ext cx="2930546" cy="1325563"/>
          </a:xfrm>
        </p:spPr>
        <p:txBody>
          <a:bodyPr>
            <a:normAutofit/>
          </a:bodyPr>
          <a:lstStyle/>
          <a:p>
            <a:r>
              <a:rPr lang="fr-FR" sz="3600" dirty="0" smtClean="0"/>
              <a:t>Les objectifs:</a:t>
            </a:r>
            <a:endParaRPr lang="fr-FR" sz="3600" dirty="0"/>
          </a:p>
        </p:txBody>
      </p:sp>
      <p:sp>
        <p:nvSpPr>
          <p:cNvPr id="4" name="Rounded Rectangle 3"/>
          <p:cNvSpPr/>
          <p:nvPr/>
        </p:nvSpPr>
        <p:spPr>
          <a:xfrm>
            <a:off x="1773767" y="937170"/>
            <a:ext cx="5947835" cy="164509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Difficile: </a:t>
            </a:r>
          </a:p>
          <a:p>
            <a:r>
              <a:rPr lang="fr-FR" sz="2400" dirty="0" smtClean="0">
                <a:ln w="0"/>
                <a:solidFill>
                  <a:schemeClr val="tx1"/>
                </a:solidFill>
                <a:effectLst>
                  <a:outerShdw blurRad="38100" dist="19050" dir="2700000" algn="tl" rotWithShape="0">
                    <a:schemeClr val="dk1">
                      <a:alpha val="40000"/>
                    </a:schemeClr>
                  </a:outerShdw>
                </a:effectLst>
              </a:rPr>
              <a:t>Les connaissances: identifier les difficultés dans les rapports entre enfants et parents</a:t>
            </a:r>
          </a:p>
        </p:txBody>
      </p:sp>
      <p:pic>
        <p:nvPicPr>
          <p:cNvPr id="2050"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1087463"/>
            <a:ext cx="264320" cy="426332"/>
          </a:xfrm>
          <a:prstGeom prst="rect">
            <a:avLst/>
          </a:prstGeom>
          <a:solidFill>
            <a:schemeClr val="bg1"/>
          </a:solidFill>
          <a:ln>
            <a:solidFill>
              <a:srgbClr val="0070C0"/>
            </a:solidFill>
          </a:ln>
        </p:spPr>
      </p:pic>
      <p:sp>
        <p:nvSpPr>
          <p:cNvPr id="6" name="Rounded Rectangle 5"/>
          <p:cNvSpPr/>
          <p:nvPr/>
        </p:nvSpPr>
        <p:spPr>
          <a:xfrm>
            <a:off x="1773767" y="4495910"/>
            <a:ext cx="5947835" cy="1991976"/>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Le plus difficile:</a:t>
            </a:r>
          </a:p>
          <a:p>
            <a:r>
              <a:rPr lang="fr-FR" sz="2400" dirty="0" smtClean="0">
                <a:ln w="0"/>
                <a:solidFill>
                  <a:schemeClr val="tx1"/>
                </a:solidFill>
                <a:effectLst>
                  <a:outerShdw blurRad="38100" dist="19050" dir="2700000" algn="tl" rotWithShape="0">
                    <a:schemeClr val="dk1">
                      <a:alpha val="40000"/>
                    </a:schemeClr>
                  </a:outerShdw>
                </a:effectLst>
              </a:rPr>
              <a:t>L’analyse: discuter les conséquences de la crise sur les rapports parents-enfants</a:t>
            </a:r>
          </a:p>
        </p:txBody>
      </p:sp>
      <p:sp>
        <p:nvSpPr>
          <p:cNvPr id="7" name="Rounded Rectangle 6"/>
          <p:cNvSpPr/>
          <p:nvPr/>
        </p:nvSpPr>
        <p:spPr>
          <a:xfrm>
            <a:off x="1773767" y="2757495"/>
            <a:ext cx="5947835" cy="164509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Plus difficile:</a:t>
            </a:r>
          </a:p>
          <a:p>
            <a:r>
              <a:rPr lang="fr-FR" sz="2400" dirty="0" smtClean="0">
                <a:ln w="0"/>
                <a:solidFill>
                  <a:schemeClr val="tx1"/>
                </a:solidFill>
                <a:effectLst>
                  <a:outerShdw blurRad="38100" dist="19050" dir="2700000" algn="tl" rotWithShape="0">
                    <a:schemeClr val="dk1">
                      <a:alpha val="40000"/>
                    </a:schemeClr>
                  </a:outerShdw>
                </a:effectLst>
              </a:rPr>
              <a:t>L’application: relevez des informations importantes </a:t>
            </a:r>
            <a:r>
              <a:rPr lang="fr-FR" sz="2400" dirty="0">
                <a:ln w="0"/>
                <a:solidFill>
                  <a:schemeClr val="tx1"/>
                </a:solidFill>
                <a:effectLst>
                  <a:outerShdw blurRad="38100" dist="19050" dir="2700000" algn="tl" rotWithShape="0">
                    <a:schemeClr val="dk1">
                      <a:alpha val="40000"/>
                    </a:schemeClr>
                  </a:outerShdw>
                </a:effectLst>
              </a:rPr>
              <a:t>à</a:t>
            </a:r>
            <a:r>
              <a:rPr lang="fr-FR" sz="2400" dirty="0" smtClean="0">
                <a:ln w="0"/>
                <a:solidFill>
                  <a:schemeClr val="tx1"/>
                </a:solidFill>
                <a:effectLst>
                  <a:outerShdw blurRad="38100" dist="19050" dir="2700000" algn="tl" rotWithShape="0">
                    <a:schemeClr val="dk1">
                      <a:alpha val="40000"/>
                    </a:schemeClr>
                  </a:outerShdw>
                </a:effectLst>
              </a:rPr>
              <a:t> partir de témoignages</a:t>
            </a:r>
          </a:p>
        </p:txBody>
      </p:sp>
      <p:pic>
        <p:nvPicPr>
          <p:cNvPr id="8"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2867990"/>
            <a:ext cx="264320" cy="426332"/>
          </a:xfrm>
          <a:prstGeom prst="rect">
            <a:avLst/>
          </a:prstGeom>
          <a:solidFill>
            <a:schemeClr val="bg1"/>
          </a:solidFill>
          <a:ln>
            <a:solidFill>
              <a:srgbClr val="0070C0"/>
            </a:solidFill>
          </a:ln>
        </p:spPr>
      </p:pic>
      <p:pic>
        <p:nvPicPr>
          <p:cNvPr id="9"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0516" y="2867990"/>
            <a:ext cx="264320" cy="426332"/>
          </a:xfrm>
          <a:prstGeom prst="rect">
            <a:avLst/>
          </a:prstGeom>
          <a:solidFill>
            <a:schemeClr val="bg1"/>
          </a:solidFill>
          <a:ln>
            <a:solidFill>
              <a:srgbClr val="0070C0"/>
            </a:solidFill>
          </a:ln>
        </p:spPr>
      </p:pic>
      <p:pic>
        <p:nvPicPr>
          <p:cNvPr id="10"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6196" y="4627216"/>
            <a:ext cx="264320" cy="426332"/>
          </a:xfrm>
          <a:prstGeom prst="rect">
            <a:avLst/>
          </a:prstGeom>
          <a:solidFill>
            <a:schemeClr val="bg1"/>
          </a:solidFill>
          <a:ln>
            <a:solidFill>
              <a:srgbClr val="0070C0"/>
            </a:solidFill>
          </a:ln>
        </p:spPr>
      </p:pic>
      <p:pic>
        <p:nvPicPr>
          <p:cNvPr id="11"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4627216"/>
            <a:ext cx="264320" cy="426332"/>
          </a:xfrm>
          <a:prstGeom prst="rect">
            <a:avLst/>
          </a:prstGeom>
          <a:solidFill>
            <a:schemeClr val="bg1"/>
          </a:solidFill>
          <a:ln>
            <a:solidFill>
              <a:srgbClr val="0070C0"/>
            </a:solidFill>
          </a:ln>
        </p:spPr>
      </p:pic>
      <p:pic>
        <p:nvPicPr>
          <p:cNvPr id="12"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1482" y="4627216"/>
            <a:ext cx="264320" cy="426332"/>
          </a:xfrm>
          <a:prstGeom prst="rect">
            <a:avLst/>
          </a:prstGeom>
          <a:solidFill>
            <a:schemeClr val="bg1"/>
          </a:solidFill>
          <a:ln>
            <a:solidFill>
              <a:srgbClr val="0070C0"/>
            </a:solidFill>
          </a:ln>
        </p:spPr>
      </p:pic>
      <p:graphicFrame>
        <p:nvGraphicFramePr>
          <p:cNvPr id="22" name="Table 21"/>
          <p:cNvGraphicFramePr>
            <a:graphicFrameLocks noGrp="1"/>
          </p:cNvGraphicFramePr>
          <p:nvPr>
            <p:extLst>
              <p:ext uri="{D42A27DB-BD31-4B8C-83A1-F6EECF244321}">
                <p14:modId xmlns:p14="http://schemas.microsoft.com/office/powerpoint/2010/main" val="2809214333"/>
              </p:ext>
            </p:extLst>
          </p:nvPr>
        </p:nvGraphicFramePr>
        <p:xfrm>
          <a:off x="8448789" y="660443"/>
          <a:ext cx="2787557" cy="3586020"/>
        </p:xfrm>
        <a:graphic>
          <a:graphicData uri="http://schemas.openxmlformats.org/drawingml/2006/table">
            <a:tbl>
              <a:tblPr firstRow="1" bandRow="1">
                <a:tableStyleId>{5C22544A-7EE6-4342-B048-85BDC9FD1C3A}</a:tableStyleId>
              </a:tblPr>
              <a:tblGrid>
                <a:gridCol w="2787557">
                  <a:extLst>
                    <a:ext uri="{9D8B030D-6E8A-4147-A177-3AD203B41FA5}">
                      <a16:colId xmlns:a16="http://schemas.microsoft.com/office/drawing/2014/main" val="20000"/>
                    </a:ext>
                  </a:extLst>
                </a:gridCol>
              </a:tblGrid>
              <a:tr h="856954">
                <a:tc>
                  <a:txBody>
                    <a:bodyPr/>
                    <a:lstStyle/>
                    <a:p>
                      <a:r>
                        <a:rPr lang="fr-FR" sz="2400" b="1" dirty="0" smtClean="0">
                          <a:solidFill>
                            <a:schemeClr val="bg1"/>
                          </a:solidFill>
                        </a:rPr>
                        <a:t>Grands-parents, parents et enfants: soucis et problèmes</a:t>
                      </a:r>
                      <a:endParaRPr lang="fr-FR" sz="2400" b="1" dirty="0">
                        <a:solidFill>
                          <a:schemeClr val="bg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751380">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2400" b="1" noProof="0" dirty="0" smtClean="0">
                          <a:solidFill>
                            <a:schemeClr val="tx1"/>
                          </a:solidFill>
                        </a:rPr>
                        <a:t>Que de soucis!</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915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noProof="0" dirty="0" smtClean="0">
                          <a:solidFill>
                            <a:schemeClr val="tx1"/>
                          </a:solidFill>
                        </a:rPr>
                        <a:t>Les</a:t>
                      </a:r>
                      <a:r>
                        <a:rPr lang="fr-FR" sz="2400" b="1" baseline="0" noProof="0" dirty="0" smtClean="0">
                          <a:solidFill>
                            <a:schemeClr val="tx1"/>
                          </a:solidFill>
                        </a:rPr>
                        <a:t> frictions</a:t>
                      </a:r>
                      <a:r>
                        <a:rPr lang="fr-FR" sz="2400" b="1" noProof="0" dirty="0" smtClean="0">
                          <a:solidFill>
                            <a:schemeClr val="tx1"/>
                          </a:solidFill>
                        </a:rPr>
                        <a:t> parents-enfants</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771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noProof="0" dirty="0" smtClean="0">
                          <a:solidFill>
                            <a:schemeClr val="tx1"/>
                          </a:solidFill>
                        </a:rPr>
                        <a:t>Les relations avec les grands-parents</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23" name="Pentagon 22"/>
          <p:cNvSpPr/>
          <p:nvPr/>
        </p:nvSpPr>
        <p:spPr>
          <a:xfrm rot="5400000">
            <a:off x="9599509" y="3113893"/>
            <a:ext cx="486114" cy="2787557"/>
          </a:xfrm>
          <a:prstGeom prst="homePlate">
            <a:avLst>
              <a:gd name="adj" fmla="val 53348"/>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pic>
        <p:nvPicPr>
          <p:cNvPr id="24" name="Picture 4" descr="https://pixabay.com/static/uploads/photo/2014/04/02/11/01/tick-305245_960_72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24910" y="2638653"/>
            <a:ext cx="530682" cy="655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2441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ular Callout 4"/>
          <p:cNvSpPr/>
          <p:nvPr/>
        </p:nvSpPr>
        <p:spPr>
          <a:xfrm>
            <a:off x="1163782" y="2646219"/>
            <a:ext cx="4073237" cy="3657600"/>
          </a:xfrm>
          <a:prstGeom prst="wedgeRectCallout">
            <a:avLst>
              <a:gd name="adj1" fmla="val 36650"/>
              <a:gd name="adj2" fmla="val 59848"/>
            </a:avLst>
          </a:prstGeom>
          <a:solidFill>
            <a:schemeClr val="accent2">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rPr>
              <a:t>Le saviez-vous?</a:t>
            </a:r>
          </a:p>
          <a:p>
            <a:pPr algn="ctr"/>
            <a:endParaRPr lang="fr-FR" b="1" dirty="0">
              <a:solidFill>
                <a:schemeClr val="tx1"/>
              </a:solidFill>
            </a:endParaRPr>
          </a:p>
          <a:p>
            <a:pPr algn="ctr"/>
            <a:r>
              <a:rPr lang="fr-FR" b="1" dirty="0" smtClean="0">
                <a:solidFill>
                  <a:schemeClr val="tx1"/>
                </a:solidFill>
              </a:rPr>
              <a:t>La loi du 22 décembre 2016 dit que : "tout recours aux violences corporelles" est interdit dans l'exercice de l'autorité parentale. (les parents n'ont plus le droit de donner une fessée ou une gifle à leurs enfants.)</a:t>
            </a:r>
          </a:p>
          <a:p>
            <a:pPr algn="ctr"/>
            <a:endParaRPr lang="fr-FR" sz="2000" b="1" dirty="0">
              <a:solidFill>
                <a:schemeClr val="tx1"/>
              </a:solidFill>
            </a:endParaRPr>
          </a:p>
          <a:p>
            <a:pPr algn="ctr"/>
            <a:r>
              <a:rPr lang="fr-FR" b="1" dirty="0" smtClean="0">
                <a:solidFill>
                  <a:schemeClr val="tx1"/>
                </a:solidFill>
              </a:rPr>
              <a:t>Le 27 janvier 2017: La loi anti-fessée a été censurée</a:t>
            </a:r>
          </a:p>
          <a:p>
            <a:pPr algn="ctr"/>
            <a:endParaRPr lang="fr-FR" sz="2000" b="1" dirty="0">
              <a:solidFill>
                <a:schemeClr val="tx1"/>
              </a:solidFill>
            </a:endParaRPr>
          </a:p>
        </p:txBody>
      </p:sp>
      <p:pic>
        <p:nvPicPr>
          <p:cNvPr id="6" name="Picture 5"/>
          <p:cNvPicPr>
            <a:picLocks noChangeAspect="1"/>
          </p:cNvPicPr>
          <p:nvPr/>
        </p:nvPicPr>
        <p:blipFill>
          <a:blip r:embed="rId2"/>
          <a:stretch>
            <a:fillRect/>
          </a:stretch>
        </p:blipFill>
        <p:spPr>
          <a:xfrm>
            <a:off x="1368136" y="321686"/>
            <a:ext cx="3664527" cy="20612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3"/>
          <a:stretch>
            <a:fillRect/>
          </a:stretch>
        </p:blipFill>
        <p:spPr>
          <a:xfrm>
            <a:off x="6001824" y="1951295"/>
            <a:ext cx="5345048" cy="4695650"/>
          </a:xfrm>
          <a:prstGeom prst="rect">
            <a:avLst/>
          </a:prstGeom>
        </p:spPr>
      </p:pic>
      <p:sp>
        <p:nvSpPr>
          <p:cNvPr id="8" name="TextBox 7"/>
          <p:cNvSpPr txBox="1"/>
          <p:nvPr/>
        </p:nvSpPr>
        <p:spPr>
          <a:xfrm>
            <a:off x="6495183" y="2382983"/>
            <a:ext cx="3172691" cy="707886"/>
          </a:xfrm>
          <a:prstGeom prst="rect">
            <a:avLst/>
          </a:prstGeom>
          <a:noFill/>
        </p:spPr>
        <p:txBody>
          <a:bodyPr wrap="square" rtlCol="0">
            <a:spAutoFit/>
          </a:bodyPr>
          <a:lstStyle/>
          <a:p>
            <a:r>
              <a:rPr lang="fr-FR" sz="2000" b="1" dirty="0" smtClean="0"/>
              <a:t>Êtes-vous favorable à l’interdiction de la fessée?</a:t>
            </a:r>
            <a:endParaRPr lang="fr-FR" sz="2000" b="1" dirty="0"/>
          </a:p>
        </p:txBody>
      </p:sp>
      <p:sp>
        <p:nvSpPr>
          <p:cNvPr id="9" name="TextBox 8"/>
          <p:cNvSpPr txBox="1"/>
          <p:nvPr/>
        </p:nvSpPr>
        <p:spPr>
          <a:xfrm>
            <a:off x="5264728" y="321686"/>
            <a:ext cx="6456218" cy="1354217"/>
          </a:xfrm>
          <a:prstGeom prst="rect">
            <a:avLst/>
          </a:prstGeom>
          <a:noFill/>
        </p:spPr>
        <p:txBody>
          <a:bodyPr wrap="square" rtlCol="0">
            <a:spAutoFit/>
          </a:bodyPr>
          <a:lstStyle/>
          <a:p>
            <a:r>
              <a:rPr lang="fr-FR" sz="3200" b="1" dirty="0" smtClean="0"/>
              <a:t>Pour commencer:</a:t>
            </a:r>
          </a:p>
          <a:p>
            <a:endParaRPr lang="fr-FR" sz="2800" dirty="0" smtClean="0"/>
          </a:p>
          <a:p>
            <a:r>
              <a:rPr lang="fr-FR" sz="2200" b="1" dirty="0"/>
              <a:t>F</a:t>
            </a:r>
            <a:r>
              <a:rPr lang="fr-FR" sz="2200" b="1" dirty="0" smtClean="0"/>
              <a:t>aites des phrases pour résumer les informations</a:t>
            </a:r>
            <a:endParaRPr lang="fr-FR" sz="2200" b="1"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68446" y="46294"/>
            <a:ext cx="952500" cy="95250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67874" y="130287"/>
            <a:ext cx="868507" cy="868507"/>
          </a:xfrm>
          <a:prstGeom prst="rect">
            <a:avLst/>
          </a:prstGeom>
        </p:spPr>
      </p:pic>
    </p:spTree>
    <p:extLst>
      <p:ext uri="{BB962C8B-B14F-4D97-AF65-F5344CB8AC3E}">
        <p14:creationId xmlns:p14="http://schemas.microsoft.com/office/powerpoint/2010/main" val="763288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28837"/>
          </a:xfrm>
        </p:spPr>
        <p:txBody>
          <a:bodyPr>
            <a:normAutofit fontScale="90000"/>
          </a:bodyPr>
          <a:lstStyle/>
          <a:p>
            <a:r>
              <a:rPr lang="fr-FR" b="1" dirty="0" smtClean="0"/>
              <a:t>L’autorité parentale</a:t>
            </a:r>
            <a:br>
              <a:rPr lang="fr-FR" b="1" dirty="0" smtClean="0"/>
            </a:br>
            <a:r>
              <a:rPr lang="fr-FR" b="1" dirty="0" smtClean="0"/>
              <a:t>(feuille d’exercice)</a:t>
            </a:r>
            <a:endParaRPr lang="fr-FR" b="1" dirty="0"/>
          </a:p>
        </p:txBody>
      </p:sp>
      <p:sp>
        <p:nvSpPr>
          <p:cNvPr id="6" name="TextBox 5"/>
          <p:cNvSpPr txBox="1"/>
          <p:nvPr/>
        </p:nvSpPr>
        <p:spPr>
          <a:xfrm>
            <a:off x="2625830" y="3532236"/>
            <a:ext cx="7778540" cy="2677656"/>
          </a:xfrm>
          <a:prstGeom prst="rect">
            <a:avLst/>
          </a:prstGeom>
          <a:noFill/>
        </p:spPr>
        <p:txBody>
          <a:bodyPr wrap="none" rtlCol="0">
            <a:spAutoFit/>
          </a:bodyPr>
          <a:lstStyle/>
          <a:p>
            <a:pPr marL="342900" indent="-342900">
              <a:buAutoNum type="alphaLcPeriod"/>
            </a:pPr>
            <a:r>
              <a:rPr lang="fr-FR" sz="2400" b="1" dirty="0" smtClean="0"/>
              <a:t>Je fume. Mes parents ont-ils le droit de me l’interdire? </a:t>
            </a:r>
            <a:endParaRPr lang="fr-FR" sz="2400" b="1" dirty="0" smtClean="0">
              <a:solidFill>
                <a:srgbClr val="FF0000"/>
              </a:solidFill>
            </a:endParaRPr>
          </a:p>
          <a:p>
            <a:pPr marL="342900" indent="-342900">
              <a:buAutoNum type="alphaLcPeriod"/>
            </a:pPr>
            <a:endParaRPr lang="fr-FR" sz="2400" b="1" dirty="0" smtClean="0"/>
          </a:p>
          <a:p>
            <a:pPr marL="342900" indent="-342900">
              <a:buAutoNum type="alphaLcPeriod"/>
            </a:pPr>
            <a:r>
              <a:rPr lang="fr-FR" sz="2400" b="1" dirty="0" smtClean="0"/>
              <a:t>Mes parents ont-ils le droit de lire mes messages? </a:t>
            </a:r>
            <a:endParaRPr lang="fr-FR" sz="2400" b="1" dirty="0" smtClean="0">
              <a:solidFill>
                <a:srgbClr val="FF0000"/>
              </a:solidFill>
            </a:endParaRPr>
          </a:p>
          <a:p>
            <a:pPr marL="342900" indent="-342900">
              <a:buAutoNum type="alphaLcPeriod"/>
            </a:pPr>
            <a:endParaRPr lang="fr-FR" sz="2400" b="1" dirty="0" smtClean="0"/>
          </a:p>
          <a:p>
            <a:pPr marL="342900" indent="-342900">
              <a:buAutoNum type="alphaLcPeriod"/>
            </a:pPr>
            <a:r>
              <a:rPr lang="fr-FR" sz="2400" b="1" dirty="0" smtClean="0"/>
              <a:t>Ont-ils le droit de me frapper? </a:t>
            </a:r>
            <a:endParaRPr lang="fr-FR" sz="2400" b="1" dirty="0" smtClean="0">
              <a:solidFill>
                <a:srgbClr val="FF0000"/>
              </a:solidFill>
            </a:endParaRPr>
          </a:p>
          <a:p>
            <a:pPr marL="342900" indent="-342900">
              <a:buAutoNum type="alphaLcPeriod"/>
            </a:pPr>
            <a:endParaRPr lang="fr-FR" sz="2400" b="1" dirty="0" smtClean="0"/>
          </a:p>
          <a:p>
            <a:pPr marL="342900" indent="-342900">
              <a:buAutoNum type="alphaLcPeriod"/>
            </a:pPr>
            <a:r>
              <a:rPr lang="fr-FR" sz="2400" b="1" dirty="0" smtClean="0"/>
              <a:t>Ont-ils le droit de m’interdire de voir mes amis? </a:t>
            </a:r>
            <a:endParaRPr lang="fr-FR" sz="2400" b="1" dirty="0">
              <a:solidFill>
                <a:srgbClr val="FF0000"/>
              </a:solidFill>
            </a:endParaRPr>
          </a:p>
        </p:txBody>
      </p:sp>
      <p:sp>
        <p:nvSpPr>
          <p:cNvPr id="7" name="TextBox 6"/>
          <p:cNvSpPr txBox="1"/>
          <p:nvPr/>
        </p:nvSpPr>
        <p:spPr>
          <a:xfrm>
            <a:off x="838200" y="1966823"/>
            <a:ext cx="11353800" cy="892552"/>
          </a:xfrm>
          <a:prstGeom prst="rect">
            <a:avLst/>
          </a:prstGeom>
          <a:noFill/>
        </p:spPr>
        <p:txBody>
          <a:bodyPr wrap="square" rtlCol="0">
            <a:spAutoFit/>
          </a:bodyPr>
          <a:lstStyle/>
          <a:p>
            <a:r>
              <a:rPr lang="fr-FR" sz="2600" b="1" dirty="0"/>
              <a:t>Lisez l’article et complétez ces phrases avec un mot choisi dans la liste. </a:t>
            </a:r>
            <a:endParaRPr lang="fr-FR" sz="2600" b="1" dirty="0" smtClean="0"/>
          </a:p>
          <a:p>
            <a:r>
              <a:rPr lang="fr-FR" sz="2600" b="1" dirty="0" smtClean="0"/>
              <a:t>Attention</a:t>
            </a:r>
            <a:r>
              <a:rPr lang="fr-FR" sz="2600" b="1" dirty="0"/>
              <a:t> ! </a:t>
            </a:r>
            <a:r>
              <a:rPr lang="fr-FR" sz="2600" b="1" dirty="0" smtClean="0"/>
              <a:t>Il </a:t>
            </a:r>
            <a:r>
              <a:rPr lang="fr-FR" sz="2600" b="1" dirty="0"/>
              <a:t>y a deux mots de trop. Écrivez les bonnes lettres dans les cases. </a:t>
            </a:r>
            <a:endParaRPr lang="fr-FR" sz="26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7532" y="295275"/>
            <a:ext cx="1147140" cy="998687"/>
          </a:xfrm>
          <a:prstGeom prst="rect">
            <a:avLst/>
          </a:prstGeom>
        </p:spPr>
      </p:pic>
    </p:spTree>
    <p:extLst>
      <p:ext uri="{BB962C8B-B14F-4D97-AF65-F5344CB8AC3E}">
        <p14:creationId xmlns:p14="http://schemas.microsoft.com/office/powerpoint/2010/main" val="3802881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28837"/>
          </a:xfrm>
        </p:spPr>
        <p:txBody>
          <a:bodyPr>
            <a:normAutofit fontScale="90000"/>
          </a:bodyPr>
          <a:lstStyle/>
          <a:p>
            <a:r>
              <a:rPr lang="fr-FR" b="1" dirty="0" smtClean="0"/>
              <a:t>L’autorité parentale</a:t>
            </a:r>
            <a:br>
              <a:rPr lang="fr-FR" b="1" dirty="0" smtClean="0"/>
            </a:br>
            <a:r>
              <a:rPr lang="fr-FR" b="1" dirty="0" smtClean="0"/>
              <a:t>(feuille d’exercice)</a:t>
            </a:r>
            <a:endParaRPr lang="fr-FR" b="1" dirty="0"/>
          </a:p>
        </p:txBody>
      </p:sp>
      <p:sp>
        <p:nvSpPr>
          <p:cNvPr id="6" name="TextBox 5"/>
          <p:cNvSpPr txBox="1"/>
          <p:nvPr/>
        </p:nvSpPr>
        <p:spPr>
          <a:xfrm>
            <a:off x="2625830" y="3532236"/>
            <a:ext cx="7778540" cy="2677656"/>
          </a:xfrm>
          <a:prstGeom prst="rect">
            <a:avLst/>
          </a:prstGeom>
          <a:noFill/>
        </p:spPr>
        <p:txBody>
          <a:bodyPr wrap="none" rtlCol="0">
            <a:spAutoFit/>
          </a:bodyPr>
          <a:lstStyle/>
          <a:p>
            <a:pPr marL="342900" indent="-342900">
              <a:buAutoNum type="alphaLcPeriod"/>
            </a:pPr>
            <a:r>
              <a:rPr lang="fr-FR" sz="2400" b="1" dirty="0" smtClean="0"/>
              <a:t>Je fume. Mes parents ont-ils le droit de me l’interdire? </a:t>
            </a:r>
            <a:r>
              <a:rPr lang="fr-FR" sz="2400" b="1" dirty="0" smtClean="0">
                <a:solidFill>
                  <a:srgbClr val="FF0000"/>
                </a:solidFill>
              </a:rPr>
              <a:t>I</a:t>
            </a:r>
          </a:p>
          <a:p>
            <a:pPr marL="342900" indent="-342900">
              <a:buAutoNum type="alphaLcPeriod"/>
            </a:pPr>
            <a:endParaRPr lang="fr-FR" sz="2400" b="1" dirty="0" smtClean="0"/>
          </a:p>
          <a:p>
            <a:pPr marL="342900" indent="-342900">
              <a:buAutoNum type="alphaLcPeriod"/>
            </a:pPr>
            <a:r>
              <a:rPr lang="fr-FR" sz="2400" b="1" dirty="0" smtClean="0"/>
              <a:t>Mes parents ont-ils le droit de lire mes messages? </a:t>
            </a:r>
            <a:r>
              <a:rPr lang="fr-FR" sz="2400" b="1" dirty="0" smtClean="0">
                <a:solidFill>
                  <a:srgbClr val="FF0000"/>
                </a:solidFill>
              </a:rPr>
              <a:t>B, H, C</a:t>
            </a:r>
          </a:p>
          <a:p>
            <a:pPr marL="342900" indent="-342900">
              <a:buAutoNum type="alphaLcPeriod"/>
            </a:pPr>
            <a:endParaRPr lang="fr-FR" sz="2400" b="1" dirty="0" smtClean="0"/>
          </a:p>
          <a:p>
            <a:pPr marL="342900" indent="-342900">
              <a:buAutoNum type="alphaLcPeriod"/>
            </a:pPr>
            <a:r>
              <a:rPr lang="fr-FR" sz="2400" b="1" dirty="0" smtClean="0"/>
              <a:t>Ont-ils le droit de me frapper? </a:t>
            </a:r>
            <a:r>
              <a:rPr lang="fr-FR" sz="2400" b="1" dirty="0" smtClean="0">
                <a:solidFill>
                  <a:srgbClr val="FF0000"/>
                </a:solidFill>
              </a:rPr>
              <a:t>F, G</a:t>
            </a:r>
          </a:p>
          <a:p>
            <a:pPr marL="342900" indent="-342900">
              <a:buAutoNum type="alphaLcPeriod"/>
            </a:pPr>
            <a:endParaRPr lang="fr-FR" sz="2400" b="1" dirty="0" smtClean="0"/>
          </a:p>
          <a:p>
            <a:pPr marL="342900" indent="-342900">
              <a:buAutoNum type="alphaLcPeriod"/>
            </a:pPr>
            <a:r>
              <a:rPr lang="fr-FR" sz="2400" b="1" dirty="0" smtClean="0"/>
              <a:t>Ont-ils le droit de m’interdire de voir mes amis? </a:t>
            </a:r>
            <a:r>
              <a:rPr lang="fr-FR" sz="2400" b="1" dirty="0" smtClean="0">
                <a:solidFill>
                  <a:srgbClr val="FF0000"/>
                </a:solidFill>
              </a:rPr>
              <a:t>D, A</a:t>
            </a:r>
            <a:endParaRPr lang="fr-FR" sz="2400" b="1" dirty="0">
              <a:solidFill>
                <a:srgbClr val="FF0000"/>
              </a:solidFill>
            </a:endParaRPr>
          </a:p>
        </p:txBody>
      </p:sp>
      <p:sp>
        <p:nvSpPr>
          <p:cNvPr id="7" name="TextBox 6"/>
          <p:cNvSpPr txBox="1"/>
          <p:nvPr/>
        </p:nvSpPr>
        <p:spPr>
          <a:xfrm>
            <a:off x="838200" y="1966823"/>
            <a:ext cx="11353800" cy="892552"/>
          </a:xfrm>
          <a:prstGeom prst="rect">
            <a:avLst/>
          </a:prstGeom>
          <a:noFill/>
        </p:spPr>
        <p:txBody>
          <a:bodyPr wrap="square" rtlCol="0">
            <a:spAutoFit/>
          </a:bodyPr>
          <a:lstStyle/>
          <a:p>
            <a:r>
              <a:rPr lang="fr-FR" sz="2600" b="1" dirty="0"/>
              <a:t>Lisez l’article et complétez ces phrases avec un mot choisi dans la liste. </a:t>
            </a:r>
            <a:endParaRPr lang="fr-FR" sz="2600" b="1" dirty="0" smtClean="0"/>
          </a:p>
          <a:p>
            <a:r>
              <a:rPr lang="fr-FR" sz="2600" b="1" dirty="0" smtClean="0"/>
              <a:t>Attention</a:t>
            </a:r>
            <a:r>
              <a:rPr lang="fr-FR" sz="2600" b="1" dirty="0"/>
              <a:t> ! </a:t>
            </a:r>
            <a:r>
              <a:rPr lang="fr-FR" sz="2600" b="1" dirty="0" smtClean="0"/>
              <a:t>Il </a:t>
            </a:r>
            <a:r>
              <a:rPr lang="fr-FR" sz="2600" b="1" dirty="0"/>
              <a:t>y a deux mots de trop. Écrivez les bonnes lettres dans les cases. </a:t>
            </a:r>
            <a:endParaRPr lang="fr-FR" sz="26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7532" y="295275"/>
            <a:ext cx="1147140" cy="998687"/>
          </a:xfrm>
          <a:prstGeom prst="rect">
            <a:avLst/>
          </a:prstGeom>
        </p:spPr>
      </p:pic>
      <p:sp>
        <p:nvSpPr>
          <p:cNvPr id="9" name="TextBox 8"/>
          <p:cNvSpPr txBox="1"/>
          <p:nvPr/>
        </p:nvSpPr>
        <p:spPr>
          <a:xfrm>
            <a:off x="7435969" y="533008"/>
            <a:ext cx="2091406" cy="523220"/>
          </a:xfrm>
          <a:prstGeom prst="rect">
            <a:avLst/>
          </a:prstGeom>
          <a:noFill/>
        </p:spPr>
        <p:txBody>
          <a:bodyPr wrap="none" rtlCol="0">
            <a:spAutoFit/>
          </a:bodyPr>
          <a:lstStyle/>
          <a:p>
            <a:r>
              <a:rPr lang="fr-FR" sz="2800" b="1" dirty="0" smtClean="0">
                <a:solidFill>
                  <a:srgbClr val="FF0000"/>
                </a:solidFill>
              </a:rPr>
              <a:t>Les réponses</a:t>
            </a:r>
            <a:endParaRPr lang="fr-FR" sz="2800" b="1" dirty="0">
              <a:solidFill>
                <a:srgbClr val="FF0000"/>
              </a:solidFill>
            </a:endParaRPr>
          </a:p>
        </p:txBody>
      </p:sp>
    </p:spTree>
    <p:extLst>
      <p:ext uri="{BB962C8B-B14F-4D97-AF65-F5344CB8AC3E}">
        <p14:creationId xmlns:p14="http://schemas.microsoft.com/office/powerpoint/2010/main" val="3422948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808067"/>
          </a:xfrm>
        </p:spPr>
        <p:txBody>
          <a:bodyPr>
            <a:normAutofit/>
          </a:bodyPr>
          <a:lstStyle/>
          <a:p>
            <a:r>
              <a:rPr lang="fr-FR" b="1" dirty="0" smtClean="0"/>
              <a:t>C’est quoi un bon parent?</a:t>
            </a:r>
            <a:endParaRPr lang="fr-FR" b="1" dirty="0"/>
          </a:p>
        </p:txBody>
      </p:sp>
      <p:sp>
        <p:nvSpPr>
          <p:cNvPr id="3" name="Content Placeholder 2"/>
          <p:cNvSpPr>
            <a:spLocks noGrp="1"/>
          </p:cNvSpPr>
          <p:nvPr>
            <p:ph idx="1"/>
          </p:nvPr>
        </p:nvSpPr>
        <p:spPr>
          <a:xfrm>
            <a:off x="2279530" y="1984859"/>
            <a:ext cx="7632940" cy="4555197"/>
          </a:xfrm>
          <a:solidFill>
            <a:schemeClr val="accent6">
              <a:lumMod val="20000"/>
              <a:lumOff val="80000"/>
            </a:schemeClr>
          </a:solidFill>
        </p:spPr>
        <p:txBody>
          <a:bodyPr>
            <a:normAutofit fontScale="92500" lnSpcReduction="10000"/>
          </a:bodyPr>
          <a:lstStyle/>
          <a:p>
            <a:pPr marL="514350" indent="-514350">
              <a:buAutoNum type="alphaLcPeriod"/>
            </a:pPr>
            <a:r>
              <a:rPr lang="fr-FR" b="1" dirty="0" smtClean="0"/>
              <a:t>accorder beaucoup d’indépendance à ses enfants. </a:t>
            </a:r>
          </a:p>
          <a:p>
            <a:pPr marL="514350" indent="-514350">
              <a:buAutoNum type="alphaLcPeriod"/>
            </a:pPr>
            <a:r>
              <a:rPr lang="fr-FR" b="1" dirty="0"/>
              <a:t>a</a:t>
            </a:r>
            <a:r>
              <a:rPr lang="fr-FR" b="1" dirty="0" smtClean="0"/>
              <a:t>ider ses enfants à être heureux. </a:t>
            </a:r>
          </a:p>
          <a:p>
            <a:pPr marL="514350" indent="-514350">
              <a:buAutoNum type="alphaLcPeriod"/>
            </a:pPr>
            <a:r>
              <a:rPr lang="fr-FR" b="1" dirty="0"/>
              <a:t>a</a:t>
            </a:r>
            <a:r>
              <a:rPr lang="fr-FR" b="1" dirty="0" smtClean="0"/>
              <a:t>ider ses enfants à réussir. </a:t>
            </a:r>
          </a:p>
          <a:p>
            <a:pPr marL="514350" indent="-514350">
              <a:buAutoNum type="alphaLcPeriod"/>
            </a:pPr>
            <a:r>
              <a:rPr lang="fr-FR" b="1" dirty="0"/>
              <a:t>a</a:t>
            </a:r>
            <a:r>
              <a:rPr lang="fr-FR" b="1" dirty="0" smtClean="0"/>
              <a:t>imer ses enfants sans conditions.</a:t>
            </a:r>
          </a:p>
          <a:p>
            <a:pPr marL="514350" indent="-514350">
              <a:buAutoNum type="alphaLcPeriod"/>
            </a:pPr>
            <a:r>
              <a:rPr lang="fr-FR" b="1" dirty="0"/>
              <a:t>a</a:t>
            </a:r>
            <a:r>
              <a:rPr lang="fr-FR" b="1" dirty="0" smtClean="0"/>
              <a:t>ssurer une ambiance familiale sure. </a:t>
            </a:r>
          </a:p>
          <a:p>
            <a:pPr marL="514350" indent="-514350">
              <a:buAutoNum type="alphaLcPeriod"/>
            </a:pPr>
            <a:r>
              <a:rPr lang="fr-FR" b="1" dirty="0"/>
              <a:t>d</a:t>
            </a:r>
            <a:r>
              <a:rPr lang="fr-FR" b="1" dirty="0" smtClean="0"/>
              <a:t>onner tous les conseils nécessaires. </a:t>
            </a:r>
          </a:p>
          <a:p>
            <a:pPr marL="514350" indent="-514350">
              <a:buAutoNum type="alphaLcPeriod"/>
            </a:pPr>
            <a:r>
              <a:rPr lang="fr-FR" b="1" dirty="0"/>
              <a:t>e</a:t>
            </a:r>
            <a:r>
              <a:rPr lang="fr-FR" b="1" dirty="0" smtClean="0"/>
              <a:t>ncourager le respect et des attitudes positives</a:t>
            </a:r>
          </a:p>
          <a:p>
            <a:pPr marL="514350" indent="-514350">
              <a:buAutoNum type="alphaLcPeriod"/>
            </a:pPr>
            <a:r>
              <a:rPr lang="fr-FR" b="1" dirty="0" smtClean="0"/>
              <a:t>être ferme avec les enfants</a:t>
            </a:r>
          </a:p>
          <a:p>
            <a:pPr marL="514350" indent="-514350">
              <a:buAutoNum type="alphaLcPeriod"/>
            </a:pPr>
            <a:r>
              <a:rPr lang="fr-FR" b="1" dirty="0" smtClean="0"/>
              <a:t>être strict avec les enfants</a:t>
            </a:r>
          </a:p>
          <a:p>
            <a:pPr marL="514350" indent="-514350">
              <a:buAutoNum type="alphaLcPeriod"/>
            </a:pPr>
            <a:r>
              <a:rPr lang="fr-FR" b="1" dirty="0"/>
              <a:t>p</a:t>
            </a:r>
            <a:r>
              <a:rPr lang="fr-FR" b="1" dirty="0" smtClean="0"/>
              <a:t>rotéger les enfants tout le temps</a:t>
            </a:r>
          </a:p>
          <a:p>
            <a:pPr marL="514350" indent="-514350">
              <a:buAutoNum type="arabicPeriod"/>
            </a:pPr>
            <a:endParaRPr lang="fr-FR" b="1" dirty="0"/>
          </a:p>
        </p:txBody>
      </p:sp>
      <p:sp>
        <p:nvSpPr>
          <p:cNvPr id="4" name="TextBox 3"/>
          <p:cNvSpPr txBox="1"/>
          <p:nvPr/>
        </p:nvSpPr>
        <p:spPr>
          <a:xfrm>
            <a:off x="838200" y="805358"/>
            <a:ext cx="9956380" cy="830997"/>
          </a:xfrm>
          <a:prstGeom prst="rect">
            <a:avLst/>
          </a:prstGeom>
          <a:noFill/>
        </p:spPr>
        <p:txBody>
          <a:bodyPr wrap="none" rtlCol="0">
            <a:spAutoFit/>
          </a:bodyPr>
          <a:lstStyle/>
          <a:p>
            <a:r>
              <a:rPr lang="fr-FR" sz="2400" b="1" dirty="0" smtClean="0"/>
              <a:t>Numérotez les expressions de 1 (le plus important) à 10 (le moins important)</a:t>
            </a:r>
          </a:p>
          <a:p>
            <a:r>
              <a:rPr lang="fr-FR" sz="2400" b="1" dirty="0" smtClean="0"/>
              <a:t>Puis, discutez votre choix avec un partenaire</a:t>
            </a:r>
            <a:endParaRPr lang="fr-FR" sz="24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94580" y="0"/>
            <a:ext cx="1125682" cy="1125682"/>
          </a:xfrm>
          <a:prstGeom prst="rect">
            <a:avLst/>
          </a:prstGeom>
        </p:spPr>
      </p:pic>
    </p:spTree>
    <p:extLst>
      <p:ext uri="{BB962C8B-B14F-4D97-AF65-F5344CB8AC3E}">
        <p14:creationId xmlns:p14="http://schemas.microsoft.com/office/powerpoint/2010/main" val="28713975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5383162" y="1008403"/>
            <a:ext cx="5338916" cy="5630319"/>
          </a:xfrm>
          <a:prstGeom prst="rect">
            <a:avLst/>
          </a:prstGeom>
        </p:spPr>
      </p:pic>
      <p:pic>
        <p:nvPicPr>
          <p:cNvPr id="5" name="Picture 4"/>
          <p:cNvPicPr>
            <a:picLocks noChangeAspect="1"/>
          </p:cNvPicPr>
          <p:nvPr/>
        </p:nvPicPr>
        <p:blipFill>
          <a:blip r:embed="rId5"/>
          <a:stretch>
            <a:fillRect/>
          </a:stretch>
        </p:blipFill>
        <p:spPr>
          <a:xfrm>
            <a:off x="1348095" y="2515367"/>
            <a:ext cx="3419475" cy="4010025"/>
          </a:xfrm>
          <a:prstGeom prst="rect">
            <a:avLst/>
          </a:prstGeom>
        </p:spPr>
      </p:pic>
      <p:sp>
        <p:nvSpPr>
          <p:cNvPr id="6" name="TextBox 5"/>
          <p:cNvSpPr txBox="1"/>
          <p:nvPr/>
        </p:nvSpPr>
        <p:spPr>
          <a:xfrm>
            <a:off x="855406" y="0"/>
            <a:ext cx="8133637" cy="584775"/>
          </a:xfrm>
          <a:prstGeom prst="rect">
            <a:avLst/>
          </a:prstGeom>
          <a:noFill/>
        </p:spPr>
        <p:txBody>
          <a:bodyPr wrap="none" rtlCol="0">
            <a:spAutoFit/>
          </a:bodyPr>
          <a:lstStyle/>
          <a:p>
            <a:r>
              <a:rPr lang="fr-FR" sz="3200" b="1" dirty="0" smtClean="0"/>
              <a:t>Les conflits entre les adolescents et les parents</a:t>
            </a:r>
            <a:endParaRPr lang="fr-FR" sz="3200" b="1" dirty="0"/>
          </a:p>
        </p:txBody>
      </p:sp>
      <p:sp>
        <p:nvSpPr>
          <p:cNvPr id="7" name="TextBox 6"/>
          <p:cNvSpPr txBox="1"/>
          <p:nvPr/>
        </p:nvSpPr>
        <p:spPr>
          <a:xfrm>
            <a:off x="488618" y="1008403"/>
            <a:ext cx="4658570" cy="1631216"/>
          </a:xfrm>
          <a:prstGeom prst="rect">
            <a:avLst/>
          </a:prstGeom>
          <a:noFill/>
        </p:spPr>
        <p:txBody>
          <a:bodyPr wrap="square" rtlCol="0">
            <a:spAutoFit/>
          </a:bodyPr>
          <a:lstStyle/>
          <a:p>
            <a:pPr algn="just"/>
            <a:r>
              <a:rPr lang="fr-FR" sz="2000" b="1" dirty="0" smtClean="0"/>
              <a:t>Écoutez ces interviews avec trois jeunes français qui parlent des conflits avec leurs parents. Pour chaque personne, choisissez deux descriptions qui conviennent le mieux.</a:t>
            </a:r>
            <a:endParaRPr lang="fr-FR" sz="2000" b="1" dirty="0"/>
          </a:p>
        </p:txBody>
      </p:sp>
      <p:pic>
        <p:nvPicPr>
          <p:cNvPr id="8" name="les conflit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938387" y="292387"/>
            <a:ext cx="609600" cy="609600"/>
          </a:xfrm>
          <a:prstGeom prst="rect">
            <a:avLst/>
          </a:prstGeom>
        </p:spPr>
      </p:pic>
    </p:spTree>
    <p:extLst>
      <p:ext uri="{BB962C8B-B14F-4D97-AF65-F5344CB8AC3E}">
        <p14:creationId xmlns:p14="http://schemas.microsoft.com/office/powerpoint/2010/main" val="41503695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9224"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9594" y="-330173"/>
            <a:ext cx="2930546" cy="1325563"/>
          </a:xfrm>
        </p:spPr>
        <p:txBody>
          <a:bodyPr>
            <a:normAutofit/>
          </a:bodyPr>
          <a:lstStyle/>
          <a:p>
            <a:r>
              <a:rPr lang="fr-FR" sz="3600" dirty="0" smtClean="0"/>
              <a:t>Les objectifs:</a:t>
            </a:r>
            <a:endParaRPr lang="fr-FR" sz="3600" dirty="0"/>
          </a:p>
        </p:txBody>
      </p:sp>
      <p:sp>
        <p:nvSpPr>
          <p:cNvPr id="4" name="Rounded Rectangle 3"/>
          <p:cNvSpPr/>
          <p:nvPr/>
        </p:nvSpPr>
        <p:spPr>
          <a:xfrm>
            <a:off x="1773767" y="937170"/>
            <a:ext cx="5947835" cy="164509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Difficile: </a:t>
            </a:r>
          </a:p>
          <a:p>
            <a:r>
              <a:rPr lang="fr-FR" sz="2400" dirty="0" smtClean="0">
                <a:ln w="0"/>
                <a:solidFill>
                  <a:schemeClr val="tx1"/>
                </a:solidFill>
                <a:effectLst>
                  <a:outerShdw blurRad="38100" dist="19050" dir="2700000" algn="tl" rotWithShape="0">
                    <a:schemeClr val="dk1">
                      <a:alpha val="40000"/>
                    </a:schemeClr>
                  </a:outerShdw>
                </a:effectLst>
              </a:rPr>
              <a:t>Les connaissances: identifier les différents soucis que les adolescents peuvent avoir</a:t>
            </a:r>
          </a:p>
        </p:txBody>
      </p:sp>
      <p:pic>
        <p:nvPicPr>
          <p:cNvPr id="2050"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1087463"/>
            <a:ext cx="264320" cy="426332"/>
          </a:xfrm>
          <a:prstGeom prst="rect">
            <a:avLst/>
          </a:prstGeom>
          <a:solidFill>
            <a:schemeClr val="bg1"/>
          </a:solidFill>
          <a:ln>
            <a:solidFill>
              <a:srgbClr val="0070C0"/>
            </a:solidFill>
          </a:ln>
        </p:spPr>
      </p:pic>
      <p:sp>
        <p:nvSpPr>
          <p:cNvPr id="6" name="Rounded Rectangle 5"/>
          <p:cNvSpPr/>
          <p:nvPr/>
        </p:nvSpPr>
        <p:spPr>
          <a:xfrm>
            <a:off x="1773767" y="4495910"/>
            <a:ext cx="5947835" cy="1991976"/>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Le plus difficile:</a:t>
            </a:r>
          </a:p>
          <a:p>
            <a:r>
              <a:rPr lang="fr-FR" sz="2400" dirty="0" smtClean="0">
                <a:ln w="0"/>
                <a:solidFill>
                  <a:schemeClr val="tx1"/>
                </a:solidFill>
                <a:effectLst>
                  <a:outerShdw blurRad="38100" dist="19050" dir="2700000" algn="tl" rotWithShape="0">
                    <a:schemeClr val="dk1">
                      <a:alpha val="40000"/>
                    </a:schemeClr>
                  </a:outerShdw>
                </a:effectLst>
              </a:rPr>
              <a:t>L’analyse: discuter des données et réagir aux informations</a:t>
            </a:r>
          </a:p>
        </p:txBody>
      </p:sp>
      <p:sp>
        <p:nvSpPr>
          <p:cNvPr id="7" name="Rounded Rectangle 6"/>
          <p:cNvSpPr/>
          <p:nvPr/>
        </p:nvSpPr>
        <p:spPr>
          <a:xfrm>
            <a:off x="1773767" y="2757495"/>
            <a:ext cx="5947835" cy="164509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Plus difficile:</a:t>
            </a:r>
          </a:p>
          <a:p>
            <a:r>
              <a:rPr lang="fr-FR" sz="2400" dirty="0" smtClean="0">
                <a:ln w="0"/>
                <a:solidFill>
                  <a:schemeClr val="tx1"/>
                </a:solidFill>
                <a:effectLst>
                  <a:outerShdw blurRad="38100" dist="19050" dir="2700000" algn="tl" rotWithShape="0">
                    <a:schemeClr val="dk1">
                      <a:alpha val="40000"/>
                    </a:schemeClr>
                  </a:outerShdw>
                </a:effectLst>
              </a:rPr>
              <a:t>L’application: relevez des informations importantes </a:t>
            </a:r>
            <a:r>
              <a:rPr lang="fr-FR" sz="2400" dirty="0">
                <a:ln w="0"/>
                <a:solidFill>
                  <a:schemeClr val="tx1"/>
                </a:solidFill>
                <a:effectLst>
                  <a:outerShdw blurRad="38100" dist="19050" dir="2700000" algn="tl" rotWithShape="0">
                    <a:schemeClr val="dk1">
                      <a:alpha val="40000"/>
                    </a:schemeClr>
                  </a:outerShdw>
                </a:effectLst>
              </a:rPr>
              <a:t>à</a:t>
            </a:r>
            <a:r>
              <a:rPr lang="fr-FR" sz="2400" dirty="0" smtClean="0">
                <a:ln w="0"/>
                <a:solidFill>
                  <a:schemeClr val="tx1"/>
                </a:solidFill>
                <a:effectLst>
                  <a:outerShdw blurRad="38100" dist="19050" dir="2700000" algn="tl" rotWithShape="0">
                    <a:schemeClr val="dk1">
                      <a:alpha val="40000"/>
                    </a:schemeClr>
                  </a:outerShdw>
                </a:effectLst>
              </a:rPr>
              <a:t> partir de témoignages</a:t>
            </a:r>
          </a:p>
        </p:txBody>
      </p:sp>
      <p:pic>
        <p:nvPicPr>
          <p:cNvPr id="8"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2867990"/>
            <a:ext cx="264320" cy="426332"/>
          </a:xfrm>
          <a:prstGeom prst="rect">
            <a:avLst/>
          </a:prstGeom>
          <a:solidFill>
            <a:schemeClr val="bg1"/>
          </a:solidFill>
          <a:ln>
            <a:solidFill>
              <a:srgbClr val="0070C0"/>
            </a:solidFill>
          </a:ln>
        </p:spPr>
      </p:pic>
      <p:pic>
        <p:nvPicPr>
          <p:cNvPr id="9"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0516" y="2867990"/>
            <a:ext cx="264320" cy="426332"/>
          </a:xfrm>
          <a:prstGeom prst="rect">
            <a:avLst/>
          </a:prstGeom>
          <a:solidFill>
            <a:schemeClr val="bg1"/>
          </a:solidFill>
          <a:ln>
            <a:solidFill>
              <a:srgbClr val="0070C0"/>
            </a:solidFill>
          </a:ln>
        </p:spPr>
      </p:pic>
      <p:pic>
        <p:nvPicPr>
          <p:cNvPr id="10"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6196" y="4627216"/>
            <a:ext cx="264320" cy="426332"/>
          </a:xfrm>
          <a:prstGeom prst="rect">
            <a:avLst/>
          </a:prstGeom>
          <a:solidFill>
            <a:schemeClr val="bg1"/>
          </a:solidFill>
          <a:ln>
            <a:solidFill>
              <a:srgbClr val="0070C0"/>
            </a:solidFill>
          </a:ln>
        </p:spPr>
      </p:pic>
      <p:pic>
        <p:nvPicPr>
          <p:cNvPr id="11"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4627216"/>
            <a:ext cx="264320" cy="426332"/>
          </a:xfrm>
          <a:prstGeom prst="rect">
            <a:avLst/>
          </a:prstGeom>
          <a:solidFill>
            <a:schemeClr val="bg1"/>
          </a:solidFill>
          <a:ln>
            <a:solidFill>
              <a:srgbClr val="0070C0"/>
            </a:solidFill>
          </a:ln>
        </p:spPr>
      </p:pic>
      <p:pic>
        <p:nvPicPr>
          <p:cNvPr id="12"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1482" y="4627216"/>
            <a:ext cx="264320" cy="426332"/>
          </a:xfrm>
          <a:prstGeom prst="rect">
            <a:avLst/>
          </a:prstGeom>
          <a:solidFill>
            <a:schemeClr val="bg1"/>
          </a:solidFill>
          <a:ln>
            <a:solidFill>
              <a:srgbClr val="0070C0"/>
            </a:solidFill>
          </a:ln>
        </p:spPr>
      </p:pic>
      <p:graphicFrame>
        <p:nvGraphicFramePr>
          <p:cNvPr id="22" name="Table 21"/>
          <p:cNvGraphicFramePr>
            <a:graphicFrameLocks noGrp="1"/>
          </p:cNvGraphicFramePr>
          <p:nvPr>
            <p:extLst>
              <p:ext uri="{D42A27DB-BD31-4B8C-83A1-F6EECF244321}">
                <p14:modId xmlns:p14="http://schemas.microsoft.com/office/powerpoint/2010/main" val="4204958488"/>
              </p:ext>
            </p:extLst>
          </p:nvPr>
        </p:nvGraphicFramePr>
        <p:xfrm>
          <a:off x="8448789" y="660443"/>
          <a:ext cx="2787557" cy="3586020"/>
        </p:xfrm>
        <a:graphic>
          <a:graphicData uri="http://schemas.openxmlformats.org/drawingml/2006/table">
            <a:tbl>
              <a:tblPr firstRow="1" bandRow="1">
                <a:tableStyleId>{5C22544A-7EE6-4342-B048-85BDC9FD1C3A}</a:tableStyleId>
              </a:tblPr>
              <a:tblGrid>
                <a:gridCol w="2787557">
                  <a:extLst>
                    <a:ext uri="{9D8B030D-6E8A-4147-A177-3AD203B41FA5}">
                      <a16:colId xmlns:a16="http://schemas.microsoft.com/office/drawing/2014/main" val="20000"/>
                    </a:ext>
                  </a:extLst>
                </a:gridCol>
              </a:tblGrid>
              <a:tr h="856954">
                <a:tc>
                  <a:txBody>
                    <a:bodyPr/>
                    <a:lstStyle/>
                    <a:p>
                      <a:r>
                        <a:rPr lang="fr-FR" sz="2400" b="1" dirty="0" smtClean="0">
                          <a:solidFill>
                            <a:schemeClr val="bg1"/>
                          </a:solidFill>
                        </a:rPr>
                        <a:t>Grands-parents, parents et enfants: soucis et problèmes</a:t>
                      </a:r>
                      <a:endParaRPr lang="fr-FR" sz="2400" b="1" dirty="0">
                        <a:solidFill>
                          <a:schemeClr val="bg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751380">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2400" b="1" noProof="0" dirty="0" smtClean="0">
                          <a:solidFill>
                            <a:schemeClr val="tx1"/>
                          </a:solidFill>
                        </a:rPr>
                        <a:t>Que de soucis!</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915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noProof="0" dirty="0" smtClean="0">
                          <a:solidFill>
                            <a:schemeClr val="tx1"/>
                          </a:solidFill>
                        </a:rPr>
                        <a:t>Les frictions parents-enfants</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771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noProof="0" dirty="0" smtClean="0">
                          <a:solidFill>
                            <a:schemeClr val="tx1"/>
                          </a:solidFill>
                        </a:rPr>
                        <a:t>Les relations avec les grands-parents</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23" name="Pentagon 22"/>
          <p:cNvSpPr/>
          <p:nvPr/>
        </p:nvSpPr>
        <p:spPr>
          <a:xfrm rot="5400000">
            <a:off x="9599509" y="3113893"/>
            <a:ext cx="486114" cy="2787557"/>
          </a:xfrm>
          <a:prstGeom prst="homePlate">
            <a:avLst>
              <a:gd name="adj" fmla="val 53348"/>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pic>
        <p:nvPicPr>
          <p:cNvPr id="24" name="Picture 4" descr="https://pixabay.com/static/uploads/photo/2014/04/02/11/01/tick-305245_960_72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2851" y="1759719"/>
            <a:ext cx="530682" cy="655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0274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86411"/>
            <a:ext cx="10722078" cy="4973382"/>
          </a:xfrm>
          <a:solidFill>
            <a:schemeClr val="accent1">
              <a:lumMod val="20000"/>
              <a:lumOff val="80000"/>
            </a:schemeClr>
          </a:solidFill>
        </p:spPr>
        <p:txBody>
          <a:bodyPr>
            <a:noAutofit/>
          </a:bodyPr>
          <a:lstStyle/>
          <a:p>
            <a:pPr marL="0" indent="0">
              <a:buNone/>
            </a:pPr>
            <a:r>
              <a:rPr lang="fr-FR" sz="2400" b="1" dirty="0"/>
              <a:t>F : On parle des conflits avec les parents. Quels sont les sujets de disputes chez vous, Lucien ? </a:t>
            </a:r>
          </a:p>
          <a:p>
            <a:pPr marL="0" indent="0">
              <a:buNone/>
            </a:pPr>
            <a:r>
              <a:rPr lang="fr-FR" sz="2400" dirty="0"/>
              <a:t>M : Les disputes les plus courantes concernent les bulletins et les notes, ma non-participation aux tâches ménagères ou mes heures de sorties. C’est normal, je crois</a:t>
            </a:r>
            <a:r>
              <a:rPr lang="fr-FR" sz="2400" dirty="0" smtClean="0"/>
              <a:t>.</a:t>
            </a:r>
            <a:endParaRPr lang="fr-FR" sz="2400" dirty="0"/>
          </a:p>
          <a:p>
            <a:pPr marL="0" indent="0">
              <a:buNone/>
            </a:pPr>
            <a:r>
              <a:rPr lang="fr-FR" sz="2400" b="1" dirty="0"/>
              <a:t>F : Et vous, Clémentine ? </a:t>
            </a:r>
          </a:p>
          <a:p>
            <a:pPr marL="0" indent="0">
              <a:buNone/>
            </a:pPr>
            <a:r>
              <a:rPr lang="fr-FR" sz="2400" dirty="0"/>
              <a:t>F : Chez moi, les conflits peuvent concerner le temps passé devant l’ordinateur. Mes parents veulent que je fasse plus d’exercice. Mais s’opposer à ses parents est une façon pour le jeune de s’affirmer et peut être constructif. </a:t>
            </a:r>
          </a:p>
          <a:p>
            <a:pPr marL="0" indent="0">
              <a:buNone/>
            </a:pPr>
            <a:r>
              <a:rPr lang="fr-FR" sz="2400" b="1" dirty="0"/>
              <a:t>F : Henri, quel est votre avis ? </a:t>
            </a:r>
          </a:p>
          <a:p>
            <a:pPr marL="0" indent="0">
              <a:buNone/>
            </a:pPr>
            <a:r>
              <a:rPr lang="fr-FR" sz="2400" dirty="0"/>
              <a:t>M : Je ne suis pas d’accord. Chez moi, les disputes finissent toujours mal parce que mes parents sont très agressifs et l’ambiance familiale devient trop lourde à supporter. J’ai hâte de partir.</a:t>
            </a:r>
          </a:p>
        </p:txBody>
      </p:sp>
      <p:sp>
        <p:nvSpPr>
          <p:cNvPr id="4" name="TextBox 3"/>
          <p:cNvSpPr txBox="1"/>
          <p:nvPr/>
        </p:nvSpPr>
        <p:spPr>
          <a:xfrm>
            <a:off x="838200" y="162232"/>
            <a:ext cx="8133637" cy="584775"/>
          </a:xfrm>
          <a:prstGeom prst="rect">
            <a:avLst/>
          </a:prstGeom>
          <a:noFill/>
        </p:spPr>
        <p:txBody>
          <a:bodyPr wrap="none" rtlCol="0">
            <a:spAutoFit/>
          </a:bodyPr>
          <a:lstStyle/>
          <a:p>
            <a:r>
              <a:rPr lang="fr-FR" sz="3200" b="1" dirty="0" smtClean="0"/>
              <a:t>Les conflits entre les adolescents et les parents</a:t>
            </a:r>
            <a:endParaRPr lang="fr-FR" sz="3200" b="1" dirty="0"/>
          </a:p>
        </p:txBody>
      </p:sp>
      <p:sp>
        <p:nvSpPr>
          <p:cNvPr id="5" name="TextBox 4"/>
          <p:cNvSpPr txBox="1"/>
          <p:nvPr/>
        </p:nvSpPr>
        <p:spPr>
          <a:xfrm>
            <a:off x="905747" y="885876"/>
            <a:ext cx="6344750" cy="461665"/>
          </a:xfrm>
          <a:prstGeom prst="rect">
            <a:avLst/>
          </a:prstGeom>
          <a:noFill/>
        </p:spPr>
        <p:txBody>
          <a:bodyPr wrap="none" rtlCol="0">
            <a:spAutoFit/>
          </a:bodyPr>
          <a:lstStyle/>
          <a:p>
            <a:r>
              <a:rPr lang="fr-FR" sz="2400" b="1" dirty="0" smtClean="0"/>
              <a:t>Utilisez la transcription pour corriger vos erreurs</a:t>
            </a:r>
            <a:endParaRPr lang="fr-FR" sz="2400" b="1" dirty="0"/>
          </a:p>
        </p:txBody>
      </p:sp>
    </p:spTree>
    <p:extLst>
      <p:ext uri="{BB962C8B-B14F-4D97-AF65-F5344CB8AC3E}">
        <p14:creationId xmlns:p14="http://schemas.microsoft.com/office/powerpoint/2010/main" val="12096462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5383162" y="1008403"/>
            <a:ext cx="5338916" cy="5630319"/>
          </a:xfrm>
          <a:prstGeom prst="rect">
            <a:avLst/>
          </a:prstGeom>
        </p:spPr>
      </p:pic>
      <p:pic>
        <p:nvPicPr>
          <p:cNvPr id="5" name="Picture 4"/>
          <p:cNvPicPr>
            <a:picLocks noChangeAspect="1"/>
          </p:cNvPicPr>
          <p:nvPr/>
        </p:nvPicPr>
        <p:blipFill>
          <a:blip r:embed="rId5"/>
          <a:stretch>
            <a:fillRect/>
          </a:stretch>
        </p:blipFill>
        <p:spPr>
          <a:xfrm>
            <a:off x="1348095" y="2515367"/>
            <a:ext cx="3419475" cy="4010025"/>
          </a:xfrm>
          <a:prstGeom prst="rect">
            <a:avLst/>
          </a:prstGeom>
        </p:spPr>
      </p:pic>
      <p:sp>
        <p:nvSpPr>
          <p:cNvPr id="6" name="TextBox 5"/>
          <p:cNvSpPr txBox="1"/>
          <p:nvPr/>
        </p:nvSpPr>
        <p:spPr>
          <a:xfrm>
            <a:off x="855406" y="0"/>
            <a:ext cx="8133637" cy="584775"/>
          </a:xfrm>
          <a:prstGeom prst="rect">
            <a:avLst/>
          </a:prstGeom>
          <a:noFill/>
        </p:spPr>
        <p:txBody>
          <a:bodyPr wrap="none" rtlCol="0">
            <a:spAutoFit/>
          </a:bodyPr>
          <a:lstStyle/>
          <a:p>
            <a:r>
              <a:rPr lang="fr-FR" sz="3200" b="1" dirty="0" smtClean="0"/>
              <a:t>Les conflits entre les adolescents et les parents</a:t>
            </a:r>
            <a:endParaRPr lang="fr-FR" sz="3200" b="1" dirty="0"/>
          </a:p>
        </p:txBody>
      </p:sp>
      <p:sp>
        <p:nvSpPr>
          <p:cNvPr id="7" name="TextBox 6"/>
          <p:cNvSpPr txBox="1"/>
          <p:nvPr/>
        </p:nvSpPr>
        <p:spPr>
          <a:xfrm>
            <a:off x="488618" y="1008403"/>
            <a:ext cx="4658570" cy="1631216"/>
          </a:xfrm>
          <a:prstGeom prst="rect">
            <a:avLst/>
          </a:prstGeom>
          <a:noFill/>
        </p:spPr>
        <p:txBody>
          <a:bodyPr wrap="square" rtlCol="0">
            <a:spAutoFit/>
          </a:bodyPr>
          <a:lstStyle/>
          <a:p>
            <a:pPr algn="just"/>
            <a:r>
              <a:rPr lang="fr-FR" sz="2000" b="1" dirty="0" smtClean="0"/>
              <a:t>Écoutez ces interviews avec trois jeunes français qui parlent des conflits avec leurs parents. Pour chaque personne, choisissez deux descriptions qui conviennent le mieux.</a:t>
            </a:r>
            <a:endParaRPr lang="fr-FR" sz="2000" b="1" dirty="0"/>
          </a:p>
        </p:txBody>
      </p:sp>
      <p:pic>
        <p:nvPicPr>
          <p:cNvPr id="8" name="les conflit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938387" y="292387"/>
            <a:ext cx="609600" cy="609600"/>
          </a:xfrm>
          <a:prstGeom prst="rect">
            <a:avLst/>
          </a:prstGeom>
        </p:spPr>
      </p:pic>
      <p:sp>
        <p:nvSpPr>
          <p:cNvPr id="2" name="TextBox 1"/>
          <p:cNvSpPr txBox="1"/>
          <p:nvPr/>
        </p:nvSpPr>
        <p:spPr>
          <a:xfrm>
            <a:off x="6897637" y="494771"/>
            <a:ext cx="2091406" cy="523220"/>
          </a:xfrm>
          <a:prstGeom prst="rect">
            <a:avLst/>
          </a:prstGeom>
          <a:noFill/>
        </p:spPr>
        <p:txBody>
          <a:bodyPr wrap="none" rtlCol="0">
            <a:spAutoFit/>
          </a:bodyPr>
          <a:lstStyle/>
          <a:p>
            <a:r>
              <a:rPr lang="fr-FR" sz="2800" b="1" dirty="0" smtClean="0">
                <a:solidFill>
                  <a:srgbClr val="FF0000"/>
                </a:solidFill>
              </a:rPr>
              <a:t>Les réponses</a:t>
            </a:r>
            <a:endParaRPr lang="fr-FR" sz="2800" b="1" dirty="0">
              <a:solidFill>
                <a:srgbClr val="FF0000"/>
              </a:solidFill>
            </a:endParaRPr>
          </a:p>
        </p:txBody>
      </p:sp>
      <p:sp>
        <p:nvSpPr>
          <p:cNvPr id="3" name="TextBox 2"/>
          <p:cNvSpPr txBox="1"/>
          <p:nvPr/>
        </p:nvSpPr>
        <p:spPr>
          <a:xfrm>
            <a:off x="3057832" y="2639619"/>
            <a:ext cx="413896" cy="523220"/>
          </a:xfrm>
          <a:prstGeom prst="rect">
            <a:avLst/>
          </a:prstGeom>
          <a:noFill/>
        </p:spPr>
        <p:txBody>
          <a:bodyPr wrap="none" rtlCol="0">
            <a:spAutoFit/>
          </a:bodyPr>
          <a:lstStyle/>
          <a:p>
            <a:r>
              <a:rPr lang="fr-FR" sz="2800" b="1" dirty="0" smtClean="0">
                <a:solidFill>
                  <a:srgbClr val="FF0000"/>
                </a:solidFill>
              </a:rPr>
              <a:t>G</a:t>
            </a:r>
            <a:endParaRPr lang="fr-FR" sz="2800" b="1" dirty="0">
              <a:solidFill>
                <a:srgbClr val="FF0000"/>
              </a:solidFill>
            </a:endParaRPr>
          </a:p>
        </p:txBody>
      </p:sp>
      <p:sp>
        <p:nvSpPr>
          <p:cNvPr id="9" name="TextBox 8"/>
          <p:cNvSpPr txBox="1"/>
          <p:nvPr/>
        </p:nvSpPr>
        <p:spPr>
          <a:xfrm>
            <a:off x="3917309" y="2639619"/>
            <a:ext cx="386644" cy="523220"/>
          </a:xfrm>
          <a:prstGeom prst="rect">
            <a:avLst/>
          </a:prstGeom>
          <a:noFill/>
        </p:spPr>
        <p:txBody>
          <a:bodyPr wrap="none" rtlCol="0">
            <a:spAutoFit/>
          </a:bodyPr>
          <a:lstStyle/>
          <a:p>
            <a:r>
              <a:rPr lang="fr-FR" sz="2800" b="1" dirty="0">
                <a:solidFill>
                  <a:srgbClr val="FF0000"/>
                </a:solidFill>
              </a:rPr>
              <a:t>R</a:t>
            </a:r>
          </a:p>
        </p:txBody>
      </p:sp>
      <p:sp>
        <p:nvSpPr>
          <p:cNvPr id="10" name="TextBox 9"/>
          <p:cNvSpPr txBox="1"/>
          <p:nvPr/>
        </p:nvSpPr>
        <p:spPr>
          <a:xfrm>
            <a:off x="3055910" y="4267824"/>
            <a:ext cx="386644" cy="523220"/>
          </a:xfrm>
          <a:prstGeom prst="rect">
            <a:avLst/>
          </a:prstGeom>
          <a:noFill/>
        </p:spPr>
        <p:txBody>
          <a:bodyPr wrap="none" rtlCol="0">
            <a:spAutoFit/>
          </a:bodyPr>
          <a:lstStyle/>
          <a:p>
            <a:r>
              <a:rPr lang="fr-FR" sz="2800" b="1" dirty="0">
                <a:solidFill>
                  <a:srgbClr val="FF0000"/>
                </a:solidFill>
              </a:rPr>
              <a:t>B</a:t>
            </a:r>
          </a:p>
        </p:txBody>
      </p:sp>
      <p:sp>
        <p:nvSpPr>
          <p:cNvPr id="11" name="TextBox 10"/>
          <p:cNvSpPr txBox="1"/>
          <p:nvPr/>
        </p:nvSpPr>
        <p:spPr>
          <a:xfrm>
            <a:off x="3924260" y="4267824"/>
            <a:ext cx="359394" cy="523220"/>
          </a:xfrm>
          <a:prstGeom prst="rect">
            <a:avLst/>
          </a:prstGeom>
          <a:noFill/>
        </p:spPr>
        <p:txBody>
          <a:bodyPr wrap="none" rtlCol="0">
            <a:spAutoFit/>
          </a:bodyPr>
          <a:lstStyle/>
          <a:p>
            <a:r>
              <a:rPr lang="fr-FR" sz="2800" b="1" dirty="0">
                <a:solidFill>
                  <a:srgbClr val="FF0000"/>
                </a:solidFill>
              </a:rPr>
              <a:t>E</a:t>
            </a:r>
          </a:p>
        </p:txBody>
      </p:sp>
      <p:sp>
        <p:nvSpPr>
          <p:cNvPr id="12" name="TextBox 11"/>
          <p:cNvSpPr txBox="1"/>
          <p:nvPr/>
        </p:nvSpPr>
        <p:spPr>
          <a:xfrm>
            <a:off x="3015130" y="5887203"/>
            <a:ext cx="349776" cy="523220"/>
          </a:xfrm>
          <a:prstGeom prst="rect">
            <a:avLst/>
          </a:prstGeom>
          <a:noFill/>
        </p:spPr>
        <p:txBody>
          <a:bodyPr wrap="none" rtlCol="0">
            <a:spAutoFit/>
          </a:bodyPr>
          <a:lstStyle/>
          <a:p>
            <a:r>
              <a:rPr lang="fr-FR" sz="2800" b="1" dirty="0">
                <a:solidFill>
                  <a:srgbClr val="FF0000"/>
                </a:solidFill>
              </a:rPr>
              <a:t>F</a:t>
            </a:r>
          </a:p>
        </p:txBody>
      </p:sp>
      <p:sp>
        <p:nvSpPr>
          <p:cNvPr id="13" name="TextBox 12"/>
          <p:cNvSpPr txBox="1"/>
          <p:nvPr/>
        </p:nvSpPr>
        <p:spPr>
          <a:xfrm>
            <a:off x="3924260" y="5842536"/>
            <a:ext cx="381836" cy="523220"/>
          </a:xfrm>
          <a:prstGeom prst="rect">
            <a:avLst/>
          </a:prstGeom>
          <a:noFill/>
        </p:spPr>
        <p:txBody>
          <a:bodyPr wrap="none" rtlCol="0">
            <a:spAutoFit/>
          </a:bodyPr>
          <a:lstStyle/>
          <a:p>
            <a:r>
              <a:rPr lang="fr-FR" sz="2800" b="1" dirty="0">
                <a:solidFill>
                  <a:srgbClr val="FF0000"/>
                </a:solidFill>
              </a:rPr>
              <a:t>K</a:t>
            </a:r>
          </a:p>
        </p:txBody>
      </p:sp>
    </p:spTree>
    <p:extLst>
      <p:ext uri="{BB962C8B-B14F-4D97-AF65-F5344CB8AC3E}">
        <p14:creationId xmlns:p14="http://schemas.microsoft.com/office/powerpoint/2010/main" val="20345020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9224"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5745"/>
            <a:ext cx="10515600" cy="978766"/>
          </a:xfrm>
        </p:spPr>
        <p:txBody>
          <a:bodyPr>
            <a:normAutofit/>
          </a:bodyPr>
          <a:lstStyle/>
          <a:p>
            <a:r>
              <a:rPr lang="fr-FR" sz="4800" b="1" dirty="0" smtClean="0"/>
              <a:t>Conflits ados-parents</a:t>
            </a:r>
            <a:endParaRPr lang="fr-FR" sz="4800" b="1" dirty="0"/>
          </a:p>
        </p:txBody>
      </p:sp>
      <p:sp>
        <p:nvSpPr>
          <p:cNvPr id="3" name="Content Placeholder 2"/>
          <p:cNvSpPr>
            <a:spLocks noGrp="1"/>
          </p:cNvSpPr>
          <p:nvPr>
            <p:ph idx="1"/>
          </p:nvPr>
        </p:nvSpPr>
        <p:spPr>
          <a:xfrm>
            <a:off x="838200" y="1967779"/>
            <a:ext cx="10515600" cy="3726439"/>
          </a:xfrm>
          <a:solidFill>
            <a:schemeClr val="accent6">
              <a:lumMod val="20000"/>
              <a:lumOff val="80000"/>
            </a:schemeClr>
          </a:solidFill>
        </p:spPr>
        <p:txBody>
          <a:bodyPr/>
          <a:lstStyle/>
          <a:p>
            <a:pPr marL="0" indent="0" algn="just">
              <a:buNone/>
            </a:pPr>
            <a:r>
              <a:rPr lang="fr-FR" b="1" dirty="0" smtClean="0"/>
              <a:t>En France, les adolescents trouvent que leur vie devient de plus en plus difficile à cause de leurs parents. Les jeunes français disent que bien souvent, leurs parents ne pensent qu’à deux choses: leur réussite scolaire et qui ils fréquentent. Beaucoup de parents refusent de laisser sortir leurs enfants en semaine, parce qu’ils doivent faire leurs devoirs ou préparer leurs examens. En plus, ils critiquent souvent les amis de leurs enfants qu’ils ne trouvent pas assez sérieux. Les adolescents en ont assez et aimeraient que leurs parents respectent leur liberté et leur indépendance. </a:t>
            </a:r>
          </a:p>
          <a:p>
            <a:pPr marL="0" indent="0" algn="just">
              <a:buNone/>
            </a:pPr>
            <a:endParaRPr lang="fr-FR"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0275" y="115745"/>
            <a:ext cx="1942234" cy="971117"/>
          </a:xfrm>
          <a:prstGeom prst="rect">
            <a:avLst/>
          </a:prstGeom>
        </p:spPr>
      </p:pic>
      <p:sp>
        <p:nvSpPr>
          <p:cNvPr id="5" name="TextBox 4"/>
          <p:cNvSpPr txBox="1"/>
          <p:nvPr/>
        </p:nvSpPr>
        <p:spPr>
          <a:xfrm>
            <a:off x="838200" y="1094511"/>
            <a:ext cx="8588698" cy="584775"/>
          </a:xfrm>
          <a:prstGeom prst="rect">
            <a:avLst/>
          </a:prstGeom>
          <a:noFill/>
        </p:spPr>
        <p:txBody>
          <a:bodyPr wrap="none" rtlCol="0">
            <a:spAutoFit/>
          </a:bodyPr>
          <a:lstStyle/>
          <a:p>
            <a:r>
              <a:rPr lang="fr-FR" sz="3200" b="1" dirty="0" smtClean="0"/>
              <a:t>Traduisez le passage en anglais (feuille d’exercice)</a:t>
            </a:r>
            <a:endParaRPr lang="fr-FR" sz="3200" b="1" dirty="0"/>
          </a:p>
        </p:txBody>
      </p:sp>
    </p:spTree>
    <p:extLst>
      <p:ext uri="{BB962C8B-B14F-4D97-AF65-F5344CB8AC3E}">
        <p14:creationId xmlns:p14="http://schemas.microsoft.com/office/powerpoint/2010/main" val="39374421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636" y="106795"/>
            <a:ext cx="10515600" cy="1325563"/>
          </a:xfrm>
        </p:spPr>
        <p:txBody>
          <a:bodyPr>
            <a:normAutofit fontScale="90000"/>
          </a:bodyPr>
          <a:lstStyle/>
          <a:p>
            <a:r>
              <a:rPr lang="fr-FR" b="1" dirty="0" smtClean="0"/>
              <a:t>Regardez la vidéo ‘génération Tanguy’</a:t>
            </a:r>
            <a:br>
              <a:rPr lang="fr-FR" b="1" dirty="0" smtClean="0"/>
            </a:br>
            <a:r>
              <a:rPr lang="fr-FR" b="1" dirty="0" smtClean="0"/>
              <a:t>et prenez des notes pour répondre aux questions</a:t>
            </a:r>
            <a:endParaRPr lang="fr-FR" b="1" dirty="0"/>
          </a:p>
        </p:txBody>
      </p:sp>
      <p:pic>
        <p:nvPicPr>
          <p:cNvPr id="4" name="Picture 3"/>
          <p:cNvPicPr>
            <a:picLocks noChangeAspect="1"/>
          </p:cNvPicPr>
          <p:nvPr/>
        </p:nvPicPr>
        <p:blipFill>
          <a:blip r:embed="rId2"/>
          <a:stretch>
            <a:fillRect/>
          </a:stretch>
        </p:blipFill>
        <p:spPr>
          <a:xfrm>
            <a:off x="8160328" y="1507271"/>
            <a:ext cx="3622422" cy="51599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6889" y="-46809"/>
            <a:ext cx="816385" cy="81638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2499" y="31882"/>
            <a:ext cx="928436" cy="779949"/>
          </a:xfrm>
          <a:prstGeom prst="rect">
            <a:avLst/>
          </a:prstGeom>
        </p:spPr>
      </p:pic>
      <p:sp>
        <p:nvSpPr>
          <p:cNvPr id="8" name="TextBox 7"/>
          <p:cNvSpPr txBox="1"/>
          <p:nvPr/>
        </p:nvSpPr>
        <p:spPr>
          <a:xfrm>
            <a:off x="1773383" y="2341418"/>
            <a:ext cx="5791200" cy="3108543"/>
          </a:xfrm>
          <a:prstGeom prst="rect">
            <a:avLst/>
          </a:prstGeom>
          <a:solidFill>
            <a:schemeClr val="accent1">
              <a:lumMod val="20000"/>
              <a:lumOff val="80000"/>
            </a:schemeClr>
          </a:solidFill>
        </p:spPr>
        <p:txBody>
          <a:bodyPr wrap="square" rtlCol="0">
            <a:spAutoFit/>
          </a:bodyPr>
          <a:lstStyle/>
          <a:p>
            <a:r>
              <a:rPr lang="fr-FR" sz="2800" b="1" dirty="0" smtClean="0"/>
              <a:t>Qu’est-ce que c’est la génération Tanguy?</a:t>
            </a:r>
          </a:p>
          <a:p>
            <a:endParaRPr lang="fr-FR" sz="2800" b="1" dirty="0"/>
          </a:p>
          <a:p>
            <a:r>
              <a:rPr lang="fr-FR" sz="2800" b="1" dirty="0" smtClean="0"/>
              <a:t>D’où vient l’expression?</a:t>
            </a:r>
          </a:p>
          <a:p>
            <a:endParaRPr lang="fr-FR" sz="2800" b="1" dirty="0"/>
          </a:p>
          <a:p>
            <a:r>
              <a:rPr lang="fr-FR" sz="2800" b="1" dirty="0" smtClean="0"/>
              <a:t>Pourquoi les ‘</a:t>
            </a:r>
            <a:r>
              <a:rPr lang="fr-FR" sz="2800" b="1" dirty="0" err="1" smtClean="0"/>
              <a:t>Tanguys</a:t>
            </a:r>
            <a:r>
              <a:rPr lang="fr-FR" sz="2800" b="1" dirty="0" smtClean="0"/>
              <a:t>’ sont-ils de plus en plus nombreux en France?</a:t>
            </a:r>
            <a:endParaRPr lang="fr-FR" sz="2800" b="1" dirty="0"/>
          </a:p>
        </p:txBody>
      </p:sp>
      <p:pic>
        <p:nvPicPr>
          <p:cNvPr id="9" name="Picture 2" descr="https://upload.wikimedia.org/wikipedia/en/thumb/c/c3/Flag_of_France.svg/1280px-Flag_of_France.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33518" y="2341418"/>
            <a:ext cx="439865" cy="426332"/>
          </a:xfrm>
          <a:prstGeom prst="rect">
            <a:avLst/>
          </a:prstGeom>
          <a:solidFill>
            <a:schemeClr val="bg1"/>
          </a:solidFill>
          <a:ln>
            <a:solidFill>
              <a:srgbClr val="0070C0"/>
            </a:solidFill>
          </a:ln>
        </p:spPr>
      </p:pic>
      <p:pic>
        <p:nvPicPr>
          <p:cNvPr id="10" name="Picture 2" descr="https://upload.wikimedia.org/wikipedia/en/thumb/c/c3/Flag_of_France.svg/1280px-Flag_of_France.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33518" y="3676810"/>
            <a:ext cx="439865" cy="426332"/>
          </a:xfrm>
          <a:prstGeom prst="rect">
            <a:avLst/>
          </a:prstGeom>
          <a:solidFill>
            <a:schemeClr val="bg1"/>
          </a:solidFill>
          <a:ln>
            <a:solidFill>
              <a:srgbClr val="0070C0"/>
            </a:solidFill>
          </a:ln>
        </p:spPr>
      </p:pic>
      <p:pic>
        <p:nvPicPr>
          <p:cNvPr id="11" name="Picture 2" descr="https://upload.wikimedia.org/wikipedia/en/thumb/c/c3/Flag_of_France.svg/1280px-Flag_of_France.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5713" y="3676810"/>
            <a:ext cx="439865" cy="426332"/>
          </a:xfrm>
          <a:prstGeom prst="rect">
            <a:avLst/>
          </a:prstGeom>
          <a:solidFill>
            <a:schemeClr val="bg1"/>
          </a:solidFill>
          <a:ln>
            <a:solidFill>
              <a:srgbClr val="0070C0"/>
            </a:solidFill>
          </a:ln>
        </p:spPr>
      </p:pic>
      <p:pic>
        <p:nvPicPr>
          <p:cNvPr id="12" name="Picture 2" descr="https://upload.wikimedia.org/wikipedia/en/thumb/c/c3/Flag_of_France.svg/1280px-Flag_of_France.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33518" y="4560226"/>
            <a:ext cx="439865" cy="426332"/>
          </a:xfrm>
          <a:prstGeom prst="rect">
            <a:avLst/>
          </a:prstGeom>
          <a:solidFill>
            <a:schemeClr val="bg1"/>
          </a:solidFill>
          <a:ln>
            <a:solidFill>
              <a:srgbClr val="0070C0"/>
            </a:solidFill>
          </a:ln>
        </p:spPr>
      </p:pic>
      <p:pic>
        <p:nvPicPr>
          <p:cNvPr id="13" name="Picture 2" descr="https://upload.wikimedia.org/wikipedia/en/thumb/c/c3/Flag_of_France.svg/1280px-Flag_of_France.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5713" y="4557067"/>
            <a:ext cx="439865" cy="426332"/>
          </a:xfrm>
          <a:prstGeom prst="rect">
            <a:avLst/>
          </a:prstGeom>
          <a:solidFill>
            <a:schemeClr val="bg1"/>
          </a:solidFill>
          <a:ln>
            <a:solidFill>
              <a:srgbClr val="0070C0"/>
            </a:solidFill>
          </a:ln>
        </p:spPr>
      </p:pic>
      <p:pic>
        <p:nvPicPr>
          <p:cNvPr id="14" name="Picture 2" descr="https://upload.wikimedia.org/wikipedia/en/thumb/c/c3/Flag_of_France.svg/1280px-Flag_of_France.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4462" y="4557067"/>
            <a:ext cx="439865" cy="426332"/>
          </a:xfrm>
          <a:prstGeom prst="rect">
            <a:avLst/>
          </a:prstGeom>
          <a:solidFill>
            <a:schemeClr val="bg1"/>
          </a:solidFill>
          <a:ln>
            <a:solidFill>
              <a:srgbClr val="0070C0"/>
            </a:solidFill>
          </a:ln>
        </p:spPr>
      </p:pic>
    </p:spTree>
    <p:extLst>
      <p:ext uri="{BB962C8B-B14F-4D97-AF65-F5344CB8AC3E}">
        <p14:creationId xmlns:p14="http://schemas.microsoft.com/office/powerpoint/2010/main" val="33716154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636" y="106795"/>
            <a:ext cx="10515600" cy="1325563"/>
          </a:xfrm>
        </p:spPr>
        <p:txBody>
          <a:bodyPr>
            <a:normAutofit fontScale="90000"/>
          </a:bodyPr>
          <a:lstStyle/>
          <a:p>
            <a:r>
              <a:rPr lang="fr-FR" b="1" dirty="0" smtClean="0"/>
              <a:t>Regardez la vidéo ‘génération Tanguy’</a:t>
            </a:r>
            <a:br>
              <a:rPr lang="fr-FR" b="1" dirty="0" smtClean="0"/>
            </a:br>
            <a:r>
              <a:rPr lang="fr-FR" b="1" dirty="0" smtClean="0"/>
              <a:t>et prenez des notes pour répondre aux questions</a:t>
            </a:r>
            <a:endParaRPr lang="fr-FR" b="1" dirty="0"/>
          </a:p>
        </p:txBody>
      </p:sp>
      <p:pic>
        <p:nvPicPr>
          <p:cNvPr id="4" name="Picture 3"/>
          <p:cNvPicPr>
            <a:picLocks noChangeAspect="1"/>
          </p:cNvPicPr>
          <p:nvPr/>
        </p:nvPicPr>
        <p:blipFill>
          <a:blip r:embed="rId2"/>
          <a:stretch>
            <a:fillRect/>
          </a:stretch>
        </p:blipFill>
        <p:spPr>
          <a:xfrm>
            <a:off x="9716101" y="2170425"/>
            <a:ext cx="2414345" cy="34391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6889" y="-46809"/>
            <a:ext cx="816385" cy="81638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2499" y="31882"/>
            <a:ext cx="928436" cy="779949"/>
          </a:xfrm>
          <a:prstGeom prst="rect">
            <a:avLst/>
          </a:prstGeom>
        </p:spPr>
      </p:pic>
      <p:sp>
        <p:nvSpPr>
          <p:cNvPr id="8" name="TextBox 7"/>
          <p:cNvSpPr txBox="1"/>
          <p:nvPr/>
        </p:nvSpPr>
        <p:spPr>
          <a:xfrm>
            <a:off x="1908436" y="1823874"/>
            <a:ext cx="7606144" cy="4693593"/>
          </a:xfrm>
          <a:prstGeom prst="rect">
            <a:avLst/>
          </a:prstGeom>
          <a:solidFill>
            <a:schemeClr val="accent1">
              <a:lumMod val="20000"/>
              <a:lumOff val="80000"/>
            </a:schemeClr>
          </a:solidFill>
        </p:spPr>
        <p:txBody>
          <a:bodyPr wrap="square" rtlCol="0">
            <a:spAutoFit/>
          </a:bodyPr>
          <a:lstStyle/>
          <a:p>
            <a:r>
              <a:rPr lang="fr-FR" sz="2300" b="1" dirty="0" smtClean="0"/>
              <a:t>Qu’est-ce que c’est la génération Tanguy? </a:t>
            </a:r>
            <a:r>
              <a:rPr lang="fr-FR" sz="2300" b="1" dirty="0" smtClean="0">
                <a:solidFill>
                  <a:srgbClr val="FF0000"/>
                </a:solidFill>
              </a:rPr>
              <a:t>On appelle la génération Tanguy les enfants qui ont fini leurs études et sont devenus adultes mais qui vivent encore chez leurs parents.</a:t>
            </a:r>
            <a:endParaRPr lang="fr-FR" sz="2300" b="1" dirty="0"/>
          </a:p>
          <a:p>
            <a:r>
              <a:rPr lang="fr-FR" sz="2300" b="1" dirty="0" smtClean="0"/>
              <a:t>D’où vient l’expression? </a:t>
            </a:r>
            <a:r>
              <a:rPr lang="fr-FR" sz="2300" b="1" dirty="0" smtClean="0">
                <a:solidFill>
                  <a:srgbClr val="FF0000"/>
                </a:solidFill>
              </a:rPr>
              <a:t>L’expression vient du film d’Etienne </a:t>
            </a:r>
            <a:r>
              <a:rPr lang="fr-FR" sz="2300" b="1" dirty="0" err="1" smtClean="0">
                <a:solidFill>
                  <a:srgbClr val="FF0000"/>
                </a:solidFill>
              </a:rPr>
              <a:t>Chatiliez</a:t>
            </a:r>
            <a:r>
              <a:rPr lang="fr-FR" sz="2300" b="1" dirty="0" smtClean="0">
                <a:solidFill>
                  <a:srgbClr val="FF0000"/>
                </a:solidFill>
              </a:rPr>
              <a:t>, sorti en 2001, qui raconte l’histoire d’un jeune actif de 28 ans qui habite toujours chez ses parents. </a:t>
            </a:r>
            <a:endParaRPr lang="fr-FR" sz="2300" b="1" dirty="0"/>
          </a:p>
          <a:p>
            <a:r>
              <a:rPr lang="fr-FR" sz="2300" b="1" dirty="0" smtClean="0"/>
              <a:t>Pourquoi les ‘</a:t>
            </a:r>
            <a:r>
              <a:rPr lang="fr-FR" sz="2300" b="1" dirty="0" err="1" smtClean="0"/>
              <a:t>Tanguys</a:t>
            </a:r>
            <a:r>
              <a:rPr lang="fr-FR" sz="2300" b="1" dirty="0" smtClean="0"/>
              <a:t>’ sont-ils de plus en plus nombreux en France? </a:t>
            </a:r>
            <a:r>
              <a:rPr lang="fr-FR" sz="2300" b="1" dirty="0" smtClean="0">
                <a:solidFill>
                  <a:srgbClr val="FF0000"/>
                </a:solidFill>
              </a:rPr>
              <a:t>Le nombre d’années d’études a augmenté et les jeunes se mettent en couple de plus en plus tard. En plus, le taux de chômage a augmenté aussi et même lorsque les jeunes travaillent, leur petit salaire ne permet pas de se loger. </a:t>
            </a:r>
            <a:endParaRPr lang="fr-FR" sz="2300" b="1" dirty="0">
              <a:solidFill>
                <a:srgbClr val="FF0000"/>
              </a:solidFill>
            </a:endParaRPr>
          </a:p>
        </p:txBody>
      </p:sp>
      <p:pic>
        <p:nvPicPr>
          <p:cNvPr id="9" name="Picture 2" descr="https://upload.wikimedia.org/wikipedia/en/thumb/c/c3/Flag_of_France.svg/1280px-Flag_of_France.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67810" y="1823874"/>
            <a:ext cx="439865" cy="426332"/>
          </a:xfrm>
          <a:prstGeom prst="rect">
            <a:avLst/>
          </a:prstGeom>
          <a:solidFill>
            <a:schemeClr val="bg1"/>
          </a:solidFill>
          <a:ln>
            <a:solidFill>
              <a:srgbClr val="0070C0"/>
            </a:solidFill>
          </a:ln>
        </p:spPr>
      </p:pic>
      <p:pic>
        <p:nvPicPr>
          <p:cNvPr id="10" name="Picture 2" descr="https://upload.wikimedia.org/wikipedia/en/thumb/c/c3/Flag_of_France.svg/1280px-Flag_of_France.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18190" y="3257476"/>
            <a:ext cx="439865" cy="426332"/>
          </a:xfrm>
          <a:prstGeom prst="rect">
            <a:avLst/>
          </a:prstGeom>
          <a:solidFill>
            <a:schemeClr val="bg1"/>
          </a:solidFill>
          <a:ln>
            <a:solidFill>
              <a:srgbClr val="0070C0"/>
            </a:solidFill>
          </a:ln>
        </p:spPr>
      </p:pic>
      <p:pic>
        <p:nvPicPr>
          <p:cNvPr id="11" name="Picture 2" descr="https://upload.wikimedia.org/wikipedia/en/thumb/c/c3/Flag_of_France.svg/1280px-Flag_of_France.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3653" y="3257476"/>
            <a:ext cx="439865" cy="426332"/>
          </a:xfrm>
          <a:prstGeom prst="rect">
            <a:avLst/>
          </a:prstGeom>
          <a:solidFill>
            <a:schemeClr val="bg1"/>
          </a:solidFill>
          <a:ln>
            <a:solidFill>
              <a:srgbClr val="0070C0"/>
            </a:solidFill>
          </a:ln>
        </p:spPr>
      </p:pic>
      <p:pic>
        <p:nvPicPr>
          <p:cNvPr id="12" name="Picture 2" descr="https://upload.wikimedia.org/wikipedia/en/thumb/c/c3/Flag_of_France.svg/1280px-Flag_of_France.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18190" y="4319383"/>
            <a:ext cx="439865" cy="426332"/>
          </a:xfrm>
          <a:prstGeom prst="rect">
            <a:avLst/>
          </a:prstGeom>
          <a:solidFill>
            <a:schemeClr val="bg1"/>
          </a:solidFill>
          <a:ln>
            <a:solidFill>
              <a:srgbClr val="0070C0"/>
            </a:solidFill>
          </a:ln>
        </p:spPr>
      </p:pic>
      <p:pic>
        <p:nvPicPr>
          <p:cNvPr id="13" name="Picture 2" descr="https://upload.wikimedia.org/wikipedia/en/thumb/c/c3/Flag_of_France.svg/1280px-Flag_of_France.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8115" y="4319383"/>
            <a:ext cx="439865" cy="426332"/>
          </a:xfrm>
          <a:prstGeom prst="rect">
            <a:avLst/>
          </a:prstGeom>
          <a:solidFill>
            <a:schemeClr val="bg1"/>
          </a:solidFill>
          <a:ln>
            <a:solidFill>
              <a:srgbClr val="0070C0"/>
            </a:solidFill>
          </a:ln>
        </p:spPr>
      </p:pic>
      <p:pic>
        <p:nvPicPr>
          <p:cNvPr id="14" name="Picture 2" descr="https://upload.wikimedia.org/wikipedia/en/thumb/c/c3/Flag_of_France.svg/1280px-Flag_of_France.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8040" y="4319383"/>
            <a:ext cx="439865" cy="426332"/>
          </a:xfrm>
          <a:prstGeom prst="rect">
            <a:avLst/>
          </a:prstGeom>
          <a:solidFill>
            <a:schemeClr val="bg1"/>
          </a:solidFill>
          <a:ln>
            <a:solidFill>
              <a:srgbClr val="0070C0"/>
            </a:solidFill>
          </a:ln>
        </p:spPr>
      </p:pic>
      <p:sp>
        <p:nvSpPr>
          <p:cNvPr id="3" name="TextBox 2"/>
          <p:cNvSpPr txBox="1"/>
          <p:nvPr/>
        </p:nvSpPr>
        <p:spPr>
          <a:xfrm>
            <a:off x="3943652" y="1278171"/>
            <a:ext cx="3535712" cy="523220"/>
          </a:xfrm>
          <a:prstGeom prst="rect">
            <a:avLst/>
          </a:prstGeom>
          <a:noFill/>
        </p:spPr>
        <p:txBody>
          <a:bodyPr wrap="none" rtlCol="0">
            <a:spAutoFit/>
          </a:bodyPr>
          <a:lstStyle/>
          <a:p>
            <a:r>
              <a:rPr lang="fr-FR" sz="2800" b="1" dirty="0" smtClean="0">
                <a:solidFill>
                  <a:srgbClr val="FF0000"/>
                </a:solidFill>
              </a:rPr>
              <a:t>Les réponses possibles</a:t>
            </a:r>
            <a:endParaRPr lang="fr-FR" sz="2800" b="1" dirty="0">
              <a:solidFill>
                <a:srgbClr val="FF0000"/>
              </a:solidFill>
            </a:endParaRPr>
          </a:p>
        </p:txBody>
      </p:sp>
    </p:spTree>
    <p:extLst>
      <p:ext uri="{BB962C8B-B14F-4D97-AF65-F5344CB8AC3E}">
        <p14:creationId xmlns:p14="http://schemas.microsoft.com/office/powerpoint/2010/main" val="17347606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7928" y="1012596"/>
            <a:ext cx="6421582" cy="826366"/>
          </a:xfrm>
        </p:spPr>
        <p:txBody>
          <a:bodyPr/>
          <a:lstStyle/>
          <a:p>
            <a:r>
              <a:rPr lang="fr-FR" b="1" dirty="0" smtClean="0"/>
              <a:t>Les enfants boomerangs</a:t>
            </a:r>
            <a:endParaRPr lang="fr-FR" b="1" dirty="0"/>
          </a:p>
        </p:txBody>
      </p:sp>
      <p:pic>
        <p:nvPicPr>
          <p:cNvPr id="4" name="Picture 3"/>
          <p:cNvPicPr>
            <a:picLocks noChangeAspect="1"/>
          </p:cNvPicPr>
          <p:nvPr/>
        </p:nvPicPr>
        <p:blipFill>
          <a:blip r:embed="rId2"/>
          <a:stretch>
            <a:fillRect/>
          </a:stretch>
        </p:blipFill>
        <p:spPr>
          <a:xfrm>
            <a:off x="886692" y="577258"/>
            <a:ext cx="2935776" cy="18749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886691" y="2693507"/>
            <a:ext cx="10487891" cy="1938992"/>
          </a:xfrm>
          <a:prstGeom prst="rect">
            <a:avLst/>
          </a:prstGeom>
          <a:noFill/>
          <a:ln w="38100">
            <a:solidFill>
              <a:schemeClr val="tx1"/>
            </a:solidFill>
          </a:ln>
        </p:spPr>
        <p:txBody>
          <a:bodyPr wrap="square" rtlCol="0">
            <a:spAutoFit/>
          </a:bodyPr>
          <a:lstStyle/>
          <a:p>
            <a:r>
              <a:rPr lang="fr-FR" sz="2000" b="1" dirty="0" smtClean="0"/>
              <a:t>Selon les chiffres livrés en 2014 par la fondation Abbé-Pierre, en France, 36,9% des 20-29 ans sont revenus vivre chez leurs parents  après avoir occupé un logement indépendant pendant trois mois ou moins. Parmi eux, un tiers l’ont fait ‘contraints et forcés’. En cause, la précarisation de l’emploi occupé, un licenciement, la fin des allocations chômage ou le désir de suivre une nouvelle formation. La situation est encore plus inquiétante en Belgique où ils sont 53,2 % et en Suisse où ils sont 56,5%, </a:t>
            </a:r>
            <a:endParaRPr lang="fr-FR" sz="2000" b="1" dirty="0"/>
          </a:p>
        </p:txBody>
      </p:sp>
      <p:sp>
        <p:nvSpPr>
          <p:cNvPr id="6" name="TextBox 5"/>
          <p:cNvSpPr txBox="1"/>
          <p:nvPr/>
        </p:nvSpPr>
        <p:spPr>
          <a:xfrm>
            <a:off x="886691" y="5025379"/>
            <a:ext cx="10487891" cy="1323439"/>
          </a:xfrm>
          <a:prstGeom prst="rect">
            <a:avLst/>
          </a:prstGeom>
          <a:solidFill>
            <a:schemeClr val="accent1">
              <a:lumMod val="20000"/>
              <a:lumOff val="80000"/>
            </a:schemeClr>
          </a:solidFill>
        </p:spPr>
        <p:txBody>
          <a:bodyPr wrap="square" rtlCol="0">
            <a:spAutoFit/>
          </a:bodyPr>
          <a:lstStyle/>
          <a:p>
            <a:pPr marL="342900" indent="-342900">
              <a:buFont typeface="Arial" panose="020B0604020202020204" pitchFamily="34" charset="0"/>
              <a:buChar char="•"/>
            </a:pPr>
            <a:r>
              <a:rPr lang="fr-FR" sz="2000" b="1" dirty="0" smtClean="0"/>
              <a:t>Que dit-on ici sur les jeunes de 20-29 ans?</a:t>
            </a:r>
          </a:p>
          <a:p>
            <a:pPr marL="342900" indent="-342900">
              <a:buFont typeface="Arial" panose="020B0604020202020204" pitchFamily="34" charset="0"/>
              <a:buChar char="•"/>
            </a:pPr>
            <a:r>
              <a:rPr lang="fr-FR" sz="2000" b="1" dirty="0" smtClean="0"/>
              <a:t>Comment réagissez-vous aux informations sur la carte?</a:t>
            </a:r>
          </a:p>
          <a:p>
            <a:pPr marL="342900" indent="-342900">
              <a:buFont typeface="Arial" panose="020B0604020202020204" pitchFamily="34" charset="0"/>
              <a:buChar char="•"/>
            </a:pPr>
            <a:r>
              <a:rPr lang="fr-FR" sz="2000" b="1" dirty="0" smtClean="0"/>
              <a:t>Selon ce que vous en savez, comment la vie des jeunes français aujourd’hui est-elle différente de leurs aînés?</a:t>
            </a:r>
            <a:endParaRPr lang="fr-FR" sz="2000" b="1"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3973" y="4678"/>
            <a:ext cx="1007918" cy="1007918"/>
          </a:xfrm>
          <a:prstGeom prst="rect">
            <a:avLst/>
          </a:prstGeom>
        </p:spPr>
      </p:pic>
    </p:spTree>
    <p:extLst>
      <p:ext uri="{BB962C8B-B14F-4D97-AF65-F5344CB8AC3E}">
        <p14:creationId xmlns:p14="http://schemas.microsoft.com/office/powerpoint/2010/main" val="8707687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9594" y="-330173"/>
            <a:ext cx="2930546" cy="1325563"/>
          </a:xfrm>
        </p:spPr>
        <p:txBody>
          <a:bodyPr>
            <a:normAutofit/>
          </a:bodyPr>
          <a:lstStyle/>
          <a:p>
            <a:r>
              <a:rPr lang="fr-FR" sz="3600" dirty="0" smtClean="0"/>
              <a:t>Les objectifs:</a:t>
            </a:r>
            <a:endParaRPr lang="fr-FR" sz="3600" dirty="0"/>
          </a:p>
        </p:txBody>
      </p:sp>
      <p:sp>
        <p:nvSpPr>
          <p:cNvPr id="4" name="Rounded Rectangle 3"/>
          <p:cNvSpPr/>
          <p:nvPr/>
        </p:nvSpPr>
        <p:spPr>
          <a:xfrm>
            <a:off x="1773767" y="937170"/>
            <a:ext cx="5947835" cy="164509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Difficile: </a:t>
            </a:r>
          </a:p>
          <a:p>
            <a:r>
              <a:rPr lang="fr-FR" sz="2400" dirty="0" smtClean="0">
                <a:ln w="0"/>
                <a:solidFill>
                  <a:schemeClr val="tx1"/>
                </a:solidFill>
                <a:effectLst>
                  <a:outerShdw blurRad="38100" dist="19050" dir="2700000" algn="tl" rotWithShape="0">
                    <a:schemeClr val="dk1">
                      <a:alpha val="40000"/>
                    </a:schemeClr>
                  </a:outerShdw>
                </a:effectLst>
              </a:rPr>
              <a:t>Les connaissances: identifier les difficultés dans les rapports entre enfants et parents</a:t>
            </a:r>
          </a:p>
        </p:txBody>
      </p:sp>
      <p:pic>
        <p:nvPicPr>
          <p:cNvPr id="2050"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1087463"/>
            <a:ext cx="264320" cy="426332"/>
          </a:xfrm>
          <a:prstGeom prst="rect">
            <a:avLst/>
          </a:prstGeom>
          <a:solidFill>
            <a:schemeClr val="bg1"/>
          </a:solidFill>
          <a:ln>
            <a:solidFill>
              <a:srgbClr val="0070C0"/>
            </a:solidFill>
          </a:ln>
        </p:spPr>
      </p:pic>
      <p:sp>
        <p:nvSpPr>
          <p:cNvPr id="6" name="Rounded Rectangle 5"/>
          <p:cNvSpPr/>
          <p:nvPr/>
        </p:nvSpPr>
        <p:spPr>
          <a:xfrm>
            <a:off x="1773767" y="4495910"/>
            <a:ext cx="5947835" cy="1991976"/>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Le plus difficile:</a:t>
            </a:r>
          </a:p>
          <a:p>
            <a:r>
              <a:rPr lang="fr-FR" sz="2400" dirty="0" smtClean="0">
                <a:ln w="0"/>
                <a:solidFill>
                  <a:schemeClr val="tx1"/>
                </a:solidFill>
                <a:effectLst>
                  <a:outerShdw blurRad="38100" dist="19050" dir="2700000" algn="tl" rotWithShape="0">
                    <a:schemeClr val="dk1">
                      <a:alpha val="40000"/>
                    </a:schemeClr>
                  </a:outerShdw>
                </a:effectLst>
              </a:rPr>
              <a:t>L’analyse: discuter les conséquences de la crise sur les rapports parents-enfants</a:t>
            </a:r>
          </a:p>
        </p:txBody>
      </p:sp>
      <p:sp>
        <p:nvSpPr>
          <p:cNvPr id="7" name="Rounded Rectangle 6"/>
          <p:cNvSpPr/>
          <p:nvPr/>
        </p:nvSpPr>
        <p:spPr>
          <a:xfrm>
            <a:off x="1773767" y="2757495"/>
            <a:ext cx="5947835" cy="164509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Plus difficile:</a:t>
            </a:r>
          </a:p>
          <a:p>
            <a:r>
              <a:rPr lang="fr-FR" sz="2400" dirty="0" smtClean="0">
                <a:ln w="0"/>
                <a:solidFill>
                  <a:schemeClr val="tx1"/>
                </a:solidFill>
                <a:effectLst>
                  <a:outerShdw blurRad="38100" dist="19050" dir="2700000" algn="tl" rotWithShape="0">
                    <a:schemeClr val="dk1">
                      <a:alpha val="40000"/>
                    </a:schemeClr>
                  </a:outerShdw>
                </a:effectLst>
              </a:rPr>
              <a:t>L’application: relevez des informations importantes </a:t>
            </a:r>
            <a:r>
              <a:rPr lang="fr-FR" sz="2400" dirty="0">
                <a:ln w="0"/>
                <a:solidFill>
                  <a:schemeClr val="tx1"/>
                </a:solidFill>
                <a:effectLst>
                  <a:outerShdw blurRad="38100" dist="19050" dir="2700000" algn="tl" rotWithShape="0">
                    <a:schemeClr val="dk1">
                      <a:alpha val="40000"/>
                    </a:schemeClr>
                  </a:outerShdw>
                </a:effectLst>
              </a:rPr>
              <a:t>à</a:t>
            </a:r>
            <a:r>
              <a:rPr lang="fr-FR" sz="2400" dirty="0" smtClean="0">
                <a:ln w="0"/>
                <a:solidFill>
                  <a:schemeClr val="tx1"/>
                </a:solidFill>
                <a:effectLst>
                  <a:outerShdw blurRad="38100" dist="19050" dir="2700000" algn="tl" rotWithShape="0">
                    <a:schemeClr val="dk1">
                      <a:alpha val="40000"/>
                    </a:schemeClr>
                  </a:outerShdw>
                </a:effectLst>
              </a:rPr>
              <a:t> partir de témoignages</a:t>
            </a:r>
          </a:p>
        </p:txBody>
      </p:sp>
      <p:pic>
        <p:nvPicPr>
          <p:cNvPr id="8"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2867990"/>
            <a:ext cx="264320" cy="426332"/>
          </a:xfrm>
          <a:prstGeom prst="rect">
            <a:avLst/>
          </a:prstGeom>
          <a:solidFill>
            <a:schemeClr val="bg1"/>
          </a:solidFill>
          <a:ln>
            <a:solidFill>
              <a:srgbClr val="0070C0"/>
            </a:solidFill>
          </a:ln>
        </p:spPr>
      </p:pic>
      <p:pic>
        <p:nvPicPr>
          <p:cNvPr id="9"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0516" y="2867990"/>
            <a:ext cx="264320" cy="426332"/>
          </a:xfrm>
          <a:prstGeom prst="rect">
            <a:avLst/>
          </a:prstGeom>
          <a:solidFill>
            <a:schemeClr val="bg1"/>
          </a:solidFill>
          <a:ln>
            <a:solidFill>
              <a:srgbClr val="0070C0"/>
            </a:solidFill>
          </a:ln>
        </p:spPr>
      </p:pic>
      <p:pic>
        <p:nvPicPr>
          <p:cNvPr id="10"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6196" y="4627216"/>
            <a:ext cx="264320" cy="426332"/>
          </a:xfrm>
          <a:prstGeom prst="rect">
            <a:avLst/>
          </a:prstGeom>
          <a:solidFill>
            <a:schemeClr val="bg1"/>
          </a:solidFill>
          <a:ln>
            <a:solidFill>
              <a:srgbClr val="0070C0"/>
            </a:solidFill>
          </a:ln>
        </p:spPr>
      </p:pic>
      <p:pic>
        <p:nvPicPr>
          <p:cNvPr id="11"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4627216"/>
            <a:ext cx="264320" cy="426332"/>
          </a:xfrm>
          <a:prstGeom prst="rect">
            <a:avLst/>
          </a:prstGeom>
          <a:solidFill>
            <a:schemeClr val="bg1"/>
          </a:solidFill>
          <a:ln>
            <a:solidFill>
              <a:srgbClr val="0070C0"/>
            </a:solidFill>
          </a:ln>
        </p:spPr>
      </p:pic>
      <p:pic>
        <p:nvPicPr>
          <p:cNvPr id="12"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1482" y="4627216"/>
            <a:ext cx="264320" cy="426332"/>
          </a:xfrm>
          <a:prstGeom prst="rect">
            <a:avLst/>
          </a:prstGeom>
          <a:solidFill>
            <a:schemeClr val="bg1"/>
          </a:solidFill>
          <a:ln>
            <a:solidFill>
              <a:srgbClr val="0070C0"/>
            </a:solidFill>
          </a:ln>
        </p:spPr>
      </p:pic>
      <p:graphicFrame>
        <p:nvGraphicFramePr>
          <p:cNvPr id="22" name="Table 21"/>
          <p:cNvGraphicFramePr>
            <a:graphicFrameLocks noGrp="1"/>
          </p:cNvGraphicFramePr>
          <p:nvPr>
            <p:extLst/>
          </p:nvPr>
        </p:nvGraphicFramePr>
        <p:xfrm>
          <a:off x="8448789" y="660443"/>
          <a:ext cx="2787557" cy="3586020"/>
        </p:xfrm>
        <a:graphic>
          <a:graphicData uri="http://schemas.openxmlformats.org/drawingml/2006/table">
            <a:tbl>
              <a:tblPr firstRow="1" bandRow="1">
                <a:tableStyleId>{5C22544A-7EE6-4342-B048-85BDC9FD1C3A}</a:tableStyleId>
              </a:tblPr>
              <a:tblGrid>
                <a:gridCol w="2787557">
                  <a:extLst>
                    <a:ext uri="{9D8B030D-6E8A-4147-A177-3AD203B41FA5}">
                      <a16:colId xmlns:a16="http://schemas.microsoft.com/office/drawing/2014/main" val="20000"/>
                    </a:ext>
                  </a:extLst>
                </a:gridCol>
              </a:tblGrid>
              <a:tr h="856954">
                <a:tc>
                  <a:txBody>
                    <a:bodyPr/>
                    <a:lstStyle/>
                    <a:p>
                      <a:r>
                        <a:rPr lang="fr-FR" sz="2400" b="1" dirty="0" smtClean="0">
                          <a:solidFill>
                            <a:schemeClr val="bg1"/>
                          </a:solidFill>
                        </a:rPr>
                        <a:t>Grands-parents, parents et enfants: soucis et problèmes</a:t>
                      </a:r>
                      <a:endParaRPr lang="fr-FR" sz="2400" b="1" dirty="0">
                        <a:solidFill>
                          <a:schemeClr val="bg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751380">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2400" b="1" noProof="0" dirty="0" smtClean="0">
                          <a:solidFill>
                            <a:schemeClr val="tx1"/>
                          </a:solidFill>
                        </a:rPr>
                        <a:t>Que de soucis!</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915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noProof="0" dirty="0" smtClean="0">
                          <a:solidFill>
                            <a:schemeClr val="tx1"/>
                          </a:solidFill>
                        </a:rPr>
                        <a:t>Les</a:t>
                      </a:r>
                      <a:r>
                        <a:rPr lang="fr-FR" sz="2400" b="1" baseline="0" noProof="0" dirty="0" smtClean="0">
                          <a:solidFill>
                            <a:schemeClr val="tx1"/>
                          </a:solidFill>
                        </a:rPr>
                        <a:t> frictions</a:t>
                      </a:r>
                      <a:r>
                        <a:rPr lang="fr-FR" sz="2400" b="1" noProof="0" dirty="0" smtClean="0">
                          <a:solidFill>
                            <a:schemeClr val="tx1"/>
                          </a:solidFill>
                        </a:rPr>
                        <a:t> parents-enfants</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771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noProof="0" dirty="0" smtClean="0">
                          <a:solidFill>
                            <a:schemeClr val="tx1"/>
                          </a:solidFill>
                        </a:rPr>
                        <a:t>Les relations avec les grands-parents</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23" name="Pentagon 22"/>
          <p:cNvSpPr/>
          <p:nvPr/>
        </p:nvSpPr>
        <p:spPr>
          <a:xfrm rot="5400000">
            <a:off x="9599509" y="3113893"/>
            <a:ext cx="486114" cy="2787557"/>
          </a:xfrm>
          <a:prstGeom prst="homePlate">
            <a:avLst>
              <a:gd name="adj" fmla="val 53348"/>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pic>
        <p:nvPicPr>
          <p:cNvPr id="24" name="Picture 4" descr="https://pixabay.com/static/uploads/photo/2014/04/02/11/01/tick-305245_960_72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24910" y="2638653"/>
            <a:ext cx="530682" cy="655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4346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4800" b="1" dirty="0" smtClean="0"/>
              <a:t>devoirs</a:t>
            </a:r>
            <a:endParaRPr lang="fr-FR" sz="4800" b="1" dirty="0"/>
          </a:p>
        </p:txBody>
      </p:sp>
      <p:sp>
        <p:nvSpPr>
          <p:cNvPr id="3" name="Content Placeholder 2"/>
          <p:cNvSpPr>
            <a:spLocks noGrp="1"/>
          </p:cNvSpPr>
          <p:nvPr>
            <p:ph idx="1"/>
          </p:nvPr>
        </p:nvSpPr>
        <p:spPr/>
        <p:txBody>
          <a:bodyPr/>
          <a:lstStyle/>
          <a:p>
            <a:pPr marL="0" indent="0">
              <a:buNone/>
            </a:pPr>
            <a:r>
              <a:rPr lang="fr-FR" dirty="0" smtClean="0"/>
              <a:t>Complétez les niveaux sur </a:t>
            </a:r>
            <a:r>
              <a:rPr lang="fr-FR" dirty="0" err="1" smtClean="0"/>
              <a:t>Memrise</a:t>
            </a:r>
            <a:r>
              <a:rPr lang="fr-FR" dirty="0" smtClean="0"/>
              <a:t>: </a:t>
            </a:r>
          </a:p>
          <a:p>
            <a:pPr marL="0" indent="0">
              <a:buNone/>
            </a:pPr>
            <a:r>
              <a:rPr lang="fr-FR" dirty="0" smtClean="0"/>
              <a:t>La famille en voie de changement- standard et –</a:t>
            </a:r>
            <a:r>
              <a:rPr lang="fr-FR" dirty="0" err="1" smtClean="0"/>
              <a:t>advanced</a:t>
            </a:r>
            <a:endParaRPr lang="fr-FR" dirty="0" smtClean="0"/>
          </a:p>
          <a:p>
            <a:pPr marL="0" indent="0">
              <a:buNone/>
            </a:pPr>
            <a:r>
              <a:rPr lang="fr-FR" dirty="0">
                <a:hlinkClick r:id="rId3"/>
              </a:rPr>
              <a:t>https://www.memrise.com/course/1164669/french-vocabulary-aqa-as/</a:t>
            </a:r>
            <a:endParaRPr lang="fr-FR" dirty="0" smtClean="0"/>
          </a:p>
          <a:p>
            <a:pPr marL="0" indent="0">
              <a:buNone/>
            </a:pPr>
            <a:endParaRPr lang="fr-FR" dirty="0"/>
          </a:p>
          <a:p>
            <a:pPr marL="0" indent="0">
              <a:buNone/>
            </a:pPr>
            <a:r>
              <a:rPr lang="fr-FR" dirty="0" smtClean="0"/>
              <a:t>Test de vocabulaire!</a:t>
            </a:r>
            <a:endParaRPr lang="fr-FR"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2065" y="117764"/>
            <a:ext cx="1443470" cy="1443470"/>
          </a:xfrm>
          <a:prstGeom prst="rect">
            <a:avLst/>
          </a:prstGeom>
        </p:spPr>
      </p:pic>
    </p:spTree>
    <p:extLst>
      <p:ext uri="{BB962C8B-B14F-4D97-AF65-F5344CB8AC3E}">
        <p14:creationId xmlns:p14="http://schemas.microsoft.com/office/powerpoint/2010/main" val="2552927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1971" t="13940" r="18181" b="15758"/>
          <a:stretch/>
        </p:blipFill>
        <p:spPr>
          <a:xfrm>
            <a:off x="983671" y="1042554"/>
            <a:ext cx="7066020" cy="5334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p:cNvSpPr txBox="1"/>
          <p:nvPr/>
        </p:nvSpPr>
        <p:spPr>
          <a:xfrm>
            <a:off x="346364" y="152399"/>
            <a:ext cx="10337382" cy="523220"/>
          </a:xfrm>
          <a:prstGeom prst="rect">
            <a:avLst/>
          </a:prstGeom>
          <a:noFill/>
        </p:spPr>
        <p:txBody>
          <a:bodyPr wrap="none" rtlCol="0">
            <a:spAutoFit/>
          </a:bodyPr>
          <a:lstStyle/>
          <a:p>
            <a:r>
              <a:rPr lang="fr-FR" sz="2800" b="1" dirty="0" smtClean="0"/>
              <a:t>Pour commencer: Faites des phrases pour parler des soucis des ados</a:t>
            </a:r>
            <a:endParaRPr lang="fr-FR" sz="2800"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372" y="152399"/>
            <a:ext cx="890155" cy="890155"/>
          </a:xfrm>
          <a:prstGeom prst="rect">
            <a:avLst/>
          </a:prstGeom>
        </p:spPr>
      </p:pic>
      <p:sp>
        <p:nvSpPr>
          <p:cNvPr id="5" name="TextBox 4"/>
          <p:cNvSpPr txBox="1"/>
          <p:nvPr/>
        </p:nvSpPr>
        <p:spPr>
          <a:xfrm>
            <a:off x="9518073" y="2105891"/>
            <a:ext cx="2528454" cy="3170099"/>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r>
              <a:rPr lang="fr-FR" sz="2000" b="1" dirty="0" smtClean="0"/>
              <a:t>Quels soucis les ados peuvent-ils avoir?</a:t>
            </a:r>
          </a:p>
          <a:p>
            <a:endParaRPr lang="fr-FR" sz="2000" b="1" dirty="0"/>
          </a:p>
          <a:p>
            <a:r>
              <a:rPr lang="fr-FR" sz="2000" b="1" dirty="0" smtClean="0"/>
              <a:t>Ajoutez des exemples pour illustrer chaque problème</a:t>
            </a:r>
          </a:p>
          <a:p>
            <a:endParaRPr lang="fr-FR" sz="2000" b="1" dirty="0"/>
          </a:p>
          <a:p>
            <a:r>
              <a:rPr lang="fr-FR" sz="2000" b="1" dirty="0" smtClean="0"/>
              <a:t>Quels sont les soucis les plus gros d’après vous?</a:t>
            </a:r>
          </a:p>
        </p:txBody>
      </p:sp>
      <p:pic>
        <p:nvPicPr>
          <p:cNvPr id="6"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06368" y="2105891"/>
            <a:ext cx="311706" cy="287788"/>
          </a:xfrm>
          <a:prstGeom prst="rect">
            <a:avLst/>
          </a:prstGeom>
          <a:solidFill>
            <a:schemeClr val="bg1"/>
          </a:solidFill>
          <a:ln>
            <a:solidFill>
              <a:srgbClr val="0070C0"/>
            </a:solidFill>
          </a:ln>
        </p:spPr>
      </p:pic>
      <p:pic>
        <p:nvPicPr>
          <p:cNvPr id="7"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06367" y="3061855"/>
            <a:ext cx="311705" cy="287787"/>
          </a:xfrm>
          <a:prstGeom prst="rect">
            <a:avLst/>
          </a:prstGeom>
          <a:solidFill>
            <a:schemeClr val="bg1"/>
          </a:solidFill>
          <a:ln>
            <a:solidFill>
              <a:srgbClr val="0070C0"/>
            </a:solidFill>
          </a:ln>
        </p:spPr>
      </p:pic>
      <p:pic>
        <p:nvPicPr>
          <p:cNvPr id="8"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02903" y="3061854"/>
            <a:ext cx="311705" cy="287787"/>
          </a:xfrm>
          <a:prstGeom prst="rect">
            <a:avLst/>
          </a:prstGeom>
          <a:solidFill>
            <a:schemeClr val="bg1"/>
          </a:solidFill>
          <a:ln>
            <a:solidFill>
              <a:srgbClr val="0070C0"/>
            </a:solidFill>
          </a:ln>
        </p:spPr>
      </p:pic>
      <p:pic>
        <p:nvPicPr>
          <p:cNvPr id="9"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06367" y="4340548"/>
            <a:ext cx="311705" cy="287787"/>
          </a:xfrm>
          <a:prstGeom prst="rect">
            <a:avLst/>
          </a:prstGeom>
          <a:solidFill>
            <a:schemeClr val="bg1"/>
          </a:solidFill>
          <a:ln>
            <a:solidFill>
              <a:srgbClr val="0070C0"/>
            </a:solidFill>
          </a:ln>
        </p:spPr>
      </p:pic>
      <p:pic>
        <p:nvPicPr>
          <p:cNvPr id="10"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06368" y="2105891"/>
            <a:ext cx="311705" cy="287787"/>
          </a:xfrm>
          <a:prstGeom prst="rect">
            <a:avLst/>
          </a:prstGeom>
          <a:solidFill>
            <a:schemeClr val="bg1"/>
          </a:solidFill>
          <a:ln>
            <a:solidFill>
              <a:srgbClr val="0070C0"/>
            </a:solidFill>
          </a:ln>
        </p:spPr>
      </p:pic>
      <p:pic>
        <p:nvPicPr>
          <p:cNvPr id="11"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02903" y="4340547"/>
            <a:ext cx="311705" cy="287787"/>
          </a:xfrm>
          <a:prstGeom prst="rect">
            <a:avLst/>
          </a:prstGeom>
          <a:solidFill>
            <a:schemeClr val="bg1"/>
          </a:solidFill>
          <a:ln>
            <a:solidFill>
              <a:srgbClr val="0070C0"/>
            </a:solidFill>
          </a:ln>
        </p:spPr>
      </p:pic>
      <p:pic>
        <p:nvPicPr>
          <p:cNvPr id="12"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97736" y="4340547"/>
            <a:ext cx="311705" cy="287787"/>
          </a:xfrm>
          <a:prstGeom prst="rect">
            <a:avLst/>
          </a:prstGeom>
          <a:solidFill>
            <a:schemeClr val="bg1"/>
          </a:solidFill>
          <a:ln>
            <a:solidFill>
              <a:srgbClr val="0070C0"/>
            </a:solidFill>
          </a:ln>
        </p:spPr>
      </p:pic>
    </p:spTree>
    <p:extLst>
      <p:ext uri="{BB962C8B-B14F-4D97-AF65-F5344CB8AC3E}">
        <p14:creationId xmlns:p14="http://schemas.microsoft.com/office/powerpoint/2010/main" val="3993127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238791" y="2382212"/>
            <a:ext cx="2482154" cy="24645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p:cNvSpPr txBox="1"/>
          <p:nvPr/>
        </p:nvSpPr>
        <p:spPr>
          <a:xfrm>
            <a:off x="665018" y="858982"/>
            <a:ext cx="11055927" cy="954107"/>
          </a:xfrm>
          <a:prstGeom prst="rect">
            <a:avLst/>
          </a:prstGeom>
          <a:noFill/>
        </p:spPr>
        <p:txBody>
          <a:bodyPr wrap="square" rtlCol="0">
            <a:spAutoFit/>
          </a:bodyPr>
          <a:lstStyle/>
          <a:p>
            <a:r>
              <a:rPr lang="fr-FR" sz="2800" b="1" dirty="0" smtClean="0"/>
              <a:t>Écoutez les interviews avec trois jeunes. Pour chaque phrase, écrivez F (Félix), D (Daphné) ou Z (Zachary) pour indiquer la personne qui parle</a:t>
            </a:r>
            <a:endParaRPr lang="fr-FR" sz="2800" b="1" dirty="0"/>
          </a:p>
        </p:txBody>
      </p:sp>
      <p:sp>
        <p:nvSpPr>
          <p:cNvPr id="3" name="TextBox 2"/>
          <p:cNvSpPr txBox="1"/>
          <p:nvPr/>
        </p:nvSpPr>
        <p:spPr>
          <a:xfrm>
            <a:off x="665018" y="166255"/>
            <a:ext cx="5927392" cy="584775"/>
          </a:xfrm>
          <a:prstGeom prst="rect">
            <a:avLst/>
          </a:prstGeom>
          <a:noFill/>
        </p:spPr>
        <p:txBody>
          <a:bodyPr wrap="none" rtlCol="0">
            <a:spAutoFit/>
          </a:bodyPr>
          <a:lstStyle/>
          <a:p>
            <a:r>
              <a:rPr lang="fr-FR" sz="3200" b="1" dirty="0"/>
              <a:t>Les </a:t>
            </a:r>
            <a:r>
              <a:rPr lang="fr-FR" sz="3200" b="1" dirty="0" smtClean="0"/>
              <a:t>rapports </a:t>
            </a:r>
            <a:r>
              <a:rPr lang="fr-FR" sz="3200" b="1" dirty="0"/>
              <a:t>entre frères et </a:t>
            </a:r>
            <a:r>
              <a:rPr lang="fr-FR" sz="3200" b="1" dirty="0" smtClean="0"/>
              <a:t>sœurs</a:t>
            </a:r>
            <a:endParaRPr lang="fr-FR" sz="3200" b="1" dirty="0"/>
          </a:p>
        </p:txBody>
      </p:sp>
      <p:pic>
        <p:nvPicPr>
          <p:cNvPr id="5" name="les rapports entre freres et soeur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2182" y="141430"/>
            <a:ext cx="609600" cy="609600"/>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132357676"/>
              </p:ext>
            </p:extLst>
          </p:nvPr>
        </p:nvGraphicFramePr>
        <p:xfrm>
          <a:off x="951346" y="2382212"/>
          <a:ext cx="7583054" cy="3962400"/>
        </p:xfrm>
        <a:graphic>
          <a:graphicData uri="http://schemas.openxmlformats.org/drawingml/2006/table">
            <a:tbl>
              <a:tblPr firstRow="1" bandRow="1">
                <a:tableStyleId>{5C22544A-7EE6-4342-B048-85BDC9FD1C3A}</a:tableStyleId>
              </a:tblPr>
              <a:tblGrid>
                <a:gridCol w="628073">
                  <a:extLst>
                    <a:ext uri="{9D8B030D-6E8A-4147-A177-3AD203B41FA5}">
                      <a16:colId xmlns:a16="http://schemas.microsoft.com/office/drawing/2014/main" val="20000"/>
                    </a:ext>
                  </a:extLst>
                </a:gridCol>
                <a:gridCol w="6276109">
                  <a:extLst>
                    <a:ext uri="{9D8B030D-6E8A-4147-A177-3AD203B41FA5}">
                      <a16:colId xmlns:a16="http://schemas.microsoft.com/office/drawing/2014/main" val="20001"/>
                    </a:ext>
                  </a:extLst>
                </a:gridCol>
                <a:gridCol w="678872">
                  <a:extLst>
                    <a:ext uri="{9D8B030D-6E8A-4147-A177-3AD203B41FA5}">
                      <a16:colId xmlns:a16="http://schemas.microsoft.com/office/drawing/2014/main" val="20002"/>
                    </a:ext>
                  </a:extLst>
                </a:gridCol>
              </a:tblGrid>
              <a:tr h="370840">
                <a:tc>
                  <a:txBody>
                    <a:bodyPr/>
                    <a:lstStyle/>
                    <a:p>
                      <a:r>
                        <a:rPr lang="fr-FR" sz="2000" b="1" dirty="0" smtClean="0">
                          <a:solidFill>
                            <a:sysClr val="windowText" lastClr="000000"/>
                          </a:solidFill>
                        </a:rPr>
                        <a:t>A</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2000" b="1" dirty="0" smtClean="0">
                          <a:solidFill>
                            <a:sysClr val="windowText" lastClr="000000"/>
                          </a:solidFill>
                        </a:rPr>
                        <a:t>Je n’aime</a:t>
                      </a:r>
                      <a:r>
                        <a:rPr lang="fr-FR" sz="2000" b="1" baseline="0" dirty="0" smtClean="0">
                          <a:solidFill>
                            <a:sysClr val="windowText" lastClr="000000"/>
                          </a:solidFill>
                        </a:rPr>
                        <a:t> pas ranger mes affaires.</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fr-FR" sz="2000" b="1">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fr-FR" sz="2000" b="1" dirty="0" smtClean="0">
                          <a:solidFill>
                            <a:sysClr val="windowText" lastClr="000000"/>
                          </a:solidFill>
                        </a:rPr>
                        <a:t>B</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2000" b="1" dirty="0" smtClean="0">
                          <a:solidFill>
                            <a:sysClr val="windowText" lastClr="000000"/>
                          </a:solidFill>
                        </a:rPr>
                        <a:t>J’éprouve de la jalousie.</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fr-FR" sz="2000" b="1">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r>
                        <a:rPr lang="fr-FR" sz="2000" b="1" dirty="0" smtClean="0">
                          <a:solidFill>
                            <a:sysClr val="windowText" lastClr="000000"/>
                          </a:solidFill>
                        </a:rPr>
                        <a:t>C</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2000" b="1" dirty="0" smtClean="0">
                          <a:solidFill>
                            <a:sysClr val="windowText" lastClr="000000"/>
                          </a:solidFill>
                        </a:rPr>
                        <a:t>La famille parfaite n’existe pas.</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fr-FR" sz="2000" b="1">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r>
                        <a:rPr lang="fr-FR" sz="2000" b="1" dirty="0" smtClean="0">
                          <a:solidFill>
                            <a:sysClr val="windowText" lastClr="000000"/>
                          </a:solidFill>
                        </a:rPr>
                        <a:t>D</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2000" b="1" dirty="0" smtClean="0">
                          <a:solidFill>
                            <a:sysClr val="windowText" lastClr="000000"/>
                          </a:solidFill>
                        </a:rPr>
                        <a:t>Je peux me confier à ma sœur.</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fr-FR" sz="2000" b="1">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r>
                        <a:rPr lang="fr-FR" sz="2000" b="1" dirty="0" smtClean="0">
                          <a:solidFill>
                            <a:sysClr val="windowText" lastClr="000000"/>
                          </a:solidFill>
                        </a:rPr>
                        <a:t>E</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2000" b="1" dirty="0" smtClean="0">
                          <a:solidFill>
                            <a:sysClr val="windowText" lastClr="000000"/>
                          </a:solidFill>
                        </a:rPr>
                        <a:t>Je souffre d’un manque</a:t>
                      </a:r>
                      <a:r>
                        <a:rPr lang="fr-FR" sz="2000" b="1" baseline="0" dirty="0" smtClean="0">
                          <a:solidFill>
                            <a:sysClr val="windowText" lastClr="000000"/>
                          </a:solidFill>
                        </a:rPr>
                        <a:t> d’attention.</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fr-FR" sz="2000" b="1">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r>
                        <a:rPr lang="fr-FR" sz="2000" b="1" dirty="0" smtClean="0">
                          <a:solidFill>
                            <a:sysClr val="windowText" lastClr="000000"/>
                          </a:solidFill>
                        </a:rPr>
                        <a:t>F</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2000" b="1" dirty="0" smtClean="0">
                          <a:solidFill>
                            <a:sysClr val="windowText" lastClr="000000"/>
                          </a:solidFill>
                        </a:rPr>
                        <a:t>Les parents ne devraient pas intervenir dans les disputes.</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fr-FR" sz="2000" b="1">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70840">
                <a:tc>
                  <a:txBody>
                    <a:bodyPr/>
                    <a:lstStyle/>
                    <a:p>
                      <a:r>
                        <a:rPr lang="fr-FR" sz="2000" b="1" dirty="0" smtClean="0">
                          <a:solidFill>
                            <a:sysClr val="windowText" lastClr="000000"/>
                          </a:solidFill>
                        </a:rPr>
                        <a:t>G</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2000" b="1" dirty="0" smtClean="0">
                          <a:solidFill>
                            <a:sysClr val="windowText" lastClr="000000"/>
                          </a:solidFill>
                        </a:rPr>
                        <a:t>Les sujets des disputes ont</a:t>
                      </a:r>
                      <a:r>
                        <a:rPr lang="fr-FR" sz="2000" b="1" baseline="0" dirty="0" smtClean="0">
                          <a:solidFill>
                            <a:sysClr val="windowText" lastClr="000000"/>
                          </a:solidFill>
                        </a:rPr>
                        <a:t> changé.</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fr-FR" sz="2000" b="1">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70840">
                <a:tc>
                  <a:txBody>
                    <a:bodyPr/>
                    <a:lstStyle/>
                    <a:p>
                      <a:r>
                        <a:rPr lang="fr-FR" sz="2000" b="1" dirty="0" smtClean="0">
                          <a:solidFill>
                            <a:sysClr val="windowText" lastClr="000000"/>
                          </a:solidFill>
                        </a:rPr>
                        <a:t>H</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2000" b="1" dirty="0" smtClean="0">
                          <a:solidFill>
                            <a:sysClr val="windowText" lastClr="000000"/>
                          </a:solidFill>
                        </a:rPr>
                        <a:t>Je m’entends plutôt bien avec ma sœur. </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70840">
                <a:tc>
                  <a:txBody>
                    <a:bodyPr/>
                    <a:lstStyle/>
                    <a:p>
                      <a:r>
                        <a:rPr lang="fr-FR" sz="2000" b="1" dirty="0" smtClean="0">
                          <a:solidFill>
                            <a:sysClr val="windowText" lastClr="000000"/>
                          </a:solidFill>
                        </a:rPr>
                        <a:t>I</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2000" b="1" dirty="0" smtClean="0">
                          <a:solidFill>
                            <a:sysClr val="windowText" lastClr="000000"/>
                          </a:solidFill>
                        </a:rPr>
                        <a:t>Mes parents ne s’intéressent pas à moi.</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370840">
                <a:tc>
                  <a:txBody>
                    <a:bodyPr/>
                    <a:lstStyle/>
                    <a:p>
                      <a:r>
                        <a:rPr lang="fr-FR" sz="2000" b="1" dirty="0" smtClean="0">
                          <a:solidFill>
                            <a:sysClr val="windowText" lastClr="000000"/>
                          </a:solidFill>
                        </a:rPr>
                        <a:t>j</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2000" b="1" dirty="0" smtClean="0">
                          <a:solidFill>
                            <a:sysClr val="windowText" lastClr="000000"/>
                          </a:solidFill>
                        </a:rPr>
                        <a:t>Les disputes sont parfois utiles.</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7" name="TextBox 6"/>
          <p:cNvSpPr txBox="1"/>
          <p:nvPr/>
        </p:nvSpPr>
        <p:spPr>
          <a:xfrm>
            <a:off x="10280073" y="5415886"/>
            <a:ext cx="777777" cy="584775"/>
          </a:xfrm>
          <a:prstGeom prst="rect">
            <a:avLst/>
          </a:prstGeom>
          <a:noFill/>
        </p:spPr>
        <p:txBody>
          <a:bodyPr wrap="none" rtlCol="0">
            <a:spAutoFit/>
          </a:bodyPr>
          <a:lstStyle/>
          <a:p>
            <a:r>
              <a:rPr lang="fr-FR" sz="3200" b="1" dirty="0" smtClean="0"/>
              <a:t>/10</a:t>
            </a:r>
            <a:endParaRPr lang="fr-FR" sz="3200" b="1" dirty="0"/>
          </a:p>
        </p:txBody>
      </p:sp>
    </p:spTree>
    <p:extLst>
      <p:ext uri="{BB962C8B-B14F-4D97-AF65-F5344CB8AC3E}">
        <p14:creationId xmlns:p14="http://schemas.microsoft.com/office/powerpoint/2010/main" val="18298888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9291"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238791" y="2382212"/>
            <a:ext cx="2482154" cy="24645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p:cNvSpPr txBox="1"/>
          <p:nvPr/>
        </p:nvSpPr>
        <p:spPr>
          <a:xfrm>
            <a:off x="665018" y="858982"/>
            <a:ext cx="11055927" cy="954107"/>
          </a:xfrm>
          <a:prstGeom prst="rect">
            <a:avLst/>
          </a:prstGeom>
          <a:noFill/>
        </p:spPr>
        <p:txBody>
          <a:bodyPr wrap="square" rtlCol="0">
            <a:spAutoFit/>
          </a:bodyPr>
          <a:lstStyle/>
          <a:p>
            <a:r>
              <a:rPr lang="fr-FR" sz="2800" b="1" dirty="0" smtClean="0"/>
              <a:t>Écoutez les interviews avec trois jeunes. Pour chaque phrase, écrivez F (Félix), D (Daphné) ou Z (Zachary) pour indiquer la personne qui parle</a:t>
            </a:r>
            <a:endParaRPr lang="fr-FR" sz="2800" b="1" dirty="0"/>
          </a:p>
        </p:txBody>
      </p:sp>
      <p:sp>
        <p:nvSpPr>
          <p:cNvPr id="3" name="TextBox 2"/>
          <p:cNvSpPr txBox="1"/>
          <p:nvPr/>
        </p:nvSpPr>
        <p:spPr>
          <a:xfrm>
            <a:off x="665018" y="166255"/>
            <a:ext cx="5927392" cy="584775"/>
          </a:xfrm>
          <a:prstGeom prst="rect">
            <a:avLst/>
          </a:prstGeom>
          <a:noFill/>
        </p:spPr>
        <p:txBody>
          <a:bodyPr wrap="none" rtlCol="0">
            <a:spAutoFit/>
          </a:bodyPr>
          <a:lstStyle/>
          <a:p>
            <a:r>
              <a:rPr lang="fr-FR" sz="3200" b="1" dirty="0"/>
              <a:t>Les </a:t>
            </a:r>
            <a:r>
              <a:rPr lang="fr-FR" sz="3200" b="1" dirty="0" smtClean="0"/>
              <a:t>rapports </a:t>
            </a:r>
            <a:r>
              <a:rPr lang="fr-FR" sz="3200" b="1" dirty="0"/>
              <a:t>entre frères et </a:t>
            </a:r>
            <a:r>
              <a:rPr lang="fr-FR" sz="3200" b="1" dirty="0" smtClean="0"/>
              <a:t>sœurs</a:t>
            </a:r>
            <a:endParaRPr lang="fr-FR" sz="3200" b="1" dirty="0"/>
          </a:p>
        </p:txBody>
      </p:sp>
      <p:pic>
        <p:nvPicPr>
          <p:cNvPr id="5" name="les rapports entre freres et soeur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2182" y="141430"/>
            <a:ext cx="609600" cy="609600"/>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41343298"/>
              </p:ext>
            </p:extLst>
          </p:nvPr>
        </p:nvGraphicFramePr>
        <p:xfrm>
          <a:off x="951346" y="2382212"/>
          <a:ext cx="7583054" cy="3962400"/>
        </p:xfrm>
        <a:graphic>
          <a:graphicData uri="http://schemas.openxmlformats.org/drawingml/2006/table">
            <a:tbl>
              <a:tblPr firstRow="1" bandRow="1">
                <a:tableStyleId>{5C22544A-7EE6-4342-B048-85BDC9FD1C3A}</a:tableStyleId>
              </a:tblPr>
              <a:tblGrid>
                <a:gridCol w="628073">
                  <a:extLst>
                    <a:ext uri="{9D8B030D-6E8A-4147-A177-3AD203B41FA5}">
                      <a16:colId xmlns:a16="http://schemas.microsoft.com/office/drawing/2014/main" val="20000"/>
                    </a:ext>
                  </a:extLst>
                </a:gridCol>
                <a:gridCol w="6276109">
                  <a:extLst>
                    <a:ext uri="{9D8B030D-6E8A-4147-A177-3AD203B41FA5}">
                      <a16:colId xmlns:a16="http://schemas.microsoft.com/office/drawing/2014/main" val="20001"/>
                    </a:ext>
                  </a:extLst>
                </a:gridCol>
                <a:gridCol w="678872">
                  <a:extLst>
                    <a:ext uri="{9D8B030D-6E8A-4147-A177-3AD203B41FA5}">
                      <a16:colId xmlns:a16="http://schemas.microsoft.com/office/drawing/2014/main" val="20002"/>
                    </a:ext>
                  </a:extLst>
                </a:gridCol>
              </a:tblGrid>
              <a:tr h="370840">
                <a:tc>
                  <a:txBody>
                    <a:bodyPr/>
                    <a:lstStyle/>
                    <a:p>
                      <a:r>
                        <a:rPr lang="fr-FR" sz="2000" b="1" dirty="0" smtClean="0">
                          <a:solidFill>
                            <a:sysClr val="windowText" lastClr="000000"/>
                          </a:solidFill>
                        </a:rPr>
                        <a:t>A</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2000" b="1" dirty="0" smtClean="0">
                          <a:solidFill>
                            <a:sysClr val="windowText" lastClr="000000"/>
                          </a:solidFill>
                        </a:rPr>
                        <a:t>Je n’aime</a:t>
                      </a:r>
                      <a:r>
                        <a:rPr lang="fr-FR" sz="2000" b="1" baseline="0" dirty="0" smtClean="0">
                          <a:solidFill>
                            <a:sysClr val="windowText" lastClr="000000"/>
                          </a:solidFill>
                        </a:rPr>
                        <a:t> pas ranger mes affaires.</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fr-FR" sz="2000" b="1" dirty="0" smtClean="0">
                          <a:solidFill>
                            <a:srgbClr val="FF0000"/>
                          </a:solidFill>
                        </a:rPr>
                        <a:t>D</a:t>
                      </a:r>
                      <a:endParaRPr lang="fr-FR" sz="2000" b="1" dirty="0">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fr-FR" sz="2000" b="1" dirty="0" smtClean="0">
                          <a:solidFill>
                            <a:sysClr val="windowText" lastClr="000000"/>
                          </a:solidFill>
                        </a:rPr>
                        <a:t>B</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2000" b="1" dirty="0" smtClean="0">
                          <a:solidFill>
                            <a:sysClr val="windowText" lastClr="000000"/>
                          </a:solidFill>
                        </a:rPr>
                        <a:t>J’éprouve de la jalousie.</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fr-FR" sz="2000" b="1" dirty="0" smtClean="0">
                          <a:solidFill>
                            <a:srgbClr val="FF0000"/>
                          </a:solidFill>
                        </a:rPr>
                        <a:t>Z</a:t>
                      </a:r>
                      <a:endParaRPr lang="fr-FR" sz="2000" b="1" dirty="0">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r>
                        <a:rPr lang="fr-FR" sz="2000" b="1" dirty="0" smtClean="0">
                          <a:solidFill>
                            <a:sysClr val="windowText" lastClr="000000"/>
                          </a:solidFill>
                        </a:rPr>
                        <a:t>C</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2000" b="1" dirty="0" smtClean="0">
                          <a:solidFill>
                            <a:sysClr val="windowText" lastClr="000000"/>
                          </a:solidFill>
                        </a:rPr>
                        <a:t>La famille parfaite n’existe pas.</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fr-FR" sz="2000" b="1" dirty="0" smtClean="0">
                          <a:solidFill>
                            <a:srgbClr val="FF0000"/>
                          </a:solidFill>
                        </a:rPr>
                        <a:t>F</a:t>
                      </a:r>
                      <a:endParaRPr lang="fr-FR" sz="2000" b="1" dirty="0">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r>
                        <a:rPr lang="fr-FR" sz="2000" b="1" dirty="0" smtClean="0">
                          <a:solidFill>
                            <a:sysClr val="windowText" lastClr="000000"/>
                          </a:solidFill>
                        </a:rPr>
                        <a:t>D</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2000" b="1" dirty="0" smtClean="0">
                          <a:solidFill>
                            <a:sysClr val="windowText" lastClr="000000"/>
                          </a:solidFill>
                        </a:rPr>
                        <a:t>Je peux me confier à ma sœur.</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fr-FR" sz="2000" b="1" dirty="0" smtClean="0">
                          <a:solidFill>
                            <a:srgbClr val="FF0000"/>
                          </a:solidFill>
                        </a:rPr>
                        <a:t>D</a:t>
                      </a:r>
                      <a:endParaRPr lang="fr-FR" sz="2000" b="1" dirty="0">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r>
                        <a:rPr lang="fr-FR" sz="2000" b="1" dirty="0" smtClean="0">
                          <a:solidFill>
                            <a:sysClr val="windowText" lastClr="000000"/>
                          </a:solidFill>
                        </a:rPr>
                        <a:t>E</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2000" b="1" dirty="0" smtClean="0">
                          <a:solidFill>
                            <a:sysClr val="windowText" lastClr="000000"/>
                          </a:solidFill>
                        </a:rPr>
                        <a:t>Je souffre d’un manque</a:t>
                      </a:r>
                      <a:r>
                        <a:rPr lang="fr-FR" sz="2000" b="1" baseline="0" dirty="0" smtClean="0">
                          <a:solidFill>
                            <a:sysClr val="windowText" lastClr="000000"/>
                          </a:solidFill>
                        </a:rPr>
                        <a:t> d’attention.</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fr-FR" sz="2000" b="1" dirty="0" smtClean="0">
                          <a:solidFill>
                            <a:srgbClr val="FF0000"/>
                          </a:solidFill>
                        </a:rPr>
                        <a:t>Z</a:t>
                      </a:r>
                      <a:endParaRPr lang="fr-FR" sz="2000" b="1" dirty="0">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r>
                        <a:rPr lang="fr-FR" sz="2000" b="1" dirty="0" smtClean="0">
                          <a:solidFill>
                            <a:sysClr val="windowText" lastClr="000000"/>
                          </a:solidFill>
                        </a:rPr>
                        <a:t>F</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2000" b="1" dirty="0" smtClean="0">
                          <a:solidFill>
                            <a:sysClr val="windowText" lastClr="000000"/>
                          </a:solidFill>
                        </a:rPr>
                        <a:t>Les parents ne devraient pas intervenir dans les disputes.</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fr-FR" sz="2000" b="1" dirty="0" smtClean="0">
                          <a:solidFill>
                            <a:srgbClr val="FF0000"/>
                          </a:solidFill>
                        </a:rPr>
                        <a:t>F</a:t>
                      </a:r>
                      <a:endParaRPr lang="fr-FR" sz="2000" b="1" dirty="0">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70840">
                <a:tc>
                  <a:txBody>
                    <a:bodyPr/>
                    <a:lstStyle/>
                    <a:p>
                      <a:r>
                        <a:rPr lang="fr-FR" sz="2000" b="1" dirty="0" smtClean="0">
                          <a:solidFill>
                            <a:sysClr val="windowText" lastClr="000000"/>
                          </a:solidFill>
                        </a:rPr>
                        <a:t>G</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2000" b="1" dirty="0" smtClean="0">
                          <a:solidFill>
                            <a:sysClr val="windowText" lastClr="000000"/>
                          </a:solidFill>
                        </a:rPr>
                        <a:t>Les sujets des disputes ont</a:t>
                      </a:r>
                      <a:r>
                        <a:rPr lang="fr-FR" sz="2000" b="1" baseline="0" dirty="0" smtClean="0">
                          <a:solidFill>
                            <a:sysClr val="windowText" lastClr="000000"/>
                          </a:solidFill>
                        </a:rPr>
                        <a:t> changé.</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fr-FR" sz="2000" b="1" dirty="0" smtClean="0">
                          <a:solidFill>
                            <a:srgbClr val="FF0000"/>
                          </a:solidFill>
                        </a:rPr>
                        <a:t>D</a:t>
                      </a:r>
                      <a:endParaRPr lang="fr-FR" sz="2000" b="1" dirty="0">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70840">
                <a:tc>
                  <a:txBody>
                    <a:bodyPr/>
                    <a:lstStyle/>
                    <a:p>
                      <a:r>
                        <a:rPr lang="fr-FR" sz="2000" b="1" dirty="0" smtClean="0">
                          <a:solidFill>
                            <a:sysClr val="windowText" lastClr="000000"/>
                          </a:solidFill>
                        </a:rPr>
                        <a:t>H</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2000" b="1" dirty="0" smtClean="0">
                          <a:solidFill>
                            <a:sysClr val="windowText" lastClr="000000"/>
                          </a:solidFill>
                        </a:rPr>
                        <a:t>Je m’entends plutôt bien avec ma sœur. </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fr-FR" sz="2000" b="1" dirty="0" smtClean="0">
                          <a:solidFill>
                            <a:srgbClr val="FF0000"/>
                          </a:solidFill>
                        </a:rPr>
                        <a:t>D</a:t>
                      </a:r>
                      <a:endParaRPr lang="fr-FR" sz="2000" b="1" dirty="0">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70840">
                <a:tc>
                  <a:txBody>
                    <a:bodyPr/>
                    <a:lstStyle/>
                    <a:p>
                      <a:r>
                        <a:rPr lang="fr-FR" sz="2000" b="1" dirty="0" smtClean="0">
                          <a:solidFill>
                            <a:sysClr val="windowText" lastClr="000000"/>
                          </a:solidFill>
                        </a:rPr>
                        <a:t>I</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2000" b="1" dirty="0" smtClean="0">
                          <a:solidFill>
                            <a:sysClr val="windowText" lastClr="000000"/>
                          </a:solidFill>
                        </a:rPr>
                        <a:t>Mes parents ne s’intéressent pas à moi.</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fr-FR" sz="2000" b="1" dirty="0" smtClean="0">
                          <a:solidFill>
                            <a:srgbClr val="FF0000"/>
                          </a:solidFill>
                        </a:rPr>
                        <a:t>Z</a:t>
                      </a:r>
                      <a:endParaRPr lang="fr-FR" sz="2000" b="1" dirty="0">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370840">
                <a:tc>
                  <a:txBody>
                    <a:bodyPr/>
                    <a:lstStyle/>
                    <a:p>
                      <a:r>
                        <a:rPr lang="fr-FR" sz="2000" b="1" dirty="0" smtClean="0">
                          <a:solidFill>
                            <a:sysClr val="windowText" lastClr="000000"/>
                          </a:solidFill>
                        </a:rPr>
                        <a:t>j</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2000" b="1" dirty="0" smtClean="0">
                          <a:solidFill>
                            <a:sysClr val="windowText" lastClr="000000"/>
                          </a:solidFill>
                        </a:rPr>
                        <a:t>Les disputes sont parfois utiles.</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fr-FR" sz="2000" b="1" dirty="0" smtClean="0">
                          <a:solidFill>
                            <a:srgbClr val="FF0000"/>
                          </a:solidFill>
                        </a:rPr>
                        <a:t>F</a:t>
                      </a:r>
                      <a:endParaRPr lang="fr-FR" sz="2000" b="1" dirty="0">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7" name="TextBox 6"/>
          <p:cNvSpPr txBox="1"/>
          <p:nvPr/>
        </p:nvSpPr>
        <p:spPr>
          <a:xfrm>
            <a:off x="10280073" y="5415886"/>
            <a:ext cx="777777" cy="584775"/>
          </a:xfrm>
          <a:prstGeom prst="rect">
            <a:avLst/>
          </a:prstGeom>
          <a:noFill/>
        </p:spPr>
        <p:txBody>
          <a:bodyPr wrap="none" rtlCol="0">
            <a:spAutoFit/>
          </a:bodyPr>
          <a:lstStyle/>
          <a:p>
            <a:r>
              <a:rPr lang="fr-FR" sz="3200" b="1" dirty="0" smtClean="0"/>
              <a:t>/10</a:t>
            </a:r>
            <a:endParaRPr lang="fr-FR" sz="3200" b="1" dirty="0"/>
          </a:p>
        </p:txBody>
      </p:sp>
      <p:sp>
        <p:nvSpPr>
          <p:cNvPr id="8" name="TextBox 7"/>
          <p:cNvSpPr txBox="1"/>
          <p:nvPr/>
        </p:nvSpPr>
        <p:spPr>
          <a:xfrm>
            <a:off x="7352730" y="1797437"/>
            <a:ext cx="2363339" cy="584775"/>
          </a:xfrm>
          <a:prstGeom prst="rect">
            <a:avLst/>
          </a:prstGeom>
          <a:noFill/>
        </p:spPr>
        <p:txBody>
          <a:bodyPr wrap="none" rtlCol="0">
            <a:spAutoFit/>
          </a:bodyPr>
          <a:lstStyle/>
          <a:p>
            <a:r>
              <a:rPr lang="fr-FR" sz="3200" b="1" dirty="0" smtClean="0">
                <a:solidFill>
                  <a:srgbClr val="FF0000"/>
                </a:solidFill>
              </a:rPr>
              <a:t>Les réponses</a:t>
            </a:r>
            <a:endParaRPr lang="fr-FR" sz="3200" b="1" dirty="0">
              <a:solidFill>
                <a:srgbClr val="FF0000"/>
              </a:solidFill>
            </a:endParaRPr>
          </a:p>
        </p:txBody>
      </p:sp>
    </p:spTree>
    <p:extLst>
      <p:ext uri="{BB962C8B-B14F-4D97-AF65-F5344CB8AC3E}">
        <p14:creationId xmlns:p14="http://schemas.microsoft.com/office/powerpoint/2010/main" val="37966836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9291"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89190"/>
            <a:ext cx="10515600" cy="812511"/>
          </a:xfrm>
        </p:spPr>
        <p:txBody>
          <a:bodyPr>
            <a:normAutofit/>
          </a:bodyPr>
          <a:lstStyle/>
          <a:p>
            <a:r>
              <a:rPr lang="fr-FR" sz="4800" b="1" dirty="0" smtClean="0"/>
              <a:t>Les ruptures amoureuses</a:t>
            </a:r>
            <a:endParaRPr lang="fr-FR" sz="4800"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94780" y="138546"/>
            <a:ext cx="918039" cy="799234"/>
          </a:xfrm>
          <a:prstGeom prst="rect">
            <a:avLst/>
          </a:prstGeom>
        </p:spPr>
      </p:pic>
      <p:sp>
        <p:nvSpPr>
          <p:cNvPr id="6" name="TextBox 5"/>
          <p:cNvSpPr txBox="1"/>
          <p:nvPr/>
        </p:nvSpPr>
        <p:spPr>
          <a:xfrm>
            <a:off x="838199" y="658931"/>
            <a:ext cx="6378797" cy="584775"/>
          </a:xfrm>
          <a:prstGeom prst="rect">
            <a:avLst/>
          </a:prstGeom>
          <a:noFill/>
        </p:spPr>
        <p:txBody>
          <a:bodyPr wrap="none" rtlCol="0">
            <a:spAutoFit/>
          </a:bodyPr>
          <a:lstStyle/>
          <a:p>
            <a:r>
              <a:rPr lang="fr-FR" sz="3200" b="1" dirty="0" smtClean="0"/>
              <a:t>Reliez le début des phrases à leur fin</a:t>
            </a:r>
            <a:endParaRPr lang="fr-FR" sz="3200" b="1" dirty="0"/>
          </a:p>
        </p:txBody>
      </p:sp>
      <p:sp>
        <p:nvSpPr>
          <p:cNvPr id="7" name="TextBox 6"/>
          <p:cNvSpPr txBox="1"/>
          <p:nvPr/>
        </p:nvSpPr>
        <p:spPr>
          <a:xfrm>
            <a:off x="929410" y="1357457"/>
            <a:ext cx="5264726" cy="4247317"/>
          </a:xfrm>
          <a:prstGeom prst="rect">
            <a:avLst/>
          </a:prstGeom>
          <a:solidFill>
            <a:schemeClr val="accent6">
              <a:lumMod val="20000"/>
              <a:lumOff val="80000"/>
            </a:schemeClr>
          </a:solidFill>
        </p:spPr>
        <p:txBody>
          <a:bodyPr wrap="square" rtlCol="0">
            <a:spAutoFit/>
          </a:bodyPr>
          <a:lstStyle/>
          <a:p>
            <a:pPr marL="342900" indent="-342900">
              <a:buAutoNum type="arabicPeriod"/>
            </a:pPr>
            <a:r>
              <a:rPr lang="fr-FR" sz="2600" b="1" dirty="0" smtClean="0"/>
              <a:t>Ma copine et moi nous voyions…</a:t>
            </a:r>
          </a:p>
          <a:p>
            <a:pPr marL="342900" indent="-342900">
              <a:buAutoNum type="arabicPeriod"/>
            </a:pPr>
            <a:endParaRPr lang="fr-FR" sz="2600" b="1" dirty="0" smtClean="0"/>
          </a:p>
          <a:p>
            <a:pPr marL="342900" indent="-342900">
              <a:buAutoNum type="arabicPeriod"/>
            </a:pPr>
            <a:r>
              <a:rPr lang="fr-FR" sz="2600" b="1" dirty="0" smtClean="0"/>
              <a:t>Les parents de ma petite-amie sont très stricts…</a:t>
            </a:r>
          </a:p>
          <a:p>
            <a:pPr marL="342900" indent="-342900">
              <a:buAutoNum type="arabicPeriod"/>
            </a:pPr>
            <a:endParaRPr lang="fr-FR" sz="2600" b="1" dirty="0" smtClean="0"/>
          </a:p>
          <a:p>
            <a:pPr marL="342900" indent="-342900">
              <a:buAutoNum type="arabicPeriod"/>
            </a:pPr>
            <a:r>
              <a:rPr lang="fr-FR" sz="2600" b="1" dirty="0" smtClean="0"/>
              <a:t>Mon copain m’a quitté…</a:t>
            </a:r>
          </a:p>
          <a:p>
            <a:pPr marL="342900" indent="-342900">
              <a:buAutoNum type="arabicPeriod"/>
            </a:pPr>
            <a:endParaRPr lang="fr-FR" sz="2600" b="1" dirty="0" smtClean="0"/>
          </a:p>
          <a:p>
            <a:pPr marL="342900" indent="-342900">
              <a:buAutoNum type="arabicPeriod"/>
            </a:pPr>
            <a:r>
              <a:rPr lang="fr-FR" sz="2600" b="1" dirty="0" smtClean="0"/>
              <a:t>Je ne pourrais pas l’oublier car…</a:t>
            </a:r>
          </a:p>
          <a:p>
            <a:pPr marL="342900" indent="-342900">
              <a:buAutoNum type="arabicPeriod"/>
            </a:pPr>
            <a:endParaRPr lang="fr-FR" sz="2600" b="1" dirty="0" smtClean="0"/>
          </a:p>
          <a:p>
            <a:pPr marL="342900" indent="-342900">
              <a:buAutoNum type="arabicPeriod"/>
            </a:pPr>
            <a:r>
              <a:rPr lang="fr-FR" sz="2600" b="1" dirty="0" smtClean="0"/>
              <a:t>Il est déprimé car …</a:t>
            </a:r>
            <a:endParaRPr lang="fr-FR" sz="2600" b="1" dirty="0"/>
          </a:p>
        </p:txBody>
      </p:sp>
      <p:sp>
        <p:nvSpPr>
          <p:cNvPr id="8" name="TextBox 7"/>
          <p:cNvSpPr txBox="1"/>
          <p:nvPr/>
        </p:nvSpPr>
        <p:spPr>
          <a:xfrm>
            <a:off x="6774873" y="1350674"/>
            <a:ext cx="4876800" cy="4493538"/>
          </a:xfrm>
          <a:prstGeom prst="rect">
            <a:avLst/>
          </a:prstGeom>
          <a:solidFill>
            <a:schemeClr val="accent1">
              <a:lumMod val="20000"/>
              <a:lumOff val="80000"/>
            </a:schemeClr>
          </a:solidFill>
        </p:spPr>
        <p:txBody>
          <a:bodyPr wrap="square" rtlCol="0">
            <a:spAutoFit/>
          </a:bodyPr>
          <a:lstStyle/>
          <a:p>
            <a:pPr marL="342900" indent="-342900">
              <a:buAutoNum type="alphaLcPeriod"/>
            </a:pPr>
            <a:r>
              <a:rPr lang="fr-FR" sz="2600" b="1" dirty="0" smtClean="0"/>
              <a:t>…pour ma meilleure amie.</a:t>
            </a:r>
          </a:p>
          <a:p>
            <a:pPr marL="342900" indent="-342900">
              <a:buAutoNum type="alphaLcPeriod"/>
            </a:pPr>
            <a:endParaRPr lang="fr-FR" sz="2600" b="1" dirty="0" smtClean="0"/>
          </a:p>
          <a:p>
            <a:pPr marL="342900" indent="-342900">
              <a:buAutoNum type="alphaLcPeriod"/>
            </a:pPr>
            <a:r>
              <a:rPr lang="fr-FR" sz="2600" b="1" dirty="0" smtClean="0"/>
              <a:t>…il est mon premier grand amour.</a:t>
            </a:r>
          </a:p>
          <a:p>
            <a:pPr marL="342900" indent="-342900">
              <a:buAutoNum type="alphaLcPeriod"/>
            </a:pPr>
            <a:endParaRPr lang="fr-FR" sz="2600" b="1" dirty="0" smtClean="0"/>
          </a:p>
          <a:p>
            <a:pPr marL="342900" indent="-342900">
              <a:buAutoNum type="alphaLcPeriod"/>
            </a:pPr>
            <a:r>
              <a:rPr lang="fr-FR" sz="2600" b="1" dirty="0" smtClean="0"/>
              <a:t>…son copain l’a laissé tombé.</a:t>
            </a:r>
          </a:p>
          <a:p>
            <a:pPr marL="342900" indent="-342900">
              <a:buAutoNum type="alphaLcPeriod"/>
            </a:pPr>
            <a:endParaRPr lang="fr-FR" sz="2600" b="1" dirty="0" smtClean="0"/>
          </a:p>
          <a:p>
            <a:pPr marL="342900" indent="-342900">
              <a:buAutoNum type="alphaLcPeriod"/>
            </a:pPr>
            <a:r>
              <a:rPr lang="fr-FR" sz="2600" b="1" dirty="0" smtClean="0"/>
              <a:t>…trois fois par semaine.</a:t>
            </a:r>
          </a:p>
          <a:p>
            <a:pPr marL="342900" indent="-342900">
              <a:buAutoNum type="alphaLcPeriod"/>
            </a:pPr>
            <a:endParaRPr lang="fr-FR" sz="2600" b="1" dirty="0" smtClean="0"/>
          </a:p>
          <a:p>
            <a:pPr marL="342900" indent="-342900">
              <a:buAutoNum type="alphaLcPeriod"/>
            </a:pPr>
            <a:r>
              <a:rPr lang="fr-FR" sz="2600" b="1" dirty="0" smtClean="0"/>
              <a:t>…et ils ne veulent pas qu’elle fréquente des garçons.</a:t>
            </a:r>
          </a:p>
        </p:txBody>
      </p:sp>
      <p:graphicFrame>
        <p:nvGraphicFramePr>
          <p:cNvPr id="9" name="Table 8"/>
          <p:cNvGraphicFramePr>
            <a:graphicFrameLocks noGrp="1"/>
          </p:cNvGraphicFramePr>
          <p:nvPr>
            <p:extLst>
              <p:ext uri="{D42A27DB-BD31-4B8C-83A1-F6EECF244321}">
                <p14:modId xmlns:p14="http://schemas.microsoft.com/office/powerpoint/2010/main" val="1372296665"/>
              </p:ext>
            </p:extLst>
          </p:nvPr>
        </p:nvGraphicFramePr>
        <p:xfrm>
          <a:off x="1327724" y="5811926"/>
          <a:ext cx="4285675" cy="828040"/>
        </p:xfrm>
        <a:graphic>
          <a:graphicData uri="http://schemas.openxmlformats.org/drawingml/2006/table">
            <a:tbl>
              <a:tblPr firstRow="1" bandRow="1">
                <a:tableStyleId>{5C22544A-7EE6-4342-B048-85BDC9FD1C3A}</a:tableStyleId>
              </a:tblPr>
              <a:tblGrid>
                <a:gridCol w="857135">
                  <a:extLst>
                    <a:ext uri="{9D8B030D-6E8A-4147-A177-3AD203B41FA5}">
                      <a16:colId xmlns:a16="http://schemas.microsoft.com/office/drawing/2014/main" val="20000"/>
                    </a:ext>
                  </a:extLst>
                </a:gridCol>
                <a:gridCol w="857135">
                  <a:extLst>
                    <a:ext uri="{9D8B030D-6E8A-4147-A177-3AD203B41FA5}">
                      <a16:colId xmlns:a16="http://schemas.microsoft.com/office/drawing/2014/main" val="20001"/>
                    </a:ext>
                  </a:extLst>
                </a:gridCol>
                <a:gridCol w="857135">
                  <a:extLst>
                    <a:ext uri="{9D8B030D-6E8A-4147-A177-3AD203B41FA5}">
                      <a16:colId xmlns:a16="http://schemas.microsoft.com/office/drawing/2014/main" val="20002"/>
                    </a:ext>
                  </a:extLst>
                </a:gridCol>
                <a:gridCol w="857135">
                  <a:extLst>
                    <a:ext uri="{9D8B030D-6E8A-4147-A177-3AD203B41FA5}">
                      <a16:colId xmlns:a16="http://schemas.microsoft.com/office/drawing/2014/main" val="20003"/>
                    </a:ext>
                  </a:extLst>
                </a:gridCol>
                <a:gridCol w="857135">
                  <a:extLst>
                    <a:ext uri="{9D8B030D-6E8A-4147-A177-3AD203B41FA5}">
                      <a16:colId xmlns:a16="http://schemas.microsoft.com/office/drawing/2014/main" val="20004"/>
                    </a:ext>
                  </a:extLst>
                </a:gridCol>
              </a:tblGrid>
              <a:tr h="370840">
                <a:tc>
                  <a:txBody>
                    <a:bodyPr/>
                    <a:lstStyle/>
                    <a:p>
                      <a:pPr algn="ctr"/>
                      <a:r>
                        <a:rPr lang="fr-FR" sz="2400" dirty="0" smtClean="0">
                          <a:solidFill>
                            <a:sysClr val="windowText" lastClr="000000"/>
                          </a:solidFill>
                        </a:rPr>
                        <a:t>1</a:t>
                      </a:r>
                      <a:endParaRPr lang="fr-FR" sz="2400"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fr-FR" sz="2400" dirty="0" smtClean="0">
                          <a:solidFill>
                            <a:sysClr val="windowText" lastClr="000000"/>
                          </a:solidFill>
                        </a:rPr>
                        <a:t>2</a:t>
                      </a:r>
                      <a:endParaRPr lang="fr-FR" sz="2400"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fr-FR" sz="2400" dirty="0" smtClean="0">
                          <a:solidFill>
                            <a:sysClr val="windowText" lastClr="000000"/>
                          </a:solidFill>
                        </a:rPr>
                        <a:t>3</a:t>
                      </a:r>
                      <a:endParaRPr lang="fr-FR" sz="2400"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fr-FR" sz="2400" dirty="0" smtClean="0">
                          <a:solidFill>
                            <a:sysClr val="windowText" lastClr="000000"/>
                          </a:solidFill>
                        </a:rPr>
                        <a:t>4</a:t>
                      </a:r>
                      <a:endParaRPr lang="fr-FR" sz="2400"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fr-FR" sz="2400" dirty="0" smtClean="0">
                          <a:solidFill>
                            <a:sysClr val="windowText" lastClr="000000"/>
                          </a:solidFill>
                        </a:rPr>
                        <a:t>5</a:t>
                      </a:r>
                      <a:endParaRPr lang="fr-FR" sz="2400"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endParaRPr lang="fr-F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fr-F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fr-F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fr-F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fr-FR"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46313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89190"/>
            <a:ext cx="10515600" cy="812511"/>
          </a:xfrm>
        </p:spPr>
        <p:txBody>
          <a:bodyPr>
            <a:normAutofit/>
          </a:bodyPr>
          <a:lstStyle/>
          <a:p>
            <a:r>
              <a:rPr lang="fr-FR" sz="4800" b="1" dirty="0" smtClean="0"/>
              <a:t>Les ruptures amoureuses</a:t>
            </a:r>
            <a:endParaRPr lang="fr-FR" sz="4800"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94780" y="138546"/>
            <a:ext cx="918039" cy="799234"/>
          </a:xfrm>
          <a:prstGeom prst="rect">
            <a:avLst/>
          </a:prstGeom>
        </p:spPr>
      </p:pic>
      <p:sp>
        <p:nvSpPr>
          <p:cNvPr id="6" name="TextBox 5"/>
          <p:cNvSpPr txBox="1"/>
          <p:nvPr/>
        </p:nvSpPr>
        <p:spPr>
          <a:xfrm>
            <a:off x="838199" y="658931"/>
            <a:ext cx="6378797" cy="584775"/>
          </a:xfrm>
          <a:prstGeom prst="rect">
            <a:avLst/>
          </a:prstGeom>
          <a:noFill/>
        </p:spPr>
        <p:txBody>
          <a:bodyPr wrap="none" rtlCol="0">
            <a:spAutoFit/>
          </a:bodyPr>
          <a:lstStyle/>
          <a:p>
            <a:r>
              <a:rPr lang="fr-FR" sz="3200" b="1" dirty="0" smtClean="0"/>
              <a:t>Reliez le début des phrases à leur fin</a:t>
            </a:r>
            <a:endParaRPr lang="fr-FR" sz="3200" b="1" dirty="0"/>
          </a:p>
        </p:txBody>
      </p:sp>
      <p:sp>
        <p:nvSpPr>
          <p:cNvPr id="7" name="TextBox 6"/>
          <p:cNvSpPr txBox="1"/>
          <p:nvPr/>
        </p:nvSpPr>
        <p:spPr>
          <a:xfrm>
            <a:off x="929410" y="1357457"/>
            <a:ext cx="5264726" cy="4247317"/>
          </a:xfrm>
          <a:prstGeom prst="rect">
            <a:avLst/>
          </a:prstGeom>
          <a:solidFill>
            <a:schemeClr val="accent6">
              <a:lumMod val="20000"/>
              <a:lumOff val="80000"/>
            </a:schemeClr>
          </a:solidFill>
        </p:spPr>
        <p:txBody>
          <a:bodyPr wrap="square" rtlCol="0">
            <a:spAutoFit/>
          </a:bodyPr>
          <a:lstStyle/>
          <a:p>
            <a:pPr marL="342900" indent="-342900">
              <a:buAutoNum type="arabicPeriod"/>
            </a:pPr>
            <a:r>
              <a:rPr lang="fr-FR" sz="2600" b="1" dirty="0" smtClean="0"/>
              <a:t>Ma copine et moi nous voyions…</a:t>
            </a:r>
          </a:p>
          <a:p>
            <a:pPr marL="342900" indent="-342900">
              <a:buAutoNum type="arabicPeriod"/>
            </a:pPr>
            <a:endParaRPr lang="fr-FR" sz="2600" b="1" dirty="0" smtClean="0"/>
          </a:p>
          <a:p>
            <a:pPr marL="342900" indent="-342900">
              <a:buAutoNum type="arabicPeriod"/>
            </a:pPr>
            <a:r>
              <a:rPr lang="fr-FR" sz="2600" b="1" dirty="0" smtClean="0"/>
              <a:t>Les parents de ma petite-amie sont très stricts…</a:t>
            </a:r>
          </a:p>
          <a:p>
            <a:pPr marL="342900" indent="-342900">
              <a:buAutoNum type="arabicPeriod"/>
            </a:pPr>
            <a:endParaRPr lang="fr-FR" sz="2600" b="1" dirty="0" smtClean="0"/>
          </a:p>
          <a:p>
            <a:pPr marL="342900" indent="-342900">
              <a:buAutoNum type="arabicPeriod"/>
            </a:pPr>
            <a:r>
              <a:rPr lang="fr-FR" sz="2600" b="1" dirty="0" smtClean="0"/>
              <a:t>Mon copain m’a quitté…</a:t>
            </a:r>
          </a:p>
          <a:p>
            <a:pPr marL="342900" indent="-342900">
              <a:buAutoNum type="arabicPeriod"/>
            </a:pPr>
            <a:endParaRPr lang="fr-FR" sz="2600" b="1" dirty="0" smtClean="0"/>
          </a:p>
          <a:p>
            <a:pPr marL="342900" indent="-342900">
              <a:buAutoNum type="arabicPeriod"/>
            </a:pPr>
            <a:r>
              <a:rPr lang="fr-FR" sz="2600" b="1" dirty="0" smtClean="0"/>
              <a:t>Je ne pourrais pas l’oublier car…</a:t>
            </a:r>
          </a:p>
          <a:p>
            <a:pPr marL="342900" indent="-342900">
              <a:buAutoNum type="arabicPeriod"/>
            </a:pPr>
            <a:endParaRPr lang="fr-FR" sz="2600" b="1" dirty="0" smtClean="0"/>
          </a:p>
          <a:p>
            <a:pPr marL="342900" indent="-342900">
              <a:buAutoNum type="arabicPeriod"/>
            </a:pPr>
            <a:r>
              <a:rPr lang="fr-FR" sz="2600" b="1" dirty="0" smtClean="0"/>
              <a:t>Il est déprimé car …</a:t>
            </a:r>
            <a:endParaRPr lang="fr-FR" sz="2600" b="1" dirty="0"/>
          </a:p>
        </p:txBody>
      </p:sp>
      <p:sp>
        <p:nvSpPr>
          <p:cNvPr id="8" name="TextBox 7"/>
          <p:cNvSpPr txBox="1"/>
          <p:nvPr/>
        </p:nvSpPr>
        <p:spPr>
          <a:xfrm>
            <a:off x="6774873" y="1350674"/>
            <a:ext cx="4876800" cy="4493538"/>
          </a:xfrm>
          <a:prstGeom prst="rect">
            <a:avLst/>
          </a:prstGeom>
          <a:solidFill>
            <a:schemeClr val="accent1">
              <a:lumMod val="20000"/>
              <a:lumOff val="80000"/>
            </a:schemeClr>
          </a:solidFill>
        </p:spPr>
        <p:txBody>
          <a:bodyPr wrap="square" rtlCol="0">
            <a:spAutoFit/>
          </a:bodyPr>
          <a:lstStyle/>
          <a:p>
            <a:pPr marL="342900" indent="-342900">
              <a:buAutoNum type="alphaLcPeriod"/>
            </a:pPr>
            <a:r>
              <a:rPr lang="fr-FR" sz="2600" b="1" dirty="0" smtClean="0"/>
              <a:t>…pour ma meilleure amie.</a:t>
            </a:r>
          </a:p>
          <a:p>
            <a:pPr marL="342900" indent="-342900">
              <a:buAutoNum type="alphaLcPeriod"/>
            </a:pPr>
            <a:endParaRPr lang="fr-FR" sz="2600" b="1" dirty="0" smtClean="0"/>
          </a:p>
          <a:p>
            <a:pPr marL="342900" indent="-342900">
              <a:buAutoNum type="alphaLcPeriod"/>
            </a:pPr>
            <a:r>
              <a:rPr lang="fr-FR" sz="2600" b="1" dirty="0" smtClean="0"/>
              <a:t>…il est mon premier grand amour.</a:t>
            </a:r>
          </a:p>
          <a:p>
            <a:pPr marL="342900" indent="-342900">
              <a:buAutoNum type="alphaLcPeriod"/>
            </a:pPr>
            <a:endParaRPr lang="fr-FR" sz="2600" b="1" dirty="0" smtClean="0"/>
          </a:p>
          <a:p>
            <a:pPr marL="342900" indent="-342900">
              <a:buAutoNum type="alphaLcPeriod"/>
            </a:pPr>
            <a:r>
              <a:rPr lang="fr-FR" sz="2600" b="1" dirty="0" smtClean="0"/>
              <a:t>…son copain l’a laissé tombé.</a:t>
            </a:r>
          </a:p>
          <a:p>
            <a:pPr marL="342900" indent="-342900">
              <a:buAutoNum type="alphaLcPeriod"/>
            </a:pPr>
            <a:endParaRPr lang="fr-FR" sz="2600" b="1" dirty="0" smtClean="0"/>
          </a:p>
          <a:p>
            <a:pPr marL="342900" indent="-342900">
              <a:buAutoNum type="alphaLcPeriod"/>
            </a:pPr>
            <a:r>
              <a:rPr lang="fr-FR" sz="2600" b="1" dirty="0" smtClean="0"/>
              <a:t>…trois fois par semaine.</a:t>
            </a:r>
          </a:p>
          <a:p>
            <a:pPr marL="342900" indent="-342900">
              <a:buAutoNum type="alphaLcPeriod"/>
            </a:pPr>
            <a:endParaRPr lang="fr-FR" sz="2600" b="1" dirty="0" smtClean="0"/>
          </a:p>
          <a:p>
            <a:pPr marL="342900" indent="-342900">
              <a:buAutoNum type="alphaLcPeriod"/>
            </a:pPr>
            <a:r>
              <a:rPr lang="fr-FR" sz="2600" b="1" dirty="0" smtClean="0"/>
              <a:t>…et ils ne veulent pas qu’elle fréquente des garçons.</a:t>
            </a:r>
          </a:p>
        </p:txBody>
      </p:sp>
      <p:graphicFrame>
        <p:nvGraphicFramePr>
          <p:cNvPr id="9" name="Table 8"/>
          <p:cNvGraphicFramePr>
            <a:graphicFrameLocks noGrp="1"/>
          </p:cNvGraphicFramePr>
          <p:nvPr>
            <p:extLst>
              <p:ext uri="{D42A27DB-BD31-4B8C-83A1-F6EECF244321}">
                <p14:modId xmlns:p14="http://schemas.microsoft.com/office/powerpoint/2010/main" val="3883015608"/>
              </p:ext>
            </p:extLst>
          </p:nvPr>
        </p:nvGraphicFramePr>
        <p:xfrm>
          <a:off x="1327724" y="5811926"/>
          <a:ext cx="4285675" cy="914400"/>
        </p:xfrm>
        <a:graphic>
          <a:graphicData uri="http://schemas.openxmlformats.org/drawingml/2006/table">
            <a:tbl>
              <a:tblPr firstRow="1" bandRow="1">
                <a:tableStyleId>{5C22544A-7EE6-4342-B048-85BDC9FD1C3A}</a:tableStyleId>
              </a:tblPr>
              <a:tblGrid>
                <a:gridCol w="857135">
                  <a:extLst>
                    <a:ext uri="{9D8B030D-6E8A-4147-A177-3AD203B41FA5}">
                      <a16:colId xmlns:a16="http://schemas.microsoft.com/office/drawing/2014/main" val="20000"/>
                    </a:ext>
                  </a:extLst>
                </a:gridCol>
                <a:gridCol w="857135">
                  <a:extLst>
                    <a:ext uri="{9D8B030D-6E8A-4147-A177-3AD203B41FA5}">
                      <a16:colId xmlns:a16="http://schemas.microsoft.com/office/drawing/2014/main" val="20001"/>
                    </a:ext>
                  </a:extLst>
                </a:gridCol>
                <a:gridCol w="857135">
                  <a:extLst>
                    <a:ext uri="{9D8B030D-6E8A-4147-A177-3AD203B41FA5}">
                      <a16:colId xmlns:a16="http://schemas.microsoft.com/office/drawing/2014/main" val="20002"/>
                    </a:ext>
                  </a:extLst>
                </a:gridCol>
                <a:gridCol w="857135">
                  <a:extLst>
                    <a:ext uri="{9D8B030D-6E8A-4147-A177-3AD203B41FA5}">
                      <a16:colId xmlns:a16="http://schemas.microsoft.com/office/drawing/2014/main" val="20003"/>
                    </a:ext>
                  </a:extLst>
                </a:gridCol>
                <a:gridCol w="857135">
                  <a:extLst>
                    <a:ext uri="{9D8B030D-6E8A-4147-A177-3AD203B41FA5}">
                      <a16:colId xmlns:a16="http://schemas.microsoft.com/office/drawing/2014/main" val="20004"/>
                    </a:ext>
                  </a:extLst>
                </a:gridCol>
              </a:tblGrid>
              <a:tr h="370840">
                <a:tc>
                  <a:txBody>
                    <a:bodyPr/>
                    <a:lstStyle/>
                    <a:p>
                      <a:pPr algn="ctr"/>
                      <a:r>
                        <a:rPr lang="fr-FR" sz="2400" dirty="0" smtClean="0">
                          <a:solidFill>
                            <a:sysClr val="windowText" lastClr="000000"/>
                          </a:solidFill>
                        </a:rPr>
                        <a:t>1</a:t>
                      </a:r>
                      <a:endParaRPr lang="fr-FR" sz="2400"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fr-FR" sz="2400" dirty="0" smtClean="0">
                          <a:solidFill>
                            <a:sysClr val="windowText" lastClr="000000"/>
                          </a:solidFill>
                        </a:rPr>
                        <a:t>2</a:t>
                      </a:r>
                      <a:endParaRPr lang="fr-FR" sz="2400"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fr-FR" sz="2400" dirty="0" smtClean="0">
                          <a:solidFill>
                            <a:sysClr val="windowText" lastClr="000000"/>
                          </a:solidFill>
                        </a:rPr>
                        <a:t>3</a:t>
                      </a:r>
                      <a:endParaRPr lang="fr-FR" sz="2400"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fr-FR" sz="2400" dirty="0" smtClean="0">
                          <a:solidFill>
                            <a:sysClr val="windowText" lastClr="000000"/>
                          </a:solidFill>
                        </a:rPr>
                        <a:t>4</a:t>
                      </a:r>
                      <a:endParaRPr lang="fr-FR" sz="2400"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fr-FR" sz="2400" dirty="0" smtClean="0">
                          <a:solidFill>
                            <a:sysClr val="windowText" lastClr="000000"/>
                          </a:solidFill>
                        </a:rPr>
                        <a:t>5</a:t>
                      </a:r>
                      <a:endParaRPr lang="fr-FR" sz="2400"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algn="ctr"/>
                      <a:r>
                        <a:rPr lang="fr-FR" sz="2400" b="1" dirty="0" smtClean="0">
                          <a:solidFill>
                            <a:srgbClr val="FF0000"/>
                          </a:solidFill>
                        </a:rPr>
                        <a:t>d</a:t>
                      </a:r>
                      <a:endParaRPr lang="fr-FR" sz="2400" b="1" dirty="0">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fr-FR" sz="2400" b="1" dirty="0" smtClean="0">
                          <a:solidFill>
                            <a:srgbClr val="FF0000"/>
                          </a:solidFill>
                        </a:rPr>
                        <a:t>e</a:t>
                      </a:r>
                      <a:endParaRPr lang="fr-FR" sz="2400" b="1" dirty="0">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fr-FR" sz="2400" b="1" dirty="0" smtClean="0">
                          <a:solidFill>
                            <a:srgbClr val="FF0000"/>
                          </a:solidFill>
                        </a:rPr>
                        <a:t>a</a:t>
                      </a:r>
                      <a:endParaRPr lang="fr-FR" sz="2400" b="1" dirty="0">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fr-FR" sz="2400" b="1" dirty="0" smtClean="0">
                          <a:solidFill>
                            <a:srgbClr val="FF0000"/>
                          </a:solidFill>
                        </a:rPr>
                        <a:t>b</a:t>
                      </a:r>
                      <a:endParaRPr lang="fr-FR" sz="2400" b="1" dirty="0">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fr-FR" sz="2400" b="1" dirty="0" smtClean="0">
                          <a:solidFill>
                            <a:srgbClr val="FF0000"/>
                          </a:solidFill>
                        </a:rPr>
                        <a:t>c</a:t>
                      </a:r>
                      <a:endParaRPr lang="fr-FR" sz="2400" b="1" dirty="0">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3" name="TextBox 2"/>
          <p:cNvSpPr txBox="1"/>
          <p:nvPr/>
        </p:nvSpPr>
        <p:spPr>
          <a:xfrm>
            <a:off x="8031603" y="559452"/>
            <a:ext cx="2363339" cy="584775"/>
          </a:xfrm>
          <a:prstGeom prst="rect">
            <a:avLst/>
          </a:prstGeom>
          <a:noFill/>
        </p:spPr>
        <p:txBody>
          <a:bodyPr wrap="none" rtlCol="0">
            <a:spAutoFit/>
          </a:bodyPr>
          <a:lstStyle/>
          <a:p>
            <a:r>
              <a:rPr lang="fr-FR" sz="3200" b="1" dirty="0" smtClean="0">
                <a:solidFill>
                  <a:srgbClr val="FF0000"/>
                </a:solidFill>
              </a:rPr>
              <a:t>Les réponses</a:t>
            </a:r>
            <a:endParaRPr lang="fr-FR" sz="3200" b="1" dirty="0">
              <a:solidFill>
                <a:srgbClr val="FF0000"/>
              </a:solidFill>
            </a:endParaRPr>
          </a:p>
        </p:txBody>
      </p:sp>
    </p:spTree>
    <p:extLst>
      <p:ext uri="{BB962C8B-B14F-4D97-AF65-F5344CB8AC3E}">
        <p14:creationId xmlns:p14="http://schemas.microsoft.com/office/powerpoint/2010/main" val="2764139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526" y="206339"/>
            <a:ext cx="10515600" cy="590839"/>
          </a:xfrm>
        </p:spPr>
        <p:txBody>
          <a:bodyPr>
            <a:normAutofit fontScale="90000"/>
          </a:bodyPr>
          <a:lstStyle/>
          <a:p>
            <a:r>
              <a:rPr lang="fr-FR" b="1" dirty="0" smtClean="0"/>
              <a:t>Conflits avec les amis</a:t>
            </a:r>
            <a:br>
              <a:rPr lang="fr-FR" b="1" dirty="0" smtClean="0"/>
            </a:br>
            <a:r>
              <a:rPr lang="fr-FR" sz="3600" b="1" dirty="0" smtClean="0"/>
              <a:t>Remplissez les blancs avec les verbes à l’imparfait</a:t>
            </a:r>
            <a:endParaRPr lang="fr-FR" sz="3600" b="1" dirty="0"/>
          </a:p>
        </p:txBody>
      </p:sp>
      <p:sp>
        <p:nvSpPr>
          <p:cNvPr id="3" name="Content Placeholder 2"/>
          <p:cNvSpPr>
            <a:spLocks noGrp="1"/>
          </p:cNvSpPr>
          <p:nvPr>
            <p:ph idx="1"/>
          </p:nvPr>
        </p:nvSpPr>
        <p:spPr>
          <a:xfrm>
            <a:off x="616526" y="1023566"/>
            <a:ext cx="7529945" cy="5612761"/>
          </a:xfrm>
          <a:solidFill>
            <a:schemeClr val="accent5">
              <a:lumMod val="20000"/>
              <a:lumOff val="80000"/>
            </a:schemeClr>
          </a:solidFill>
        </p:spPr>
        <p:txBody>
          <a:bodyPr>
            <a:noAutofit/>
          </a:bodyPr>
          <a:lstStyle/>
          <a:p>
            <a:pPr algn="just">
              <a:lnSpc>
                <a:spcPct val="150000"/>
              </a:lnSpc>
            </a:pPr>
            <a:r>
              <a:rPr lang="fr-FR" sz="1900" b="1" dirty="0" smtClean="0"/>
              <a:t>Ma meilleure amie……………….(s’appeler) Amélie.</a:t>
            </a:r>
          </a:p>
          <a:p>
            <a:pPr algn="just">
              <a:lnSpc>
                <a:spcPct val="150000"/>
              </a:lnSpc>
            </a:pPr>
            <a:r>
              <a:rPr lang="fr-FR" sz="1900" b="1" dirty="0" smtClean="0"/>
              <a:t>nous …………………….(se connaitre) depuis la maternelle.</a:t>
            </a:r>
          </a:p>
          <a:p>
            <a:pPr algn="just">
              <a:lnSpc>
                <a:spcPct val="150000"/>
              </a:lnSpc>
            </a:pPr>
            <a:r>
              <a:rPr lang="fr-FR" sz="1900" b="1" dirty="0" smtClean="0"/>
              <a:t>On …………………….(faire) tout ensemble.</a:t>
            </a:r>
          </a:p>
          <a:p>
            <a:pPr algn="just">
              <a:lnSpc>
                <a:spcPct val="150000"/>
              </a:lnSpc>
            </a:pPr>
            <a:r>
              <a:rPr lang="fr-FR" sz="1900" b="1" dirty="0" smtClean="0"/>
              <a:t>Elle ………………..(être) très gentille et généreuse.</a:t>
            </a:r>
          </a:p>
          <a:p>
            <a:pPr algn="just">
              <a:lnSpc>
                <a:spcPct val="150000"/>
              </a:lnSpc>
            </a:pPr>
            <a:r>
              <a:rPr lang="fr-FR" sz="1900" b="1" dirty="0" smtClean="0"/>
              <a:t>Après le divorce de mes parents, elle ne …………………….pas (comprendre) que j’………………….(avoir) besoin d’en parler.</a:t>
            </a:r>
          </a:p>
          <a:p>
            <a:pPr algn="just">
              <a:lnSpc>
                <a:spcPct val="150000"/>
              </a:lnSpc>
            </a:pPr>
            <a:r>
              <a:rPr lang="fr-FR" sz="1900" b="1" dirty="0" smtClean="0"/>
              <a:t>Comme elle ne me………………….pas (montrer) de soutien, j’ai commencé à m’isoler.</a:t>
            </a:r>
          </a:p>
          <a:p>
            <a:pPr algn="just">
              <a:lnSpc>
                <a:spcPct val="150000"/>
              </a:lnSpc>
            </a:pPr>
            <a:r>
              <a:rPr lang="fr-FR" sz="1900" b="1" dirty="0" smtClean="0"/>
              <a:t>J’…………………(être) vraiment déçue car je ………………….(penser) que les meilleurs amis ………………………(pouvoir) toujours compter les uns sur les autres.</a:t>
            </a:r>
            <a:endParaRPr lang="fr-FR" sz="1900"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98664" y="40727"/>
            <a:ext cx="886211" cy="77152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7650" y="-44564"/>
            <a:ext cx="1332299" cy="942109"/>
          </a:xfrm>
          <a:prstGeom prst="rect">
            <a:avLst/>
          </a:prstGeom>
        </p:spPr>
      </p:pic>
      <p:sp>
        <p:nvSpPr>
          <p:cNvPr id="7" name="TextBox 6"/>
          <p:cNvSpPr txBox="1"/>
          <p:nvPr/>
        </p:nvSpPr>
        <p:spPr>
          <a:xfrm>
            <a:off x="8520545" y="1468336"/>
            <a:ext cx="3499404" cy="4524315"/>
          </a:xfrm>
          <a:prstGeom prst="rect">
            <a:avLst/>
          </a:prstGeom>
          <a:solidFill>
            <a:schemeClr val="accent6">
              <a:lumMod val="20000"/>
              <a:lumOff val="80000"/>
            </a:schemeClr>
          </a:solidFill>
          <a:ln w="38100">
            <a:solidFill>
              <a:schemeClr val="tx1"/>
            </a:solidFill>
          </a:ln>
        </p:spPr>
        <p:txBody>
          <a:bodyPr wrap="square" rtlCol="0">
            <a:spAutoFit/>
          </a:bodyPr>
          <a:lstStyle/>
          <a:p>
            <a:pPr algn="ctr"/>
            <a:r>
              <a:rPr lang="fr-FR" b="1" dirty="0" smtClean="0"/>
              <a:t>L’imparfait</a:t>
            </a:r>
          </a:p>
          <a:p>
            <a:endParaRPr lang="fr-FR" dirty="0"/>
          </a:p>
          <a:p>
            <a:pPr algn="ctr"/>
            <a:r>
              <a:rPr lang="fr-FR" b="1" dirty="0" smtClean="0"/>
              <a:t>The </a:t>
            </a:r>
            <a:r>
              <a:rPr lang="fr-FR" b="1" dirty="0" err="1" smtClean="0"/>
              <a:t>imperfect</a:t>
            </a:r>
            <a:r>
              <a:rPr lang="fr-FR" b="1" dirty="0" smtClean="0"/>
              <a:t> </a:t>
            </a:r>
            <a:r>
              <a:rPr lang="fr-FR" b="1" dirty="0" err="1" smtClean="0"/>
              <a:t>tense</a:t>
            </a:r>
            <a:r>
              <a:rPr lang="fr-FR" b="1" dirty="0" smtClean="0"/>
              <a:t> </a:t>
            </a:r>
            <a:r>
              <a:rPr lang="fr-FR" b="1" dirty="0" err="1" smtClean="0"/>
              <a:t>is</a:t>
            </a:r>
            <a:r>
              <a:rPr lang="fr-FR" b="1" dirty="0" smtClean="0"/>
              <a:t> </a:t>
            </a:r>
            <a:r>
              <a:rPr lang="fr-FR" b="1" dirty="0" err="1" smtClean="0"/>
              <a:t>used</a:t>
            </a:r>
            <a:r>
              <a:rPr lang="fr-FR" b="1" dirty="0" smtClean="0"/>
              <a:t> for:</a:t>
            </a:r>
          </a:p>
          <a:p>
            <a:pPr marL="285750" indent="-285750">
              <a:buFont typeface="Arial" panose="020B0604020202020204" pitchFamily="34" charset="0"/>
              <a:buChar char="•"/>
            </a:pPr>
            <a:r>
              <a:rPr lang="fr-FR" dirty="0" smtClean="0"/>
              <a:t>A description in the </a:t>
            </a:r>
            <a:r>
              <a:rPr lang="fr-FR" dirty="0" err="1" smtClean="0"/>
              <a:t>past</a:t>
            </a:r>
            <a:endParaRPr lang="fr-FR" dirty="0" smtClean="0"/>
          </a:p>
          <a:p>
            <a:pPr marL="285750" indent="-285750">
              <a:buFont typeface="Arial" panose="020B0604020202020204" pitchFamily="34" charset="0"/>
              <a:buChar char="•"/>
            </a:pPr>
            <a:r>
              <a:rPr lang="fr-FR" dirty="0" smtClean="0"/>
              <a:t>A </a:t>
            </a:r>
            <a:r>
              <a:rPr lang="fr-FR" dirty="0" err="1" smtClean="0"/>
              <a:t>continuous</a:t>
            </a:r>
            <a:r>
              <a:rPr lang="fr-FR" dirty="0" smtClean="0"/>
              <a:t> action in the </a:t>
            </a:r>
            <a:r>
              <a:rPr lang="fr-FR" dirty="0" err="1" smtClean="0"/>
              <a:t>past</a:t>
            </a:r>
            <a:endParaRPr lang="fr-FR" dirty="0" smtClean="0"/>
          </a:p>
          <a:p>
            <a:pPr marL="285750" indent="-285750">
              <a:buFont typeface="Arial" panose="020B0604020202020204" pitchFamily="34" charset="0"/>
              <a:buChar char="•"/>
            </a:pPr>
            <a:r>
              <a:rPr lang="fr-FR" dirty="0" smtClean="0"/>
              <a:t>Something </a:t>
            </a:r>
            <a:r>
              <a:rPr lang="fr-FR" dirty="0" err="1" smtClean="0"/>
              <a:t>that</a:t>
            </a:r>
            <a:r>
              <a:rPr lang="fr-FR" dirty="0" smtClean="0"/>
              <a:t> </a:t>
            </a:r>
            <a:r>
              <a:rPr lang="fr-FR" dirty="0" err="1" smtClean="0"/>
              <a:t>used</a:t>
            </a:r>
            <a:r>
              <a:rPr lang="fr-FR" dirty="0" smtClean="0"/>
              <a:t> to </a:t>
            </a:r>
            <a:r>
              <a:rPr lang="fr-FR" dirty="0" err="1" smtClean="0"/>
              <a:t>happen</a:t>
            </a:r>
            <a:endParaRPr lang="fr-FR" dirty="0" smtClean="0"/>
          </a:p>
          <a:p>
            <a:pPr marL="285750" indent="-285750">
              <a:buFont typeface="Arial" panose="020B0604020202020204" pitchFamily="34" charset="0"/>
              <a:buChar char="•"/>
            </a:pPr>
            <a:endParaRPr lang="fr-FR" dirty="0"/>
          </a:p>
          <a:p>
            <a:pPr algn="ctr"/>
            <a:r>
              <a:rPr lang="fr-FR" b="1" dirty="0" smtClean="0"/>
              <a:t>To </a:t>
            </a:r>
            <a:r>
              <a:rPr lang="fr-FR" b="1" dirty="0" err="1" smtClean="0"/>
              <a:t>form</a:t>
            </a:r>
            <a:r>
              <a:rPr lang="fr-FR" b="1" dirty="0" smtClean="0"/>
              <a:t> the </a:t>
            </a:r>
            <a:r>
              <a:rPr lang="fr-FR" b="1" dirty="0" err="1" smtClean="0"/>
              <a:t>imperfect</a:t>
            </a:r>
            <a:r>
              <a:rPr lang="fr-FR" b="1" dirty="0" smtClean="0"/>
              <a:t> </a:t>
            </a:r>
            <a:r>
              <a:rPr lang="fr-FR" b="1" dirty="0" err="1" smtClean="0"/>
              <a:t>tense</a:t>
            </a:r>
            <a:r>
              <a:rPr lang="fr-FR" b="1" dirty="0" smtClean="0"/>
              <a:t>:</a:t>
            </a:r>
          </a:p>
          <a:p>
            <a:pPr marL="285750" indent="-285750">
              <a:buFont typeface="Arial" panose="020B0604020202020204" pitchFamily="34" charset="0"/>
              <a:buChar char="•"/>
            </a:pPr>
            <a:r>
              <a:rPr lang="fr-FR" dirty="0" err="1" smtClean="0"/>
              <a:t>Take</a:t>
            </a:r>
            <a:r>
              <a:rPr lang="fr-FR" dirty="0" smtClean="0"/>
              <a:t> the </a:t>
            </a:r>
            <a:r>
              <a:rPr lang="fr-FR" i="1" dirty="0" smtClean="0"/>
              <a:t>nous</a:t>
            </a:r>
            <a:r>
              <a:rPr lang="fr-FR" dirty="0" smtClean="0"/>
              <a:t> </a:t>
            </a:r>
            <a:r>
              <a:rPr lang="fr-FR" dirty="0" err="1" smtClean="0"/>
              <a:t>form</a:t>
            </a:r>
            <a:r>
              <a:rPr lang="fr-FR" dirty="0" smtClean="0"/>
              <a:t> of the </a:t>
            </a:r>
            <a:r>
              <a:rPr lang="fr-FR" dirty="0" err="1" smtClean="0"/>
              <a:t>present</a:t>
            </a:r>
            <a:r>
              <a:rPr lang="fr-FR" dirty="0" smtClean="0"/>
              <a:t> </a:t>
            </a:r>
            <a:r>
              <a:rPr lang="fr-FR" dirty="0" err="1" smtClean="0"/>
              <a:t>tense</a:t>
            </a:r>
            <a:endParaRPr lang="fr-FR" dirty="0" smtClean="0"/>
          </a:p>
          <a:p>
            <a:pPr marL="285750" indent="-285750">
              <a:buFont typeface="Arial" panose="020B0604020202020204" pitchFamily="34" charset="0"/>
              <a:buChar char="•"/>
            </a:pPr>
            <a:r>
              <a:rPr lang="fr-FR" dirty="0" err="1" smtClean="0"/>
              <a:t>Take</a:t>
            </a:r>
            <a:r>
              <a:rPr lang="fr-FR" dirty="0" smtClean="0"/>
              <a:t> off the </a:t>
            </a:r>
            <a:r>
              <a:rPr lang="fr-FR" i="1" dirty="0" smtClean="0"/>
              <a:t>–</a:t>
            </a:r>
            <a:r>
              <a:rPr lang="fr-FR" i="1" dirty="0" err="1" smtClean="0"/>
              <a:t>ons</a:t>
            </a:r>
            <a:endParaRPr lang="fr-FR" i="1" dirty="0" smtClean="0"/>
          </a:p>
          <a:p>
            <a:pPr marL="285750" indent="-285750">
              <a:buFont typeface="Arial" panose="020B0604020202020204" pitchFamily="34" charset="0"/>
              <a:buChar char="•"/>
            </a:pPr>
            <a:r>
              <a:rPr lang="fr-FR" dirty="0" err="1" smtClean="0"/>
              <a:t>Add</a:t>
            </a:r>
            <a:r>
              <a:rPr lang="fr-FR" dirty="0" smtClean="0"/>
              <a:t> the correct </a:t>
            </a:r>
            <a:r>
              <a:rPr lang="fr-FR" dirty="0" err="1" smtClean="0"/>
              <a:t>ending</a:t>
            </a:r>
            <a:r>
              <a:rPr lang="fr-FR" dirty="0" smtClean="0"/>
              <a:t>:</a:t>
            </a:r>
          </a:p>
          <a:p>
            <a:pPr algn="ctr"/>
            <a:r>
              <a:rPr lang="fr-FR" i="1" dirty="0" smtClean="0"/>
              <a:t>-ais, -ais, -ait, -ions, -</a:t>
            </a:r>
            <a:r>
              <a:rPr lang="fr-FR" i="1" dirty="0" err="1" smtClean="0"/>
              <a:t>iez</a:t>
            </a:r>
            <a:r>
              <a:rPr lang="fr-FR" i="1" dirty="0" smtClean="0"/>
              <a:t>, -aient</a:t>
            </a:r>
          </a:p>
          <a:p>
            <a:endParaRPr lang="fr-FR" dirty="0"/>
          </a:p>
          <a:p>
            <a:r>
              <a:rPr lang="fr-FR" b="1" dirty="0" err="1" smtClean="0"/>
              <a:t>Irregular</a:t>
            </a:r>
            <a:r>
              <a:rPr lang="fr-FR" b="1" dirty="0" smtClean="0"/>
              <a:t> </a:t>
            </a:r>
            <a:r>
              <a:rPr lang="fr-FR" b="1" dirty="0" err="1" smtClean="0"/>
              <a:t>verb</a:t>
            </a:r>
            <a:r>
              <a:rPr lang="fr-FR" b="1" dirty="0" smtClean="0"/>
              <a:t>: </a:t>
            </a:r>
            <a:r>
              <a:rPr lang="fr-FR" dirty="0" smtClean="0"/>
              <a:t>être, </a:t>
            </a:r>
            <a:r>
              <a:rPr lang="fr-FR" dirty="0" err="1" smtClean="0"/>
              <a:t>where</a:t>
            </a:r>
            <a:r>
              <a:rPr lang="fr-FR" dirty="0" smtClean="0"/>
              <a:t> </a:t>
            </a:r>
            <a:r>
              <a:rPr lang="fr-FR" dirty="0" err="1" smtClean="0"/>
              <a:t>you</a:t>
            </a:r>
            <a:r>
              <a:rPr lang="fr-FR" dirty="0" smtClean="0"/>
              <a:t> </a:t>
            </a:r>
            <a:r>
              <a:rPr lang="fr-FR" dirty="0" err="1" smtClean="0"/>
              <a:t>begin</a:t>
            </a:r>
            <a:r>
              <a:rPr lang="fr-FR" dirty="0" smtClean="0"/>
              <a:t> </a:t>
            </a:r>
            <a:r>
              <a:rPr lang="fr-FR" dirty="0" err="1" smtClean="0"/>
              <a:t>with</a:t>
            </a:r>
            <a:r>
              <a:rPr lang="fr-FR" dirty="0" smtClean="0"/>
              <a:t> </a:t>
            </a:r>
            <a:r>
              <a:rPr lang="fr-FR" i="1" dirty="0" err="1" smtClean="0"/>
              <a:t>ét</a:t>
            </a:r>
            <a:r>
              <a:rPr lang="fr-FR" i="1" dirty="0" smtClean="0"/>
              <a:t>-</a:t>
            </a:r>
            <a:r>
              <a:rPr lang="fr-FR" dirty="0" smtClean="0"/>
              <a:t> </a:t>
            </a:r>
            <a:r>
              <a:rPr lang="fr-FR" dirty="0" err="1" smtClean="0"/>
              <a:t>instead</a:t>
            </a:r>
            <a:endParaRPr lang="fr-FR" dirty="0"/>
          </a:p>
        </p:txBody>
      </p:sp>
    </p:spTree>
    <p:extLst>
      <p:ext uri="{BB962C8B-B14F-4D97-AF65-F5344CB8AC3E}">
        <p14:creationId xmlns:p14="http://schemas.microsoft.com/office/powerpoint/2010/main" val="1217497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526" y="206339"/>
            <a:ext cx="10515600" cy="590839"/>
          </a:xfrm>
        </p:spPr>
        <p:txBody>
          <a:bodyPr>
            <a:normAutofit fontScale="90000"/>
          </a:bodyPr>
          <a:lstStyle/>
          <a:p>
            <a:r>
              <a:rPr lang="fr-FR" b="1" dirty="0" smtClean="0"/>
              <a:t>Conflits avec les amis</a:t>
            </a:r>
            <a:br>
              <a:rPr lang="fr-FR" b="1" dirty="0" smtClean="0"/>
            </a:br>
            <a:r>
              <a:rPr lang="fr-FR" sz="3600" b="1" dirty="0" smtClean="0"/>
              <a:t>Remplissez les blancs avec les verbes à l’imparfait</a:t>
            </a:r>
            <a:endParaRPr lang="fr-FR" sz="3600" b="1" dirty="0"/>
          </a:p>
        </p:txBody>
      </p:sp>
      <p:sp>
        <p:nvSpPr>
          <p:cNvPr id="3" name="Content Placeholder 2"/>
          <p:cNvSpPr>
            <a:spLocks noGrp="1"/>
          </p:cNvSpPr>
          <p:nvPr>
            <p:ph idx="1"/>
          </p:nvPr>
        </p:nvSpPr>
        <p:spPr>
          <a:xfrm>
            <a:off x="616526" y="1374704"/>
            <a:ext cx="7529945" cy="4969084"/>
          </a:xfrm>
          <a:solidFill>
            <a:schemeClr val="accent5">
              <a:lumMod val="20000"/>
              <a:lumOff val="80000"/>
            </a:schemeClr>
          </a:solidFill>
        </p:spPr>
        <p:txBody>
          <a:bodyPr>
            <a:noAutofit/>
          </a:bodyPr>
          <a:lstStyle/>
          <a:p>
            <a:pPr algn="just">
              <a:lnSpc>
                <a:spcPct val="150000"/>
              </a:lnSpc>
            </a:pPr>
            <a:r>
              <a:rPr lang="fr-FR" sz="1900" b="1" dirty="0" smtClean="0"/>
              <a:t>Ma meilleure amie</a:t>
            </a:r>
            <a:r>
              <a:rPr lang="fr-FR" sz="1900" b="1" dirty="0" smtClean="0">
                <a:solidFill>
                  <a:srgbClr val="FF0000"/>
                </a:solidFill>
              </a:rPr>
              <a:t> s’appelait </a:t>
            </a:r>
            <a:r>
              <a:rPr lang="fr-FR" sz="1900" b="1" dirty="0" smtClean="0"/>
              <a:t>Amélie.</a:t>
            </a:r>
          </a:p>
          <a:p>
            <a:pPr algn="just">
              <a:lnSpc>
                <a:spcPct val="150000"/>
              </a:lnSpc>
            </a:pPr>
            <a:r>
              <a:rPr lang="fr-FR" sz="1900" b="1" dirty="0" smtClean="0"/>
              <a:t>nous </a:t>
            </a:r>
            <a:r>
              <a:rPr lang="fr-FR" sz="1900" b="1" dirty="0" smtClean="0">
                <a:solidFill>
                  <a:srgbClr val="FF0000"/>
                </a:solidFill>
              </a:rPr>
              <a:t>nous connaissions </a:t>
            </a:r>
            <a:r>
              <a:rPr lang="fr-FR" sz="1900" b="1" dirty="0" smtClean="0"/>
              <a:t>depuis la maternelle.</a:t>
            </a:r>
          </a:p>
          <a:p>
            <a:pPr algn="just">
              <a:lnSpc>
                <a:spcPct val="150000"/>
              </a:lnSpc>
            </a:pPr>
            <a:r>
              <a:rPr lang="fr-FR" sz="1900" b="1" dirty="0" smtClean="0"/>
              <a:t>On </a:t>
            </a:r>
            <a:r>
              <a:rPr lang="fr-FR" sz="1900" b="1" dirty="0" smtClean="0">
                <a:solidFill>
                  <a:srgbClr val="FF0000"/>
                </a:solidFill>
              </a:rPr>
              <a:t>faisait </a:t>
            </a:r>
            <a:r>
              <a:rPr lang="fr-FR" sz="1900" b="1" dirty="0" smtClean="0"/>
              <a:t>tout ensemble.</a:t>
            </a:r>
          </a:p>
          <a:p>
            <a:pPr algn="just">
              <a:lnSpc>
                <a:spcPct val="150000"/>
              </a:lnSpc>
            </a:pPr>
            <a:r>
              <a:rPr lang="fr-FR" sz="1900" b="1" dirty="0" smtClean="0"/>
              <a:t>Elle </a:t>
            </a:r>
            <a:r>
              <a:rPr lang="fr-FR" sz="1900" b="1" dirty="0" smtClean="0">
                <a:solidFill>
                  <a:srgbClr val="FF0000"/>
                </a:solidFill>
              </a:rPr>
              <a:t>était </a:t>
            </a:r>
            <a:r>
              <a:rPr lang="fr-FR" sz="1900" b="1" dirty="0" smtClean="0"/>
              <a:t>très gentille et généreuse.</a:t>
            </a:r>
          </a:p>
          <a:p>
            <a:pPr algn="just">
              <a:lnSpc>
                <a:spcPct val="150000"/>
              </a:lnSpc>
            </a:pPr>
            <a:r>
              <a:rPr lang="fr-FR" sz="1900" b="1" dirty="0" smtClean="0"/>
              <a:t>Après le divorce de mes parents, elle ne </a:t>
            </a:r>
            <a:r>
              <a:rPr lang="fr-FR" sz="1900" b="1" dirty="0" smtClean="0">
                <a:solidFill>
                  <a:srgbClr val="FF0000"/>
                </a:solidFill>
              </a:rPr>
              <a:t>comprenait</a:t>
            </a:r>
            <a:r>
              <a:rPr lang="fr-FR" sz="1900" b="1" dirty="0"/>
              <a:t> </a:t>
            </a:r>
            <a:r>
              <a:rPr lang="fr-FR" sz="1900" b="1" dirty="0" smtClean="0"/>
              <a:t>pas que j</a:t>
            </a:r>
            <a:r>
              <a:rPr lang="fr-FR" sz="1900" b="1" dirty="0" smtClean="0">
                <a:solidFill>
                  <a:srgbClr val="FF0000"/>
                </a:solidFill>
              </a:rPr>
              <a:t>’avais </a:t>
            </a:r>
            <a:r>
              <a:rPr lang="fr-FR" sz="1900" b="1" dirty="0" smtClean="0"/>
              <a:t>besoin d’en parler.</a:t>
            </a:r>
          </a:p>
          <a:p>
            <a:pPr algn="just">
              <a:lnSpc>
                <a:spcPct val="150000"/>
              </a:lnSpc>
            </a:pPr>
            <a:r>
              <a:rPr lang="fr-FR" sz="1900" b="1" dirty="0" smtClean="0"/>
              <a:t>Comme elle ne me</a:t>
            </a:r>
            <a:r>
              <a:rPr lang="fr-FR" sz="1900" b="1" dirty="0" smtClean="0">
                <a:solidFill>
                  <a:srgbClr val="FF0000"/>
                </a:solidFill>
              </a:rPr>
              <a:t> montrait</a:t>
            </a:r>
            <a:r>
              <a:rPr lang="fr-FR" sz="1900" b="1" dirty="0"/>
              <a:t> </a:t>
            </a:r>
            <a:r>
              <a:rPr lang="fr-FR" sz="1900" b="1" dirty="0" smtClean="0"/>
              <a:t>pas de soutien, j’ai commencé à m’isoler.</a:t>
            </a:r>
          </a:p>
          <a:p>
            <a:pPr algn="just">
              <a:lnSpc>
                <a:spcPct val="150000"/>
              </a:lnSpc>
            </a:pPr>
            <a:r>
              <a:rPr lang="fr-FR" sz="1900" b="1" dirty="0" smtClean="0"/>
              <a:t>J</a:t>
            </a:r>
            <a:r>
              <a:rPr lang="fr-FR" sz="1900" b="1" dirty="0" smtClean="0">
                <a:solidFill>
                  <a:srgbClr val="FF0000"/>
                </a:solidFill>
              </a:rPr>
              <a:t>’ étais </a:t>
            </a:r>
            <a:r>
              <a:rPr lang="fr-FR" sz="1900" b="1" dirty="0" smtClean="0"/>
              <a:t>vraiment déçue car je </a:t>
            </a:r>
            <a:r>
              <a:rPr lang="fr-FR" sz="1900" b="1" dirty="0" smtClean="0">
                <a:solidFill>
                  <a:srgbClr val="FF0000"/>
                </a:solidFill>
              </a:rPr>
              <a:t>pensais </a:t>
            </a:r>
            <a:r>
              <a:rPr lang="fr-FR" sz="1900" b="1" dirty="0" smtClean="0"/>
              <a:t>que les meilleurs amis </a:t>
            </a:r>
            <a:r>
              <a:rPr lang="fr-FR" sz="1900" b="1" dirty="0" smtClean="0">
                <a:solidFill>
                  <a:srgbClr val="FF0000"/>
                </a:solidFill>
              </a:rPr>
              <a:t>pouvaient </a:t>
            </a:r>
            <a:r>
              <a:rPr lang="fr-FR" sz="1900" b="1" dirty="0" smtClean="0"/>
              <a:t>toujours compter les uns sur les autres.</a:t>
            </a:r>
            <a:endParaRPr lang="fr-FR" sz="1900"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98664" y="40727"/>
            <a:ext cx="886211" cy="77152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7650" y="-44564"/>
            <a:ext cx="1332299" cy="942109"/>
          </a:xfrm>
          <a:prstGeom prst="rect">
            <a:avLst/>
          </a:prstGeom>
        </p:spPr>
      </p:pic>
      <p:sp>
        <p:nvSpPr>
          <p:cNvPr id="7" name="TextBox 6"/>
          <p:cNvSpPr txBox="1"/>
          <p:nvPr/>
        </p:nvSpPr>
        <p:spPr>
          <a:xfrm>
            <a:off x="8520545" y="1468336"/>
            <a:ext cx="3499404" cy="4524315"/>
          </a:xfrm>
          <a:prstGeom prst="rect">
            <a:avLst/>
          </a:prstGeom>
          <a:solidFill>
            <a:schemeClr val="accent6">
              <a:lumMod val="20000"/>
              <a:lumOff val="80000"/>
            </a:schemeClr>
          </a:solidFill>
          <a:ln w="38100">
            <a:solidFill>
              <a:schemeClr val="tx1"/>
            </a:solidFill>
          </a:ln>
        </p:spPr>
        <p:txBody>
          <a:bodyPr wrap="square" rtlCol="0">
            <a:spAutoFit/>
          </a:bodyPr>
          <a:lstStyle/>
          <a:p>
            <a:pPr algn="ctr"/>
            <a:r>
              <a:rPr lang="fr-FR" b="1" dirty="0" smtClean="0"/>
              <a:t>L’imparfait</a:t>
            </a:r>
          </a:p>
          <a:p>
            <a:endParaRPr lang="fr-FR" dirty="0"/>
          </a:p>
          <a:p>
            <a:pPr algn="ctr"/>
            <a:r>
              <a:rPr lang="fr-FR" b="1" dirty="0" smtClean="0"/>
              <a:t>The </a:t>
            </a:r>
            <a:r>
              <a:rPr lang="fr-FR" b="1" dirty="0" err="1" smtClean="0"/>
              <a:t>imperfect</a:t>
            </a:r>
            <a:r>
              <a:rPr lang="fr-FR" b="1" dirty="0" smtClean="0"/>
              <a:t> </a:t>
            </a:r>
            <a:r>
              <a:rPr lang="fr-FR" b="1" dirty="0" err="1" smtClean="0"/>
              <a:t>tense</a:t>
            </a:r>
            <a:r>
              <a:rPr lang="fr-FR" b="1" dirty="0" smtClean="0"/>
              <a:t> </a:t>
            </a:r>
            <a:r>
              <a:rPr lang="fr-FR" b="1" dirty="0" err="1" smtClean="0"/>
              <a:t>is</a:t>
            </a:r>
            <a:r>
              <a:rPr lang="fr-FR" b="1" dirty="0" smtClean="0"/>
              <a:t> </a:t>
            </a:r>
            <a:r>
              <a:rPr lang="fr-FR" b="1" dirty="0" err="1" smtClean="0"/>
              <a:t>used</a:t>
            </a:r>
            <a:r>
              <a:rPr lang="fr-FR" b="1" dirty="0" smtClean="0"/>
              <a:t> for:</a:t>
            </a:r>
          </a:p>
          <a:p>
            <a:pPr marL="285750" indent="-285750">
              <a:buFont typeface="Arial" panose="020B0604020202020204" pitchFamily="34" charset="0"/>
              <a:buChar char="•"/>
            </a:pPr>
            <a:r>
              <a:rPr lang="fr-FR" dirty="0" smtClean="0"/>
              <a:t>A description in the </a:t>
            </a:r>
            <a:r>
              <a:rPr lang="fr-FR" dirty="0" err="1" smtClean="0"/>
              <a:t>past</a:t>
            </a:r>
            <a:endParaRPr lang="fr-FR" dirty="0" smtClean="0"/>
          </a:p>
          <a:p>
            <a:pPr marL="285750" indent="-285750">
              <a:buFont typeface="Arial" panose="020B0604020202020204" pitchFamily="34" charset="0"/>
              <a:buChar char="•"/>
            </a:pPr>
            <a:r>
              <a:rPr lang="fr-FR" dirty="0" smtClean="0"/>
              <a:t>A </a:t>
            </a:r>
            <a:r>
              <a:rPr lang="fr-FR" dirty="0" err="1" smtClean="0"/>
              <a:t>continuous</a:t>
            </a:r>
            <a:r>
              <a:rPr lang="fr-FR" dirty="0" smtClean="0"/>
              <a:t> action in the </a:t>
            </a:r>
            <a:r>
              <a:rPr lang="fr-FR" dirty="0" err="1" smtClean="0"/>
              <a:t>past</a:t>
            </a:r>
            <a:endParaRPr lang="fr-FR" dirty="0" smtClean="0"/>
          </a:p>
          <a:p>
            <a:pPr marL="285750" indent="-285750">
              <a:buFont typeface="Arial" panose="020B0604020202020204" pitchFamily="34" charset="0"/>
              <a:buChar char="•"/>
            </a:pPr>
            <a:r>
              <a:rPr lang="fr-FR" dirty="0" smtClean="0"/>
              <a:t>Something </a:t>
            </a:r>
            <a:r>
              <a:rPr lang="fr-FR" dirty="0" err="1" smtClean="0"/>
              <a:t>that</a:t>
            </a:r>
            <a:r>
              <a:rPr lang="fr-FR" dirty="0" smtClean="0"/>
              <a:t> </a:t>
            </a:r>
            <a:r>
              <a:rPr lang="fr-FR" dirty="0" err="1" smtClean="0"/>
              <a:t>used</a:t>
            </a:r>
            <a:r>
              <a:rPr lang="fr-FR" dirty="0" smtClean="0"/>
              <a:t> to </a:t>
            </a:r>
            <a:r>
              <a:rPr lang="fr-FR" dirty="0" err="1" smtClean="0"/>
              <a:t>happen</a:t>
            </a:r>
            <a:endParaRPr lang="fr-FR" dirty="0" smtClean="0"/>
          </a:p>
          <a:p>
            <a:pPr marL="285750" indent="-285750">
              <a:buFont typeface="Arial" panose="020B0604020202020204" pitchFamily="34" charset="0"/>
              <a:buChar char="•"/>
            </a:pPr>
            <a:endParaRPr lang="fr-FR" dirty="0"/>
          </a:p>
          <a:p>
            <a:pPr algn="ctr"/>
            <a:r>
              <a:rPr lang="fr-FR" b="1" dirty="0" smtClean="0"/>
              <a:t>To </a:t>
            </a:r>
            <a:r>
              <a:rPr lang="fr-FR" b="1" dirty="0" err="1" smtClean="0"/>
              <a:t>form</a:t>
            </a:r>
            <a:r>
              <a:rPr lang="fr-FR" b="1" dirty="0" smtClean="0"/>
              <a:t> the </a:t>
            </a:r>
            <a:r>
              <a:rPr lang="fr-FR" b="1" dirty="0" err="1" smtClean="0"/>
              <a:t>imperfect</a:t>
            </a:r>
            <a:r>
              <a:rPr lang="fr-FR" b="1" dirty="0" smtClean="0"/>
              <a:t> </a:t>
            </a:r>
            <a:r>
              <a:rPr lang="fr-FR" b="1" dirty="0" err="1" smtClean="0"/>
              <a:t>tense</a:t>
            </a:r>
            <a:r>
              <a:rPr lang="fr-FR" b="1" dirty="0" smtClean="0"/>
              <a:t>:</a:t>
            </a:r>
          </a:p>
          <a:p>
            <a:pPr marL="285750" indent="-285750">
              <a:buFont typeface="Arial" panose="020B0604020202020204" pitchFamily="34" charset="0"/>
              <a:buChar char="•"/>
            </a:pPr>
            <a:r>
              <a:rPr lang="fr-FR" dirty="0" err="1" smtClean="0"/>
              <a:t>Take</a:t>
            </a:r>
            <a:r>
              <a:rPr lang="fr-FR" dirty="0" smtClean="0"/>
              <a:t> the </a:t>
            </a:r>
            <a:r>
              <a:rPr lang="fr-FR" i="1" dirty="0" smtClean="0"/>
              <a:t>nous</a:t>
            </a:r>
            <a:r>
              <a:rPr lang="fr-FR" dirty="0" smtClean="0"/>
              <a:t> </a:t>
            </a:r>
            <a:r>
              <a:rPr lang="fr-FR" dirty="0" err="1" smtClean="0"/>
              <a:t>form</a:t>
            </a:r>
            <a:r>
              <a:rPr lang="fr-FR" dirty="0" smtClean="0"/>
              <a:t> of the </a:t>
            </a:r>
            <a:r>
              <a:rPr lang="fr-FR" dirty="0" err="1" smtClean="0"/>
              <a:t>present</a:t>
            </a:r>
            <a:r>
              <a:rPr lang="fr-FR" dirty="0" smtClean="0"/>
              <a:t> </a:t>
            </a:r>
            <a:r>
              <a:rPr lang="fr-FR" dirty="0" err="1" smtClean="0"/>
              <a:t>tense</a:t>
            </a:r>
            <a:endParaRPr lang="fr-FR" dirty="0" smtClean="0"/>
          </a:p>
          <a:p>
            <a:pPr marL="285750" indent="-285750">
              <a:buFont typeface="Arial" panose="020B0604020202020204" pitchFamily="34" charset="0"/>
              <a:buChar char="•"/>
            </a:pPr>
            <a:r>
              <a:rPr lang="fr-FR" dirty="0" err="1" smtClean="0"/>
              <a:t>Take</a:t>
            </a:r>
            <a:r>
              <a:rPr lang="fr-FR" dirty="0" smtClean="0"/>
              <a:t> off the </a:t>
            </a:r>
            <a:r>
              <a:rPr lang="fr-FR" i="1" dirty="0" smtClean="0"/>
              <a:t>–</a:t>
            </a:r>
            <a:r>
              <a:rPr lang="fr-FR" i="1" dirty="0" err="1" smtClean="0"/>
              <a:t>ons</a:t>
            </a:r>
            <a:endParaRPr lang="fr-FR" i="1" dirty="0" smtClean="0"/>
          </a:p>
          <a:p>
            <a:pPr marL="285750" indent="-285750">
              <a:buFont typeface="Arial" panose="020B0604020202020204" pitchFamily="34" charset="0"/>
              <a:buChar char="•"/>
            </a:pPr>
            <a:r>
              <a:rPr lang="fr-FR" dirty="0" err="1" smtClean="0"/>
              <a:t>Add</a:t>
            </a:r>
            <a:r>
              <a:rPr lang="fr-FR" dirty="0" smtClean="0"/>
              <a:t> the correct </a:t>
            </a:r>
            <a:r>
              <a:rPr lang="fr-FR" dirty="0" err="1" smtClean="0"/>
              <a:t>ending</a:t>
            </a:r>
            <a:r>
              <a:rPr lang="fr-FR" dirty="0" smtClean="0"/>
              <a:t>:</a:t>
            </a:r>
          </a:p>
          <a:p>
            <a:pPr algn="ctr"/>
            <a:r>
              <a:rPr lang="fr-FR" i="1" dirty="0" smtClean="0"/>
              <a:t>-ais, -ais, -ait, -ions, -</a:t>
            </a:r>
            <a:r>
              <a:rPr lang="fr-FR" i="1" dirty="0" err="1" smtClean="0"/>
              <a:t>iez</a:t>
            </a:r>
            <a:r>
              <a:rPr lang="fr-FR" i="1" dirty="0" smtClean="0"/>
              <a:t>, -aient</a:t>
            </a:r>
          </a:p>
          <a:p>
            <a:endParaRPr lang="fr-FR" dirty="0"/>
          </a:p>
          <a:p>
            <a:r>
              <a:rPr lang="fr-FR" b="1" dirty="0" err="1" smtClean="0"/>
              <a:t>Irregular</a:t>
            </a:r>
            <a:r>
              <a:rPr lang="fr-FR" b="1" dirty="0" smtClean="0"/>
              <a:t> </a:t>
            </a:r>
            <a:r>
              <a:rPr lang="fr-FR" b="1" dirty="0" err="1" smtClean="0"/>
              <a:t>verb</a:t>
            </a:r>
            <a:r>
              <a:rPr lang="fr-FR" b="1" dirty="0" smtClean="0"/>
              <a:t>: </a:t>
            </a:r>
            <a:r>
              <a:rPr lang="fr-FR" dirty="0" smtClean="0"/>
              <a:t>être, </a:t>
            </a:r>
            <a:r>
              <a:rPr lang="fr-FR" dirty="0" err="1" smtClean="0"/>
              <a:t>where</a:t>
            </a:r>
            <a:r>
              <a:rPr lang="fr-FR" dirty="0" smtClean="0"/>
              <a:t> </a:t>
            </a:r>
            <a:r>
              <a:rPr lang="fr-FR" dirty="0" err="1" smtClean="0"/>
              <a:t>you</a:t>
            </a:r>
            <a:r>
              <a:rPr lang="fr-FR" dirty="0" smtClean="0"/>
              <a:t> </a:t>
            </a:r>
            <a:r>
              <a:rPr lang="fr-FR" dirty="0" err="1" smtClean="0"/>
              <a:t>begin</a:t>
            </a:r>
            <a:r>
              <a:rPr lang="fr-FR" dirty="0" smtClean="0"/>
              <a:t> </a:t>
            </a:r>
            <a:r>
              <a:rPr lang="fr-FR" dirty="0" err="1" smtClean="0"/>
              <a:t>with</a:t>
            </a:r>
            <a:r>
              <a:rPr lang="fr-FR" dirty="0" smtClean="0"/>
              <a:t> </a:t>
            </a:r>
            <a:r>
              <a:rPr lang="fr-FR" i="1" dirty="0" err="1" smtClean="0"/>
              <a:t>ét</a:t>
            </a:r>
            <a:r>
              <a:rPr lang="fr-FR" i="1" dirty="0" smtClean="0"/>
              <a:t>-</a:t>
            </a:r>
            <a:r>
              <a:rPr lang="fr-FR" dirty="0" smtClean="0"/>
              <a:t> </a:t>
            </a:r>
            <a:r>
              <a:rPr lang="fr-FR" dirty="0" err="1" smtClean="0"/>
              <a:t>instead</a:t>
            </a:r>
            <a:endParaRPr lang="fr-FR" dirty="0"/>
          </a:p>
        </p:txBody>
      </p:sp>
      <p:sp>
        <p:nvSpPr>
          <p:cNvPr id="4" name="TextBox 3"/>
          <p:cNvSpPr txBox="1"/>
          <p:nvPr/>
        </p:nvSpPr>
        <p:spPr>
          <a:xfrm>
            <a:off x="9224544" y="886221"/>
            <a:ext cx="2091406" cy="523220"/>
          </a:xfrm>
          <a:prstGeom prst="rect">
            <a:avLst/>
          </a:prstGeom>
          <a:noFill/>
        </p:spPr>
        <p:txBody>
          <a:bodyPr wrap="none" rtlCol="0">
            <a:spAutoFit/>
          </a:bodyPr>
          <a:lstStyle/>
          <a:p>
            <a:r>
              <a:rPr lang="fr-FR" sz="2800" b="1" dirty="0" smtClean="0">
                <a:solidFill>
                  <a:srgbClr val="FF0000"/>
                </a:solidFill>
              </a:rPr>
              <a:t>Les réponses</a:t>
            </a:r>
            <a:endParaRPr lang="fr-FR" sz="2800" b="1" dirty="0">
              <a:solidFill>
                <a:srgbClr val="FF0000"/>
              </a:solidFill>
            </a:endParaRPr>
          </a:p>
        </p:txBody>
      </p:sp>
    </p:spTree>
    <p:extLst>
      <p:ext uri="{BB962C8B-B14F-4D97-AF65-F5344CB8AC3E}">
        <p14:creationId xmlns:p14="http://schemas.microsoft.com/office/powerpoint/2010/main" val="5623355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3F7CF89D0DA24182D8BD5910AD89F4" ma:contentTypeVersion="1" ma:contentTypeDescription="Create a new document." ma:contentTypeScope="" ma:versionID="567ae329f6d48215cd46cf3b313343dc">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E8540CB-52C9-4F4E-B93C-213064E93FFD}"/>
</file>

<file path=customXml/itemProps2.xml><?xml version="1.0" encoding="utf-8"?>
<ds:datastoreItem xmlns:ds="http://schemas.openxmlformats.org/officeDocument/2006/customXml" ds:itemID="{CCF69695-913E-464F-A76A-03D9EE815B4F}"/>
</file>

<file path=customXml/itemProps3.xml><?xml version="1.0" encoding="utf-8"?>
<ds:datastoreItem xmlns:ds="http://schemas.openxmlformats.org/officeDocument/2006/customXml" ds:itemID="{036E9EE0-E6BF-41CE-8FDB-25393165F118}"/>
</file>

<file path=docProps/app.xml><?xml version="1.0" encoding="utf-8"?>
<Properties xmlns="http://schemas.openxmlformats.org/officeDocument/2006/extended-properties" xmlns:vt="http://schemas.openxmlformats.org/officeDocument/2006/docPropsVTypes">
  <TotalTime>1112</TotalTime>
  <Words>2473</Words>
  <Application>Microsoft Office PowerPoint</Application>
  <PresentationFormat>Widescreen</PresentationFormat>
  <Paragraphs>325</Paragraphs>
  <Slides>27</Slides>
  <Notes>1</Notes>
  <HiddenSlides>0</HiddenSlides>
  <MMClips>4</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Theme</vt:lpstr>
      <vt:lpstr>PowerPoint Presentation</vt:lpstr>
      <vt:lpstr>Les objectifs:</vt:lpstr>
      <vt:lpstr>PowerPoint Presentation</vt:lpstr>
      <vt:lpstr>PowerPoint Presentation</vt:lpstr>
      <vt:lpstr>PowerPoint Presentation</vt:lpstr>
      <vt:lpstr>Les ruptures amoureuses</vt:lpstr>
      <vt:lpstr>Les ruptures amoureuses</vt:lpstr>
      <vt:lpstr>Conflits avec les amis Remplissez les blancs avec les verbes à l’imparfait</vt:lpstr>
      <vt:lpstr>Conflits avec les amis Remplissez les blancs avec les verbes à l’imparfait</vt:lpstr>
      <vt:lpstr>Les jeunes adolescents sont stressés</vt:lpstr>
      <vt:lpstr>PowerPoint Presentation</vt:lpstr>
      <vt:lpstr>Les objectifs:</vt:lpstr>
      <vt:lpstr>devoirs</vt:lpstr>
      <vt:lpstr>Les objectifs:</vt:lpstr>
      <vt:lpstr>PowerPoint Presentation</vt:lpstr>
      <vt:lpstr>L’autorité parentale (feuille d’exercice)</vt:lpstr>
      <vt:lpstr>L’autorité parentale (feuille d’exercice)</vt:lpstr>
      <vt:lpstr>C’est quoi un bon parent?</vt:lpstr>
      <vt:lpstr>PowerPoint Presentation</vt:lpstr>
      <vt:lpstr>PowerPoint Presentation</vt:lpstr>
      <vt:lpstr>PowerPoint Presentation</vt:lpstr>
      <vt:lpstr>Conflits ados-parents</vt:lpstr>
      <vt:lpstr>Regardez la vidéo ‘génération Tanguy’ et prenez des notes pour répondre aux questions</vt:lpstr>
      <vt:lpstr>Regardez la vidéo ‘génération Tanguy’ et prenez des notes pour répondre aux questions</vt:lpstr>
      <vt:lpstr>Les enfants boomerangs</vt:lpstr>
      <vt:lpstr>Les objectifs:</vt:lpstr>
      <vt:lpstr>devoirs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Kathy GUILLE</dc:creator>
  <cp:lastModifiedBy>Françoise Marteel</cp:lastModifiedBy>
  <cp:revision>133</cp:revision>
  <dcterms:created xsi:type="dcterms:W3CDTF">2017-10-06T11:11:23Z</dcterms:created>
  <dcterms:modified xsi:type="dcterms:W3CDTF">2019-03-14T16:55:02Z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0x010100793F7CF89D0DA24182D8BD5910AD89F4</vt:lpwstr>
  </property>
</Properties>
</file>