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2" r:id="rId2"/>
    <p:sldId id="292" r:id="rId3"/>
    <p:sldId id="275" r:id="rId4"/>
    <p:sldId id="294" r:id="rId5"/>
    <p:sldId id="295" r:id="rId6"/>
    <p:sldId id="276" r:id="rId7"/>
    <p:sldId id="296" r:id="rId8"/>
    <p:sldId id="297" r:id="rId9"/>
    <p:sldId id="277" r:id="rId10"/>
    <p:sldId id="298"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0" autoAdjust="0"/>
    <p:restoredTop sz="94660"/>
  </p:normalViewPr>
  <p:slideViewPr>
    <p:cSldViewPr snapToGrid="0">
      <p:cViewPr varScale="1">
        <p:scale>
          <a:sx n="109" d="100"/>
          <a:sy n="109" d="100"/>
        </p:scale>
        <p:origin x="55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73D56-4113-48E4-9155-1DDAAC89ACD9}" type="datetimeFigureOut">
              <a:rPr lang="fr-FR" smtClean="0"/>
              <a:t>16/10/2019</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F4B3A-ED7B-481E-9EC8-26667DE5571E}" type="slidenum">
              <a:rPr lang="fr-FR" smtClean="0"/>
              <a:t>‹#›</a:t>
            </a:fld>
            <a:endParaRPr lang="fr-FR"/>
          </a:p>
        </p:txBody>
      </p:sp>
    </p:spTree>
    <p:extLst>
      <p:ext uri="{BB962C8B-B14F-4D97-AF65-F5344CB8AC3E}">
        <p14:creationId xmlns:p14="http://schemas.microsoft.com/office/powerpoint/2010/main" val="199581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B1794F69-F669-4843-97EE-B07E76CC765B}" type="datetimeFigureOut">
              <a:rPr lang="fr-FR" smtClean="0"/>
              <a:t>16/10/2019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9180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1794F69-F669-4843-97EE-B07E76CC765B}" type="datetimeFigureOut">
              <a:rPr lang="fr-FR" smtClean="0"/>
              <a:t>16/10/2019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393660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1794F69-F669-4843-97EE-B07E76CC765B}" type="datetimeFigureOut">
              <a:rPr lang="fr-FR" smtClean="0"/>
              <a:t>16/10/2019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144882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1794F69-F669-4843-97EE-B07E76CC765B}" type="datetimeFigureOut">
              <a:rPr lang="fr-FR" smtClean="0"/>
              <a:t>16/10/2019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250244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794F69-F669-4843-97EE-B07E76CC765B}" type="datetimeFigureOut">
              <a:rPr lang="fr-FR" smtClean="0"/>
              <a:t>16/10/2019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21574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B1794F69-F669-4843-97EE-B07E76CC765B}" type="datetimeFigureOut">
              <a:rPr lang="fr-FR" smtClean="0"/>
              <a:t>16/10/2019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35830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B1794F69-F669-4843-97EE-B07E76CC765B}" type="datetimeFigureOut">
              <a:rPr lang="fr-FR" smtClean="0"/>
              <a:t>16/10/2019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265737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B1794F69-F669-4843-97EE-B07E76CC765B}" type="datetimeFigureOut">
              <a:rPr lang="fr-FR" smtClean="0"/>
              <a:t>16/10/2019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8880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94F69-F669-4843-97EE-B07E76CC765B}" type="datetimeFigureOut">
              <a:rPr lang="fr-FR" smtClean="0"/>
              <a:t>16/10/2019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89502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94F69-F669-4843-97EE-B07E76CC765B}" type="datetimeFigureOut">
              <a:rPr lang="fr-FR" smtClean="0"/>
              <a:t>16/10/2019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119517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94F69-F669-4843-97EE-B07E76CC765B}" type="datetimeFigureOut">
              <a:rPr lang="fr-FR" smtClean="0"/>
              <a:t>16/10/2019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271236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94F69-F669-4843-97EE-B07E76CC765B}" type="datetimeFigureOut">
              <a:rPr lang="fr-FR" smtClean="0"/>
              <a:t>16/10/2019</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EDCB1-208E-4C14-BE75-15F579CB5088}" type="slidenum">
              <a:rPr lang="fr-FR" smtClean="0"/>
              <a:t>‹#›</a:t>
            </a:fld>
            <a:endParaRPr lang="fr-FR"/>
          </a:p>
        </p:txBody>
      </p:sp>
    </p:spTree>
    <p:extLst>
      <p:ext uri="{BB962C8B-B14F-4D97-AF65-F5344CB8AC3E}">
        <p14:creationId xmlns:p14="http://schemas.microsoft.com/office/powerpoint/2010/main" val="473405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aspects positifs dans le rôle des grands-parents</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proposer des solutions pour améliorer le contact entre les générations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discuter les différences entre les générations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58602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r>
                        <a:rPr lang="fr-FR" sz="2400" b="1" dirty="0" smtClean="0">
                          <a:solidFill>
                            <a:schemeClr val="bg1"/>
                          </a:solidFill>
                        </a:rPr>
                        <a:t>Grands-parents, parents et enfants: soucis et problèmes</a:t>
                      </a:r>
                      <a:endParaRPr lang="fr-FR" sz="2400" b="1" dirty="0">
                        <a:solidFill>
                          <a:schemeClr val="bg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Que de soucis!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 frictions parents-enfants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 relations avec les grands-parents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3113893"/>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910" y="3470532"/>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967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aspects positifs dans le rôle des grands-parents</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proposer des solutions pour améliorer le contact entre les générations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discuter les différences entre les générations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58602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r>
                        <a:rPr lang="fr-FR" sz="2400" b="1" dirty="0" smtClean="0">
                          <a:solidFill>
                            <a:schemeClr val="bg1"/>
                          </a:solidFill>
                        </a:rPr>
                        <a:t>Grands-parents, parents et enfants: soucis et problèmes</a:t>
                      </a:r>
                      <a:endParaRPr lang="fr-FR" sz="2400" b="1" dirty="0">
                        <a:solidFill>
                          <a:schemeClr val="bg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Que de soucis!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 frictions parents-enfants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 relations avec les grands-parents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3113893"/>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910" y="3470532"/>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288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52" y="0"/>
            <a:ext cx="10515600" cy="947481"/>
          </a:xfrm>
        </p:spPr>
        <p:txBody>
          <a:bodyPr/>
          <a:lstStyle/>
          <a:p>
            <a:r>
              <a:rPr lang="fr-FR" b="1" dirty="0" smtClean="0"/>
              <a:t>Pour commencer:</a:t>
            </a:r>
            <a:endParaRPr lang="fr-FR" b="1" dirty="0"/>
          </a:p>
        </p:txBody>
      </p:sp>
      <p:sp>
        <p:nvSpPr>
          <p:cNvPr id="4" name="TextBox 3"/>
          <p:cNvSpPr txBox="1"/>
          <p:nvPr/>
        </p:nvSpPr>
        <p:spPr>
          <a:xfrm>
            <a:off x="823452" y="2065532"/>
            <a:ext cx="5599470" cy="2215991"/>
          </a:xfrm>
          <a:prstGeom prst="rect">
            <a:avLst/>
          </a:prstGeom>
          <a:solidFill>
            <a:schemeClr val="accent2">
              <a:lumMod val="20000"/>
              <a:lumOff val="80000"/>
            </a:schemeClr>
          </a:solidFill>
          <a:ln w="38100">
            <a:solidFill>
              <a:schemeClr val="tx1"/>
            </a:solidFill>
          </a:ln>
        </p:spPr>
        <p:txBody>
          <a:bodyPr wrap="square" rtlCol="0">
            <a:spAutoFit/>
          </a:bodyPr>
          <a:lstStyle/>
          <a:p>
            <a:pPr algn="just"/>
            <a:r>
              <a:rPr lang="fr-FR" sz="2300" b="1" dirty="0" smtClean="0"/>
              <a:t>1. Théo, 5 ans, pose des dizaines de questions à son grand-père: ‘Est-ce qu’il y avait des avions et des voitures quand tu étais jeune? Est-ce que les dinosaures existaient déjà? Et papa, il faisait des bêtises quand il était petit?</a:t>
            </a:r>
            <a:endParaRPr lang="fr-FR" sz="2300" b="1" dirty="0"/>
          </a:p>
        </p:txBody>
      </p:sp>
      <p:sp>
        <p:nvSpPr>
          <p:cNvPr id="5" name="TextBox 4"/>
          <p:cNvSpPr txBox="1"/>
          <p:nvPr/>
        </p:nvSpPr>
        <p:spPr>
          <a:xfrm>
            <a:off x="6742347" y="2065532"/>
            <a:ext cx="5105401" cy="2569934"/>
          </a:xfrm>
          <a:prstGeom prst="rect">
            <a:avLst/>
          </a:prstGeom>
          <a:solidFill>
            <a:schemeClr val="accent4">
              <a:lumMod val="20000"/>
              <a:lumOff val="80000"/>
            </a:schemeClr>
          </a:solidFill>
          <a:ln w="38100">
            <a:solidFill>
              <a:schemeClr val="tx1"/>
            </a:solidFill>
          </a:ln>
        </p:spPr>
        <p:txBody>
          <a:bodyPr wrap="square" rtlCol="0">
            <a:spAutoFit/>
          </a:bodyPr>
          <a:lstStyle/>
          <a:p>
            <a:pPr algn="just"/>
            <a:r>
              <a:rPr lang="fr-FR" sz="2300" b="1" dirty="0" smtClean="0"/>
              <a:t>2. Alice n’accepte de manger des légumes uniquement quand c’est sa mamie qui les préparent. Elle soutient qu’ils n’ont pas les mêmes goûts que ceux de sa maman même lorsqu’elle applique la recette de sa mère </a:t>
            </a:r>
            <a:r>
              <a:rPr lang="fr-FR" sz="2300" b="1" dirty="0"/>
              <a:t>à</a:t>
            </a:r>
            <a:r>
              <a:rPr lang="fr-FR" sz="2300" b="1" dirty="0" smtClean="0"/>
              <a:t> la lettre.</a:t>
            </a:r>
            <a:endParaRPr lang="fr-FR" sz="2300" b="1" dirty="0"/>
          </a:p>
        </p:txBody>
      </p:sp>
      <p:sp>
        <p:nvSpPr>
          <p:cNvPr id="6" name="TextBox 5"/>
          <p:cNvSpPr txBox="1"/>
          <p:nvPr/>
        </p:nvSpPr>
        <p:spPr>
          <a:xfrm>
            <a:off x="823452" y="5187529"/>
            <a:ext cx="5599470" cy="1154162"/>
          </a:xfrm>
          <a:prstGeom prst="rect">
            <a:avLst/>
          </a:prstGeom>
          <a:solidFill>
            <a:schemeClr val="accent6">
              <a:lumMod val="20000"/>
              <a:lumOff val="80000"/>
            </a:schemeClr>
          </a:solidFill>
          <a:ln w="38100">
            <a:solidFill>
              <a:schemeClr val="tx1"/>
            </a:solidFill>
          </a:ln>
        </p:spPr>
        <p:txBody>
          <a:bodyPr wrap="square" rtlCol="0">
            <a:spAutoFit/>
          </a:bodyPr>
          <a:lstStyle/>
          <a:p>
            <a:r>
              <a:rPr lang="fr-FR" sz="2300" b="1" dirty="0" smtClean="0"/>
              <a:t>3. Chloé dit qu’avec son papy, ils vont en balade en forêt, jardinent, font la cuisine ensemble ou jouent aux jeux de société.</a:t>
            </a:r>
            <a:endParaRPr lang="fr-FR" sz="2300" b="1" dirty="0"/>
          </a:p>
        </p:txBody>
      </p:sp>
      <p:sp>
        <p:nvSpPr>
          <p:cNvPr id="8" name="TextBox 7"/>
          <p:cNvSpPr txBox="1"/>
          <p:nvPr/>
        </p:nvSpPr>
        <p:spPr>
          <a:xfrm>
            <a:off x="6742347" y="4922520"/>
            <a:ext cx="5060863" cy="1508105"/>
          </a:xfrm>
          <a:prstGeom prst="rect">
            <a:avLst/>
          </a:prstGeom>
          <a:solidFill>
            <a:schemeClr val="accent1">
              <a:lumMod val="20000"/>
              <a:lumOff val="80000"/>
            </a:schemeClr>
          </a:solidFill>
          <a:ln w="38100">
            <a:solidFill>
              <a:schemeClr val="tx1"/>
            </a:solidFill>
          </a:ln>
        </p:spPr>
        <p:txBody>
          <a:bodyPr wrap="square" rtlCol="0">
            <a:spAutoFit/>
          </a:bodyPr>
          <a:lstStyle/>
          <a:p>
            <a:r>
              <a:rPr lang="fr-FR" sz="2300" b="1" dirty="0" smtClean="0"/>
              <a:t>4. Sylvie explique que ses petits-enfants lui racontent leurs secrets qu’ils n’osent pas dire à leurs parents. Elle écoute, console et ne s’énerve jamais.</a:t>
            </a:r>
            <a:endParaRPr lang="fr-FR" sz="2300" b="1" dirty="0"/>
          </a:p>
        </p:txBody>
      </p:sp>
      <p:sp>
        <p:nvSpPr>
          <p:cNvPr id="9" name="TextBox 8"/>
          <p:cNvSpPr txBox="1"/>
          <p:nvPr/>
        </p:nvSpPr>
        <p:spPr>
          <a:xfrm>
            <a:off x="823452" y="947481"/>
            <a:ext cx="10515600" cy="830997"/>
          </a:xfrm>
          <a:prstGeom prst="rect">
            <a:avLst/>
          </a:prstGeom>
          <a:noFill/>
        </p:spPr>
        <p:txBody>
          <a:bodyPr wrap="square" rtlCol="0">
            <a:spAutoFit/>
          </a:bodyPr>
          <a:lstStyle/>
          <a:p>
            <a:r>
              <a:rPr lang="fr-FR" sz="2400" b="1" dirty="0" smtClean="0"/>
              <a:t>Donnez un titre qui fait référence aux aspects positifs du rôle des grands-parents pour chacun de ces témoignages</a:t>
            </a:r>
            <a:endParaRPr lang="fr-FR" sz="2400" b="1"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893" y="194515"/>
            <a:ext cx="928317" cy="808182"/>
          </a:xfrm>
          <a:prstGeom prst="rect">
            <a:avLst/>
          </a:prstGeom>
        </p:spPr>
      </p:pic>
    </p:spTree>
    <p:extLst>
      <p:ext uri="{BB962C8B-B14F-4D97-AF65-F5344CB8AC3E}">
        <p14:creationId xmlns:p14="http://schemas.microsoft.com/office/powerpoint/2010/main" val="286372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152"/>
            <a:ext cx="10515600" cy="903236"/>
          </a:xfrm>
        </p:spPr>
        <p:txBody>
          <a:bodyPr>
            <a:normAutofit/>
          </a:bodyPr>
          <a:lstStyle/>
          <a:p>
            <a:r>
              <a:rPr lang="fr-FR" b="1" dirty="0" smtClean="0"/>
              <a:t>Les grands-parents sont importants</a:t>
            </a:r>
            <a:endParaRPr lang="fr-FR" b="1" dirty="0"/>
          </a:p>
        </p:txBody>
      </p:sp>
      <p:sp>
        <p:nvSpPr>
          <p:cNvPr id="3" name="Content Placeholder 2"/>
          <p:cNvSpPr>
            <a:spLocks noGrp="1"/>
          </p:cNvSpPr>
          <p:nvPr>
            <p:ph idx="1"/>
          </p:nvPr>
        </p:nvSpPr>
        <p:spPr>
          <a:xfrm>
            <a:off x="838200" y="2120592"/>
            <a:ext cx="10515600" cy="4351338"/>
          </a:xfrm>
          <a:solidFill>
            <a:schemeClr val="accent6">
              <a:lumMod val="20000"/>
              <a:lumOff val="80000"/>
            </a:schemeClr>
          </a:solidFill>
        </p:spPr>
        <p:txBody>
          <a:bodyPr>
            <a:normAutofit fontScale="85000" lnSpcReduction="10000"/>
          </a:bodyPr>
          <a:lstStyle/>
          <a:p>
            <a:pPr marL="0" indent="0" algn="just">
              <a:buNone/>
            </a:pPr>
            <a:r>
              <a:rPr lang="fr-FR" b="1" dirty="0" smtClean="0"/>
              <a:t>Les tout-petits sont rassurés de constater qu’il y a autour d’eux depuis leur naissance des personnes bienveillantes, fiables, qui les apprécient et prennent soin d’eux, en dehors de leurs parents. </a:t>
            </a:r>
          </a:p>
          <a:p>
            <a:pPr marL="0" indent="0" algn="just">
              <a:buNone/>
            </a:pPr>
            <a:r>
              <a:rPr lang="fr-FR" b="1" dirty="0" smtClean="0"/>
              <a:t>Hormis ce rôle de piliers rassurants, les grands-parents ont aussi pour mission de raconter comment c’était avant. Les enfants ne se lassent pas d’écouter leurs grands-parents raconter en détails tout ce que faisaient leurs propres parents quand ils étaient petits. Transmettre l’histoire familiale en passant aussi par les traditions, rituels et spécialités transmises de génération en génération sont très importantes. Forts de leur expérience, les grands-parents ont aussi l’avantage de vivre dans un autre temps, d’</a:t>
            </a:r>
            <a:r>
              <a:rPr lang="fr-FR" b="1" dirty="0"/>
              <a:t>ê</a:t>
            </a:r>
            <a:r>
              <a:rPr lang="fr-FR" b="1" dirty="0" smtClean="0"/>
              <a:t>tre débarrassés du stress que subissent quotidiennement les parents qui travaillent. Ils sont plus disponibles et plus patients pour leur apprendre les gestes du quotidien. </a:t>
            </a:r>
            <a:r>
              <a:rPr lang="fr-FR" b="1" dirty="0"/>
              <a:t>L</a:t>
            </a:r>
            <a:r>
              <a:rPr lang="fr-FR" b="1" dirty="0" smtClean="0"/>
              <a:t>es grands-parents savent lâcher du lest. Ils laissent plus </a:t>
            </a:r>
            <a:r>
              <a:rPr lang="fr-FR" b="1" dirty="0"/>
              <a:t>v</a:t>
            </a:r>
            <a:r>
              <a:rPr lang="fr-FR" b="1" dirty="0" smtClean="0"/>
              <a:t>olontiers les petits curieux explorer leur environnement. Enfin, ils ont une aptitude à susciter les confidences.</a:t>
            </a:r>
            <a:endParaRPr lang="fr-FR" b="1" dirty="0"/>
          </a:p>
        </p:txBody>
      </p:sp>
      <p:sp>
        <p:nvSpPr>
          <p:cNvPr id="5" name="TextBox 4"/>
          <p:cNvSpPr txBox="1"/>
          <p:nvPr/>
        </p:nvSpPr>
        <p:spPr>
          <a:xfrm>
            <a:off x="838200" y="993194"/>
            <a:ext cx="10665542" cy="830997"/>
          </a:xfrm>
          <a:prstGeom prst="rect">
            <a:avLst/>
          </a:prstGeom>
          <a:noFill/>
        </p:spPr>
        <p:txBody>
          <a:bodyPr wrap="square" rtlCol="0">
            <a:spAutoFit/>
          </a:bodyPr>
          <a:lstStyle/>
          <a:p>
            <a:r>
              <a:rPr lang="fr-FR" sz="2400" b="1" dirty="0" smtClean="0"/>
              <a:t>Traduisez les phrases en français en utilisant le passage pour vous aider</a:t>
            </a:r>
          </a:p>
          <a:p>
            <a:r>
              <a:rPr lang="fr-FR" sz="2400" b="1" dirty="0" smtClean="0"/>
              <a:t>(feuille d’exercice)</a:t>
            </a:r>
            <a:endParaRPr lang="fr-FR" sz="24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2559" y="117756"/>
            <a:ext cx="1747377" cy="873689"/>
          </a:xfrm>
          <a:prstGeom prst="rect">
            <a:avLst/>
          </a:prstGeom>
        </p:spPr>
      </p:pic>
    </p:spTree>
    <p:extLst>
      <p:ext uri="{BB962C8B-B14F-4D97-AF65-F5344CB8AC3E}">
        <p14:creationId xmlns:p14="http://schemas.microsoft.com/office/powerpoint/2010/main" val="293961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4746"/>
          </a:xfrm>
        </p:spPr>
        <p:txBody>
          <a:bodyPr/>
          <a:lstStyle/>
          <a:p>
            <a:r>
              <a:rPr lang="fr-FR" b="1" dirty="0" smtClean="0"/>
              <a:t>L’ association des Grands-parrains</a:t>
            </a:r>
            <a:endParaRPr lang="fr-FR"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54215" y="134684"/>
            <a:ext cx="985531" cy="98553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647" y="121268"/>
            <a:ext cx="1198306" cy="1198306"/>
          </a:xfrm>
          <a:prstGeom prst="rect">
            <a:avLst/>
          </a:prstGeom>
        </p:spPr>
      </p:pic>
      <p:pic>
        <p:nvPicPr>
          <p:cNvPr id="6" name="Picture 5"/>
          <p:cNvPicPr>
            <a:picLocks noChangeAspect="1"/>
          </p:cNvPicPr>
          <p:nvPr/>
        </p:nvPicPr>
        <p:blipFill>
          <a:blip r:embed="rId4"/>
          <a:stretch>
            <a:fillRect/>
          </a:stretch>
        </p:blipFill>
        <p:spPr>
          <a:xfrm>
            <a:off x="3476625" y="2163976"/>
            <a:ext cx="523875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895963" y="1179872"/>
            <a:ext cx="10400071" cy="954107"/>
          </a:xfrm>
          <a:prstGeom prst="rect">
            <a:avLst/>
          </a:prstGeom>
          <a:noFill/>
        </p:spPr>
        <p:txBody>
          <a:bodyPr wrap="square" rtlCol="0">
            <a:spAutoFit/>
          </a:bodyPr>
          <a:lstStyle/>
          <a:p>
            <a:r>
              <a:rPr lang="fr-FR" sz="2800" b="1" dirty="0" smtClean="0"/>
              <a:t>Regardez la vidéo et prenez des notes pour discuter vos réponses aux questions</a:t>
            </a:r>
            <a:endParaRPr lang="fr-FR" sz="2800" b="1" dirty="0"/>
          </a:p>
        </p:txBody>
      </p:sp>
      <p:sp>
        <p:nvSpPr>
          <p:cNvPr id="8" name="TextBox 7"/>
          <p:cNvSpPr txBox="1"/>
          <p:nvPr/>
        </p:nvSpPr>
        <p:spPr>
          <a:xfrm>
            <a:off x="3580663" y="4778478"/>
            <a:ext cx="5030673" cy="1384995"/>
          </a:xfrm>
          <a:prstGeom prst="rect">
            <a:avLst/>
          </a:prstGeom>
          <a:solidFill>
            <a:schemeClr val="accent5">
              <a:lumMod val="20000"/>
              <a:lumOff val="80000"/>
            </a:schemeClr>
          </a:solidFill>
        </p:spPr>
        <p:txBody>
          <a:bodyPr wrap="none" rtlCol="0">
            <a:spAutoFit/>
          </a:bodyPr>
          <a:lstStyle/>
          <a:p>
            <a:r>
              <a:rPr lang="fr-FR" sz="2800" b="1" dirty="0" smtClean="0"/>
              <a:t>De quoi s’agit-il?</a:t>
            </a:r>
          </a:p>
          <a:p>
            <a:endParaRPr lang="fr-FR" sz="2800" b="1" dirty="0" smtClean="0"/>
          </a:p>
          <a:p>
            <a:r>
              <a:rPr lang="fr-FR" sz="2800" b="1" dirty="0" smtClean="0"/>
              <a:t>Est-ce que c’est une bonne idée?</a:t>
            </a:r>
            <a:endParaRPr lang="fr-FR" sz="2800" b="1" dirty="0"/>
          </a:p>
        </p:txBody>
      </p:sp>
      <p:pic>
        <p:nvPicPr>
          <p:cNvPr id="9"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2850" y="4778478"/>
            <a:ext cx="503775"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2850" y="5685712"/>
            <a:ext cx="503775"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5037" y="5685712"/>
            <a:ext cx="503775"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48510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4746"/>
          </a:xfrm>
        </p:spPr>
        <p:txBody>
          <a:bodyPr/>
          <a:lstStyle/>
          <a:p>
            <a:r>
              <a:rPr lang="fr-FR" b="1" dirty="0" smtClean="0"/>
              <a:t>L’ association des Grands-parrains</a:t>
            </a:r>
            <a:endParaRPr lang="fr-FR"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54215" y="134684"/>
            <a:ext cx="985531" cy="98553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647" y="121268"/>
            <a:ext cx="1198306" cy="1198306"/>
          </a:xfrm>
          <a:prstGeom prst="rect">
            <a:avLst/>
          </a:prstGeom>
        </p:spPr>
      </p:pic>
      <p:sp>
        <p:nvSpPr>
          <p:cNvPr id="7" name="TextBox 6"/>
          <p:cNvSpPr txBox="1"/>
          <p:nvPr/>
        </p:nvSpPr>
        <p:spPr>
          <a:xfrm>
            <a:off x="838200" y="1410314"/>
            <a:ext cx="11114753" cy="954107"/>
          </a:xfrm>
          <a:prstGeom prst="rect">
            <a:avLst/>
          </a:prstGeom>
          <a:noFill/>
        </p:spPr>
        <p:txBody>
          <a:bodyPr wrap="square" rtlCol="0">
            <a:spAutoFit/>
          </a:bodyPr>
          <a:lstStyle/>
          <a:p>
            <a:r>
              <a:rPr lang="fr-FR" sz="2800" b="1" dirty="0" smtClean="0"/>
              <a:t>Regardez la vidéo et prenez des notes pour discuter vos réponses aux questions</a:t>
            </a:r>
            <a:endParaRPr lang="fr-FR" sz="2800" b="1" dirty="0"/>
          </a:p>
        </p:txBody>
      </p:sp>
      <p:sp>
        <p:nvSpPr>
          <p:cNvPr id="8" name="TextBox 7"/>
          <p:cNvSpPr txBox="1"/>
          <p:nvPr/>
        </p:nvSpPr>
        <p:spPr>
          <a:xfrm>
            <a:off x="1949608" y="2750935"/>
            <a:ext cx="9114632" cy="3600986"/>
          </a:xfrm>
          <a:prstGeom prst="rect">
            <a:avLst/>
          </a:prstGeom>
          <a:solidFill>
            <a:schemeClr val="accent5">
              <a:lumMod val="20000"/>
              <a:lumOff val="80000"/>
            </a:schemeClr>
          </a:solidFill>
        </p:spPr>
        <p:txBody>
          <a:bodyPr wrap="square" rtlCol="0">
            <a:spAutoFit/>
          </a:bodyPr>
          <a:lstStyle/>
          <a:p>
            <a:r>
              <a:rPr lang="fr-FR" sz="2800" b="1" dirty="0" smtClean="0"/>
              <a:t>De quoi s’agit-il?</a:t>
            </a:r>
          </a:p>
          <a:p>
            <a:r>
              <a:rPr lang="fr-FR" sz="2400" b="1" dirty="0" smtClean="0">
                <a:solidFill>
                  <a:srgbClr val="FF0000"/>
                </a:solidFill>
              </a:rPr>
              <a:t>Il s’agit d’une association qui permet aux personnes âgées de jouer le rôle de grands-parents même s’ils n’ont pas de petits-enfants. Ils sont grands-parents de cœur plutôt que de sang. </a:t>
            </a:r>
          </a:p>
          <a:p>
            <a:endParaRPr lang="fr-FR" sz="2800" b="1" dirty="0" smtClean="0"/>
          </a:p>
          <a:p>
            <a:r>
              <a:rPr lang="fr-FR" sz="2800" b="1" dirty="0" smtClean="0"/>
              <a:t>Est-ce que c’est une bonne idée? </a:t>
            </a:r>
          </a:p>
          <a:p>
            <a:r>
              <a:rPr lang="fr-FR" sz="2400" b="1" dirty="0" smtClean="0">
                <a:solidFill>
                  <a:srgbClr val="FF0000"/>
                </a:solidFill>
              </a:rPr>
              <a:t>Je pense que c’est une bonne idée surtout pour les personnes âgées qui peuvent parfois se sentir isolées ou seules. Cependant, j’aurais des difficultés à laisser mon enfant à un inconnu. </a:t>
            </a:r>
            <a:endParaRPr lang="fr-FR" sz="2400" b="1" dirty="0">
              <a:solidFill>
                <a:srgbClr val="FF0000"/>
              </a:solidFill>
            </a:endParaRPr>
          </a:p>
        </p:txBody>
      </p:sp>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1690" y="2750935"/>
            <a:ext cx="503775"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772" y="4716866"/>
            <a:ext cx="503775"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1690" y="4716866"/>
            <a:ext cx="503775" cy="426332"/>
          </a:xfrm>
          <a:prstGeom prst="rect">
            <a:avLst/>
          </a:prstGeom>
          <a:solidFill>
            <a:schemeClr val="bg1"/>
          </a:solidFill>
          <a:ln>
            <a:solidFill>
              <a:srgbClr val="0070C0"/>
            </a:solidFill>
          </a:ln>
        </p:spPr>
      </p:pic>
      <p:sp>
        <p:nvSpPr>
          <p:cNvPr id="3" name="TextBox 2"/>
          <p:cNvSpPr txBox="1"/>
          <p:nvPr/>
        </p:nvSpPr>
        <p:spPr>
          <a:xfrm>
            <a:off x="4463602" y="2113628"/>
            <a:ext cx="3535712" cy="523220"/>
          </a:xfrm>
          <a:prstGeom prst="rect">
            <a:avLst/>
          </a:prstGeom>
          <a:noFill/>
        </p:spPr>
        <p:txBody>
          <a:bodyPr wrap="none" rtlCol="0">
            <a:spAutoFit/>
          </a:bodyPr>
          <a:lstStyle/>
          <a:p>
            <a:r>
              <a:rPr lang="fr-FR" sz="2800" b="1" dirty="0" smtClean="0">
                <a:solidFill>
                  <a:srgbClr val="FF0000"/>
                </a:solidFill>
              </a:rPr>
              <a:t>Les réponses possibles</a:t>
            </a:r>
            <a:endParaRPr lang="fr-FR" sz="2800" b="1" dirty="0">
              <a:solidFill>
                <a:srgbClr val="FF0000"/>
              </a:solidFill>
            </a:endParaRPr>
          </a:p>
        </p:txBody>
      </p:sp>
    </p:spTree>
    <p:extLst>
      <p:ext uri="{BB962C8B-B14F-4D97-AF65-F5344CB8AC3E}">
        <p14:creationId xmlns:p14="http://schemas.microsoft.com/office/powerpoint/2010/main" val="3439380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4967"/>
            <a:ext cx="10515600" cy="914401"/>
          </a:xfrm>
        </p:spPr>
        <p:txBody>
          <a:bodyPr>
            <a:normAutofit fontScale="90000"/>
          </a:bodyPr>
          <a:lstStyle/>
          <a:p>
            <a:r>
              <a:rPr lang="fr-FR" b="1" dirty="0" smtClean="0"/>
              <a:t>les profils des générations: X, Y et Z</a:t>
            </a:r>
            <a:br>
              <a:rPr lang="fr-FR" b="1" dirty="0" smtClean="0"/>
            </a:br>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9059" y="294967"/>
            <a:ext cx="973913" cy="8478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2747" y="87262"/>
            <a:ext cx="1122106" cy="1122106"/>
          </a:xfrm>
          <a:prstGeom prst="rect">
            <a:avLst/>
          </a:prstGeom>
        </p:spPr>
      </p:pic>
      <p:sp>
        <p:nvSpPr>
          <p:cNvPr id="6" name="TextBox 5"/>
          <p:cNvSpPr txBox="1"/>
          <p:nvPr/>
        </p:nvSpPr>
        <p:spPr>
          <a:xfrm>
            <a:off x="1096297" y="1407077"/>
            <a:ext cx="10515600" cy="4247317"/>
          </a:xfrm>
          <a:prstGeom prst="rect">
            <a:avLst/>
          </a:prstGeom>
          <a:solidFill>
            <a:schemeClr val="accent1">
              <a:lumMod val="20000"/>
              <a:lumOff val="80000"/>
            </a:schemeClr>
          </a:solidFill>
        </p:spPr>
        <p:txBody>
          <a:bodyPr wrap="square" rtlCol="0">
            <a:spAutoFit/>
          </a:bodyPr>
          <a:lstStyle/>
          <a:p>
            <a:pPr marL="342900" indent="-342900">
              <a:buAutoNum type="arabicPeriod"/>
            </a:pPr>
            <a:r>
              <a:rPr lang="fr-FR" b="1" dirty="0" smtClean="0"/>
              <a:t>Elle est considérée comme la génération silencieuse. </a:t>
            </a:r>
          </a:p>
          <a:p>
            <a:pPr marL="342900" indent="-342900">
              <a:buAutoNum type="arabicPeriod"/>
            </a:pPr>
            <a:r>
              <a:rPr lang="fr-FR" b="1" dirty="0" smtClean="0"/>
              <a:t>Elle n’est pas encore sur le marché du travail.</a:t>
            </a:r>
          </a:p>
          <a:p>
            <a:pPr marL="342900" indent="-342900">
              <a:buAutoNum type="arabicPeriod"/>
            </a:pPr>
            <a:r>
              <a:rPr lang="fr-FR" b="1" dirty="0" smtClean="0"/>
              <a:t>Elle a grandi avec les ordinateurs et les consoles de jeux. </a:t>
            </a:r>
          </a:p>
          <a:p>
            <a:pPr marL="342900" indent="-342900">
              <a:buAutoNum type="arabicPeriod"/>
            </a:pPr>
            <a:r>
              <a:rPr lang="fr-FR" b="1" dirty="0" smtClean="0"/>
              <a:t>Elle est généralement appelée la génération ‘millenium’.</a:t>
            </a:r>
          </a:p>
          <a:p>
            <a:pPr marL="342900" indent="-342900">
              <a:buAutoNum type="arabicPeriod"/>
            </a:pPr>
            <a:r>
              <a:rPr lang="fr-FR" b="1" dirty="0" smtClean="0"/>
              <a:t>Elle met en priorité sa carrière. </a:t>
            </a:r>
          </a:p>
          <a:p>
            <a:pPr marL="342900" indent="-342900">
              <a:buAutoNum type="arabicPeriod"/>
            </a:pPr>
            <a:r>
              <a:rPr lang="fr-FR" b="1" dirty="0" smtClean="0"/>
              <a:t>Le départ en retraite des baby-boomers devrait lui permettre de trouver un travail plus rapidement. </a:t>
            </a:r>
          </a:p>
          <a:p>
            <a:pPr marL="342900" indent="-342900">
              <a:buAutoNum type="arabicPeriod"/>
            </a:pPr>
            <a:r>
              <a:rPr lang="fr-FR" b="1" dirty="0" smtClean="0"/>
              <a:t>Elle est née en même temps qu’Internet. </a:t>
            </a:r>
          </a:p>
          <a:p>
            <a:pPr marL="342900" indent="-342900">
              <a:buAutoNum type="arabicPeriod"/>
            </a:pPr>
            <a:r>
              <a:rPr lang="fr-FR" b="1" dirty="0" smtClean="0"/>
              <a:t>On l’appelle aussi la génération ‘baby-</a:t>
            </a:r>
            <a:r>
              <a:rPr lang="fr-FR" b="1" dirty="0" err="1" smtClean="0"/>
              <a:t>busters</a:t>
            </a:r>
            <a:r>
              <a:rPr lang="fr-FR" b="1" dirty="0" smtClean="0"/>
              <a:t>’.</a:t>
            </a:r>
          </a:p>
          <a:p>
            <a:pPr marL="342900" indent="-342900">
              <a:buAutoNum type="arabicPeriod"/>
            </a:pPr>
            <a:r>
              <a:rPr lang="fr-FR" b="1" dirty="0" smtClean="0"/>
              <a:t>Elle s’adapte moins facilement aux nouvelles situations. </a:t>
            </a:r>
          </a:p>
          <a:p>
            <a:pPr marL="342900" indent="-342900">
              <a:buAutoNum type="arabicPeriod"/>
            </a:pPr>
            <a:r>
              <a:rPr lang="fr-FR" b="1" dirty="0" smtClean="0"/>
              <a:t>Elle est plus diplômée que son aînée.</a:t>
            </a:r>
          </a:p>
          <a:p>
            <a:pPr marL="342900" indent="-342900">
              <a:buAutoNum type="arabicPeriod"/>
            </a:pPr>
            <a:r>
              <a:rPr lang="fr-FR" b="1" dirty="0" smtClean="0"/>
              <a:t>La technologie domine son quotidien.</a:t>
            </a:r>
          </a:p>
          <a:p>
            <a:pPr marL="342900" indent="-342900">
              <a:buAutoNum type="arabicPeriod"/>
            </a:pPr>
            <a:r>
              <a:rPr lang="fr-FR" b="1" dirty="0" smtClean="0"/>
              <a:t>Elle cherche la bonne vie, quitte à changer de région ou de pays.</a:t>
            </a:r>
          </a:p>
          <a:p>
            <a:pPr marL="342900" indent="-342900">
              <a:buAutoNum type="arabicPeriod"/>
            </a:pPr>
            <a:r>
              <a:rPr lang="fr-FR" b="1" dirty="0" smtClean="0"/>
              <a:t>Elle vit un modèle économique difficile.  </a:t>
            </a:r>
          </a:p>
          <a:p>
            <a:pPr marL="342900" indent="-342900">
              <a:buAutoNum type="arabicPeriod"/>
            </a:pPr>
            <a:r>
              <a:rPr lang="fr-FR" b="1" dirty="0" smtClean="0"/>
              <a:t>Pour éviter le chômage, elle a tendance à préférer garder son emploi au prix de mauvaises conditions.</a:t>
            </a:r>
          </a:p>
          <a:p>
            <a:pPr marL="342900" indent="-342900">
              <a:buAutoNum type="arabicPeriod"/>
            </a:pPr>
            <a:r>
              <a:rPr lang="fr-FR" b="1" dirty="0" smtClean="0"/>
              <a:t>Elle est tournée vers les nouveaux médias.</a:t>
            </a:r>
          </a:p>
        </p:txBody>
      </p:sp>
      <p:graphicFrame>
        <p:nvGraphicFramePr>
          <p:cNvPr id="7" name="Table 6"/>
          <p:cNvGraphicFramePr>
            <a:graphicFrameLocks noGrp="1"/>
          </p:cNvGraphicFramePr>
          <p:nvPr>
            <p:extLst>
              <p:ext uri="{D42A27DB-BD31-4B8C-83A1-F6EECF244321}">
                <p14:modId xmlns:p14="http://schemas.microsoft.com/office/powerpoint/2010/main" val="3869287807"/>
              </p:ext>
            </p:extLst>
          </p:nvPr>
        </p:nvGraphicFramePr>
        <p:xfrm>
          <a:off x="838200" y="5852104"/>
          <a:ext cx="11031795" cy="741680"/>
        </p:xfrm>
        <a:graphic>
          <a:graphicData uri="http://schemas.openxmlformats.org/drawingml/2006/table">
            <a:tbl>
              <a:tblPr firstRow="1" bandRow="1">
                <a:tableStyleId>{5C22544A-7EE6-4342-B048-85BDC9FD1C3A}</a:tableStyleId>
              </a:tblPr>
              <a:tblGrid>
                <a:gridCol w="3677265">
                  <a:extLst>
                    <a:ext uri="{9D8B030D-6E8A-4147-A177-3AD203B41FA5}">
                      <a16:colId xmlns:a16="http://schemas.microsoft.com/office/drawing/2014/main" val="20000"/>
                    </a:ext>
                  </a:extLst>
                </a:gridCol>
                <a:gridCol w="3677265">
                  <a:extLst>
                    <a:ext uri="{9D8B030D-6E8A-4147-A177-3AD203B41FA5}">
                      <a16:colId xmlns:a16="http://schemas.microsoft.com/office/drawing/2014/main" val="20001"/>
                    </a:ext>
                  </a:extLst>
                </a:gridCol>
                <a:gridCol w="3677265">
                  <a:extLst>
                    <a:ext uri="{9D8B030D-6E8A-4147-A177-3AD203B41FA5}">
                      <a16:colId xmlns:a16="http://schemas.microsoft.com/office/drawing/2014/main" val="20002"/>
                    </a:ext>
                  </a:extLst>
                </a:gridCol>
              </a:tblGrid>
              <a:tr h="370840">
                <a:tc>
                  <a:txBody>
                    <a:bodyPr/>
                    <a:lstStyle/>
                    <a:p>
                      <a:r>
                        <a:rPr lang="fr-FR" dirty="0" smtClean="0">
                          <a:solidFill>
                            <a:schemeClr val="tx1"/>
                          </a:solidFill>
                        </a:rPr>
                        <a:t>Génération X (née</a:t>
                      </a:r>
                      <a:r>
                        <a:rPr lang="fr-FR" baseline="0" dirty="0" smtClean="0">
                          <a:solidFill>
                            <a:schemeClr val="tx1"/>
                          </a:solidFill>
                        </a:rPr>
                        <a:t> entre 1965-1979)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dirty="0" smtClean="0">
                          <a:solidFill>
                            <a:schemeClr val="tx1"/>
                          </a:solidFill>
                        </a:rPr>
                        <a:t>Génération Y (née</a:t>
                      </a:r>
                      <a:r>
                        <a:rPr lang="fr-FR" baseline="0" dirty="0" smtClean="0">
                          <a:solidFill>
                            <a:schemeClr val="tx1"/>
                          </a:solidFill>
                        </a:rPr>
                        <a:t> entre 1980-2000)</a:t>
                      </a:r>
                      <a:endParaRPr lang="fr-FR"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dirty="0" smtClean="0">
                          <a:solidFill>
                            <a:schemeClr val="tx1"/>
                          </a:solidFill>
                        </a:rPr>
                        <a:t>Génération Z (née à partir de 2000)</a:t>
                      </a:r>
                      <a:endParaRPr lang="fr-FR"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endParaRPr lang="fr-FR"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TextBox 8"/>
          <p:cNvSpPr txBox="1"/>
          <p:nvPr/>
        </p:nvSpPr>
        <p:spPr>
          <a:xfrm>
            <a:off x="1096297" y="846557"/>
            <a:ext cx="7949869" cy="461665"/>
          </a:xfrm>
          <a:prstGeom prst="rect">
            <a:avLst/>
          </a:prstGeom>
          <a:noFill/>
        </p:spPr>
        <p:txBody>
          <a:bodyPr wrap="none" rtlCol="0">
            <a:spAutoFit/>
          </a:bodyPr>
          <a:lstStyle/>
          <a:p>
            <a:r>
              <a:rPr lang="fr-FR" sz="2400" b="1" dirty="0" smtClean="0"/>
              <a:t>Lisez les phrases et discutez les catégories avec un partenaire</a:t>
            </a:r>
            <a:endParaRPr lang="fr-FR" sz="2400" b="1" dirty="0"/>
          </a:p>
        </p:txBody>
      </p:sp>
    </p:spTree>
    <p:extLst>
      <p:ext uri="{BB962C8B-B14F-4D97-AF65-F5344CB8AC3E}">
        <p14:creationId xmlns:p14="http://schemas.microsoft.com/office/powerpoint/2010/main" val="14357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4967"/>
            <a:ext cx="10515600" cy="914401"/>
          </a:xfrm>
        </p:spPr>
        <p:txBody>
          <a:bodyPr>
            <a:normAutofit fontScale="90000"/>
          </a:bodyPr>
          <a:lstStyle/>
          <a:p>
            <a:r>
              <a:rPr lang="fr-FR" b="1" dirty="0" smtClean="0"/>
              <a:t>les profils des générations: X, Y et Z</a:t>
            </a:r>
            <a:br>
              <a:rPr lang="fr-FR" b="1" dirty="0" smtClean="0"/>
            </a:br>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9059" y="294967"/>
            <a:ext cx="973913" cy="8478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2747" y="87262"/>
            <a:ext cx="1122106" cy="1122106"/>
          </a:xfrm>
          <a:prstGeom prst="rect">
            <a:avLst/>
          </a:prstGeom>
        </p:spPr>
      </p:pic>
      <p:sp>
        <p:nvSpPr>
          <p:cNvPr id="6" name="TextBox 5"/>
          <p:cNvSpPr txBox="1"/>
          <p:nvPr/>
        </p:nvSpPr>
        <p:spPr>
          <a:xfrm>
            <a:off x="1096297" y="1407077"/>
            <a:ext cx="10515600" cy="4247317"/>
          </a:xfrm>
          <a:prstGeom prst="rect">
            <a:avLst/>
          </a:prstGeom>
          <a:solidFill>
            <a:schemeClr val="accent1">
              <a:lumMod val="20000"/>
              <a:lumOff val="80000"/>
            </a:schemeClr>
          </a:solidFill>
        </p:spPr>
        <p:txBody>
          <a:bodyPr wrap="square" rtlCol="0">
            <a:spAutoFit/>
          </a:bodyPr>
          <a:lstStyle/>
          <a:p>
            <a:pPr marL="342900" indent="-342900">
              <a:buAutoNum type="arabicPeriod"/>
            </a:pPr>
            <a:r>
              <a:rPr lang="fr-FR" b="1" dirty="0" smtClean="0"/>
              <a:t>Elle est considérée comme la génération silencieuse. </a:t>
            </a:r>
          </a:p>
          <a:p>
            <a:pPr marL="342900" indent="-342900">
              <a:buAutoNum type="arabicPeriod"/>
            </a:pPr>
            <a:r>
              <a:rPr lang="fr-FR" b="1" dirty="0" smtClean="0"/>
              <a:t>Elle n’est pas encore sur le marché du travail.</a:t>
            </a:r>
          </a:p>
          <a:p>
            <a:pPr marL="342900" indent="-342900">
              <a:buAutoNum type="arabicPeriod"/>
            </a:pPr>
            <a:r>
              <a:rPr lang="fr-FR" b="1" dirty="0" smtClean="0"/>
              <a:t>Elle a grandi avec les ordinateurs et les consoles de jeux. </a:t>
            </a:r>
          </a:p>
          <a:p>
            <a:pPr marL="342900" indent="-342900">
              <a:buAutoNum type="arabicPeriod"/>
            </a:pPr>
            <a:r>
              <a:rPr lang="fr-FR" b="1" dirty="0" smtClean="0"/>
              <a:t>Elle est généralement appelée la génération ‘millenium’.</a:t>
            </a:r>
          </a:p>
          <a:p>
            <a:pPr marL="342900" indent="-342900">
              <a:buAutoNum type="arabicPeriod"/>
            </a:pPr>
            <a:r>
              <a:rPr lang="fr-FR" b="1" dirty="0" smtClean="0"/>
              <a:t>Elle met en priorité sa carrière. </a:t>
            </a:r>
          </a:p>
          <a:p>
            <a:pPr marL="342900" indent="-342900">
              <a:buAutoNum type="arabicPeriod"/>
            </a:pPr>
            <a:r>
              <a:rPr lang="fr-FR" b="1" dirty="0" smtClean="0"/>
              <a:t>Le départ en retraite des baby-boomers devrait lui permettre de trouver un travail plus rapidement. </a:t>
            </a:r>
          </a:p>
          <a:p>
            <a:pPr marL="342900" indent="-342900">
              <a:buAutoNum type="arabicPeriod"/>
            </a:pPr>
            <a:r>
              <a:rPr lang="fr-FR" b="1" dirty="0" smtClean="0"/>
              <a:t>Elle est née en même temps qu’Internet. </a:t>
            </a:r>
          </a:p>
          <a:p>
            <a:pPr marL="342900" indent="-342900">
              <a:buAutoNum type="arabicPeriod"/>
            </a:pPr>
            <a:r>
              <a:rPr lang="fr-FR" b="1" dirty="0" smtClean="0"/>
              <a:t>On l’appelle aussi la génération ‘baby-</a:t>
            </a:r>
            <a:r>
              <a:rPr lang="fr-FR" b="1" dirty="0" err="1" smtClean="0"/>
              <a:t>busters</a:t>
            </a:r>
            <a:r>
              <a:rPr lang="fr-FR" b="1" dirty="0" smtClean="0"/>
              <a:t>’.</a:t>
            </a:r>
          </a:p>
          <a:p>
            <a:pPr marL="342900" indent="-342900">
              <a:buAutoNum type="arabicPeriod"/>
            </a:pPr>
            <a:r>
              <a:rPr lang="fr-FR" b="1" dirty="0" smtClean="0"/>
              <a:t>Elle s’adapte moins facilement aux nouvelles situations. </a:t>
            </a:r>
          </a:p>
          <a:p>
            <a:pPr marL="342900" indent="-342900">
              <a:buAutoNum type="arabicPeriod"/>
            </a:pPr>
            <a:r>
              <a:rPr lang="fr-FR" b="1" dirty="0" smtClean="0"/>
              <a:t>Elle est plus diplômée que son aînée.</a:t>
            </a:r>
          </a:p>
          <a:p>
            <a:pPr marL="342900" indent="-342900">
              <a:buAutoNum type="arabicPeriod"/>
            </a:pPr>
            <a:r>
              <a:rPr lang="fr-FR" b="1" dirty="0" smtClean="0"/>
              <a:t>La technologie domine son quotidien.</a:t>
            </a:r>
          </a:p>
          <a:p>
            <a:pPr marL="342900" indent="-342900">
              <a:buAutoNum type="arabicPeriod"/>
            </a:pPr>
            <a:r>
              <a:rPr lang="fr-FR" b="1" dirty="0" smtClean="0"/>
              <a:t>Elle cherche la bonne vie, quitte à changer de région ou de pays.</a:t>
            </a:r>
          </a:p>
          <a:p>
            <a:pPr marL="342900" indent="-342900">
              <a:buAutoNum type="arabicPeriod"/>
            </a:pPr>
            <a:r>
              <a:rPr lang="fr-FR" b="1" dirty="0" smtClean="0"/>
              <a:t>Elle vit un modèle économique difficile.  </a:t>
            </a:r>
          </a:p>
          <a:p>
            <a:pPr marL="342900" indent="-342900">
              <a:buAutoNum type="arabicPeriod"/>
            </a:pPr>
            <a:r>
              <a:rPr lang="fr-FR" b="1" dirty="0" smtClean="0"/>
              <a:t>Pour éviter le chômage, elle a tendance à préférer garder son emploi au prix de mauvaises conditions.</a:t>
            </a:r>
          </a:p>
          <a:p>
            <a:pPr marL="342900" indent="-342900">
              <a:buAutoNum type="arabicPeriod"/>
            </a:pPr>
            <a:r>
              <a:rPr lang="fr-FR" b="1" dirty="0" smtClean="0"/>
              <a:t>Elle est tournée vers les nouveaux médias.</a:t>
            </a:r>
          </a:p>
        </p:txBody>
      </p:sp>
      <p:graphicFrame>
        <p:nvGraphicFramePr>
          <p:cNvPr id="7" name="Table 6"/>
          <p:cNvGraphicFramePr>
            <a:graphicFrameLocks noGrp="1"/>
          </p:cNvGraphicFramePr>
          <p:nvPr>
            <p:extLst>
              <p:ext uri="{D42A27DB-BD31-4B8C-83A1-F6EECF244321}">
                <p14:modId xmlns:p14="http://schemas.microsoft.com/office/powerpoint/2010/main" val="1556408639"/>
              </p:ext>
            </p:extLst>
          </p:nvPr>
        </p:nvGraphicFramePr>
        <p:xfrm>
          <a:off x="838200" y="5852104"/>
          <a:ext cx="11031795" cy="828040"/>
        </p:xfrm>
        <a:graphic>
          <a:graphicData uri="http://schemas.openxmlformats.org/drawingml/2006/table">
            <a:tbl>
              <a:tblPr firstRow="1" bandRow="1">
                <a:tableStyleId>{5C22544A-7EE6-4342-B048-85BDC9FD1C3A}</a:tableStyleId>
              </a:tblPr>
              <a:tblGrid>
                <a:gridCol w="3677265">
                  <a:extLst>
                    <a:ext uri="{9D8B030D-6E8A-4147-A177-3AD203B41FA5}">
                      <a16:colId xmlns:a16="http://schemas.microsoft.com/office/drawing/2014/main" val="20000"/>
                    </a:ext>
                  </a:extLst>
                </a:gridCol>
                <a:gridCol w="3677265">
                  <a:extLst>
                    <a:ext uri="{9D8B030D-6E8A-4147-A177-3AD203B41FA5}">
                      <a16:colId xmlns:a16="http://schemas.microsoft.com/office/drawing/2014/main" val="20001"/>
                    </a:ext>
                  </a:extLst>
                </a:gridCol>
                <a:gridCol w="3677265">
                  <a:extLst>
                    <a:ext uri="{9D8B030D-6E8A-4147-A177-3AD203B41FA5}">
                      <a16:colId xmlns:a16="http://schemas.microsoft.com/office/drawing/2014/main" val="20002"/>
                    </a:ext>
                  </a:extLst>
                </a:gridCol>
              </a:tblGrid>
              <a:tr h="370840">
                <a:tc>
                  <a:txBody>
                    <a:bodyPr/>
                    <a:lstStyle/>
                    <a:p>
                      <a:r>
                        <a:rPr lang="fr-FR" dirty="0" smtClean="0">
                          <a:solidFill>
                            <a:schemeClr val="tx1"/>
                          </a:solidFill>
                        </a:rPr>
                        <a:t>Génération X (née</a:t>
                      </a:r>
                      <a:r>
                        <a:rPr lang="fr-FR" baseline="0" dirty="0" smtClean="0">
                          <a:solidFill>
                            <a:schemeClr val="tx1"/>
                          </a:solidFill>
                        </a:rPr>
                        <a:t> entre 1965-1979)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dirty="0" smtClean="0">
                          <a:solidFill>
                            <a:schemeClr val="tx1"/>
                          </a:solidFill>
                        </a:rPr>
                        <a:t>Génération Y (née</a:t>
                      </a:r>
                      <a:r>
                        <a:rPr lang="fr-FR" baseline="0" dirty="0" smtClean="0">
                          <a:solidFill>
                            <a:schemeClr val="tx1"/>
                          </a:solidFill>
                        </a:rPr>
                        <a:t> entre 1980-2000)</a:t>
                      </a:r>
                      <a:endParaRPr lang="fr-FR"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dirty="0" smtClean="0">
                          <a:solidFill>
                            <a:schemeClr val="tx1"/>
                          </a:solidFill>
                        </a:rPr>
                        <a:t>Génération Z (née à partir de 2000)</a:t>
                      </a:r>
                      <a:endParaRPr lang="fr-FR"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400" b="1" dirty="0" smtClean="0">
                          <a:solidFill>
                            <a:srgbClr val="FF0000"/>
                          </a:solidFill>
                        </a:rPr>
                        <a:t>5, 8, 9, 14</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400" b="1" dirty="0" smtClean="0">
                          <a:solidFill>
                            <a:srgbClr val="FF0000"/>
                          </a:solidFill>
                        </a:rPr>
                        <a:t>3, 4, 7, 10, 12, 13</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400" b="1" dirty="0" smtClean="0">
                          <a:solidFill>
                            <a:srgbClr val="FF0000"/>
                          </a:solidFill>
                        </a:rPr>
                        <a:t>1, 2, 6, 11, 15</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TextBox 8"/>
          <p:cNvSpPr txBox="1"/>
          <p:nvPr/>
        </p:nvSpPr>
        <p:spPr>
          <a:xfrm>
            <a:off x="1096297" y="846557"/>
            <a:ext cx="7949869" cy="461665"/>
          </a:xfrm>
          <a:prstGeom prst="rect">
            <a:avLst/>
          </a:prstGeom>
          <a:noFill/>
        </p:spPr>
        <p:txBody>
          <a:bodyPr wrap="none" rtlCol="0">
            <a:spAutoFit/>
          </a:bodyPr>
          <a:lstStyle/>
          <a:p>
            <a:r>
              <a:rPr lang="fr-FR" sz="2400" b="1" dirty="0" smtClean="0"/>
              <a:t>Lisez les phrases et discutez les catégories avec un partenaire</a:t>
            </a:r>
            <a:endParaRPr lang="fr-FR" sz="2400" b="1" dirty="0"/>
          </a:p>
        </p:txBody>
      </p:sp>
      <p:sp>
        <p:nvSpPr>
          <p:cNvPr id="3" name="TextBox 2"/>
          <p:cNvSpPr txBox="1"/>
          <p:nvPr/>
        </p:nvSpPr>
        <p:spPr>
          <a:xfrm rot="540380">
            <a:off x="8959258" y="1687309"/>
            <a:ext cx="2363339" cy="584775"/>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Tree>
    <p:extLst>
      <p:ext uri="{BB962C8B-B14F-4D97-AF65-F5344CB8AC3E}">
        <p14:creationId xmlns:p14="http://schemas.microsoft.com/office/powerpoint/2010/main" val="365522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13" y="2518166"/>
            <a:ext cx="4259550" cy="2832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796413" y="274455"/>
            <a:ext cx="4839082" cy="646331"/>
          </a:xfrm>
          <a:prstGeom prst="rect">
            <a:avLst/>
          </a:prstGeom>
          <a:noFill/>
        </p:spPr>
        <p:txBody>
          <a:bodyPr wrap="none" rtlCol="0">
            <a:spAutoFit/>
          </a:bodyPr>
          <a:lstStyle/>
          <a:p>
            <a:r>
              <a:rPr lang="fr-FR" sz="3600" b="1" dirty="0" smtClean="0"/>
              <a:t>Le fossé des générations</a:t>
            </a:r>
          </a:p>
        </p:txBody>
      </p:sp>
      <p:sp>
        <p:nvSpPr>
          <p:cNvPr id="6" name="TextBox 5"/>
          <p:cNvSpPr txBox="1"/>
          <p:nvPr/>
        </p:nvSpPr>
        <p:spPr>
          <a:xfrm>
            <a:off x="796413" y="1111134"/>
            <a:ext cx="6213496" cy="523220"/>
          </a:xfrm>
          <a:prstGeom prst="rect">
            <a:avLst/>
          </a:prstGeom>
          <a:noFill/>
        </p:spPr>
        <p:txBody>
          <a:bodyPr wrap="none" rtlCol="0">
            <a:spAutoFit/>
          </a:bodyPr>
          <a:lstStyle/>
          <a:p>
            <a:r>
              <a:rPr lang="fr-FR" sz="2800" b="1" dirty="0" smtClean="0"/>
              <a:t>Répondez aux questions dans les cahiers</a:t>
            </a:r>
            <a:endParaRPr lang="fr-FR" sz="28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0017" y="171822"/>
            <a:ext cx="1013726" cy="851598"/>
          </a:xfrm>
          <a:prstGeom prst="rect">
            <a:avLst/>
          </a:prstGeom>
        </p:spPr>
      </p:pic>
      <p:sp>
        <p:nvSpPr>
          <p:cNvPr id="8" name="TextBox 7"/>
          <p:cNvSpPr txBox="1"/>
          <p:nvPr/>
        </p:nvSpPr>
        <p:spPr>
          <a:xfrm>
            <a:off x="7009909" y="2349418"/>
            <a:ext cx="4801091" cy="3170099"/>
          </a:xfrm>
          <a:prstGeom prst="rect">
            <a:avLst/>
          </a:prstGeom>
          <a:solidFill>
            <a:schemeClr val="accent5">
              <a:lumMod val="20000"/>
              <a:lumOff val="80000"/>
            </a:schemeClr>
          </a:solidFill>
        </p:spPr>
        <p:txBody>
          <a:bodyPr wrap="square" rtlCol="0">
            <a:spAutoFit/>
          </a:bodyPr>
          <a:lstStyle/>
          <a:p>
            <a:pPr marL="285750" indent="-285750">
              <a:buFont typeface="Arial" panose="020B0604020202020204" pitchFamily="34" charset="0"/>
              <a:buChar char="•"/>
            </a:pPr>
            <a:r>
              <a:rPr lang="fr-FR" sz="2000" b="1" dirty="0" smtClean="0"/>
              <a:t>Comment la vie d’un jeune français aujourd’hui est-elle différente de la vie d’un jeune français il y a 60 ans?</a:t>
            </a:r>
          </a:p>
          <a:p>
            <a:pPr marL="285750" indent="-285750">
              <a:buFont typeface="Arial" panose="020B0604020202020204" pitchFamily="34" charset="0"/>
              <a:buChar char="•"/>
            </a:pPr>
            <a:endParaRPr lang="fr-FR" sz="2000" b="1" dirty="0" smtClean="0"/>
          </a:p>
          <a:p>
            <a:pPr marL="285750" indent="-285750">
              <a:buFont typeface="Arial" panose="020B0604020202020204" pitchFamily="34" charset="0"/>
              <a:buChar char="•"/>
            </a:pPr>
            <a:r>
              <a:rPr lang="fr-FR" sz="2000" b="1" dirty="0" smtClean="0"/>
              <a:t>Pourquoi les générations ne se comprennent pas toujours bien?</a:t>
            </a:r>
          </a:p>
          <a:p>
            <a:pPr marL="285750" indent="-285750">
              <a:buFont typeface="Arial" panose="020B0604020202020204" pitchFamily="34" charset="0"/>
              <a:buChar char="•"/>
            </a:pPr>
            <a:endParaRPr lang="fr-FR" sz="2000" b="1" dirty="0" smtClean="0"/>
          </a:p>
          <a:p>
            <a:pPr marL="285750" indent="-285750">
              <a:buFont typeface="Arial" panose="020B0604020202020204" pitchFamily="34" charset="0"/>
              <a:buChar char="•"/>
            </a:pPr>
            <a:r>
              <a:rPr lang="fr-FR" sz="2000" b="1" dirty="0" smtClean="0"/>
              <a:t>Qu’est-ce qu’on peut faire pour améliorer les rapports entres les génération?</a:t>
            </a:r>
            <a:endParaRPr lang="fr-FR" sz="2000" b="1" dirty="0"/>
          </a:p>
        </p:txBody>
      </p:sp>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3513" y="2349418"/>
            <a:ext cx="426396"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3513" y="3571000"/>
            <a:ext cx="426396"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0113" y="3571000"/>
            <a:ext cx="426396"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2990" y="4460951"/>
            <a:ext cx="426396" cy="42633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0113" y="4460951"/>
            <a:ext cx="426396" cy="42633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2542" y="4460951"/>
            <a:ext cx="426396"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104989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622" y="-48711"/>
            <a:ext cx="10515600" cy="785249"/>
          </a:xfrm>
        </p:spPr>
        <p:txBody>
          <a:bodyPr/>
          <a:lstStyle/>
          <a:p>
            <a:r>
              <a:rPr lang="fr-FR" b="1" dirty="0" smtClean="0"/>
              <a:t>Favoriser le contact entre les générations</a:t>
            </a:r>
            <a:endParaRPr lang="fr-FR" b="1" dirty="0"/>
          </a:p>
        </p:txBody>
      </p:sp>
      <p:pic>
        <p:nvPicPr>
          <p:cNvPr id="5" name="Picture 4"/>
          <p:cNvPicPr>
            <a:picLocks noChangeAspect="1"/>
          </p:cNvPicPr>
          <p:nvPr/>
        </p:nvPicPr>
        <p:blipFill rotWithShape="1">
          <a:blip r:embed="rId2"/>
          <a:srcRect l="9602" r="7398"/>
          <a:stretch/>
        </p:blipFill>
        <p:spPr>
          <a:xfrm>
            <a:off x="575188" y="1150373"/>
            <a:ext cx="8450825" cy="5206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22622" y="688708"/>
            <a:ext cx="9304342" cy="461665"/>
          </a:xfrm>
          <a:prstGeom prst="rect">
            <a:avLst/>
          </a:prstGeom>
          <a:noFill/>
        </p:spPr>
        <p:txBody>
          <a:bodyPr wrap="none" rtlCol="0">
            <a:spAutoFit/>
          </a:bodyPr>
          <a:lstStyle/>
          <a:p>
            <a:r>
              <a:rPr lang="fr-FR" sz="2400" b="1" dirty="0" smtClean="0"/>
              <a:t>Voici une capture d’écran d’un site pour colocation intergénérationnelle</a:t>
            </a:r>
            <a:endParaRPr lang="fr-FR" sz="2400" b="1" dirty="0"/>
          </a:p>
        </p:txBody>
      </p:sp>
      <p:sp>
        <p:nvSpPr>
          <p:cNvPr id="7" name="TextBox 6"/>
          <p:cNvSpPr txBox="1"/>
          <p:nvPr/>
        </p:nvSpPr>
        <p:spPr>
          <a:xfrm>
            <a:off x="9234760" y="1833436"/>
            <a:ext cx="2757949" cy="4401205"/>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endParaRPr lang="fr-FR" sz="2000" b="1" dirty="0" smtClean="0"/>
          </a:p>
          <a:p>
            <a:endParaRPr lang="fr-FR" sz="2000" b="1" dirty="0"/>
          </a:p>
          <a:p>
            <a:pPr marL="285750" indent="-285750">
              <a:buFont typeface="Arial" panose="020B0604020202020204" pitchFamily="34" charset="0"/>
              <a:buChar char="•"/>
            </a:pPr>
            <a:r>
              <a:rPr lang="fr-FR" sz="2000" b="1" dirty="0" smtClean="0"/>
              <a:t>Discutez l’idée</a:t>
            </a:r>
          </a:p>
          <a:p>
            <a:endParaRPr lang="fr-FR" sz="2000" b="1" dirty="0" smtClean="0"/>
          </a:p>
          <a:p>
            <a:pPr marL="285750" indent="-285750">
              <a:buFont typeface="Arial" panose="020B0604020202020204" pitchFamily="34" charset="0"/>
              <a:buChar char="•"/>
            </a:pPr>
            <a:endParaRPr lang="fr-FR" sz="2000" b="1" dirty="0" smtClean="0"/>
          </a:p>
          <a:p>
            <a:pPr marL="285750" indent="-285750">
              <a:buFont typeface="Arial" panose="020B0604020202020204" pitchFamily="34" charset="0"/>
              <a:buChar char="•"/>
            </a:pPr>
            <a:endParaRPr lang="fr-FR" sz="2000" b="1" dirty="0" smtClean="0"/>
          </a:p>
          <a:p>
            <a:pPr marL="285750" indent="-285750">
              <a:buFont typeface="Arial" panose="020B0604020202020204" pitchFamily="34" charset="0"/>
              <a:buChar char="•"/>
            </a:pPr>
            <a:r>
              <a:rPr lang="fr-FR" sz="2000" b="1" dirty="0" smtClean="0"/>
              <a:t>Donnez votre Opinion</a:t>
            </a:r>
          </a:p>
          <a:p>
            <a:pPr marL="285750" indent="-285750">
              <a:buFont typeface="Arial" panose="020B0604020202020204" pitchFamily="34" charset="0"/>
              <a:buChar char="•"/>
            </a:pPr>
            <a:endParaRPr lang="fr-FR" sz="2000" b="1" dirty="0" smtClean="0"/>
          </a:p>
          <a:p>
            <a:pPr marL="285750" indent="-285750">
              <a:buFont typeface="Arial" panose="020B0604020202020204" pitchFamily="34" charset="0"/>
              <a:buChar char="•"/>
            </a:pPr>
            <a:endParaRPr lang="fr-FR" sz="2000" b="1" dirty="0" smtClean="0"/>
          </a:p>
          <a:p>
            <a:pPr marL="285750" indent="-285750">
              <a:buFont typeface="Arial" panose="020B0604020202020204" pitchFamily="34" charset="0"/>
              <a:buChar char="•"/>
            </a:pPr>
            <a:endParaRPr lang="fr-FR" sz="2000" b="1" dirty="0" smtClean="0"/>
          </a:p>
          <a:p>
            <a:pPr marL="285750" indent="-285750">
              <a:buFont typeface="Arial" panose="020B0604020202020204" pitchFamily="34" charset="0"/>
              <a:buChar char="•"/>
            </a:pPr>
            <a:r>
              <a:rPr lang="fr-FR" sz="2000" b="1" dirty="0" smtClean="0"/>
              <a:t>Pouvez-vous pensez à d’autres moyens de favoriser le contact?</a:t>
            </a:r>
            <a:endParaRPr lang="fr-FR" sz="2000" b="1" dirty="0"/>
          </a:p>
        </p:txBody>
      </p:sp>
      <p:pic>
        <p:nvPicPr>
          <p:cNvPr id="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0633" y="1947035"/>
            <a:ext cx="452662"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4751" y="3227984"/>
            <a:ext cx="452662"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7184" y="3227984"/>
            <a:ext cx="452662"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0633" y="4751214"/>
            <a:ext cx="452662"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1072" y="4751214"/>
            <a:ext cx="452662" cy="42633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1511" y="4737819"/>
            <a:ext cx="452662" cy="426332"/>
          </a:xfrm>
          <a:prstGeom prst="rect">
            <a:avLst/>
          </a:prstGeom>
          <a:solidFill>
            <a:schemeClr val="bg1"/>
          </a:solidFill>
          <a:ln>
            <a:solidFill>
              <a:srgbClr val="0070C0"/>
            </a:solid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1511" y="0"/>
            <a:ext cx="1153516" cy="1153516"/>
          </a:xfrm>
          <a:prstGeom prst="rect">
            <a:avLst/>
          </a:prstGeom>
        </p:spPr>
      </p:pic>
    </p:spTree>
    <p:extLst>
      <p:ext uri="{BB962C8B-B14F-4D97-AF65-F5344CB8AC3E}">
        <p14:creationId xmlns:p14="http://schemas.microsoft.com/office/powerpoint/2010/main" val="1208436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1111</TotalTime>
  <Words>1114</Words>
  <Application>Microsoft Office PowerPoint</Application>
  <PresentationFormat>Widescreen</PresentationFormat>
  <Paragraphs>110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Les objectifs:</vt:lpstr>
      <vt:lpstr>Pour commencer:</vt:lpstr>
      <vt:lpstr>Les grands-parents sont importants</vt:lpstr>
      <vt:lpstr>L’ association des Grands-parrains</vt:lpstr>
      <vt:lpstr>L’ association des Grands-parrains</vt:lpstr>
      <vt:lpstr>les profils des générations: X, Y et Z </vt:lpstr>
      <vt:lpstr>les profils des générations: X, Y et Z </vt:lpstr>
      <vt:lpstr>PowerPoint Presentation</vt:lpstr>
      <vt:lpstr>Favoriser le contact entre les générations</vt:lpstr>
      <vt:lpstr>Les objectifs: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Françoise Marteel</cp:lastModifiedBy>
  <cp:revision>133</cp:revision>
  <dcterms:created xsi:type="dcterms:W3CDTF">2017-10-06T11:11:23Z</dcterms:created>
  <dcterms:modified xsi:type="dcterms:W3CDTF">2019-10-16T08:48:54Z</dcterms:modified>
</cp:coreProperties>
</file>