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mid" ContentType="audio/mi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58" r:id="rId3"/>
    <p:sldId id="294" r:id="rId4"/>
    <p:sldId id="292" r:id="rId5"/>
    <p:sldId id="267" r:id="rId6"/>
    <p:sldId id="283" r:id="rId7"/>
    <p:sldId id="269" r:id="rId8"/>
    <p:sldId id="284" r:id="rId9"/>
    <p:sldId id="290" r:id="rId10"/>
    <p:sldId id="288" r:id="rId11"/>
    <p:sldId id="289" r:id="rId12"/>
    <p:sldId id="285" r:id="rId13"/>
    <p:sldId id="291"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472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0D7B67-22CC-42EB-9B7A-B78F6E9FE3FB}" type="datetimeFigureOut">
              <a:rPr lang="fr-FR" smtClean="0"/>
              <a:t>29/08/2019</a:t>
            </a:fld>
            <a:endParaRPr lang="fr-F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20579C-CA5E-4332-9FEA-956033EDBBBB}" type="slidenum">
              <a:rPr lang="fr-FR" smtClean="0"/>
              <a:t>‹#›</a:t>
            </a:fld>
            <a:endParaRPr lang="fr-FR"/>
          </a:p>
        </p:txBody>
      </p:sp>
    </p:spTree>
    <p:extLst>
      <p:ext uri="{BB962C8B-B14F-4D97-AF65-F5344CB8AC3E}">
        <p14:creationId xmlns:p14="http://schemas.microsoft.com/office/powerpoint/2010/main" val="20838279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r-F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80D6FD3B-9FC3-4622-B87F-6456301E82BF}" type="datetimeFigureOut">
              <a:rPr lang="fr-FR" smtClean="0"/>
              <a:t>29/08/2019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1D4C86F-5DE3-4DEB-9EE9-33225474C4A2}" type="slidenum">
              <a:rPr lang="fr-FR" smtClean="0"/>
              <a:t>‹#›</a:t>
            </a:fld>
            <a:endParaRPr lang="fr-FR"/>
          </a:p>
        </p:txBody>
      </p:sp>
    </p:spTree>
    <p:extLst>
      <p:ext uri="{BB962C8B-B14F-4D97-AF65-F5344CB8AC3E}">
        <p14:creationId xmlns:p14="http://schemas.microsoft.com/office/powerpoint/2010/main" val="2804525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80D6FD3B-9FC3-4622-B87F-6456301E82BF}" type="datetimeFigureOut">
              <a:rPr lang="fr-FR" smtClean="0"/>
              <a:t>29/08/2019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1D4C86F-5DE3-4DEB-9EE9-33225474C4A2}" type="slidenum">
              <a:rPr lang="fr-FR" smtClean="0"/>
              <a:t>‹#›</a:t>
            </a:fld>
            <a:endParaRPr lang="fr-FR"/>
          </a:p>
        </p:txBody>
      </p:sp>
    </p:spTree>
    <p:extLst>
      <p:ext uri="{BB962C8B-B14F-4D97-AF65-F5344CB8AC3E}">
        <p14:creationId xmlns:p14="http://schemas.microsoft.com/office/powerpoint/2010/main" val="2772355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80D6FD3B-9FC3-4622-B87F-6456301E82BF}" type="datetimeFigureOut">
              <a:rPr lang="fr-FR" smtClean="0"/>
              <a:t>29/08/2019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1D4C86F-5DE3-4DEB-9EE9-33225474C4A2}" type="slidenum">
              <a:rPr lang="fr-FR" smtClean="0"/>
              <a:t>‹#›</a:t>
            </a:fld>
            <a:endParaRPr lang="fr-FR"/>
          </a:p>
        </p:txBody>
      </p:sp>
    </p:spTree>
    <p:extLst>
      <p:ext uri="{BB962C8B-B14F-4D97-AF65-F5344CB8AC3E}">
        <p14:creationId xmlns:p14="http://schemas.microsoft.com/office/powerpoint/2010/main" val="2152532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80D6FD3B-9FC3-4622-B87F-6456301E82BF}" type="datetimeFigureOut">
              <a:rPr lang="fr-FR" smtClean="0"/>
              <a:t>29/08/2019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1D4C86F-5DE3-4DEB-9EE9-33225474C4A2}" type="slidenum">
              <a:rPr lang="fr-FR" smtClean="0"/>
              <a:t>‹#›</a:t>
            </a:fld>
            <a:endParaRPr lang="fr-FR"/>
          </a:p>
        </p:txBody>
      </p:sp>
    </p:spTree>
    <p:extLst>
      <p:ext uri="{BB962C8B-B14F-4D97-AF65-F5344CB8AC3E}">
        <p14:creationId xmlns:p14="http://schemas.microsoft.com/office/powerpoint/2010/main" val="3238453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r-F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D6FD3B-9FC3-4622-B87F-6456301E82BF}" type="datetimeFigureOut">
              <a:rPr lang="fr-FR" smtClean="0"/>
              <a:t>29/08/2019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1D4C86F-5DE3-4DEB-9EE9-33225474C4A2}" type="slidenum">
              <a:rPr lang="fr-FR" smtClean="0"/>
              <a:t>‹#›</a:t>
            </a:fld>
            <a:endParaRPr lang="fr-FR"/>
          </a:p>
        </p:txBody>
      </p:sp>
    </p:spTree>
    <p:extLst>
      <p:ext uri="{BB962C8B-B14F-4D97-AF65-F5344CB8AC3E}">
        <p14:creationId xmlns:p14="http://schemas.microsoft.com/office/powerpoint/2010/main" val="3590606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80D6FD3B-9FC3-4622-B87F-6456301E82BF}" type="datetimeFigureOut">
              <a:rPr lang="fr-FR" smtClean="0"/>
              <a:t>29/08/2019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1D4C86F-5DE3-4DEB-9EE9-33225474C4A2}" type="slidenum">
              <a:rPr lang="fr-FR" smtClean="0"/>
              <a:t>‹#›</a:t>
            </a:fld>
            <a:endParaRPr lang="fr-FR"/>
          </a:p>
        </p:txBody>
      </p:sp>
    </p:spTree>
    <p:extLst>
      <p:ext uri="{BB962C8B-B14F-4D97-AF65-F5344CB8AC3E}">
        <p14:creationId xmlns:p14="http://schemas.microsoft.com/office/powerpoint/2010/main" val="3293368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r-F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80D6FD3B-9FC3-4622-B87F-6456301E82BF}" type="datetimeFigureOut">
              <a:rPr lang="fr-FR" smtClean="0"/>
              <a:t>29/08/2019</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E1D4C86F-5DE3-4DEB-9EE9-33225474C4A2}" type="slidenum">
              <a:rPr lang="fr-FR" smtClean="0"/>
              <a:t>‹#›</a:t>
            </a:fld>
            <a:endParaRPr lang="fr-FR"/>
          </a:p>
        </p:txBody>
      </p:sp>
    </p:spTree>
    <p:extLst>
      <p:ext uri="{BB962C8B-B14F-4D97-AF65-F5344CB8AC3E}">
        <p14:creationId xmlns:p14="http://schemas.microsoft.com/office/powerpoint/2010/main" val="1975500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80D6FD3B-9FC3-4622-B87F-6456301E82BF}" type="datetimeFigureOut">
              <a:rPr lang="fr-FR" smtClean="0"/>
              <a:t>29/08/2019</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E1D4C86F-5DE3-4DEB-9EE9-33225474C4A2}" type="slidenum">
              <a:rPr lang="fr-FR" smtClean="0"/>
              <a:t>‹#›</a:t>
            </a:fld>
            <a:endParaRPr lang="fr-FR"/>
          </a:p>
        </p:txBody>
      </p:sp>
    </p:spTree>
    <p:extLst>
      <p:ext uri="{BB962C8B-B14F-4D97-AF65-F5344CB8AC3E}">
        <p14:creationId xmlns:p14="http://schemas.microsoft.com/office/powerpoint/2010/main" val="1557207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D6FD3B-9FC3-4622-B87F-6456301E82BF}" type="datetimeFigureOut">
              <a:rPr lang="fr-FR" smtClean="0"/>
              <a:t>29/08/2019</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E1D4C86F-5DE3-4DEB-9EE9-33225474C4A2}" type="slidenum">
              <a:rPr lang="fr-FR" smtClean="0"/>
              <a:t>‹#›</a:t>
            </a:fld>
            <a:endParaRPr lang="fr-FR"/>
          </a:p>
        </p:txBody>
      </p:sp>
    </p:spTree>
    <p:extLst>
      <p:ext uri="{BB962C8B-B14F-4D97-AF65-F5344CB8AC3E}">
        <p14:creationId xmlns:p14="http://schemas.microsoft.com/office/powerpoint/2010/main" val="3164753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D6FD3B-9FC3-4622-B87F-6456301E82BF}" type="datetimeFigureOut">
              <a:rPr lang="fr-FR" smtClean="0"/>
              <a:t>29/08/2019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1D4C86F-5DE3-4DEB-9EE9-33225474C4A2}" type="slidenum">
              <a:rPr lang="fr-FR" smtClean="0"/>
              <a:t>‹#›</a:t>
            </a:fld>
            <a:endParaRPr lang="fr-FR"/>
          </a:p>
        </p:txBody>
      </p:sp>
    </p:spTree>
    <p:extLst>
      <p:ext uri="{BB962C8B-B14F-4D97-AF65-F5344CB8AC3E}">
        <p14:creationId xmlns:p14="http://schemas.microsoft.com/office/powerpoint/2010/main" val="2176245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D6FD3B-9FC3-4622-B87F-6456301E82BF}" type="datetimeFigureOut">
              <a:rPr lang="fr-FR" smtClean="0"/>
              <a:t>29/08/2019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1D4C86F-5DE3-4DEB-9EE9-33225474C4A2}" type="slidenum">
              <a:rPr lang="fr-FR" smtClean="0"/>
              <a:t>‹#›</a:t>
            </a:fld>
            <a:endParaRPr lang="fr-FR"/>
          </a:p>
        </p:txBody>
      </p:sp>
    </p:spTree>
    <p:extLst>
      <p:ext uri="{BB962C8B-B14F-4D97-AF65-F5344CB8AC3E}">
        <p14:creationId xmlns:p14="http://schemas.microsoft.com/office/powerpoint/2010/main" val="1103828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D6FD3B-9FC3-4622-B87F-6456301E82BF}" type="datetimeFigureOut">
              <a:rPr lang="fr-FR" smtClean="0"/>
              <a:t>29/08/2019</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D4C86F-5DE3-4DEB-9EE9-33225474C4A2}" type="slidenum">
              <a:rPr lang="fr-FR" smtClean="0"/>
              <a:t>‹#›</a:t>
            </a:fld>
            <a:endParaRPr lang="fr-FR"/>
          </a:p>
        </p:txBody>
      </p:sp>
    </p:spTree>
    <p:extLst>
      <p:ext uri="{BB962C8B-B14F-4D97-AF65-F5344CB8AC3E}">
        <p14:creationId xmlns:p14="http://schemas.microsoft.com/office/powerpoint/2010/main" val="18122967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id"/><Relationship Id="rId1" Type="http://schemas.microsoft.com/office/2007/relationships/media" Target="../media/media1.mid"/><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1375" y="2923175"/>
            <a:ext cx="2743200" cy="1198039"/>
          </a:xfrm>
          <a:prstGeom prst="rect">
            <a:avLst/>
          </a:prstGeom>
          <a:solidFill>
            <a:schemeClr val="accent2">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solidFill>
                  <a:schemeClr val="tx1"/>
                </a:solidFill>
              </a:rPr>
              <a:t>Thème 1: Les Aspects de la Société Francophone: Les Tendances</a:t>
            </a:r>
            <a:endParaRPr lang="fr-FR" sz="2000" b="1" dirty="0">
              <a:solidFill>
                <a:schemeClr val="tx1"/>
              </a:solidFill>
            </a:endParaRPr>
          </a:p>
        </p:txBody>
      </p:sp>
      <p:sp>
        <p:nvSpPr>
          <p:cNvPr id="5" name="Rectangle 4"/>
          <p:cNvSpPr/>
          <p:nvPr/>
        </p:nvSpPr>
        <p:spPr>
          <a:xfrm>
            <a:off x="3911253" y="632110"/>
            <a:ext cx="2179150" cy="1112172"/>
          </a:xfrm>
          <a:prstGeom prst="rect">
            <a:avLst/>
          </a:prstGeom>
          <a:solidFill>
            <a:srgbClr val="E67EAD"/>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smtClean="0">
                <a:solidFill>
                  <a:schemeClr val="tx1"/>
                </a:solidFill>
              </a:rPr>
              <a:t>1. La famille en voie de changement</a:t>
            </a:r>
            <a:endParaRPr lang="fr-FR" sz="1600" b="1" dirty="0">
              <a:solidFill>
                <a:schemeClr val="tx1"/>
              </a:solidFill>
            </a:endParaRPr>
          </a:p>
        </p:txBody>
      </p:sp>
      <p:sp>
        <p:nvSpPr>
          <p:cNvPr id="9" name="Rectangle 8"/>
          <p:cNvSpPr/>
          <p:nvPr/>
        </p:nvSpPr>
        <p:spPr>
          <a:xfrm>
            <a:off x="3869742" y="2950338"/>
            <a:ext cx="2220661" cy="1123955"/>
          </a:xfrm>
          <a:prstGeom prst="rect">
            <a:avLst/>
          </a:prstGeom>
          <a:solidFill>
            <a:srgbClr val="8CDAC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smtClean="0">
                <a:solidFill>
                  <a:schemeClr val="tx1"/>
                </a:solidFill>
              </a:rPr>
              <a:t>2. La ‘cyber-société’</a:t>
            </a:r>
            <a:endParaRPr lang="fr-FR" sz="1600" b="1" dirty="0">
              <a:solidFill>
                <a:schemeClr val="tx1"/>
              </a:solidFill>
            </a:endParaRPr>
          </a:p>
        </p:txBody>
      </p:sp>
      <p:sp>
        <p:nvSpPr>
          <p:cNvPr id="10" name="Rectangle 9"/>
          <p:cNvSpPr/>
          <p:nvPr/>
        </p:nvSpPr>
        <p:spPr>
          <a:xfrm>
            <a:off x="3869741" y="4865205"/>
            <a:ext cx="2220662" cy="1161198"/>
          </a:xfrm>
          <a:prstGeom prst="rect">
            <a:avLst/>
          </a:prstGeom>
          <a:solidFill>
            <a:srgbClr val="899CD7"/>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smtClean="0">
                <a:solidFill>
                  <a:schemeClr val="tx1"/>
                </a:solidFill>
              </a:rPr>
              <a:t>3: Le rôle du bénévolat</a:t>
            </a:r>
            <a:endParaRPr lang="fr-FR" sz="1600" b="1" dirty="0">
              <a:solidFill>
                <a:schemeClr val="tx1"/>
              </a:solidFill>
            </a:endParaRPr>
          </a:p>
        </p:txBody>
      </p:sp>
      <p:sp>
        <p:nvSpPr>
          <p:cNvPr id="11" name="Rectangle 10"/>
          <p:cNvSpPr/>
          <p:nvPr/>
        </p:nvSpPr>
        <p:spPr>
          <a:xfrm>
            <a:off x="6340568" y="211352"/>
            <a:ext cx="4327433" cy="538619"/>
          </a:xfrm>
          <a:prstGeom prst="rect">
            <a:avLst/>
          </a:prstGeom>
          <a:solidFill>
            <a:srgbClr val="E67EAD"/>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smtClean="0">
                <a:solidFill>
                  <a:schemeClr val="tx1"/>
                </a:solidFill>
              </a:rPr>
              <a:t>a. La vie de couple: nouvelles tendances</a:t>
            </a:r>
            <a:endParaRPr lang="fr-FR" sz="1600" b="1" dirty="0">
              <a:solidFill>
                <a:schemeClr val="tx1"/>
              </a:solidFill>
            </a:endParaRPr>
          </a:p>
        </p:txBody>
      </p:sp>
      <p:sp>
        <p:nvSpPr>
          <p:cNvPr id="12" name="Rectangle 11"/>
          <p:cNvSpPr/>
          <p:nvPr/>
        </p:nvSpPr>
        <p:spPr>
          <a:xfrm>
            <a:off x="6340567" y="901723"/>
            <a:ext cx="4327433" cy="556796"/>
          </a:xfrm>
          <a:prstGeom prst="rect">
            <a:avLst/>
          </a:prstGeom>
          <a:solidFill>
            <a:srgbClr val="E67EAD"/>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smtClean="0">
                <a:solidFill>
                  <a:schemeClr val="tx1"/>
                </a:solidFill>
              </a:rPr>
              <a:t>b. Monoparentalité, homoparentalité, familles recomposées</a:t>
            </a:r>
            <a:endParaRPr lang="fr-FR" sz="1600" b="1" dirty="0">
              <a:solidFill>
                <a:schemeClr val="tx1"/>
              </a:solidFill>
            </a:endParaRPr>
          </a:p>
        </p:txBody>
      </p:sp>
      <p:sp>
        <p:nvSpPr>
          <p:cNvPr id="13" name="Rectangle 12"/>
          <p:cNvSpPr/>
          <p:nvPr/>
        </p:nvSpPr>
        <p:spPr>
          <a:xfrm>
            <a:off x="6340567" y="1635339"/>
            <a:ext cx="4327433" cy="533620"/>
          </a:xfrm>
          <a:prstGeom prst="rect">
            <a:avLst/>
          </a:prstGeom>
          <a:solidFill>
            <a:srgbClr val="E67EAD"/>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smtClean="0">
                <a:solidFill>
                  <a:schemeClr val="tx1"/>
                </a:solidFill>
              </a:rPr>
              <a:t>c. Grands-parents, parents et enfants: soucis et problèmes</a:t>
            </a:r>
            <a:endParaRPr lang="fr-FR" sz="1600" b="1" dirty="0">
              <a:solidFill>
                <a:schemeClr val="tx1"/>
              </a:solidFill>
            </a:endParaRPr>
          </a:p>
        </p:txBody>
      </p:sp>
      <p:sp>
        <p:nvSpPr>
          <p:cNvPr id="30" name="Rectangle 29"/>
          <p:cNvSpPr/>
          <p:nvPr/>
        </p:nvSpPr>
        <p:spPr>
          <a:xfrm>
            <a:off x="6300245" y="2416718"/>
            <a:ext cx="4327433" cy="533620"/>
          </a:xfrm>
          <a:prstGeom prst="rect">
            <a:avLst/>
          </a:prstGeom>
          <a:solidFill>
            <a:srgbClr val="8CDAC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smtClean="0">
                <a:solidFill>
                  <a:schemeClr val="tx1"/>
                </a:solidFill>
              </a:rPr>
              <a:t>a. Comment la technologie facilite la vie quotidienne</a:t>
            </a:r>
            <a:endParaRPr lang="fr-FR" sz="1600" b="1" dirty="0">
              <a:solidFill>
                <a:schemeClr val="tx1"/>
              </a:solidFill>
            </a:endParaRPr>
          </a:p>
        </p:txBody>
      </p:sp>
      <p:sp>
        <p:nvSpPr>
          <p:cNvPr id="31" name="Rectangle 30"/>
          <p:cNvSpPr/>
          <p:nvPr/>
        </p:nvSpPr>
        <p:spPr>
          <a:xfrm>
            <a:off x="6300245" y="3077989"/>
            <a:ext cx="4327433" cy="533620"/>
          </a:xfrm>
          <a:prstGeom prst="rect">
            <a:avLst/>
          </a:prstGeom>
          <a:solidFill>
            <a:srgbClr val="8CDAC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fr-FR" sz="1600" b="1" dirty="0" smtClean="0">
                <a:solidFill>
                  <a:schemeClr val="tx1"/>
                </a:solidFill>
              </a:rPr>
              <a:t>b. Quels dangers la cyber-société pose-t-elle?</a:t>
            </a:r>
          </a:p>
          <a:p>
            <a:endParaRPr lang="fr-FR" sz="1600" b="1" dirty="0">
              <a:solidFill>
                <a:schemeClr val="tx1"/>
              </a:solidFill>
            </a:endParaRPr>
          </a:p>
        </p:txBody>
      </p:sp>
      <p:sp>
        <p:nvSpPr>
          <p:cNvPr id="32" name="Rectangle 31"/>
          <p:cNvSpPr/>
          <p:nvPr/>
        </p:nvSpPr>
        <p:spPr>
          <a:xfrm>
            <a:off x="6300244" y="3756741"/>
            <a:ext cx="4327433" cy="533620"/>
          </a:xfrm>
          <a:prstGeom prst="rect">
            <a:avLst/>
          </a:prstGeom>
          <a:solidFill>
            <a:srgbClr val="8CDAC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fr-FR" sz="1600" b="1" dirty="0" smtClean="0">
                <a:solidFill>
                  <a:schemeClr val="tx1"/>
                </a:solidFill>
              </a:rPr>
              <a:t>c. Qui sont les cybernautes?</a:t>
            </a:r>
          </a:p>
          <a:p>
            <a:endParaRPr lang="fr-FR" sz="1600" b="1" dirty="0">
              <a:solidFill>
                <a:schemeClr val="tx1"/>
              </a:solidFill>
            </a:endParaRPr>
          </a:p>
        </p:txBody>
      </p:sp>
      <p:sp>
        <p:nvSpPr>
          <p:cNvPr id="33" name="Rectangle 32"/>
          <p:cNvSpPr/>
          <p:nvPr/>
        </p:nvSpPr>
        <p:spPr>
          <a:xfrm>
            <a:off x="6300241" y="4588550"/>
            <a:ext cx="4327433" cy="533620"/>
          </a:xfrm>
          <a:prstGeom prst="rect">
            <a:avLst/>
          </a:prstGeom>
          <a:solidFill>
            <a:srgbClr val="899CD7"/>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fr-FR" sz="1600" b="1" dirty="0" smtClean="0">
                <a:solidFill>
                  <a:schemeClr val="tx1"/>
                </a:solidFill>
              </a:rPr>
              <a:t>a. Qui sont et que font les bénévoles?</a:t>
            </a:r>
          </a:p>
          <a:p>
            <a:endParaRPr lang="fr-FR" sz="1600" b="1" dirty="0">
              <a:solidFill>
                <a:schemeClr val="tx1"/>
              </a:solidFill>
            </a:endParaRPr>
          </a:p>
        </p:txBody>
      </p:sp>
      <p:sp>
        <p:nvSpPr>
          <p:cNvPr id="34" name="Rectangle 33"/>
          <p:cNvSpPr/>
          <p:nvPr/>
        </p:nvSpPr>
        <p:spPr>
          <a:xfrm>
            <a:off x="6300241" y="5248915"/>
            <a:ext cx="4327433" cy="533620"/>
          </a:xfrm>
          <a:prstGeom prst="rect">
            <a:avLst/>
          </a:prstGeom>
          <a:solidFill>
            <a:srgbClr val="899CD7"/>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endParaRPr lang="fr-FR" sz="1600" b="1" dirty="0" smtClean="0">
              <a:solidFill>
                <a:schemeClr val="tx1"/>
              </a:solidFill>
            </a:endParaRPr>
          </a:p>
          <a:p>
            <a:pPr marL="0" lvl="1"/>
            <a:r>
              <a:rPr lang="fr-FR" sz="1600" b="1" dirty="0" smtClean="0">
                <a:solidFill>
                  <a:schemeClr val="tx1"/>
                </a:solidFill>
              </a:rPr>
              <a:t>b. Le bénévolat: Quelles valeurs pour ceux qui sont aidés?</a:t>
            </a:r>
          </a:p>
          <a:p>
            <a:endParaRPr lang="fr-FR" sz="1600" b="1" dirty="0">
              <a:solidFill>
                <a:schemeClr val="tx1"/>
              </a:solidFill>
            </a:endParaRPr>
          </a:p>
        </p:txBody>
      </p:sp>
      <p:sp>
        <p:nvSpPr>
          <p:cNvPr id="35" name="Rectangle 34"/>
          <p:cNvSpPr/>
          <p:nvPr/>
        </p:nvSpPr>
        <p:spPr>
          <a:xfrm>
            <a:off x="6300240" y="5937700"/>
            <a:ext cx="4327433" cy="533620"/>
          </a:xfrm>
          <a:prstGeom prst="rect">
            <a:avLst/>
          </a:prstGeom>
          <a:solidFill>
            <a:srgbClr val="899CD7"/>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endParaRPr lang="fr-FR" sz="1600" b="1" dirty="0" smtClean="0">
              <a:solidFill>
                <a:schemeClr val="tx1"/>
              </a:solidFill>
            </a:endParaRPr>
          </a:p>
          <a:p>
            <a:pPr marL="0" lvl="1"/>
            <a:r>
              <a:rPr lang="fr-FR" sz="1600" b="1" dirty="0" smtClean="0">
                <a:solidFill>
                  <a:schemeClr val="tx1"/>
                </a:solidFill>
              </a:rPr>
              <a:t>c. Le bénévolat: Quelles valeurs pour ceux qui aident?</a:t>
            </a:r>
          </a:p>
          <a:p>
            <a:endParaRPr lang="fr-FR" sz="1600" b="1" dirty="0">
              <a:solidFill>
                <a:schemeClr val="tx1"/>
              </a:solidFill>
            </a:endParaRPr>
          </a:p>
        </p:txBody>
      </p:sp>
      <p:cxnSp>
        <p:nvCxnSpPr>
          <p:cNvPr id="37" name="Elbow Connector 36"/>
          <p:cNvCxnSpPr>
            <a:stCxn id="4" idx="3"/>
            <a:endCxn id="5" idx="1"/>
          </p:cNvCxnSpPr>
          <p:nvPr/>
        </p:nvCxnSpPr>
        <p:spPr>
          <a:xfrm flipV="1">
            <a:off x="2964575" y="1188196"/>
            <a:ext cx="946678" cy="2333999"/>
          </a:xfrm>
          <a:prstGeom prst="bentConnector3">
            <a:avLst>
              <a:gd name="adj1" fmla="val 47117"/>
            </a:avLst>
          </a:prstGeom>
          <a:ln>
            <a:tailEnd type="triangle"/>
          </a:ln>
        </p:spPr>
        <p:style>
          <a:lnRef idx="3">
            <a:schemeClr val="dk1"/>
          </a:lnRef>
          <a:fillRef idx="0">
            <a:schemeClr val="dk1"/>
          </a:fillRef>
          <a:effectRef idx="2">
            <a:schemeClr val="dk1"/>
          </a:effectRef>
          <a:fontRef idx="minor">
            <a:schemeClr val="tx1"/>
          </a:fontRef>
        </p:style>
      </p:cxnSp>
      <p:cxnSp>
        <p:nvCxnSpPr>
          <p:cNvPr id="39" name="Elbow Connector 38"/>
          <p:cNvCxnSpPr>
            <a:stCxn id="4" idx="3"/>
            <a:endCxn id="10" idx="1"/>
          </p:cNvCxnSpPr>
          <p:nvPr/>
        </p:nvCxnSpPr>
        <p:spPr>
          <a:xfrm>
            <a:off x="2964575" y="3522195"/>
            <a:ext cx="905166" cy="1923609"/>
          </a:xfrm>
          <a:prstGeom prst="bentConnector3">
            <a:avLst>
              <a:gd name="adj1" fmla="val 49454"/>
            </a:avLst>
          </a:prstGeom>
          <a:ln>
            <a:tailEnd type="triangle"/>
          </a:ln>
        </p:spPr>
        <p:style>
          <a:lnRef idx="3">
            <a:schemeClr val="dk1"/>
          </a:lnRef>
          <a:fillRef idx="0">
            <a:schemeClr val="dk1"/>
          </a:fillRef>
          <a:effectRef idx="2">
            <a:schemeClr val="dk1"/>
          </a:effectRef>
          <a:fontRef idx="minor">
            <a:schemeClr val="tx1"/>
          </a:fontRef>
        </p:style>
      </p:cxnSp>
      <p:cxnSp>
        <p:nvCxnSpPr>
          <p:cNvPr id="41" name="Straight Arrow Connector 40"/>
          <p:cNvCxnSpPr/>
          <p:nvPr/>
        </p:nvCxnSpPr>
        <p:spPr>
          <a:xfrm>
            <a:off x="3174417" y="3522195"/>
            <a:ext cx="695325"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 name="TextBox 1"/>
          <p:cNvSpPr txBox="1"/>
          <p:nvPr/>
        </p:nvSpPr>
        <p:spPr>
          <a:xfrm>
            <a:off x="360218" y="387927"/>
            <a:ext cx="1382430" cy="400110"/>
          </a:xfrm>
          <a:prstGeom prst="rect">
            <a:avLst/>
          </a:prstGeom>
          <a:noFill/>
        </p:spPr>
        <p:txBody>
          <a:bodyPr wrap="none" rtlCol="0">
            <a:spAutoFit/>
          </a:bodyPr>
          <a:lstStyle/>
          <a:p>
            <a:r>
              <a:rPr lang="fr-FR" sz="2000" b="1" dirty="0" smtClean="0"/>
              <a:t>1ère année</a:t>
            </a:r>
            <a:endParaRPr lang="fr-FR" sz="2000" b="1" dirty="0"/>
          </a:p>
        </p:txBody>
      </p:sp>
    </p:spTree>
    <p:extLst>
      <p:ext uri="{BB962C8B-B14F-4D97-AF65-F5344CB8AC3E}">
        <p14:creationId xmlns:p14="http://schemas.microsoft.com/office/powerpoint/2010/main" val="2921303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b="1" dirty="0" smtClean="0"/>
              <a:t>Relevez les adjectifs utilisés dans les passages et produisez un tableau (feuille d’exercice)</a:t>
            </a:r>
            <a:endParaRPr lang="fr-FR" b="1" dirty="0"/>
          </a:p>
        </p:txBody>
      </p:sp>
      <p:sp>
        <p:nvSpPr>
          <p:cNvPr id="4" name="TextBox 3"/>
          <p:cNvSpPr txBox="1"/>
          <p:nvPr/>
        </p:nvSpPr>
        <p:spPr>
          <a:xfrm>
            <a:off x="1499971" y="1973431"/>
            <a:ext cx="10463645" cy="1015663"/>
          </a:xfrm>
          <a:prstGeom prst="rect">
            <a:avLst/>
          </a:prstGeom>
          <a:solidFill>
            <a:schemeClr val="accent4">
              <a:lumMod val="40000"/>
              <a:lumOff val="60000"/>
            </a:schemeClr>
          </a:solidFill>
          <a:ln w="38100">
            <a:solidFill>
              <a:schemeClr val="tx1"/>
            </a:solidFill>
          </a:ln>
        </p:spPr>
        <p:txBody>
          <a:bodyPr wrap="square" rtlCol="0">
            <a:spAutoFit/>
          </a:bodyPr>
          <a:lstStyle/>
          <a:p>
            <a:r>
              <a:rPr lang="fr-FR" sz="2000" b="1" dirty="0" smtClean="0"/>
              <a:t>Je m’entends vraiment bien avec ma sœur car nous avons une personnalité très similaire. Nous sommes toutes les deux patientes et polies et nous n’aimons pas les personnes qui sont égoïstes ou trop extraverties. </a:t>
            </a:r>
            <a:endParaRPr lang="fr-FR" sz="2000" b="1" dirty="0"/>
          </a:p>
        </p:txBody>
      </p:sp>
      <p:sp>
        <p:nvSpPr>
          <p:cNvPr id="5" name="TextBox 4"/>
          <p:cNvSpPr txBox="1"/>
          <p:nvPr/>
        </p:nvSpPr>
        <p:spPr>
          <a:xfrm>
            <a:off x="1499970" y="3271837"/>
            <a:ext cx="10463645" cy="707886"/>
          </a:xfrm>
          <a:prstGeom prst="rect">
            <a:avLst/>
          </a:prstGeom>
          <a:solidFill>
            <a:schemeClr val="accent2">
              <a:lumMod val="40000"/>
              <a:lumOff val="60000"/>
            </a:schemeClr>
          </a:solidFill>
          <a:ln w="38100">
            <a:solidFill>
              <a:schemeClr val="tx1"/>
            </a:solidFill>
          </a:ln>
        </p:spPr>
        <p:txBody>
          <a:bodyPr wrap="square" rtlCol="0">
            <a:spAutoFit/>
          </a:bodyPr>
          <a:lstStyle/>
          <a:p>
            <a:r>
              <a:rPr lang="fr-FR" sz="2000" b="1" dirty="0" smtClean="0"/>
              <a:t>Mon frère et moi nous disputons constamment. Il est souvent bruyant et énervant, alors que moi je suis assez calme et timide. </a:t>
            </a:r>
            <a:endParaRPr lang="fr-FR" sz="2000" b="1" dirty="0"/>
          </a:p>
        </p:txBody>
      </p:sp>
      <p:sp>
        <p:nvSpPr>
          <p:cNvPr id="6" name="TextBox 5"/>
          <p:cNvSpPr txBox="1"/>
          <p:nvPr/>
        </p:nvSpPr>
        <p:spPr>
          <a:xfrm>
            <a:off x="1499971" y="4252969"/>
            <a:ext cx="10463644" cy="1015663"/>
          </a:xfrm>
          <a:prstGeom prst="rect">
            <a:avLst/>
          </a:prstGeom>
          <a:solidFill>
            <a:schemeClr val="accent3">
              <a:lumMod val="40000"/>
              <a:lumOff val="60000"/>
            </a:schemeClr>
          </a:solidFill>
          <a:ln w="38100">
            <a:solidFill>
              <a:schemeClr val="tx1"/>
            </a:solidFill>
          </a:ln>
        </p:spPr>
        <p:txBody>
          <a:bodyPr wrap="square" rtlCol="0">
            <a:spAutoFit/>
          </a:bodyPr>
          <a:lstStyle/>
          <a:p>
            <a:r>
              <a:rPr lang="fr-FR" sz="2000" b="1" dirty="0" smtClean="0"/>
              <a:t>Mes parents s’entendent bien mais ils sont très différents. Ma mère est un peu paresseuse, sensible et plus sérieuse que mon père. Mon père, lui, est drôle et sportif. Cependant, je pense qu’ils sont tous les deux très intéressants, agréables et tolérants. </a:t>
            </a:r>
            <a:endParaRPr lang="fr-FR" sz="2000" b="1" dirty="0"/>
          </a:p>
        </p:txBody>
      </p:sp>
      <p:sp>
        <p:nvSpPr>
          <p:cNvPr id="7" name="TextBox 6"/>
          <p:cNvSpPr txBox="1"/>
          <p:nvPr/>
        </p:nvSpPr>
        <p:spPr>
          <a:xfrm>
            <a:off x="1473885" y="5541878"/>
            <a:ext cx="10489730" cy="707886"/>
          </a:xfrm>
          <a:prstGeom prst="rect">
            <a:avLst/>
          </a:prstGeom>
          <a:solidFill>
            <a:schemeClr val="accent6">
              <a:lumMod val="40000"/>
              <a:lumOff val="60000"/>
            </a:schemeClr>
          </a:solidFill>
          <a:ln w="38100">
            <a:solidFill>
              <a:schemeClr val="tx1"/>
            </a:solidFill>
          </a:ln>
        </p:spPr>
        <p:txBody>
          <a:bodyPr wrap="square" rtlCol="0">
            <a:spAutoFit/>
          </a:bodyPr>
          <a:lstStyle/>
          <a:p>
            <a:r>
              <a:rPr lang="fr-FR" sz="2000" b="1" dirty="0" smtClean="0"/>
              <a:t>Ma cousine pense que ses frères sont sympathiques et généreux. En revanche, elle trouve qu’ils ne sont pas très travailleurs. </a:t>
            </a:r>
            <a:endParaRPr lang="fr-FR" sz="2000" b="1"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31043" y="48862"/>
            <a:ext cx="832572" cy="724827"/>
          </a:xfrm>
          <a:prstGeom prst="rect">
            <a:avLst/>
          </a:prstGeom>
        </p:spPr>
      </p:pic>
      <p:pic>
        <p:nvPicPr>
          <p:cNvPr id="9"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86429" y="762676"/>
            <a:ext cx="1505571" cy="1064635"/>
          </a:xfrm>
          <a:prstGeom prst="rect">
            <a:avLst/>
          </a:prstGeom>
        </p:spPr>
      </p:pic>
    </p:spTree>
    <p:extLst>
      <p:ext uri="{BB962C8B-B14F-4D97-AF65-F5344CB8AC3E}">
        <p14:creationId xmlns:p14="http://schemas.microsoft.com/office/powerpoint/2010/main" val="30034910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880144049"/>
              </p:ext>
            </p:extLst>
          </p:nvPr>
        </p:nvGraphicFramePr>
        <p:xfrm>
          <a:off x="1607521" y="1214046"/>
          <a:ext cx="9753600" cy="5065692"/>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20000"/>
                    </a:ext>
                  </a:extLst>
                </a:gridCol>
                <a:gridCol w="2438400">
                  <a:extLst>
                    <a:ext uri="{9D8B030D-6E8A-4147-A177-3AD203B41FA5}">
                      <a16:colId xmlns:a16="http://schemas.microsoft.com/office/drawing/2014/main" val="20001"/>
                    </a:ext>
                  </a:extLst>
                </a:gridCol>
                <a:gridCol w="2438400">
                  <a:extLst>
                    <a:ext uri="{9D8B030D-6E8A-4147-A177-3AD203B41FA5}">
                      <a16:colId xmlns:a16="http://schemas.microsoft.com/office/drawing/2014/main" val="20002"/>
                    </a:ext>
                  </a:extLst>
                </a:gridCol>
                <a:gridCol w="2438400">
                  <a:extLst>
                    <a:ext uri="{9D8B030D-6E8A-4147-A177-3AD203B41FA5}">
                      <a16:colId xmlns:a16="http://schemas.microsoft.com/office/drawing/2014/main" val="20003"/>
                    </a:ext>
                  </a:extLst>
                </a:gridCol>
              </a:tblGrid>
              <a:tr h="443047">
                <a:tc>
                  <a:txBody>
                    <a:bodyPr/>
                    <a:lstStyle/>
                    <a:p>
                      <a:r>
                        <a:rPr lang="fr-FR" sz="2400" dirty="0" smtClean="0">
                          <a:solidFill>
                            <a:sysClr val="windowText" lastClr="000000"/>
                          </a:solidFill>
                        </a:rPr>
                        <a:t>Être</a:t>
                      </a:r>
                      <a:endParaRPr lang="fr-FR" sz="2400"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fr-FR" sz="2400" dirty="0" smtClean="0">
                          <a:solidFill>
                            <a:sysClr val="windowText" lastClr="000000"/>
                          </a:solidFill>
                        </a:rPr>
                        <a:t>Avoir</a:t>
                      </a:r>
                      <a:endParaRPr lang="fr-FR" sz="2400"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fr-FR" sz="2400" dirty="0" smtClean="0">
                          <a:solidFill>
                            <a:sysClr val="windowText" lastClr="000000"/>
                          </a:solidFill>
                        </a:rPr>
                        <a:t>Aller</a:t>
                      </a:r>
                      <a:endParaRPr lang="fr-FR" sz="2400"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fr-FR" sz="2400" dirty="0" smtClean="0">
                          <a:solidFill>
                            <a:sysClr val="windowText" lastClr="000000"/>
                          </a:solidFill>
                        </a:rPr>
                        <a:t>Faire</a:t>
                      </a:r>
                      <a:endParaRPr lang="fr-FR" sz="2400"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0"/>
                  </a:ext>
                </a:extLst>
              </a:tr>
              <a:tr h="2075646">
                <a:tc>
                  <a:txBody>
                    <a:bodyPr/>
                    <a:lstStyle/>
                    <a:p>
                      <a:r>
                        <a:rPr lang="fr-FR" sz="2000" b="1" dirty="0" smtClean="0">
                          <a:solidFill>
                            <a:sysClr val="windowText" lastClr="000000"/>
                          </a:solidFill>
                        </a:rPr>
                        <a:t>Je suis</a:t>
                      </a:r>
                    </a:p>
                    <a:p>
                      <a:r>
                        <a:rPr lang="fr-FR" sz="2000" b="1" dirty="0" smtClean="0">
                          <a:solidFill>
                            <a:sysClr val="windowText" lastClr="000000"/>
                          </a:solidFill>
                        </a:rPr>
                        <a:t>Tu es</a:t>
                      </a:r>
                    </a:p>
                    <a:p>
                      <a:r>
                        <a:rPr lang="fr-FR" sz="2000" b="1" dirty="0" smtClean="0">
                          <a:solidFill>
                            <a:sysClr val="windowText" lastClr="000000"/>
                          </a:solidFill>
                        </a:rPr>
                        <a:t>Il/elle/on est</a:t>
                      </a:r>
                    </a:p>
                    <a:p>
                      <a:r>
                        <a:rPr lang="fr-FR" sz="2000" b="1" dirty="0" smtClean="0">
                          <a:solidFill>
                            <a:sysClr val="windowText" lastClr="000000"/>
                          </a:solidFill>
                        </a:rPr>
                        <a:t>Nous</a:t>
                      </a:r>
                      <a:r>
                        <a:rPr lang="fr-FR" sz="2000" b="1" baseline="0" dirty="0" smtClean="0">
                          <a:solidFill>
                            <a:sysClr val="windowText" lastClr="000000"/>
                          </a:solidFill>
                        </a:rPr>
                        <a:t> sommes</a:t>
                      </a:r>
                    </a:p>
                    <a:p>
                      <a:r>
                        <a:rPr lang="fr-FR" sz="2000" b="1" baseline="0" dirty="0" smtClean="0">
                          <a:solidFill>
                            <a:sysClr val="windowText" lastClr="000000"/>
                          </a:solidFill>
                        </a:rPr>
                        <a:t>Vous êtes</a:t>
                      </a:r>
                    </a:p>
                    <a:p>
                      <a:r>
                        <a:rPr lang="fr-FR" sz="2000" b="1" baseline="0" dirty="0" smtClean="0">
                          <a:solidFill>
                            <a:sysClr val="windowText" lastClr="000000"/>
                          </a:solidFill>
                        </a:rPr>
                        <a:t>Ils/elles sont</a:t>
                      </a:r>
                      <a:endParaRPr lang="fr-FR" sz="2000" b="1"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lang="fr-FR" sz="2000" b="1" dirty="0" smtClean="0">
                          <a:solidFill>
                            <a:sysClr val="windowText" lastClr="000000"/>
                          </a:solidFill>
                        </a:rPr>
                        <a:t>J’ai</a:t>
                      </a:r>
                    </a:p>
                    <a:p>
                      <a:r>
                        <a:rPr lang="fr-FR" sz="2000" b="1" dirty="0" smtClean="0">
                          <a:solidFill>
                            <a:sysClr val="windowText" lastClr="000000"/>
                          </a:solidFill>
                        </a:rPr>
                        <a:t>Tu as</a:t>
                      </a:r>
                    </a:p>
                    <a:p>
                      <a:r>
                        <a:rPr lang="fr-FR" sz="2000" b="1" dirty="0" smtClean="0">
                          <a:solidFill>
                            <a:sysClr val="windowText" lastClr="000000"/>
                          </a:solidFill>
                        </a:rPr>
                        <a:t>Il/elle/on a</a:t>
                      </a:r>
                    </a:p>
                    <a:p>
                      <a:r>
                        <a:rPr lang="fr-FR" sz="2000" b="1" dirty="0" smtClean="0">
                          <a:solidFill>
                            <a:sysClr val="windowText" lastClr="000000"/>
                          </a:solidFill>
                        </a:rPr>
                        <a:t>Nous avons</a:t>
                      </a:r>
                    </a:p>
                    <a:p>
                      <a:r>
                        <a:rPr lang="fr-FR" sz="2000" b="1" dirty="0" smtClean="0">
                          <a:solidFill>
                            <a:sysClr val="windowText" lastClr="000000"/>
                          </a:solidFill>
                        </a:rPr>
                        <a:t>Vous avez</a:t>
                      </a:r>
                    </a:p>
                    <a:p>
                      <a:r>
                        <a:rPr lang="fr-FR" sz="2000" b="1" dirty="0" smtClean="0">
                          <a:solidFill>
                            <a:sysClr val="windowText" lastClr="000000"/>
                          </a:solidFill>
                        </a:rPr>
                        <a:t>Ils/elles ont</a:t>
                      </a:r>
                      <a:endParaRPr lang="fr-FR" sz="2000" b="1"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lang="fr-FR" sz="2000" b="1" dirty="0" smtClean="0">
                          <a:solidFill>
                            <a:sysClr val="windowText" lastClr="000000"/>
                          </a:solidFill>
                        </a:rPr>
                        <a:t>Je vais</a:t>
                      </a:r>
                    </a:p>
                    <a:p>
                      <a:r>
                        <a:rPr lang="fr-FR" sz="2000" b="1" dirty="0" smtClean="0">
                          <a:solidFill>
                            <a:sysClr val="windowText" lastClr="000000"/>
                          </a:solidFill>
                        </a:rPr>
                        <a:t>Tu vas</a:t>
                      </a:r>
                    </a:p>
                    <a:p>
                      <a:r>
                        <a:rPr lang="fr-FR" sz="2000" b="1" dirty="0" smtClean="0">
                          <a:solidFill>
                            <a:sysClr val="windowText" lastClr="000000"/>
                          </a:solidFill>
                        </a:rPr>
                        <a:t>Il/elle/on va</a:t>
                      </a:r>
                    </a:p>
                    <a:p>
                      <a:r>
                        <a:rPr lang="fr-FR" sz="2000" b="1" dirty="0" smtClean="0">
                          <a:solidFill>
                            <a:sysClr val="windowText" lastClr="000000"/>
                          </a:solidFill>
                        </a:rPr>
                        <a:t>Nous allons</a:t>
                      </a:r>
                    </a:p>
                    <a:p>
                      <a:r>
                        <a:rPr lang="fr-FR" sz="2000" b="1" dirty="0" smtClean="0">
                          <a:solidFill>
                            <a:sysClr val="windowText" lastClr="000000"/>
                          </a:solidFill>
                        </a:rPr>
                        <a:t>Vous allez</a:t>
                      </a:r>
                    </a:p>
                    <a:p>
                      <a:r>
                        <a:rPr lang="fr-FR" sz="2000" b="1" dirty="0" smtClean="0">
                          <a:solidFill>
                            <a:sysClr val="windowText" lastClr="000000"/>
                          </a:solidFill>
                        </a:rPr>
                        <a:t>Ils/elles vont</a:t>
                      </a:r>
                      <a:endParaRPr lang="fr-FR" sz="2000" b="1"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lang="fr-FR" sz="2000" b="1" dirty="0" smtClean="0">
                          <a:solidFill>
                            <a:sysClr val="windowText" lastClr="000000"/>
                          </a:solidFill>
                        </a:rPr>
                        <a:t>Je fais </a:t>
                      </a:r>
                    </a:p>
                    <a:p>
                      <a:r>
                        <a:rPr lang="fr-FR" sz="2000" b="1" dirty="0" smtClean="0">
                          <a:solidFill>
                            <a:sysClr val="windowText" lastClr="000000"/>
                          </a:solidFill>
                        </a:rPr>
                        <a:t>Tu fais</a:t>
                      </a:r>
                    </a:p>
                    <a:p>
                      <a:r>
                        <a:rPr lang="fr-FR" sz="2000" b="1" dirty="0" smtClean="0">
                          <a:solidFill>
                            <a:sysClr val="windowText" lastClr="000000"/>
                          </a:solidFill>
                        </a:rPr>
                        <a:t>Il/elle/on fait</a:t>
                      </a:r>
                    </a:p>
                    <a:p>
                      <a:r>
                        <a:rPr lang="fr-FR" sz="2000" b="1" dirty="0" smtClean="0">
                          <a:solidFill>
                            <a:sysClr val="windowText" lastClr="000000"/>
                          </a:solidFill>
                        </a:rPr>
                        <a:t>Nous faisons</a:t>
                      </a:r>
                    </a:p>
                    <a:p>
                      <a:r>
                        <a:rPr lang="fr-FR" sz="2000" b="1" dirty="0" smtClean="0">
                          <a:solidFill>
                            <a:sysClr val="windowText" lastClr="000000"/>
                          </a:solidFill>
                        </a:rPr>
                        <a:t>Vous faites</a:t>
                      </a:r>
                    </a:p>
                    <a:p>
                      <a:r>
                        <a:rPr lang="fr-FR" sz="2000" b="1" dirty="0" smtClean="0">
                          <a:solidFill>
                            <a:sysClr val="windowText" lastClr="000000"/>
                          </a:solidFill>
                        </a:rPr>
                        <a:t>Ils/elles font</a:t>
                      </a:r>
                      <a:endParaRPr lang="fr-FR" sz="2000" b="1"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1"/>
                  </a:ext>
                </a:extLst>
              </a:tr>
              <a:tr h="443047">
                <a:tc>
                  <a:txBody>
                    <a:bodyPr/>
                    <a:lstStyle/>
                    <a:p>
                      <a:r>
                        <a:rPr lang="fr-FR" sz="2400" b="1" dirty="0" smtClean="0">
                          <a:solidFill>
                            <a:sysClr val="windowText" lastClr="000000"/>
                          </a:solidFill>
                        </a:rPr>
                        <a:t>Dire</a:t>
                      </a:r>
                      <a:endParaRPr lang="fr-FR" sz="2400" b="1"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fr-FR" sz="2400" b="1" dirty="0" smtClean="0">
                          <a:solidFill>
                            <a:sysClr val="windowText" lastClr="000000"/>
                          </a:solidFill>
                        </a:rPr>
                        <a:t>Vouloir</a:t>
                      </a:r>
                      <a:endParaRPr lang="fr-FR" sz="2400" b="1"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fr-FR" sz="2400" b="1" dirty="0" smtClean="0">
                          <a:solidFill>
                            <a:sysClr val="windowText" lastClr="000000"/>
                          </a:solidFill>
                        </a:rPr>
                        <a:t>Pouvoir</a:t>
                      </a:r>
                      <a:endParaRPr lang="fr-FR" sz="2400" b="1"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fr-FR" sz="2400" b="1" dirty="0" smtClean="0">
                          <a:solidFill>
                            <a:sysClr val="windowText" lastClr="000000"/>
                          </a:solidFill>
                        </a:rPr>
                        <a:t>Devoir</a:t>
                      </a:r>
                      <a:endParaRPr lang="fr-FR" sz="2400" b="1"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2"/>
                  </a:ext>
                </a:extLst>
              </a:tr>
              <a:tr h="2075646">
                <a:tc>
                  <a:txBody>
                    <a:bodyPr/>
                    <a:lstStyle/>
                    <a:p>
                      <a:r>
                        <a:rPr lang="fr-FR" sz="2000" b="1" dirty="0" smtClean="0">
                          <a:solidFill>
                            <a:sysClr val="windowText" lastClr="000000"/>
                          </a:solidFill>
                        </a:rPr>
                        <a:t>Je dis</a:t>
                      </a:r>
                    </a:p>
                    <a:p>
                      <a:r>
                        <a:rPr lang="fr-FR" sz="2000" b="1" dirty="0" smtClean="0">
                          <a:solidFill>
                            <a:sysClr val="windowText" lastClr="000000"/>
                          </a:solidFill>
                        </a:rPr>
                        <a:t>Tu dis</a:t>
                      </a:r>
                    </a:p>
                    <a:p>
                      <a:r>
                        <a:rPr lang="fr-FR" sz="2000" b="1" dirty="0" smtClean="0">
                          <a:solidFill>
                            <a:sysClr val="windowText" lastClr="000000"/>
                          </a:solidFill>
                        </a:rPr>
                        <a:t>Il/elle/on dit</a:t>
                      </a:r>
                    </a:p>
                    <a:p>
                      <a:r>
                        <a:rPr lang="fr-FR" sz="2000" b="1" dirty="0" smtClean="0">
                          <a:solidFill>
                            <a:sysClr val="windowText" lastClr="000000"/>
                          </a:solidFill>
                        </a:rPr>
                        <a:t>Nous disons</a:t>
                      </a:r>
                    </a:p>
                    <a:p>
                      <a:r>
                        <a:rPr lang="fr-FR" sz="2000" b="1" smtClean="0">
                          <a:solidFill>
                            <a:sysClr val="windowText" lastClr="000000"/>
                          </a:solidFill>
                        </a:rPr>
                        <a:t>Vous dites</a:t>
                      </a:r>
                      <a:endParaRPr lang="fr-FR" sz="2000" b="1" dirty="0" smtClean="0">
                        <a:solidFill>
                          <a:sysClr val="windowText" lastClr="000000"/>
                        </a:solidFill>
                      </a:endParaRPr>
                    </a:p>
                    <a:p>
                      <a:r>
                        <a:rPr lang="fr-FR" sz="2000" b="1" dirty="0" smtClean="0">
                          <a:solidFill>
                            <a:sysClr val="windowText" lastClr="000000"/>
                          </a:solidFill>
                        </a:rPr>
                        <a:t>Ils/elles disent</a:t>
                      </a:r>
                      <a:endParaRPr lang="fr-FR" sz="2000" b="1"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lang="fr-FR" sz="2000" b="1" dirty="0" smtClean="0">
                          <a:solidFill>
                            <a:sysClr val="windowText" lastClr="000000"/>
                          </a:solidFill>
                        </a:rPr>
                        <a:t>Je veux</a:t>
                      </a:r>
                    </a:p>
                    <a:p>
                      <a:r>
                        <a:rPr lang="fr-FR" sz="2000" b="1" dirty="0" smtClean="0">
                          <a:solidFill>
                            <a:sysClr val="windowText" lastClr="000000"/>
                          </a:solidFill>
                        </a:rPr>
                        <a:t>Tu veux</a:t>
                      </a:r>
                    </a:p>
                    <a:p>
                      <a:r>
                        <a:rPr lang="fr-FR" sz="2000" b="1" dirty="0" smtClean="0">
                          <a:solidFill>
                            <a:sysClr val="windowText" lastClr="000000"/>
                          </a:solidFill>
                        </a:rPr>
                        <a:t>Il/elle/on veut</a:t>
                      </a:r>
                    </a:p>
                    <a:p>
                      <a:r>
                        <a:rPr lang="fr-FR" sz="2000" b="1" dirty="0" smtClean="0">
                          <a:solidFill>
                            <a:sysClr val="windowText" lastClr="000000"/>
                          </a:solidFill>
                        </a:rPr>
                        <a:t>Nous voulons</a:t>
                      </a:r>
                    </a:p>
                    <a:p>
                      <a:r>
                        <a:rPr lang="fr-FR" sz="2000" b="1" dirty="0" smtClean="0">
                          <a:solidFill>
                            <a:sysClr val="windowText" lastClr="000000"/>
                          </a:solidFill>
                        </a:rPr>
                        <a:t>Vous voulez</a:t>
                      </a:r>
                    </a:p>
                    <a:p>
                      <a:r>
                        <a:rPr lang="fr-FR" sz="2000" b="1" dirty="0" smtClean="0">
                          <a:solidFill>
                            <a:sysClr val="windowText" lastClr="000000"/>
                          </a:solidFill>
                        </a:rPr>
                        <a:t>Ils/elles veulent</a:t>
                      </a:r>
                      <a:endParaRPr lang="fr-FR" sz="2000" b="1"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lang="fr-FR" sz="2000" b="1" dirty="0" smtClean="0">
                          <a:solidFill>
                            <a:sysClr val="windowText" lastClr="000000"/>
                          </a:solidFill>
                        </a:rPr>
                        <a:t>Je peux</a:t>
                      </a:r>
                    </a:p>
                    <a:p>
                      <a:r>
                        <a:rPr lang="fr-FR" sz="2000" b="1" dirty="0" smtClean="0">
                          <a:solidFill>
                            <a:sysClr val="windowText" lastClr="000000"/>
                          </a:solidFill>
                        </a:rPr>
                        <a:t>Tu peux</a:t>
                      </a:r>
                    </a:p>
                    <a:p>
                      <a:r>
                        <a:rPr lang="fr-FR" sz="2000" b="1" dirty="0" smtClean="0">
                          <a:solidFill>
                            <a:sysClr val="windowText" lastClr="000000"/>
                          </a:solidFill>
                        </a:rPr>
                        <a:t>Il/elle/on peut</a:t>
                      </a:r>
                    </a:p>
                    <a:p>
                      <a:r>
                        <a:rPr lang="fr-FR" sz="2000" b="1" dirty="0" smtClean="0">
                          <a:solidFill>
                            <a:sysClr val="windowText" lastClr="000000"/>
                          </a:solidFill>
                        </a:rPr>
                        <a:t>Nous pouvons</a:t>
                      </a:r>
                    </a:p>
                    <a:p>
                      <a:r>
                        <a:rPr lang="fr-FR" sz="2000" b="1" dirty="0" smtClean="0">
                          <a:solidFill>
                            <a:sysClr val="windowText" lastClr="000000"/>
                          </a:solidFill>
                        </a:rPr>
                        <a:t>Vous pouvez</a:t>
                      </a:r>
                    </a:p>
                    <a:p>
                      <a:r>
                        <a:rPr lang="fr-FR" sz="2000" b="1" dirty="0" smtClean="0">
                          <a:solidFill>
                            <a:sysClr val="windowText" lastClr="000000"/>
                          </a:solidFill>
                        </a:rPr>
                        <a:t>Ils/elles peuvent</a:t>
                      </a:r>
                      <a:endParaRPr lang="fr-FR" sz="2000" b="1"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lang="fr-FR" sz="2000" b="1" dirty="0" smtClean="0">
                          <a:solidFill>
                            <a:sysClr val="windowText" lastClr="000000"/>
                          </a:solidFill>
                        </a:rPr>
                        <a:t>Je dois</a:t>
                      </a:r>
                    </a:p>
                    <a:p>
                      <a:r>
                        <a:rPr lang="fr-FR" sz="2000" b="1" dirty="0" smtClean="0">
                          <a:solidFill>
                            <a:sysClr val="windowText" lastClr="000000"/>
                          </a:solidFill>
                        </a:rPr>
                        <a:t>Tu</a:t>
                      </a:r>
                      <a:r>
                        <a:rPr lang="fr-FR" sz="2000" b="1" baseline="0" dirty="0" smtClean="0">
                          <a:solidFill>
                            <a:sysClr val="windowText" lastClr="000000"/>
                          </a:solidFill>
                        </a:rPr>
                        <a:t> dois</a:t>
                      </a:r>
                    </a:p>
                    <a:p>
                      <a:r>
                        <a:rPr lang="fr-FR" sz="2000" b="1" baseline="0" dirty="0" smtClean="0">
                          <a:solidFill>
                            <a:sysClr val="windowText" lastClr="000000"/>
                          </a:solidFill>
                        </a:rPr>
                        <a:t>Il/elle/on doit</a:t>
                      </a:r>
                    </a:p>
                    <a:p>
                      <a:r>
                        <a:rPr lang="fr-FR" sz="2000" b="1" baseline="0" dirty="0" smtClean="0">
                          <a:solidFill>
                            <a:sysClr val="windowText" lastClr="000000"/>
                          </a:solidFill>
                        </a:rPr>
                        <a:t>Nous devons</a:t>
                      </a:r>
                    </a:p>
                    <a:p>
                      <a:r>
                        <a:rPr lang="fr-FR" sz="2000" b="1" baseline="0" dirty="0" smtClean="0">
                          <a:solidFill>
                            <a:sysClr val="windowText" lastClr="000000"/>
                          </a:solidFill>
                        </a:rPr>
                        <a:t>Vous devez</a:t>
                      </a:r>
                    </a:p>
                    <a:p>
                      <a:r>
                        <a:rPr lang="fr-FR" sz="2000" b="1" baseline="0" dirty="0" smtClean="0">
                          <a:solidFill>
                            <a:sysClr val="windowText" lastClr="000000"/>
                          </a:solidFill>
                        </a:rPr>
                        <a:t>Ils/elles doivent</a:t>
                      </a:r>
                      <a:endParaRPr lang="fr-FR" sz="2000" b="1"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3"/>
                  </a:ext>
                </a:extLst>
              </a:tr>
            </a:tbl>
          </a:graphicData>
        </a:graphic>
      </p:graphicFrame>
      <p:sp>
        <p:nvSpPr>
          <p:cNvPr id="5" name="TextBox 4"/>
          <p:cNvSpPr txBox="1"/>
          <p:nvPr/>
        </p:nvSpPr>
        <p:spPr>
          <a:xfrm>
            <a:off x="1205344" y="0"/>
            <a:ext cx="6363665" cy="646331"/>
          </a:xfrm>
          <a:prstGeom prst="rect">
            <a:avLst/>
          </a:prstGeom>
          <a:noFill/>
        </p:spPr>
        <p:txBody>
          <a:bodyPr wrap="none" rtlCol="0">
            <a:spAutoFit/>
          </a:bodyPr>
          <a:lstStyle/>
          <a:p>
            <a:r>
              <a:rPr lang="fr-FR" sz="3600" b="1" dirty="0" smtClean="0"/>
              <a:t>Les verbes irréguliers au présent</a:t>
            </a:r>
          </a:p>
        </p:txBody>
      </p:sp>
      <p:sp>
        <p:nvSpPr>
          <p:cNvPr id="6" name="TextBox 5"/>
          <p:cNvSpPr txBox="1"/>
          <p:nvPr/>
        </p:nvSpPr>
        <p:spPr>
          <a:xfrm>
            <a:off x="4387176" y="6388260"/>
            <a:ext cx="4194290" cy="400110"/>
          </a:xfrm>
          <a:prstGeom prst="rect">
            <a:avLst/>
          </a:prstGeom>
          <a:noFill/>
        </p:spPr>
        <p:txBody>
          <a:bodyPr wrap="none" rtlCol="0">
            <a:spAutoFit/>
          </a:bodyPr>
          <a:lstStyle/>
          <a:p>
            <a:r>
              <a:rPr lang="fr-FR" sz="2000" b="1" i="1" dirty="0" smtClean="0"/>
              <a:t>Apprenez ces conjugaisons par cœur! </a:t>
            </a:r>
            <a:endParaRPr lang="fr-FR" sz="2000" b="1" i="1" dirty="0"/>
          </a:p>
        </p:txBody>
      </p:sp>
    </p:spTree>
    <p:extLst>
      <p:ext uri="{BB962C8B-B14F-4D97-AF65-F5344CB8AC3E}">
        <p14:creationId xmlns:p14="http://schemas.microsoft.com/office/powerpoint/2010/main" val="36371444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59714"/>
            <a:ext cx="10515600" cy="992620"/>
          </a:xfrm>
        </p:spPr>
        <p:txBody>
          <a:bodyPr>
            <a:normAutofit fontScale="90000"/>
          </a:bodyPr>
          <a:lstStyle/>
          <a:p>
            <a:r>
              <a:rPr lang="fr-FR" sz="5300" b="1" dirty="0" smtClean="0"/>
              <a:t>Les verbes irréguliers au présent</a:t>
            </a:r>
            <a:r>
              <a:rPr lang="fr-FR" b="1" dirty="0" smtClean="0"/>
              <a:t/>
            </a:r>
            <a:br>
              <a:rPr lang="fr-FR" b="1" dirty="0" smtClean="0"/>
            </a:br>
            <a:r>
              <a:rPr lang="fr-FR" b="1" dirty="0" smtClean="0"/>
              <a:t>Traduisez les phrases en français </a:t>
            </a:r>
            <a:endParaRPr lang="fr-FR" b="1" dirty="0"/>
          </a:p>
        </p:txBody>
      </p:sp>
      <p:sp>
        <p:nvSpPr>
          <p:cNvPr id="3" name="Content Placeholder 2"/>
          <p:cNvSpPr>
            <a:spLocks noGrp="1"/>
          </p:cNvSpPr>
          <p:nvPr>
            <p:ph idx="1"/>
          </p:nvPr>
        </p:nvSpPr>
        <p:spPr>
          <a:xfrm>
            <a:off x="1226127" y="1881043"/>
            <a:ext cx="10515600" cy="4351338"/>
          </a:xfrm>
          <a:solidFill>
            <a:schemeClr val="accent6">
              <a:lumMod val="40000"/>
              <a:lumOff val="60000"/>
            </a:schemeClr>
          </a:solidFill>
        </p:spPr>
        <p:txBody>
          <a:bodyPr>
            <a:normAutofit lnSpcReduction="10000"/>
          </a:bodyPr>
          <a:lstStyle/>
          <a:p>
            <a:pPr marL="514350" indent="-514350">
              <a:lnSpc>
                <a:spcPct val="150000"/>
              </a:lnSpc>
              <a:buAutoNum type="arabicPeriod"/>
            </a:pPr>
            <a:r>
              <a:rPr lang="fr-FR" b="1" dirty="0" err="1" smtClean="0"/>
              <a:t>Your</a:t>
            </a:r>
            <a:r>
              <a:rPr lang="fr-FR" b="1" dirty="0" smtClean="0"/>
              <a:t> </a:t>
            </a:r>
            <a:r>
              <a:rPr lang="fr-FR" b="1" dirty="0" err="1" smtClean="0"/>
              <a:t>grandmother</a:t>
            </a:r>
            <a:r>
              <a:rPr lang="fr-FR" b="1" dirty="0" smtClean="0"/>
              <a:t> </a:t>
            </a:r>
            <a:r>
              <a:rPr lang="fr-FR" b="1" dirty="0" err="1" smtClean="0"/>
              <a:t>says</a:t>
            </a:r>
            <a:r>
              <a:rPr lang="fr-FR" b="1" dirty="0" smtClean="0"/>
              <a:t> </a:t>
            </a:r>
            <a:r>
              <a:rPr lang="fr-FR" b="1" dirty="0" err="1" smtClean="0"/>
              <a:t>you</a:t>
            </a:r>
            <a:r>
              <a:rPr lang="fr-FR" b="1" dirty="0" smtClean="0"/>
              <a:t> have to </a:t>
            </a:r>
            <a:r>
              <a:rPr lang="fr-FR" b="1" dirty="0" err="1" smtClean="0"/>
              <a:t>listen</a:t>
            </a:r>
            <a:r>
              <a:rPr lang="fr-FR" b="1" dirty="0" smtClean="0"/>
              <a:t> to </a:t>
            </a:r>
            <a:r>
              <a:rPr lang="fr-FR" b="1" dirty="0" err="1" smtClean="0"/>
              <a:t>your</a:t>
            </a:r>
            <a:r>
              <a:rPr lang="fr-FR" b="1" dirty="0" smtClean="0"/>
              <a:t> </a:t>
            </a:r>
            <a:r>
              <a:rPr lang="fr-FR" b="1" dirty="0" err="1" smtClean="0"/>
              <a:t>mother</a:t>
            </a:r>
            <a:r>
              <a:rPr lang="fr-FR" b="1" dirty="0" smtClean="0"/>
              <a:t>.</a:t>
            </a:r>
          </a:p>
          <a:p>
            <a:pPr marL="514350" indent="-514350">
              <a:lnSpc>
                <a:spcPct val="150000"/>
              </a:lnSpc>
              <a:buAutoNum type="arabicPeriod"/>
            </a:pPr>
            <a:r>
              <a:rPr lang="fr-FR" b="1" dirty="0" smtClean="0"/>
              <a:t>I do not </a:t>
            </a:r>
            <a:r>
              <a:rPr lang="fr-FR" b="1" dirty="0" err="1" smtClean="0"/>
              <a:t>want</a:t>
            </a:r>
            <a:r>
              <a:rPr lang="fr-FR" b="1" dirty="0" smtClean="0"/>
              <a:t> </a:t>
            </a:r>
            <a:r>
              <a:rPr lang="fr-FR" b="1" dirty="0" err="1" smtClean="0"/>
              <a:t>any</a:t>
            </a:r>
            <a:r>
              <a:rPr lang="fr-FR" b="1" dirty="0" smtClean="0"/>
              <a:t> </a:t>
            </a:r>
            <a:r>
              <a:rPr lang="fr-FR" b="1" dirty="0" err="1" smtClean="0"/>
              <a:t>brothers</a:t>
            </a:r>
            <a:r>
              <a:rPr lang="fr-FR" b="1" dirty="0" smtClean="0"/>
              <a:t> of </a:t>
            </a:r>
            <a:r>
              <a:rPr lang="fr-FR" b="1" dirty="0" err="1" smtClean="0"/>
              <a:t>sisters</a:t>
            </a:r>
            <a:r>
              <a:rPr lang="fr-FR" b="1" dirty="0" smtClean="0"/>
              <a:t> </a:t>
            </a:r>
            <a:r>
              <a:rPr lang="fr-FR" b="1" dirty="0" err="1" smtClean="0"/>
              <a:t>because</a:t>
            </a:r>
            <a:r>
              <a:rPr lang="fr-FR" b="1" dirty="0" smtClean="0"/>
              <a:t> I </a:t>
            </a:r>
            <a:r>
              <a:rPr lang="fr-FR" b="1" dirty="0" err="1" smtClean="0"/>
              <a:t>prefer</a:t>
            </a:r>
            <a:r>
              <a:rPr lang="fr-FR" b="1" dirty="0" smtClean="0"/>
              <a:t> to live in a quiet house.</a:t>
            </a:r>
          </a:p>
          <a:p>
            <a:pPr marL="514350" indent="-514350">
              <a:lnSpc>
                <a:spcPct val="150000"/>
              </a:lnSpc>
              <a:buAutoNum type="arabicPeriod"/>
            </a:pPr>
            <a:r>
              <a:rPr lang="fr-FR" b="1" dirty="0" smtClean="0"/>
              <a:t>He </a:t>
            </a:r>
            <a:r>
              <a:rPr lang="fr-FR" b="1" dirty="0" err="1" smtClean="0"/>
              <a:t>wants</a:t>
            </a:r>
            <a:r>
              <a:rPr lang="fr-FR" b="1" dirty="0" smtClean="0"/>
              <a:t> to </a:t>
            </a:r>
            <a:r>
              <a:rPr lang="fr-FR" b="1" dirty="0" err="1" smtClean="0"/>
              <a:t>visit</a:t>
            </a:r>
            <a:r>
              <a:rPr lang="fr-FR" b="1" dirty="0" smtClean="0"/>
              <a:t> </a:t>
            </a:r>
            <a:r>
              <a:rPr lang="fr-FR" b="1" dirty="0" err="1" smtClean="0"/>
              <a:t>his</a:t>
            </a:r>
            <a:r>
              <a:rPr lang="fr-FR" b="1" dirty="0" smtClean="0"/>
              <a:t> </a:t>
            </a:r>
            <a:r>
              <a:rPr lang="fr-FR" b="1" dirty="0" err="1" smtClean="0"/>
              <a:t>uncle</a:t>
            </a:r>
            <a:r>
              <a:rPr lang="fr-FR" b="1" dirty="0" smtClean="0"/>
              <a:t> </a:t>
            </a:r>
            <a:r>
              <a:rPr lang="fr-FR" b="1" dirty="0" err="1" smtClean="0"/>
              <a:t>twice</a:t>
            </a:r>
            <a:r>
              <a:rPr lang="fr-FR" b="1" dirty="0" smtClean="0"/>
              <a:t> a </a:t>
            </a:r>
            <a:r>
              <a:rPr lang="fr-FR" b="1" dirty="0" err="1" smtClean="0"/>
              <a:t>week</a:t>
            </a:r>
            <a:r>
              <a:rPr lang="fr-FR" b="1" dirty="0" smtClean="0"/>
              <a:t>.</a:t>
            </a:r>
          </a:p>
          <a:p>
            <a:pPr marL="514350" indent="-514350">
              <a:lnSpc>
                <a:spcPct val="150000"/>
              </a:lnSpc>
              <a:buAutoNum type="arabicPeriod"/>
            </a:pPr>
            <a:r>
              <a:rPr lang="fr-FR" b="1" dirty="0" err="1" smtClean="0"/>
              <a:t>She</a:t>
            </a:r>
            <a:r>
              <a:rPr lang="fr-FR" b="1" dirty="0" smtClean="0"/>
              <a:t> argues </a:t>
            </a:r>
            <a:r>
              <a:rPr lang="fr-FR" b="1" dirty="0" err="1" smtClean="0"/>
              <a:t>with</a:t>
            </a:r>
            <a:r>
              <a:rPr lang="fr-FR" b="1" dirty="0" smtClean="0"/>
              <a:t> </a:t>
            </a:r>
            <a:r>
              <a:rPr lang="fr-FR" b="1" dirty="0" err="1" smtClean="0"/>
              <a:t>her</a:t>
            </a:r>
            <a:r>
              <a:rPr lang="fr-FR" b="1" dirty="0" smtClean="0"/>
              <a:t> parents a lot </a:t>
            </a:r>
            <a:r>
              <a:rPr lang="fr-FR" b="1" dirty="0" err="1" smtClean="0"/>
              <a:t>because</a:t>
            </a:r>
            <a:r>
              <a:rPr lang="fr-FR" b="1" dirty="0" smtClean="0"/>
              <a:t> </a:t>
            </a:r>
            <a:r>
              <a:rPr lang="fr-FR" b="1" dirty="0" err="1" smtClean="0"/>
              <a:t>they</a:t>
            </a:r>
            <a:r>
              <a:rPr lang="fr-FR" b="1" dirty="0" smtClean="0"/>
              <a:t> are </a:t>
            </a:r>
            <a:r>
              <a:rPr lang="fr-FR" b="1" dirty="0" err="1" smtClean="0"/>
              <a:t>very</a:t>
            </a:r>
            <a:r>
              <a:rPr lang="fr-FR" b="1" dirty="0" smtClean="0"/>
              <a:t> strict. </a:t>
            </a:r>
          </a:p>
          <a:p>
            <a:pPr marL="514350" indent="-514350">
              <a:lnSpc>
                <a:spcPct val="150000"/>
              </a:lnSpc>
              <a:buAutoNum type="arabicPeriod"/>
            </a:pPr>
            <a:r>
              <a:rPr lang="fr-FR" b="1" dirty="0" err="1" smtClean="0"/>
              <a:t>We</a:t>
            </a:r>
            <a:r>
              <a:rPr lang="fr-FR" b="1" dirty="0" smtClean="0"/>
              <a:t> </a:t>
            </a:r>
            <a:r>
              <a:rPr lang="fr-FR" b="1" dirty="0" err="1" smtClean="0"/>
              <a:t>can’t</a:t>
            </a:r>
            <a:r>
              <a:rPr lang="fr-FR" b="1" dirty="0" smtClean="0"/>
              <a:t> go out </a:t>
            </a:r>
            <a:r>
              <a:rPr lang="fr-FR" b="1" dirty="0" err="1" smtClean="0"/>
              <a:t>tonight</a:t>
            </a:r>
            <a:r>
              <a:rPr lang="fr-FR" b="1" dirty="0" smtClean="0"/>
              <a:t> </a:t>
            </a:r>
            <a:r>
              <a:rPr lang="fr-FR" b="1" dirty="0" err="1" smtClean="0"/>
              <a:t>because</a:t>
            </a:r>
            <a:r>
              <a:rPr lang="fr-FR" b="1" dirty="0" smtClean="0"/>
              <a:t> </a:t>
            </a:r>
            <a:r>
              <a:rPr lang="fr-FR" b="1" dirty="0" err="1" smtClean="0"/>
              <a:t>we</a:t>
            </a:r>
            <a:r>
              <a:rPr lang="fr-FR" b="1" dirty="0"/>
              <a:t> </a:t>
            </a:r>
            <a:r>
              <a:rPr lang="fr-FR" b="1" dirty="0" smtClean="0"/>
              <a:t>must do </a:t>
            </a:r>
            <a:r>
              <a:rPr lang="fr-FR" b="1" dirty="0" err="1" smtClean="0"/>
              <a:t>our</a:t>
            </a:r>
            <a:r>
              <a:rPr lang="fr-FR" b="1" dirty="0" smtClean="0"/>
              <a:t> </a:t>
            </a:r>
            <a:r>
              <a:rPr lang="fr-FR" b="1" dirty="0" err="1" smtClean="0"/>
              <a:t>homework</a:t>
            </a:r>
            <a:r>
              <a:rPr lang="fr-FR" b="1" dirty="0" smtClean="0"/>
              <a:t>. </a:t>
            </a:r>
            <a:endParaRPr lang="fr-FR"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87650" y="129598"/>
            <a:ext cx="1332299" cy="942109"/>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38543" y="129598"/>
            <a:ext cx="1498888" cy="749444"/>
          </a:xfrm>
          <a:prstGeom prst="rect">
            <a:avLst/>
          </a:prstGeom>
        </p:spPr>
      </p:pic>
    </p:spTree>
    <p:extLst>
      <p:ext uri="{BB962C8B-B14F-4D97-AF65-F5344CB8AC3E}">
        <p14:creationId xmlns:p14="http://schemas.microsoft.com/office/powerpoint/2010/main" val="21336094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59714"/>
            <a:ext cx="10515600" cy="992620"/>
          </a:xfrm>
        </p:spPr>
        <p:txBody>
          <a:bodyPr>
            <a:normAutofit fontScale="90000"/>
          </a:bodyPr>
          <a:lstStyle/>
          <a:p>
            <a:r>
              <a:rPr lang="fr-FR" sz="5300" b="1" dirty="0" smtClean="0"/>
              <a:t>Les verbes irréguliers au présent</a:t>
            </a:r>
            <a:r>
              <a:rPr lang="fr-FR" b="1" dirty="0" smtClean="0"/>
              <a:t/>
            </a:r>
            <a:br>
              <a:rPr lang="fr-FR" b="1" dirty="0" smtClean="0"/>
            </a:br>
            <a:r>
              <a:rPr lang="fr-FR" b="1" dirty="0" smtClean="0"/>
              <a:t>Traduisez les phrases en français </a:t>
            </a:r>
            <a:endParaRPr lang="fr-FR" b="1" dirty="0"/>
          </a:p>
        </p:txBody>
      </p:sp>
      <p:sp>
        <p:nvSpPr>
          <p:cNvPr id="3" name="Content Placeholder 2"/>
          <p:cNvSpPr>
            <a:spLocks noGrp="1"/>
          </p:cNvSpPr>
          <p:nvPr>
            <p:ph idx="1"/>
          </p:nvPr>
        </p:nvSpPr>
        <p:spPr>
          <a:xfrm>
            <a:off x="1226127" y="1881043"/>
            <a:ext cx="10515600" cy="4351338"/>
          </a:xfrm>
          <a:solidFill>
            <a:schemeClr val="accent6">
              <a:lumMod val="40000"/>
              <a:lumOff val="60000"/>
            </a:schemeClr>
          </a:solidFill>
        </p:spPr>
        <p:txBody>
          <a:bodyPr>
            <a:normAutofit fontScale="92500"/>
          </a:bodyPr>
          <a:lstStyle/>
          <a:p>
            <a:pPr marL="514350" indent="-514350">
              <a:lnSpc>
                <a:spcPct val="150000"/>
              </a:lnSpc>
              <a:buAutoNum type="arabicPeriod"/>
            </a:pPr>
            <a:r>
              <a:rPr lang="fr-FR" b="1" dirty="0" smtClean="0"/>
              <a:t>Ta grand-mère dit que tu dois écouter ta mère. </a:t>
            </a:r>
          </a:p>
          <a:p>
            <a:pPr marL="514350" indent="-514350">
              <a:lnSpc>
                <a:spcPct val="150000"/>
              </a:lnSpc>
              <a:buAutoNum type="arabicPeriod"/>
            </a:pPr>
            <a:r>
              <a:rPr lang="fr-FR" b="1" dirty="0" smtClean="0"/>
              <a:t>Je ne veux pas de frères et sœurs car je préfère vivre dans une maison calme. </a:t>
            </a:r>
          </a:p>
          <a:p>
            <a:pPr marL="514350" indent="-514350">
              <a:lnSpc>
                <a:spcPct val="150000"/>
              </a:lnSpc>
              <a:buAutoNum type="arabicPeriod"/>
            </a:pPr>
            <a:r>
              <a:rPr lang="fr-FR" b="1" dirty="0" smtClean="0"/>
              <a:t>Il veut rendre visite à son oncle deux fois par semaine. </a:t>
            </a:r>
          </a:p>
          <a:p>
            <a:pPr marL="514350" indent="-514350">
              <a:lnSpc>
                <a:spcPct val="150000"/>
              </a:lnSpc>
              <a:buAutoNum type="arabicPeriod"/>
            </a:pPr>
            <a:r>
              <a:rPr lang="fr-FR" b="1" dirty="0" smtClean="0"/>
              <a:t>Elle se dispute beaucoup avec ses parents parce qu’ils sont très stricts.</a:t>
            </a:r>
          </a:p>
          <a:p>
            <a:pPr marL="514350" indent="-514350">
              <a:lnSpc>
                <a:spcPct val="150000"/>
              </a:lnSpc>
              <a:buAutoNum type="arabicPeriod"/>
            </a:pPr>
            <a:r>
              <a:rPr lang="fr-FR" b="1" dirty="0" smtClean="0"/>
              <a:t>Nous ne pouvons pas sortir ce soir car nous devons faire nos devoirs. </a:t>
            </a:r>
            <a:endParaRPr lang="fr-FR"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87650" y="129598"/>
            <a:ext cx="1332299" cy="942109"/>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38543" y="129598"/>
            <a:ext cx="1498888" cy="749444"/>
          </a:xfrm>
          <a:prstGeom prst="rect">
            <a:avLst/>
          </a:prstGeom>
        </p:spPr>
      </p:pic>
      <p:sp>
        <p:nvSpPr>
          <p:cNvPr id="6" name="TextBox 5"/>
          <p:cNvSpPr txBox="1"/>
          <p:nvPr/>
        </p:nvSpPr>
        <p:spPr>
          <a:xfrm rot="800086">
            <a:off x="9707669" y="1511160"/>
            <a:ext cx="2363339" cy="584775"/>
          </a:xfrm>
          <a:prstGeom prst="rect">
            <a:avLst/>
          </a:prstGeom>
          <a:noFill/>
        </p:spPr>
        <p:txBody>
          <a:bodyPr wrap="none" rtlCol="0">
            <a:spAutoFit/>
          </a:bodyPr>
          <a:lstStyle/>
          <a:p>
            <a:r>
              <a:rPr lang="fr-FR" sz="3200" b="1" dirty="0" smtClean="0">
                <a:solidFill>
                  <a:srgbClr val="FF0000"/>
                </a:solidFill>
              </a:rPr>
              <a:t>Les réponses</a:t>
            </a:r>
            <a:endParaRPr lang="fr-FR" sz="3200" b="1" dirty="0">
              <a:solidFill>
                <a:srgbClr val="FF0000"/>
              </a:solidFill>
            </a:endParaRPr>
          </a:p>
        </p:txBody>
      </p:sp>
    </p:spTree>
    <p:extLst>
      <p:ext uri="{BB962C8B-B14F-4D97-AF65-F5344CB8AC3E}">
        <p14:creationId xmlns:p14="http://schemas.microsoft.com/office/powerpoint/2010/main" val="2845163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9594" y="-330173"/>
            <a:ext cx="2930546" cy="1325563"/>
          </a:xfrm>
        </p:spPr>
        <p:txBody>
          <a:bodyPr>
            <a:normAutofit/>
          </a:bodyPr>
          <a:lstStyle/>
          <a:p>
            <a:r>
              <a:rPr lang="fr-FR" sz="3600" dirty="0" smtClean="0"/>
              <a:t>Les objectifs:</a:t>
            </a:r>
            <a:endParaRPr lang="fr-FR" sz="3600" dirty="0"/>
          </a:p>
        </p:txBody>
      </p:sp>
      <p:sp>
        <p:nvSpPr>
          <p:cNvPr id="4" name="Rounded Rectangle 3"/>
          <p:cNvSpPr/>
          <p:nvPr/>
        </p:nvSpPr>
        <p:spPr>
          <a:xfrm>
            <a:off x="1773767" y="937170"/>
            <a:ext cx="5947835" cy="1645098"/>
          </a:xfrm>
          <a:prstGeom prst="round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fr-FR" sz="2400" dirty="0" smtClean="0">
                <a:ln w="0"/>
                <a:solidFill>
                  <a:schemeClr val="tx1"/>
                </a:solidFill>
                <a:effectLst>
                  <a:outerShdw blurRad="38100" dist="19050" dir="2700000" algn="tl" rotWithShape="0">
                    <a:schemeClr val="dk1">
                      <a:alpha val="40000"/>
                    </a:schemeClr>
                  </a:outerShdw>
                </a:effectLst>
              </a:rPr>
              <a:t>Difficile: </a:t>
            </a:r>
          </a:p>
          <a:p>
            <a:r>
              <a:rPr lang="fr-FR" sz="2400" dirty="0" smtClean="0">
                <a:ln w="0"/>
                <a:solidFill>
                  <a:schemeClr val="tx1"/>
                </a:solidFill>
                <a:effectLst>
                  <a:outerShdw blurRad="38100" dist="19050" dir="2700000" algn="tl" rotWithShape="0">
                    <a:schemeClr val="dk1">
                      <a:alpha val="40000"/>
                    </a:schemeClr>
                  </a:outerShdw>
                </a:effectLst>
              </a:rPr>
              <a:t>Les connaissances: reconnaître, traduire et donner le vocabulaire essentiel</a:t>
            </a:r>
          </a:p>
        </p:txBody>
      </p:sp>
      <p:pic>
        <p:nvPicPr>
          <p:cNvPr id="2050" name="Picture 2" descr="https://upload.wikimedia.org/wikipedia/en/thumb/c/c3/Flag_of_France.svg/1280px-Flag_of_France.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85945" y="1087463"/>
            <a:ext cx="264320" cy="426332"/>
          </a:xfrm>
          <a:prstGeom prst="rect">
            <a:avLst/>
          </a:prstGeom>
          <a:solidFill>
            <a:schemeClr val="bg1"/>
          </a:solidFill>
          <a:ln>
            <a:solidFill>
              <a:srgbClr val="0070C0"/>
            </a:solidFill>
          </a:ln>
        </p:spPr>
      </p:pic>
      <p:sp>
        <p:nvSpPr>
          <p:cNvPr id="6" name="Rounded Rectangle 5"/>
          <p:cNvSpPr/>
          <p:nvPr/>
        </p:nvSpPr>
        <p:spPr>
          <a:xfrm>
            <a:off x="1773767" y="4495910"/>
            <a:ext cx="5947835" cy="1991976"/>
          </a:xfrm>
          <a:prstGeom prst="round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fr-FR" sz="2400" dirty="0" smtClean="0">
                <a:ln w="0"/>
                <a:solidFill>
                  <a:schemeClr val="tx1"/>
                </a:solidFill>
                <a:effectLst>
                  <a:outerShdw blurRad="38100" dist="19050" dir="2700000" algn="tl" rotWithShape="0">
                    <a:schemeClr val="dk1">
                      <a:alpha val="40000"/>
                    </a:schemeClr>
                  </a:outerShdw>
                </a:effectLst>
              </a:rPr>
              <a:t>Le plus difficile:</a:t>
            </a:r>
          </a:p>
          <a:p>
            <a:r>
              <a:rPr lang="fr-FR" sz="2400" dirty="0" smtClean="0">
                <a:ln w="0"/>
                <a:solidFill>
                  <a:schemeClr val="tx1"/>
                </a:solidFill>
                <a:effectLst>
                  <a:outerShdw blurRad="38100" dist="19050" dir="2700000" algn="tl" rotWithShape="0">
                    <a:schemeClr val="dk1">
                      <a:alpha val="40000"/>
                    </a:schemeClr>
                  </a:outerShdw>
                </a:effectLst>
              </a:rPr>
              <a:t>L’analyse: décrire les différents membres de sa famille et comment vous vous entendez</a:t>
            </a:r>
          </a:p>
        </p:txBody>
      </p:sp>
      <p:sp>
        <p:nvSpPr>
          <p:cNvPr id="7" name="Rounded Rectangle 6"/>
          <p:cNvSpPr/>
          <p:nvPr/>
        </p:nvSpPr>
        <p:spPr>
          <a:xfrm>
            <a:off x="1773767" y="2757495"/>
            <a:ext cx="5947835" cy="1645098"/>
          </a:xfrm>
          <a:prstGeom prst="round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fr-FR" sz="2400" dirty="0" smtClean="0">
                <a:ln w="0"/>
                <a:solidFill>
                  <a:schemeClr val="tx1"/>
                </a:solidFill>
                <a:effectLst>
                  <a:outerShdw blurRad="38100" dist="19050" dir="2700000" algn="tl" rotWithShape="0">
                    <a:schemeClr val="dk1">
                      <a:alpha val="40000"/>
                    </a:schemeClr>
                  </a:outerShdw>
                </a:effectLst>
              </a:rPr>
              <a:t>Plus difficile:</a:t>
            </a:r>
          </a:p>
          <a:p>
            <a:r>
              <a:rPr lang="fr-FR" sz="2400" dirty="0" smtClean="0">
                <a:ln w="0"/>
                <a:solidFill>
                  <a:schemeClr val="tx1"/>
                </a:solidFill>
                <a:effectLst>
                  <a:outerShdw blurRad="38100" dist="19050" dir="2700000" algn="tl" rotWithShape="0">
                    <a:schemeClr val="dk1">
                      <a:alpha val="40000"/>
                    </a:schemeClr>
                  </a:outerShdw>
                </a:effectLst>
              </a:rPr>
              <a:t>L’application: identifier les membres de sa famille proche</a:t>
            </a:r>
          </a:p>
        </p:txBody>
      </p:sp>
      <p:pic>
        <p:nvPicPr>
          <p:cNvPr id="8" name="Picture 2" descr="https://upload.wikimedia.org/wikipedia/en/thumb/c/c3/Flag_of_France.svg/1280px-Flag_of_France.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85945" y="2867990"/>
            <a:ext cx="264320" cy="426332"/>
          </a:xfrm>
          <a:prstGeom prst="rect">
            <a:avLst/>
          </a:prstGeom>
          <a:solidFill>
            <a:schemeClr val="bg1"/>
          </a:solidFill>
          <a:ln>
            <a:solidFill>
              <a:srgbClr val="0070C0"/>
            </a:solidFill>
          </a:ln>
        </p:spPr>
      </p:pic>
      <p:pic>
        <p:nvPicPr>
          <p:cNvPr id="9" name="Picture 2" descr="https://upload.wikimedia.org/wikipedia/en/thumb/c/c3/Flag_of_France.svg/1280px-Flag_of_France.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30516" y="2867990"/>
            <a:ext cx="264320" cy="426332"/>
          </a:xfrm>
          <a:prstGeom prst="rect">
            <a:avLst/>
          </a:prstGeom>
          <a:solidFill>
            <a:schemeClr val="bg1"/>
          </a:solidFill>
          <a:ln>
            <a:solidFill>
              <a:srgbClr val="0070C0"/>
            </a:solidFill>
          </a:ln>
        </p:spPr>
      </p:pic>
      <p:pic>
        <p:nvPicPr>
          <p:cNvPr id="10" name="Picture 2" descr="https://upload.wikimedia.org/wikipedia/en/thumb/c/c3/Flag_of_France.svg/1280px-Flag_of_France.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66196" y="4627216"/>
            <a:ext cx="264320" cy="426332"/>
          </a:xfrm>
          <a:prstGeom prst="rect">
            <a:avLst/>
          </a:prstGeom>
          <a:solidFill>
            <a:schemeClr val="bg1"/>
          </a:solidFill>
          <a:ln>
            <a:solidFill>
              <a:srgbClr val="0070C0"/>
            </a:solidFill>
          </a:ln>
        </p:spPr>
      </p:pic>
      <p:pic>
        <p:nvPicPr>
          <p:cNvPr id="11" name="Picture 2" descr="https://upload.wikimedia.org/wikipedia/en/thumb/c/c3/Flag_of_France.svg/1280px-Flag_of_France.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85945" y="4627216"/>
            <a:ext cx="264320" cy="426332"/>
          </a:xfrm>
          <a:prstGeom prst="rect">
            <a:avLst/>
          </a:prstGeom>
          <a:solidFill>
            <a:schemeClr val="bg1"/>
          </a:solidFill>
          <a:ln>
            <a:solidFill>
              <a:srgbClr val="0070C0"/>
            </a:solidFill>
          </a:ln>
        </p:spPr>
      </p:pic>
      <p:pic>
        <p:nvPicPr>
          <p:cNvPr id="12" name="Picture 2" descr="https://upload.wikimedia.org/wikipedia/en/thumb/c/c3/Flag_of_France.svg/1280px-Flag_of_France.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21482" y="4627216"/>
            <a:ext cx="264320" cy="426332"/>
          </a:xfrm>
          <a:prstGeom prst="rect">
            <a:avLst/>
          </a:prstGeom>
          <a:solidFill>
            <a:schemeClr val="bg1"/>
          </a:solidFill>
          <a:ln>
            <a:solidFill>
              <a:srgbClr val="0070C0"/>
            </a:solidFill>
          </a:ln>
        </p:spPr>
      </p:pic>
      <p:graphicFrame>
        <p:nvGraphicFramePr>
          <p:cNvPr id="22" name="Table 21"/>
          <p:cNvGraphicFramePr>
            <a:graphicFrameLocks noGrp="1"/>
          </p:cNvGraphicFramePr>
          <p:nvPr>
            <p:extLst>
              <p:ext uri="{D42A27DB-BD31-4B8C-83A1-F6EECF244321}">
                <p14:modId xmlns:p14="http://schemas.microsoft.com/office/powerpoint/2010/main" val="4059646113"/>
              </p:ext>
            </p:extLst>
          </p:nvPr>
        </p:nvGraphicFramePr>
        <p:xfrm>
          <a:off x="8448789" y="660443"/>
          <a:ext cx="2787557" cy="4016254"/>
        </p:xfrm>
        <a:graphic>
          <a:graphicData uri="http://schemas.openxmlformats.org/drawingml/2006/table">
            <a:tbl>
              <a:tblPr firstRow="1" bandRow="1">
                <a:tableStyleId>{5C22544A-7EE6-4342-B048-85BDC9FD1C3A}</a:tableStyleId>
              </a:tblPr>
              <a:tblGrid>
                <a:gridCol w="2787557">
                  <a:extLst>
                    <a:ext uri="{9D8B030D-6E8A-4147-A177-3AD203B41FA5}">
                      <a16:colId xmlns:a16="http://schemas.microsoft.com/office/drawing/2014/main" val="20000"/>
                    </a:ext>
                  </a:extLst>
                </a:gridCol>
              </a:tblGrid>
              <a:tr h="856954">
                <a:tc>
                  <a:txBody>
                    <a:bodyPr/>
                    <a:lstStyle/>
                    <a:p>
                      <a:r>
                        <a:rPr lang="fr-FR" sz="2400" noProof="0" dirty="0" smtClean="0"/>
                        <a:t>La vie de couple: nouvelles tendances</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10000"/>
                  </a:ext>
                </a:extLst>
              </a:tr>
              <a:tr h="751380">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2000" b="1" noProof="0" dirty="0" smtClean="0">
                          <a:solidFill>
                            <a:schemeClr val="tx1"/>
                          </a:solidFill>
                        </a:rPr>
                        <a:t>Révision et transition</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6915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2000" b="1" noProof="0" dirty="0" smtClean="0">
                          <a:solidFill>
                            <a:schemeClr val="tx1"/>
                          </a:solidFill>
                        </a:rPr>
                        <a:t>L’évolution de la vie de couple</a:t>
                      </a: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5771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2000" b="1" noProof="0" dirty="0" smtClean="0">
                          <a:solidFill>
                            <a:schemeClr val="tx1"/>
                          </a:solidFill>
                        </a:rPr>
                        <a:t>Les différences</a:t>
                      </a:r>
                      <a:r>
                        <a:rPr lang="fr-FR" sz="2000" b="1" baseline="0" noProof="0" dirty="0" smtClean="0">
                          <a:solidFill>
                            <a:schemeClr val="tx1"/>
                          </a:solidFill>
                        </a:rPr>
                        <a:t> entre le mariage, le PACS et l’union libre</a:t>
                      </a:r>
                      <a:endParaRPr lang="fr-FR" sz="2000" b="1" noProof="0" dirty="0" smtClean="0">
                        <a:solidFill>
                          <a:schemeClr val="tx1"/>
                        </a:solidFill>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5771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2000" b="1" noProof="0" dirty="0" smtClean="0">
                          <a:solidFill>
                            <a:schemeClr val="tx1"/>
                          </a:solidFill>
                        </a:rPr>
                        <a:t>Le mariage pour tous</a:t>
                      </a:r>
                    </a:p>
                    <a:p>
                      <a:endParaRPr lang="fr-FR" sz="2000" b="1" noProof="0" dirty="0">
                        <a:solidFill>
                          <a:schemeClr val="tx1"/>
                        </a:solidFill>
                      </a:endParaRPr>
                    </a:p>
                  </a:txBody>
                  <a:tcPr marL="68580" marR="685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
        <p:nvSpPr>
          <p:cNvPr id="23" name="Pentagon 22"/>
          <p:cNvSpPr/>
          <p:nvPr/>
        </p:nvSpPr>
        <p:spPr>
          <a:xfrm rot="5400000">
            <a:off x="9599509" y="3514698"/>
            <a:ext cx="486114" cy="2787557"/>
          </a:xfrm>
          <a:prstGeom prst="homePlate">
            <a:avLst>
              <a:gd name="adj" fmla="val 53348"/>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00" dirty="0"/>
          </a:p>
        </p:txBody>
      </p:sp>
      <p:pic>
        <p:nvPicPr>
          <p:cNvPr id="24" name="Picture 4" descr="https://pixabay.com/static/uploads/photo/2014/04/02/11/01/tick-305245_960_720.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432851" y="1513795"/>
            <a:ext cx="530682" cy="6556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5727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130" y="446227"/>
            <a:ext cx="9781977" cy="2880320"/>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GB" dirty="0" err="1" smtClean="0"/>
              <a:t>En</a:t>
            </a:r>
            <a:r>
              <a:rPr lang="en-GB" dirty="0" smtClean="0"/>
              <a:t> </a:t>
            </a:r>
            <a:r>
              <a:rPr lang="en-GB" dirty="0" err="1" smtClean="0"/>
              <a:t>groupe</a:t>
            </a:r>
            <a:r>
              <a:rPr lang="en-GB" dirty="0" smtClean="0"/>
              <a:t>, </a:t>
            </a:r>
            <a:r>
              <a:rPr lang="en-GB" dirty="0" err="1" smtClean="0"/>
              <a:t>essayez</a:t>
            </a:r>
            <a:r>
              <a:rPr lang="en-GB" dirty="0" smtClean="0"/>
              <a:t> de </a:t>
            </a:r>
            <a:r>
              <a:rPr lang="en-GB" dirty="0" err="1" smtClean="0"/>
              <a:t>vous</a:t>
            </a:r>
            <a:r>
              <a:rPr lang="en-GB" dirty="0" smtClean="0"/>
              <a:t> souvenir le plus de </a:t>
            </a:r>
            <a:r>
              <a:rPr lang="en-GB" dirty="0" err="1" smtClean="0"/>
              <a:t>vocabulaire</a:t>
            </a:r>
            <a:r>
              <a:rPr lang="en-GB" dirty="0" smtClean="0"/>
              <a:t> possible sur la </a:t>
            </a:r>
            <a:r>
              <a:rPr lang="en-GB" dirty="0" err="1" smtClean="0"/>
              <a:t>famille</a:t>
            </a:r>
            <a:endParaRPr lang="en-GB" dirty="0"/>
          </a:p>
        </p:txBody>
      </p:sp>
      <p:pic>
        <p:nvPicPr>
          <p:cNvPr id="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71864" y="3933056"/>
            <a:ext cx="2016224" cy="2324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mission1">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8760296" y="5095520"/>
            <a:ext cx="609600" cy="609600"/>
          </a:xfrm>
          <a:prstGeom prst="rect">
            <a:avLst/>
          </a:prstGeom>
        </p:spPr>
      </p:pic>
    </p:spTree>
    <p:extLst>
      <p:ext uri="{BB962C8B-B14F-4D97-AF65-F5344CB8AC3E}">
        <p14:creationId xmlns:p14="http://schemas.microsoft.com/office/powerpoint/2010/main" val="271431317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94000" fill="hold"/>
                                        <p:tgtEl>
                                          <p:spTgt spid="6"/>
                                        </p:tgtEl>
                                      </p:cBhvr>
                                    </p:cmd>
                                  </p:childTnLst>
                                </p:cTn>
                              </p:par>
                            </p:childTnLst>
                          </p:cTn>
                        </p:par>
                      </p:childTnLst>
                    </p:cTn>
                  </p:par>
                </p:childTnLst>
              </p:cTn>
              <p:nextCondLst>
                <p:cond evt="onClick" delay="0">
                  <p:tgtEl>
                    <p:spTgt spid="6"/>
                  </p:tgtEl>
                </p:cond>
              </p:nextCondLst>
            </p:seq>
            <p:audio>
              <p:cMediaNode vol="80000">
                <p:cTn id="7" fill="hold" display="0">
                  <p:stCondLst>
                    <p:cond delay="indefinite"/>
                  </p:stCondLst>
                  <p:endCondLst>
                    <p:cond evt="onStopAudio" delay="0">
                      <p:tgtEl>
                        <p:sldTgt/>
                      </p:tgtEl>
                    </p:cond>
                  </p:endCondLst>
                </p:cTn>
                <p:tgtEl>
                  <p:spTgt spid="6"/>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9599"/>
            <a:ext cx="10515600" cy="1048038"/>
          </a:xfrm>
        </p:spPr>
        <p:txBody>
          <a:bodyPr>
            <a:normAutofit/>
          </a:bodyPr>
          <a:lstStyle/>
          <a:p>
            <a:r>
              <a:rPr lang="fr-FR" sz="4800" b="1" dirty="0" smtClean="0"/>
              <a:t>Répondez aux questions dans les cahiers</a:t>
            </a:r>
            <a:endParaRPr lang="fr-FR" sz="4800" b="1" dirty="0"/>
          </a:p>
        </p:txBody>
      </p:sp>
      <p:sp>
        <p:nvSpPr>
          <p:cNvPr id="3" name="Content Placeholder 2"/>
          <p:cNvSpPr>
            <a:spLocks noGrp="1"/>
          </p:cNvSpPr>
          <p:nvPr>
            <p:ph idx="1"/>
          </p:nvPr>
        </p:nvSpPr>
        <p:spPr>
          <a:xfrm>
            <a:off x="838200" y="1825624"/>
            <a:ext cx="10515600" cy="4727575"/>
          </a:xfrm>
          <a:solidFill>
            <a:schemeClr val="accent1">
              <a:lumMod val="40000"/>
              <a:lumOff val="60000"/>
            </a:schemeClr>
          </a:solidFill>
        </p:spPr>
        <p:txBody>
          <a:bodyPr>
            <a:noAutofit/>
          </a:bodyPr>
          <a:lstStyle/>
          <a:p>
            <a:pPr>
              <a:lnSpc>
                <a:spcPct val="150000"/>
              </a:lnSpc>
            </a:pPr>
            <a:r>
              <a:rPr lang="fr-FR" sz="3600" b="1" dirty="0" smtClean="0"/>
              <a:t>Tu as des frères et sœurs?</a:t>
            </a:r>
          </a:p>
          <a:p>
            <a:pPr>
              <a:lnSpc>
                <a:spcPct val="150000"/>
              </a:lnSpc>
            </a:pPr>
            <a:r>
              <a:rPr lang="fr-FR" sz="3600" b="1" dirty="0" smtClean="0"/>
              <a:t>Comment est ton père/ ta mère?</a:t>
            </a:r>
          </a:p>
          <a:p>
            <a:pPr>
              <a:lnSpc>
                <a:spcPct val="150000"/>
              </a:lnSpc>
            </a:pPr>
            <a:r>
              <a:rPr lang="fr-FR" sz="3600" b="1" dirty="0"/>
              <a:t>T</a:t>
            </a:r>
            <a:r>
              <a:rPr lang="fr-FR" sz="3600" b="1" dirty="0" smtClean="0"/>
              <a:t>u t’entends bien avec tes parents?</a:t>
            </a:r>
          </a:p>
          <a:p>
            <a:pPr>
              <a:lnSpc>
                <a:spcPct val="150000"/>
              </a:lnSpc>
            </a:pPr>
            <a:r>
              <a:rPr lang="fr-FR" sz="3600" b="1" dirty="0" smtClean="0"/>
              <a:t>Avec quel membre de ta famille te disputes- tu le plus souvent et pourquoi?</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65093" y="217475"/>
            <a:ext cx="1019089" cy="856104"/>
          </a:xfrm>
          <a:prstGeom prst="rect">
            <a:avLst/>
          </a:prstGeom>
        </p:spPr>
      </p:pic>
    </p:spTree>
    <p:extLst>
      <p:ext uri="{BB962C8B-B14F-4D97-AF65-F5344CB8AC3E}">
        <p14:creationId xmlns:p14="http://schemas.microsoft.com/office/powerpoint/2010/main" val="3991825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23348"/>
          </a:xfrm>
        </p:spPr>
        <p:txBody>
          <a:bodyPr>
            <a:normAutofit fontScale="90000"/>
          </a:bodyPr>
          <a:lstStyle/>
          <a:p>
            <a:r>
              <a:rPr lang="fr-FR" b="1" dirty="0" smtClean="0"/>
              <a:t>Révision: Les membres de la famille</a:t>
            </a:r>
            <a:br>
              <a:rPr lang="fr-FR" b="1" dirty="0" smtClean="0"/>
            </a:br>
            <a:endParaRPr lang="fr-FR" b="1" dirty="0"/>
          </a:p>
        </p:txBody>
      </p:sp>
      <p:graphicFrame>
        <p:nvGraphicFramePr>
          <p:cNvPr id="4" name="Table 3"/>
          <p:cNvGraphicFramePr>
            <a:graphicFrameLocks noGrp="1"/>
          </p:cNvGraphicFramePr>
          <p:nvPr>
            <p:extLst>
              <p:ext uri="{D42A27DB-BD31-4B8C-83A1-F6EECF244321}">
                <p14:modId xmlns:p14="http://schemas.microsoft.com/office/powerpoint/2010/main" val="2078884698"/>
              </p:ext>
            </p:extLst>
          </p:nvPr>
        </p:nvGraphicFramePr>
        <p:xfrm>
          <a:off x="838200" y="1772611"/>
          <a:ext cx="10716492" cy="2591571"/>
        </p:xfrm>
        <a:graphic>
          <a:graphicData uri="http://schemas.openxmlformats.org/drawingml/2006/table">
            <a:tbl>
              <a:tblPr firstRow="1" bandRow="1">
                <a:tableStyleId>{5C22544A-7EE6-4342-B048-85BDC9FD1C3A}</a:tableStyleId>
              </a:tblPr>
              <a:tblGrid>
                <a:gridCol w="2389910">
                  <a:extLst>
                    <a:ext uri="{9D8B030D-6E8A-4147-A177-3AD203B41FA5}">
                      <a16:colId xmlns:a16="http://schemas.microsoft.com/office/drawing/2014/main" val="20000"/>
                    </a:ext>
                  </a:extLst>
                </a:gridCol>
                <a:gridCol w="3103418">
                  <a:extLst>
                    <a:ext uri="{9D8B030D-6E8A-4147-A177-3AD203B41FA5}">
                      <a16:colId xmlns:a16="http://schemas.microsoft.com/office/drawing/2014/main" val="20001"/>
                    </a:ext>
                  </a:extLst>
                </a:gridCol>
                <a:gridCol w="2881746">
                  <a:extLst>
                    <a:ext uri="{9D8B030D-6E8A-4147-A177-3AD203B41FA5}">
                      <a16:colId xmlns:a16="http://schemas.microsoft.com/office/drawing/2014/main" val="20002"/>
                    </a:ext>
                  </a:extLst>
                </a:gridCol>
                <a:gridCol w="2341418">
                  <a:extLst>
                    <a:ext uri="{9D8B030D-6E8A-4147-A177-3AD203B41FA5}">
                      <a16:colId xmlns:a16="http://schemas.microsoft.com/office/drawing/2014/main" val="20003"/>
                    </a:ext>
                  </a:extLst>
                </a:gridCol>
              </a:tblGrid>
              <a:tr h="2591571">
                <a:tc>
                  <a:txBody>
                    <a:bodyPr/>
                    <a:lstStyle/>
                    <a:p>
                      <a:r>
                        <a:rPr lang="fr-FR" sz="2400" dirty="0" smtClean="0">
                          <a:solidFill>
                            <a:sysClr val="windowText" lastClr="000000"/>
                          </a:solidFill>
                        </a:rPr>
                        <a:t>mère</a:t>
                      </a:r>
                    </a:p>
                    <a:p>
                      <a:r>
                        <a:rPr lang="fr-FR" sz="2400" dirty="0" smtClean="0">
                          <a:solidFill>
                            <a:sysClr val="windowText" lastClr="000000"/>
                          </a:solidFill>
                        </a:rPr>
                        <a:t>cousin</a:t>
                      </a:r>
                    </a:p>
                    <a:p>
                      <a:r>
                        <a:rPr lang="fr-FR" sz="2400" dirty="0" smtClean="0">
                          <a:solidFill>
                            <a:sysClr val="windowText" lastClr="000000"/>
                          </a:solidFill>
                        </a:rPr>
                        <a:t>fille</a:t>
                      </a:r>
                    </a:p>
                    <a:p>
                      <a:r>
                        <a:rPr lang="fr-FR" sz="2400" dirty="0" smtClean="0">
                          <a:solidFill>
                            <a:sysClr val="windowText" lastClr="000000"/>
                          </a:solidFill>
                        </a:rPr>
                        <a:t>beau-frère</a:t>
                      </a:r>
                    </a:p>
                    <a:p>
                      <a:r>
                        <a:rPr lang="fr-FR" sz="2400" dirty="0" smtClean="0">
                          <a:solidFill>
                            <a:sysClr val="windowText" lastClr="000000"/>
                          </a:solidFill>
                        </a:rPr>
                        <a:t>belle-mère</a:t>
                      </a:r>
                    </a:p>
                    <a:p>
                      <a:r>
                        <a:rPr lang="fr-FR" sz="2400" dirty="0" smtClean="0">
                          <a:solidFill>
                            <a:sysClr val="windowText" lastClr="000000"/>
                          </a:solidFill>
                        </a:rPr>
                        <a:t>grand-père</a:t>
                      </a:r>
                      <a:endParaRPr lang="fr-FR" sz="2400" dirty="0">
                        <a:solidFill>
                          <a:sysClr val="windowText" lastClr="000000"/>
                        </a:solidFill>
                      </a:endParaRPr>
                    </a:p>
                  </a:txBody>
                  <a:tcPr>
                    <a:lnL w="381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fr-FR" sz="2400" dirty="0" smtClean="0">
                          <a:solidFill>
                            <a:sysClr val="windowText" lastClr="000000"/>
                          </a:solidFill>
                        </a:rPr>
                        <a:t>tante</a:t>
                      </a:r>
                    </a:p>
                    <a:p>
                      <a:r>
                        <a:rPr lang="fr-FR" sz="2400" dirty="0" smtClean="0">
                          <a:solidFill>
                            <a:sysClr val="windowText" lastClr="000000"/>
                          </a:solidFill>
                        </a:rPr>
                        <a:t>frère</a:t>
                      </a:r>
                    </a:p>
                    <a:p>
                      <a:r>
                        <a:rPr lang="fr-FR" sz="2400" dirty="0" smtClean="0">
                          <a:solidFill>
                            <a:sysClr val="windowText" lastClr="000000"/>
                          </a:solidFill>
                        </a:rPr>
                        <a:t>petite-fille</a:t>
                      </a:r>
                    </a:p>
                    <a:p>
                      <a:r>
                        <a:rPr lang="fr-FR" sz="2400" dirty="0" smtClean="0">
                          <a:solidFill>
                            <a:sysClr val="windowText" lastClr="000000"/>
                          </a:solidFill>
                        </a:rPr>
                        <a:t>père</a:t>
                      </a:r>
                    </a:p>
                    <a:p>
                      <a:r>
                        <a:rPr lang="fr-FR" sz="2400" dirty="0" smtClean="0">
                          <a:solidFill>
                            <a:sysClr val="windowText" lastClr="000000"/>
                          </a:solidFill>
                        </a:rPr>
                        <a:t>demi-sœur</a:t>
                      </a:r>
                    </a:p>
                    <a:p>
                      <a:r>
                        <a:rPr lang="fr-FR" sz="2400" dirty="0" smtClean="0">
                          <a:solidFill>
                            <a:sysClr val="windowText" lastClr="000000"/>
                          </a:solidFill>
                        </a:rPr>
                        <a:t>arrière-grand-mère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fr-FR" sz="2400" dirty="0" smtClean="0">
                          <a:solidFill>
                            <a:sysClr val="windowText" lastClr="000000"/>
                          </a:solidFill>
                        </a:rPr>
                        <a:t>oncle</a:t>
                      </a:r>
                    </a:p>
                    <a:p>
                      <a:r>
                        <a:rPr lang="fr-FR" sz="2400" dirty="0" smtClean="0">
                          <a:solidFill>
                            <a:sysClr val="windowText" lastClr="000000"/>
                          </a:solidFill>
                        </a:rPr>
                        <a:t>cousine</a:t>
                      </a:r>
                    </a:p>
                    <a:p>
                      <a:r>
                        <a:rPr lang="fr-FR" sz="2400" dirty="0" smtClean="0">
                          <a:solidFill>
                            <a:sysClr val="windowText" lastClr="000000"/>
                          </a:solidFill>
                        </a:rPr>
                        <a:t>sœur</a:t>
                      </a:r>
                    </a:p>
                    <a:p>
                      <a:r>
                        <a:rPr lang="fr-FR" sz="2400" dirty="0" smtClean="0">
                          <a:solidFill>
                            <a:sysClr val="windowText" lastClr="000000"/>
                          </a:solidFill>
                        </a:rPr>
                        <a:t>arrière-grand-père</a:t>
                      </a:r>
                    </a:p>
                    <a:p>
                      <a:r>
                        <a:rPr lang="fr-FR" sz="2400" dirty="0" smtClean="0">
                          <a:solidFill>
                            <a:sysClr val="windowText" lastClr="000000"/>
                          </a:solidFill>
                        </a:rPr>
                        <a:t>nièce</a:t>
                      </a:r>
                    </a:p>
                    <a:p>
                      <a:r>
                        <a:rPr lang="fr-FR" sz="2400" dirty="0" smtClean="0">
                          <a:solidFill>
                            <a:sysClr val="windowText" lastClr="000000"/>
                          </a:solidFill>
                        </a:rPr>
                        <a:t>demi-frère</a:t>
                      </a:r>
                      <a:endParaRPr lang="fr-FR" sz="2400" dirty="0">
                        <a:solidFill>
                          <a:sysClr val="windowText" lastClr="0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fr-FR" sz="2400" dirty="0" smtClean="0">
                          <a:solidFill>
                            <a:sysClr val="windowText" lastClr="000000"/>
                          </a:solidFill>
                        </a:rPr>
                        <a:t>grand-mère</a:t>
                      </a:r>
                    </a:p>
                    <a:p>
                      <a:r>
                        <a:rPr lang="fr-FR" sz="2400" dirty="0" smtClean="0">
                          <a:solidFill>
                            <a:sysClr val="windowText" lastClr="000000"/>
                          </a:solidFill>
                        </a:rPr>
                        <a:t>neveu</a:t>
                      </a:r>
                    </a:p>
                    <a:p>
                      <a:r>
                        <a:rPr lang="fr-FR" sz="2400" dirty="0" smtClean="0">
                          <a:solidFill>
                            <a:sysClr val="windowText" lastClr="000000"/>
                          </a:solidFill>
                        </a:rPr>
                        <a:t>fils</a:t>
                      </a:r>
                    </a:p>
                    <a:p>
                      <a:r>
                        <a:rPr lang="fr-FR" sz="2400" dirty="0" smtClean="0">
                          <a:solidFill>
                            <a:sysClr val="windowText" lastClr="000000"/>
                          </a:solidFill>
                        </a:rPr>
                        <a:t>petit-fils</a:t>
                      </a:r>
                    </a:p>
                    <a:p>
                      <a:r>
                        <a:rPr lang="fr-FR" sz="2400" dirty="0" smtClean="0">
                          <a:solidFill>
                            <a:sysClr val="windowText" lastClr="000000"/>
                          </a:solidFill>
                        </a:rPr>
                        <a:t>beau-père</a:t>
                      </a:r>
                    </a:p>
                    <a:p>
                      <a:r>
                        <a:rPr lang="fr-FR" sz="2400" dirty="0" smtClean="0">
                          <a:solidFill>
                            <a:sysClr val="windowText" lastClr="000000"/>
                          </a:solidFill>
                        </a:rPr>
                        <a:t>belle-sœur</a:t>
                      </a:r>
                      <a:endParaRPr lang="fr-FR" sz="2400" dirty="0">
                        <a:solidFill>
                          <a:sysClr val="windowText" lastClr="000000"/>
                        </a:solidFill>
                      </a:endParaRPr>
                    </a:p>
                  </a:txBody>
                  <a:tcPr>
                    <a:lnL w="127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000"/>
                  </a:ext>
                </a:extLst>
              </a:tr>
            </a:tbl>
          </a:graphicData>
        </a:graphic>
      </p:graphicFrame>
      <p:sp>
        <p:nvSpPr>
          <p:cNvPr id="5" name="TextBox 4"/>
          <p:cNvSpPr txBox="1"/>
          <p:nvPr/>
        </p:nvSpPr>
        <p:spPr>
          <a:xfrm>
            <a:off x="2941676" y="5070763"/>
            <a:ext cx="6509539" cy="1200329"/>
          </a:xfrm>
          <a:prstGeom prst="rect">
            <a:avLst/>
          </a:prstGeom>
          <a:solidFill>
            <a:schemeClr val="accent1">
              <a:lumMod val="40000"/>
              <a:lumOff val="60000"/>
            </a:schemeClr>
          </a:solidFill>
        </p:spPr>
        <p:txBody>
          <a:bodyPr wrap="none" rtlCol="0">
            <a:spAutoFit/>
          </a:bodyPr>
          <a:lstStyle/>
          <a:p>
            <a:pPr marL="285750" indent="-285750">
              <a:buFont typeface="Arial" panose="020B0604020202020204" pitchFamily="34" charset="0"/>
              <a:buChar char="•"/>
            </a:pPr>
            <a:r>
              <a:rPr lang="fr-FR" sz="2400" b="1" dirty="0" smtClean="0"/>
              <a:t>Trouvez les paires et donnez la traduction</a:t>
            </a:r>
          </a:p>
          <a:p>
            <a:endParaRPr lang="fr-FR" sz="2400" b="1" dirty="0" smtClean="0"/>
          </a:p>
          <a:p>
            <a:pPr marL="285750" indent="-285750">
              <a:buFont typeface="Arial" panose="020B0604020202020204" pitchFamily="34" charset="0"/>
              <a:buChar char="•"/>
            </a:pPr>
            <a:r>
              <a:rPr lang="fr-FR" sz="2400" b="1" dirty="0" smtClean="0"/>
              <a:t>Répondez à la question: avec qui habitez-vous?</a:t>
            </a:r>
            <a:endParaRPr lang="fr-FR" sz="2400" b="1" dirty="0"/>
          </a:p>
        </p:txBody>
      </p:sp>
      <p:pic>
        <p:nvPicPr>
          <p:cNvPr id="6" name="Picture 2" descr="https://upload.wikimedia.org/wikipedia/en/thumb/c/c3/Flag_of_France.svg/1280px-Flag_of_France.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0691" y="5070763"/>
            <a:ext cx="426010" cy="426332"/>
          </a:xfrm>
          <a:prstGeom prst="rect">
            <a:avLst/>
          </a:prstGeom>
          <a:solidFill>
            <a:schemeClr val="bg1"/>
          </a:solidFill>
          <a:ln>
            <a:solidFill>
              <a:srgbClr val="0070C0"/>
            </a:solidFill>
          </a:ln>
        </p:spPr>
      </p:pic>
      <p:pic>
        <p:nvPicPr>
          <p:cNvPr id="7" name="Picture 2" descr="https://upload.wikimedia.org/wikipedia/en/thumb/c/c3/Flag_of_France.svg/1280px-Flag_of_France.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00454" y="5747127"/>
            <a:ext cx="426010" cy="426332"/>
          </a:xfrm>
          <a:prstGeom prst="rect">
            <a:avLst/>
          </a:prstGeom>
          <a:solidFill>
            <a:schemeClr val="bg1"/>
          </a:solidFill>
          <a:ln>
            <a:solidFill>
              <a:srgbClr val="0070C0"/>
            </a:solidFill>
          </a:ln>
        </p:spPr>
      </p:pic>
      <p:pic>
        <p:nvPicPr>
          <p:cNvPr id="8" name="Picture 2" descr="https://upload.wikimedia.org/wikipedia/en/thumb/c/c3/Flag_of_France.svg/1280px-Flag_of_France.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21065" y="5747127"/>
            <a:ext cx="426010" cy="426332"/>
          </a:xfrm>
          <a:prstGeom prst="rect">
            <a:avLst/>
          </a:prstGeom>
          <a:solidFill>
            <a:schemeClr val="bg1"/>
          </a:solidFill>
          <a:ln>
            <a:solidFill>
              <a:srgbClr val="0070C0"/>
            </a:solidFill>
          </a:ln>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13472" y="207819"/>
            <a:ext cx="1080655" cy="1080655"/>
          </a:xfrm>
          <a:prstGeom prst="rect">
            <a:avLst/>
          </a:prstGeom>
        </p:spPr>
      </p:pic>
    </p:spTree>
    <p:extLst>
      <p:ext uri="{BB962C8B-B14F-4D97-AF65-F5344CB8AC3E}">
        <p14:creationId xmlns:p14="http://schemas.microsoft.com/office/powerpoint/2010/main" val="9405468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8766"/>
          </a:xfrm>
        </p:spPr>
        <p:txBody>
          <a:bodyPr/>
          <a:lstStyle/>
          <a:p>
            <a:r>
              <a:rPr lang="fr-FR" b="1" dirty="0" smtClean="0"/>
              <a:t>Les adjectifs possessifs</a:t>
            </a:r>
            <a:endParaRPr lang="fr-FR" b="1"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0279024" y="71438"/>
            <a:ext cx="1799462" cy="1272454"/>
          </a:xfrm>
        </p:spPr>
      </p:pic>
      <p:graphicFrame>
        <p:nvGraphicFramePr>
          <p:cNvPr id="6" name="Table 5"/>
          <p:cNvGraphicFramePr>
            <a:graphicFrameLocks noGrp="1"/>
          </p:cNvGraphicFramePr>
          <p:nvPr>
            <p:extLst>
              <p:ext uri="{D42A27DB-BD31-4B8C-83A1-F6EECF244321}">
                <p14:modId xmlns:p14="http://schemas.microsoft.com/office/powerpoint/2010/main" val="789706857"/>
              </p:ext>
            </p:extLst>
          </p:nvPr>
        </p:nvGraphicFramePr>
        <p:xfrm>
          <a:off x="1011382" y="1817485"/>
          <a:ext cx="5084618" cy="2966720"/>
        </p:xfrm>
        <a:graphic>
          <a:graphicData uri="http://schemas.openxmlformats.org/drawingml/2006/table">
            <a:tbl>
              <a:tblPr firstRow="1" bandRow="1">
                <a:tableStyleId>{5C22544A-7EE6-4342-B048-85BDC9FD1C3A}</a:tableStyleId>
              </a:tblPr>
              <a:tblGrid>
                <a:gridCol w="1814946">
                  <a:extLst>
                    <a:ext uri="{9D8B030D-6E8A-4147-A177-3AD203B41FA5}">
                      <a16:colId xmlns:a16="http://schemas.microsoft.com/office/drawing/2014/main" val="20000"/>
                    </a:ext>
                  </a:extLst>
                </a:gridCol>
                <a:gridCol w="1205345">
                  <a:extLst>
                    <a:ext uri="{9D8B030D-6E8A-4147-A177-3AD203B41FA5}">
                      <a16:colId xmlns:a16="http://schemas.microsoft.com/office/drawing/2014/main" val="20001"/>
                    </a:ext>
                  </a:extLst>
                </a:gridCol>
                <a:gridCol w="1094509">
                  <a:extLst>
                    <a:ext uri="{9D8B030D-6E8A-4147-A177-3AD203B41FA5}">
                      <a16:colId xmlns:a16="http://schemas.microsoft.com/office/drawing/2014/main" val="20002"/>
                    </a:ext>
                  </a:extLst>
                </a:gridCol>
                <a:gridCol w="969818">
                  <a:extLst>
                    <a:ext uri="{9D8B030D-6E8A-4147-A177-3AD203B41FA5}">
                      <a16:colId xmlns:a16="http://schemas.microsoft.com/office/drawing/2014/main" val="20003"/>
                    </a:ext>
                  </a:extLst>
                </a:gridCol>
              </a:tblGrid>
              <a:tr h="370840">
                <a:tc>
                  <a:txBody>
                    <a:bodyPr/>
                    <a:lstStyle/>
                    <a:p>
                      <a:endParaRPr lang="fr-FR" b="1"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40000"/>
                        <a:lumOff val="60000"/>
                      </a:schemeClr>
                    </a:solidFill>
                  </a:tcPr>
                </a:tc>
                <a:tc gridSpan="2">
                  <a:txBody>
                    <a:bodyPr/>
                    <a:lstStyle/>
                    <a:p>
                      <a:r>
                        <a:rPr lang="fr-FR" b="1" dirty="0" smtClean="0">
                          <a:solidFill>
                            <a:sysClr val="windowText" lastClr="000000"/>
                          </a:solidFill>
                        </a:rPr>
                        <a:t>singulier</a:t>
                      </a:r>
                      <a:endParaRPr lang="fr-FR" b="1"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40000"/>
                        <a:lumOff val="60000"/>
                      </a:schemeClr>
                    </a:solidFill>
                  </a:tcPr>
                </a:tc>
                <a:tc hMerge="1">
                  <a:txBody>
                    <a:bodyPr/>
                    <a:lstStyle/>
                    <a:p>
                      <a:endParaRPr lang="fr-FR"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r>
                        <a:rPr lang="fr-FR" b="1" dirty="0" smtClean="0">
                          <a:solidFill>
                            <a:sysClr val="windowText" lastClr="000000"/>
                          </a:solidFill>
                        </a:rPr>
                        <a:t>pluriel</a:t>
                      </a:r>
                      <a:endParaRPr lang="fr-FR" b="1"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370840">
                <a:tc>
                  <a:txBody>
                    <a:bodyPr/>
                    <a:lstStyle/>
                    <a:p>
                      <a:endParaRPr lang="fr-FR" b="1">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lang="fr-FR" b="1" dirty="0" smtClean="0">
                          <a:solidFill>
                            <a:sysClr val="windowText" lastClr="000000"/>
                          </a:solidFill>
                        </a:rPr>
                        <a:t>masculin</a:t>
                      </a:r>
                      <a:endParaRPr lang="fr-FR" b="1"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lang="fr-FR" b="1" dirty="0" smtClean="0">
                          <a:solidFill>
                            <a:sysClr val="windowText" lastClr="000000"/>
                          </a:solidFill>
                        </a:rPr>
                        <a:t>féminin</a:t>
                      </a:r>
                      <a:endParaRPr lang="fr-FR" b="1"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endParaRPr lang="fr-FR" b="1"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1"/>
                  </a:ext>
                </a:extLst>
              </a:tr>
              <a:tr h="370840">
                <a:tc>
                  <a:txBody>
                    <a:bodyPr/>
                    <a:lstStyle/>
                    <a:p>
                      <a:r>
                        <a:rPr lang="fr-FR" b="1" dirty="0" smtClean="0">
                          <a:solidFill>
                            <a:sysClr val="windowText" lastClr="000000"/>
                          </a:solidFill>
                        </a:rPr>
                        <a:t>1ère pers. </a:t>
                      </a:r>
                      <a:r>
                        <a:rPr lang="fr-FR" b="1" dirty="0" err="1" smtClean="0">
                          <a:solidFill>
                            <a:sysClr val="windowText" lastClr="000000"/>
                          </a:solidFill>
                        </a:rPr>
                        <a:t>sing</a:t>
                      </a:r>
                      <a:r>
                        <a:rPr lang="fr-FR" b="1" dirty="0" smtClean="0">
                          <a:solidFill>
                            <a:sysClr val="windowText" lastClr="000000"/>
                          </a:solidFill>
                        </a:rPr>
                        <a:t>.</a:t>
                      </a:r>
                      <a:endParaRPr lang="fr-FR" b="1"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lang="fr-FR" b="1" dirty="0" smtClean="0">
                          <a:solidFill>
                            <a:sysClr val="windowText" lastClr="000000"/>
                          </a:solidFill>
                        </a:rPr>
                        <a:t>MON</a:t>
                      </a:r>
                      <a:endParaRPr lang="fr-FR" b="1"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lang="fr-FR" b="1" dirty="0" smtClean="0">
                          <a:solidFill>
                            <a:sysClr val="windowText" lastClr="000000"/>
                          </a:solidFill>
                        </a:rPr>
                        <a:t>MA</a:t>
                      </a:r>
                      <a:endParaRPr lang="fr-FR" b="1"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lang="fr-FR" b="1" dirty="0" smtClean="0">
                          <a:solidFill>
                            <a:sysClr val="windowText" lastClr="000000"/>
                          </a:solidFill>
                        </a:rPr>
                        <a:t>MES</a:t>
                      </a:r>
                      <a:endParaRPr lang="fr-FR" b="1"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2"/>
                  </a:ext>
                </a:extLst>
              </a:tr>
              <a:tr h="370840">
                <a:tc>
                  <a:txBody>
                    <a:bodyPr/>
                    <a:lstStyle/>
                    <a:p>
                      <a:r>
                        <a:rPr lang="fr-FR" b="1" dirty="0" smtClean="0">
                          <a:solidFill>
                            <a:sysClr val="windowText" lastClr="000000"/>
                          </a:solidFill>
                        </a:rPr>
                        <a:t>2ème pers. </a:t>
                      </a:r>
                      <a:r>
                        <a:rPr lang="fr-FR" b="1" dirty="0" err="1" smtClean="0">
                          <a:solidFill>
                            <a:sysClr val="windowText" lastClr="000000"/>
                          </a:solidFill>
                        </a:rPr>
                        <a:t>sing</a:t>
                      </a:r>
                      <a:r>
                        <a:rPr lang="fr-FR" b="1" dirty="0" smtClean="0">
                          <a:solidFill>
                            <a:sysClr val="windowText" lastClr="000000"/>
                          </a:solidFill>
                        </a:rPr>
                        <a:t>.</a:t>
                      </a:r>
                      <a:endParaRPr lang="fr-FR" b="1"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lang="fr-FR" b="1" dirty="0" smtClean="0">
                          <a:solidFill>
                            <a:sysClr val="windowText" lastClr="000000"/>
                          </a:solidFill>
                        </a:rPr>
                        <a:t>TON</a:t>
                      </a:r>
                      <a:endParaRPr lang="fr-FR" b="1"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lang="fr-FR" b="1" dirty="0" smtClean="0">
                          <a:solidFill>
                            <a:sysClr val="windowText" lastClr="000000"/>
                          </a:solidFill>
                        </a:rPr>
                        <a:t>TA</a:t>
                      </a:r>
                      <a:endParaRPr lang="fr-FR" b="1"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lang="fr-FR" b="1" dirty="0" smtClean="0">
                          <a:solidFill>
                            <a:sysClr val="windowText" lastClr="000000"/>
                          </a:solidFill>
                        </a:rPr>
                        <a:t>TES</a:t>
                      </a:r>
                      <a:endParaRPr lang="fr-FR" b="1"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3"/>
                  </a:ext>
                </a:extLst>
              </a:tr>
              <a:tr h="370840">
                <a:tc>
                  <a:txBody>
                    <a:bodyPr/>
                    <a:lstStyle/>
                    <a:p>
                      <a:r>
                        <a:rPr lang="fr-FR" b="1" dirty="0" smtClean="0">
                          <a:solidFill>
                            <a:sysClr val="windowText" lastClr="000000"/>
                          </a:solidFill>
                        </a:rPr>
                        <a:t>3ème pers. </a:t>
                      </a:r>
                      <a:r>
                        <a:rPr lang="fr-FR" b="1" dirty="0" err="1" smtClean="0">
                          <a:solidFill>
                            <a:sysClr val="windowText" lastClr="000000"/>
                          </a:solidFill>
                        </a:rPr>
                        <a:t>sing</a:t>
                      </a:r>
                      <a:r>
                        <a:rPr lang="fr-FR" b="1" dirty="0" smtClean="0">
                          <a:solidFill>
                            <a:sysClr val="windowText" lastClr="000000"/>
                          </a:solidFill>
                        </a:rPr>
                        <a:t>.</a:t>
                      </a:r>
                      <a:endParaRPr lang="fr-FR" b="1"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lang="fr-FR" b="1" dirty="0" smtClean="0">
                          <a:solidFill>
                            <a:sysClr val="windowText" lastClr="000000"/>
                          </a:solidFill>
                        </a:rPr>
                        <a:t>SON</a:t>
                      </a:r>
                      <a:endParaRPr lang="fr-FR" b="1"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lang="fr-FR" b="1" dirty="0" smtClean="0">
                          <a:solidFill>
                            <a:sysClr val="windowText" lastClr="000000"/>
                          </a:solidFill>
                        </a:rPr>
                        <a:t>SA</a:t>
                      </a:r>
                      <a:endParaRPr lang="fr-FR" b="1"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lang="fr-FR" b="1" dirty="0" smtClean="0">
                          <a:solidFill>
                            <a:sysClr val="windowText" lastClr="000000"/>
                          </a:solidFill>
                        </a:rPr>
                        <a:t>SES</a:t>
                      </a:r>
                      <a:endParaRPr lang="fr-FR" b="1"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4"/>
                  </a:ext>
                </a:extLst>
              </a:tr>
              <a:tr h="370840">
                <a:tc>
                  <a:txBody>
                    <a:bodyPr/>
                    <a:lstStyle/>
                    <a:p>
                      <a:r>
                        <a:rPr lang="fr-FR" b="1" dirty="0" smtClean="0">
                          <a:solidFill>
                            <a:sysClr val="windowText" lastClr="000000"/>
                          </a:solidFill>
                        </a:rPr>
                        <a:t>1ère pers. </a:t>
                      </a:r>
                      <a:r>
                        <a:rPr lang="fr-FR" b="1" dirty="0" err="1" smtClean="0">
                          <a:solidFill>
                            <a:sysClr val="windowText" lastClr="000000"/>
                          </a:solidFill>
                        </a:rPr>
                        <a:t>plur</a:t>
                      </a:r>
                      <a:r>
                        <a:rPr lang="fr-FR" b="1" dirty="0" smtClean="0">
                          <a:solidFill>
                            <a:sysClr val="windowText" lastClr="000000"/>
                          </a:solidFill>
                        </a:rPr>
                        <a:t>.</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40000"/>
                        <a:lumOff val="60000"/>
                      </a:schemeClr>
                    </a:solidFill>
                  </a:tcPr>
                </a:tc>
                <a:tc gridSpan="2">
                  <a:txBody>
                    <a:bodyPr/>
                    <a:lstStyle/>
                    <a:p>
                      <a:pPr algn="ctr"/>
                      <a:r>
                        <a:rPr lang="fr-FR" b="1" dirty="0" smtClean="0">
                          <a:solidFill>
                            <a:sysClr val="windowText" lastClr="000000"/>
                          </a:solidFill>
                        </a:rPr>
                        <a:t>NOTRE</a:t>
                      </a:r>
                      <a:endParaRPr lang="fr-FR" b="1"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40000"/>
                        <a:lumOff val="60000"/>
                      </a:schemeClr>
                    </a:solidFill>
                  </a:tcPr>
                </a:tc>
                <a:tc hMerge="1">
                  <a:txBody>
                    <a:bodyPr/>
                    <a:lstStyle/>
                    <a:p>
                      <a:endParaRPr lang="fr-FR"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r>
                        <a:rPr lang="fr-FR" b="1" dirty="0" smtClean="0">
                          <a:solidFill>
                            <a:sysClr val="windowText" lastClr="000000"/>
                          </a:solidFill>
                        </a:rPr>
                        <a:t>NOS</a:t>
                      </a:r>
                      <a:endParaRPr lang="fr-FR" b="1"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5"/>
                  </a:ext>
                </a:extLst>
              </a:tr>
              <a:tr h="370840">
                <a:tc>
                  <a:txBody>
                    <a:bodyPr/>
                    <a:lstStyle/>
                    <a:p>
                      <a:r>
                        <a:rPr lang="fr-FR" b="1" dirty="0" smtClean="0">
                          <a:solidFill>
                            <a:sysClr val="windowText" lastClr="000000"/>
                          </a:solidFill>
                        </a:rPr>
                        <a:t>2ème pers. </a:t>
                      </a:r>
                      <a:r>
                        <a:rPr lang="fr-FR" b="1" dirty="0" err="1" smtClean="0">
                          <a:solidFill>
                            <a:sysClr val="windowText" lastClr="000000"/>
                          </a:solidFill>
                        </a:rPr>
                        <a:t>plur</a:t>
                      </a:r>
                      <a:r>
                        <a:rPr lang="fr-FR" b="1" dirty="0" smtClean="0">
                          <a:solidFill>
                            <a:sysClr val="windowText" lastClr="000000"/>
                          </a:solidFill>
                        </a:rPr>
                        <a:t>.</a:t>
                      </a:r>
                      <a:endParaRPr lang="fr-FR" b="1"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40000"/>
                        <a:lumOff val="60000"/>
                      </a:schemeClr>
                    </a:solidFill>
                  </a:tcPr>
                </a:tc>
                <a:tc gridSpan="2">
                  <a:txBody>
                    <a:bodyPr/>
                    <a:lstStyle/>
                    <a:p>
                      <a:pPr algn="ctr"/>
                      <a:r>
                        <a:rPr lang="fr-FR" b="1" dirty="0" smtClean="0">
                          <a:solidFill>
                            <a:sysClr val="windowText" lastClr="000000"/>
                          </a:solidFill>
                        </a:rPr>
                        <a:t>VOTRE</a:t>
                      </a:r>
                      <a:endParaRPr lang="fr-FR" b="1"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40000"/>
                        <a:lumOff val="60000"/>
                      </a:schemeClr>
                    </a:solidFill>
                  </a:tcPr>
                </a:tc>
                <a:tc hMerge="1">
                  <a:txBody>
                    <a:bodyPr/>
                    <a:lstStyle/>
                    <a:p>
                      <a:endParaRPr lang="fr-FR"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r>
                        <a:rPr lang="fr-FR" b="1" dirty="0" smtClean="0">
                          <a:solidFill>
                            <a:sysClr val="windowText" lastClr="000000"/>
                          </a:solidFill>
                        </a:rPr>
                        <a:t>VOS</a:t>
                      </a:r>
                      <a:endParaRPr lang="fr-FR" b="1"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6"/>
                  </a:ext>
                </a:extLst>
              </a:tr>
              <a:tr h="370840">
                <a:tc>
                  <a:txBody>
                    <a:bodyPr/>
                    <a:lstStyle/>
                    <a:p>
                      <a:r>
                        <a:rPr lang="fr-FR" b="1" dirty="0" smtClean="0">
                          <a:solidFill>
                            <a:sysClr val="windowText" lastClr="000000"/>
                          </a:solidFill>
                        </a:rPr>
                        <a:t>3ème pers. </a:t>
                      </a:r>
                      <a:r>
                        <a:rPr lang="fr-FR" b="1" dirty="0" err="1" smtClean="0">
                          <a:solidFill>
                            <a:sysClr val="windowText" lastClr="000000"/>
                          </a:solidFill>
                        </a:rPr>
                        <a:t>Plur</a:t>
                      </a:r>
                      <a:r>
                        <a:rPr lang="fr-FR" b="1" dirty="0" smtClean="0">
                          <a:solidFill>
                            <a:sysClr val="windowText" lastClr="000000"/>
                          </a:solidFill>
                        </a:rPr>
                        <a:t>.</a:t>
                      </a:r>
                      <a:endParaRPr lang="fr-FR" b="1"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40000"/>
                        <a:lumOff val="60000"/>
                      </a:schemeClr>
                    </a:solidFill>
                  </a:tcPr>
                </a:tc>
                <a:tc gridSpan="2">
                  <a:txBody>
                    <a:bodyPr/>
                    <a:lstStyle/>
                    <a:p>
                      <a:pPr algn="ctr"/>
                      <a:r>
                        <a:rPr lang="fr-FR" b="1" dirty="0" smtClean="0">
                          <a:solidFill>
                            <a:sysClr val="windowText" lastClr="000000"/>
                          </a:solidFill>
                        </a:rPr>
                        <a:t>LEUR</a:t>
                      </a:r>
                      <a:endParaRPr lang="fr-FR" b="1"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40000"/>
                        <a:lumOff val="60000"/>
                      </a:schemeClr>
                    </a:solidFill>
                  </a:tcPr>
                </a:tc>
                <a:tc hMerge="1">
                  <a:txBody>
                    <a:bodyPr/>
                    <a:lstStyle/>
                    <a:p>
                      <a:endParaRPr lang="fr-FR"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r>
                        <a:rPr lang="fr-FR" b="1" dirty="0" smtClean="0">
                          <a:solidFill>
                            <a:sysClr val="windowText" lastClr="000000"/>
                          </a:solidFill>
                        </a:rPr>
                        <a:t>LEURS</a:t>
                      </a:r>
                      <a:endParaRPr lang="fr-FR" b="1"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7"/>
                  </a:ext>
                </a:extLst>
              </a:tr>
            </a:tbl>
          </a:graphicData>
        </a:graphic>
      </p:graphicFrame>
      <p:sp>
        <p:nvSpPr>
          <p:cNvPr id="7" name="TextBox 6"/>
          <p:cNvSpPr txBox="1"/>
          <p:nvPr/>
        </p:nvSpPr>
        <p:spPr>
          <a:xfrm>
            <a:off x="1368028" y="5073132"/>
            <a:ext cx="4371325" cy="369332"/>
          </a:xfrm>
          <a:prstGeom prst="rect">
            <a:avLst/>
          </a:prstGeom>
          <a:noFill/>
        </p:spPr>
        <p:txBody>
          <a:bodyPr wrap="none" rtlCol="0">
            <a:spAutoFit/>
          </a:bodyPr>
          <a:lstStyle/>
          <a:p>
            <a:r>
              <a:rPr lang="fr-FR" b="1" i="1" dirty="0" smtClean="0"/>
              <a:t>Attention! C’est l’objet possédé qui compte!</a:t>
            </a:r>
            <a:endParaRPr lang="fr-FR" b="1" i="1" dirty="0"/>
          </a:p>
        </p:txBody>
      </p:sp>
      <p:sp>
        <p:nvSpPr>
          <p:cNvPr id="8" name="TextBox 7"/>
          <p:cNvSpPr txBox="1"/>
          <p:nvPr/>
        </p:nvSpPr>
        <p:spPr>
          <a:xfrm>
            <a:off x="7647656" y="649270"/>
            <a:ext cx="3376502" cy="5878532"/>
          </a:xfrm>
          <a:prstGeom prst="rect">
            <a:avLst/>
          </a:prstGeom>
          <a:solidFill>
            <a:schemeClr val="accent5">
              <a:lumMod val="20000"/>
              <a:lumOff val="80000"/>
            </a:schemeClr>
          </a:solidFill>
        </p:spPr>
        <p:txBody>
          <a:bodyPr wrap="none" rtlCol="0">
            <a:spAutoFit/>
          </a:bodyPr>
          <a:lstStyle/>
          <a:p>
            <a:r>
              <a:rPr lang="fr-FR" sz="2800" b="1" dirty="0" smtClean="0"/>
              <a:t>Traduisez en anglais:</a:t>
            </a:r>
          </a:p>
          <a:p>
            <a:pPr marL="342900" indent="-342900">
              <a:buAutoNum type="arabicPeriod"/>
            </a:pPr>
            <a:r>
              <a:rPr lang="fr-FR" sz="2000" b="1" dirty="0" smtClean="0"/>
              <a:t>Ma belle-mère</a:t>
            </a:r>
          </a:p>
          <a:p>
            <a:pPr marL="342900" indent="-342900">
              <a:buAutoNum type="arabicPeriod"/>
            </a:pPr>
            <a:r>
              <a:rPr lang="fr-FR" sz="2000" b="1" dirty="0" smtClean="0"/>
              <a:t>Mes frères</a:t>
            </a:r>
          </a:p>
          <a:p>
            <a:pPr marL="342900" indent="-342900">
              <a:buAutoNum type="arabicPeriod"/>
            </a:pPr>
            <a:r>
              <a:rPr lang="fr-FR" sz="2000" b="1" dirty="0" smtClean="0"/>
              <a:t>Sa tante</a:t>
            </a:r>
          </a:p>
          <a:p>
            <a:pPr marL="342900" indent="-342900">
              <a:buAutoNum type="arabicPeriod"/>
            </a:pPr>
            <a:r>
              <a:rPr lang="fr-FR" sz="2000" b="1" dirty="0" smtClean="0"/>
              <a:t>Notre cousine</a:t>
            </a:r>
          </a:p>
          <a:p>
            <a:pPr marL="342900" indent="-342900">
              <a:buAutoNum type="arabicPeriod"/>
            </a:pPr>
            <a:r>
              <a:rPr lang="fr-FR" sz="2000" b="1" dirty="0" smtClean="0"/>
              <a:t>Leur grand-mère</a:t>
            </a:r>
          </a:p>
          <a:p>
            <a:pPr marL="342900" indent="-342900">
              <a:buAutoNum type="arabicPeriod"/>
            </a:pPr>
            <a:r>
              <a:rPr lang="fr-FR" sz="2000" b="1" dirty="0" smtClean="0"/>
              <a:t>Tes beaux-parents</a:t>
            </a:r>
          </a:p>
          <a:p>
            <a:pPr marL="342900" indent="-342900">
              <a:buAutoNum type="arabicPeriod"/>
            </a:pPr>
            <a:r>
              <a:rPr lang="fr-FR" sz="2000" b="1" dirty="0" smtClean="0"/>
              <a:t>Leurs oncles</a:t>
            </a:r>
          </a:p>
          <a:p>
            <a:pPr marL="342900" indent="-342900">
              <a:buAutoNum type="arabicPeriod"/>
            </a:pPr>
            <a:r>
              <a:rPr lang="fr-FR" sz="2000" b="1" dirty="0" smtClean="0"/>
              <a:t>Nos familles</a:t>
            </a:r>
          </a:p>
          <a:p>
            <a:r>
              <a:rPr lang="fr-FR" sz="2800" b="1" dirty="0" smtClean="0"/>
              <a:t>Traduisez en français:</a:t>
            </a:r>
          </a:p>
          <a:p>
            <a:pPr marL="342900" indent="-342900">
              <a:buAutoNum type="arabicPeriod"/>
            </a:pPr>
            <a:r>
              <a:rPr lang="fr-FR" sz="2000" b="1" dirty="0" err="1" smtClean="0"/>
              <a:t>My</a:t>
            </a:r>
            <a:r>
              <a:rPr lang="fr-FR" sz="2000" b="1" dirty="0" smtClean="0"/>
              <a:t> </a:t>
            </a:r>
            <a:r>
              <a:rPr lang="fr-FR" sz="2000" b="1" dirty="0" err="1" smtClean="0"/>
              <a:t>sister</a:t>
            </a:r>
            <a:endParaRPr lang="fr-FR" sz="2000" b="1" dirty="0" smtClean="0"/>
          </a:p>
          <a:p>
            <a:pPr marL="342900" indent="-342900">
              <a:buAutoNum type="arabicPeriod"/>
            </a:pPr>
            <a:r>
              <a:rPr lang="fr-FR" sz="2000" b="1" dirty="0" err="1" smtClean="0"/>
              <a:t>Your</a:t>
            </a:r>
            <a:r>
              <a:rPr lang="fr-FR" sz="2000" b="1" dirty="0" smtClean="0"/>
              <a:t> </a:t>
            </a:r>
            <a:r>
              <a:rPr lang="fr-FR" sz="2000" b="1" dirty="0" err="1" smtClean="0"/>
              <a:t>father</a:t>
            </a:r>
            <a:endParaRPr lang="fr-FR" sz="2000" b="1" dirty="0" smtClean="0"/>
          </a:p>
          <a:p>
            <a:pPr marL="342900" indent="-342900">
              <a:buAutoNum type="arabicPeriod"/>
            </a:pPr>
            <a:r>
              <a:rPr lang="fr-FR" sz="2000" b="1" dirty="0" smtClean="0"/>
              <a:t>Our </a:t>
            </a:r>
            <a:r>
              <a:rPr lang="fr-FR" sz="2000" b="1" dirty="0" err="1" smtClean="0"/>
              <a:t>aunt</a:t>
            </a:r>
            <a:endParaRPr lang="fr-FR" sz="2000" b="1" dirty="0" smtClean="0"/>
          </a:p>
          <a:p>
            <a:pPr marL="342900" indent="-342900">
              <a:buAutoNum type="arabicPeriod"/>
            </a:pPr>
            <a:r>
              <a:rPr lang="fr-FR" sz="2000" b="1" dirty="0" smtClean="0"/>
              <a:t>Our </a:t>
            </a:r>
            <a:r>
              <a:rPr lang="fr-FR" sz="2000" b="1" dirty="0" err="1" smtClean="0"/>
              <a:t>aunts</a:t>
            </a:r>
            <a:endParaRPr lang="fr-FR" sz="2000" b="1" dirty="0" smtClean="0"/>
          </a:p>
          <a:p>
            <a:pPr marL="342900" indent="-342900">
              <a:buAutoNum type="arabicPeriod"/>
            </a:pPr>
            <a:r>
              <a:rPr lang="fr-FR" sz="2000" b="1" dirty="0" err="1" smtClean="0"/>
              <a:t>Their</a:t>
            </a:r>
            <a:r>
              <a:rPr lang="fr-FR" sz="2000" b="1" dirty="0" smtClean="0"/>
              <a:t> </a:t>
            </a:r>
            <a:r>
              <a:rPr lang="fr-FR" sz="2000" b="1" dirty="0" err="1" smtClean="0"/>
              <a:t>grandparents</a:t>
            </a:r>
            <a:endParaRPr lang="fr-FR" sz="2000" b="1" dirty="0" smtClean="0"/>
          </a:p>
          <a:p>
            <a:pPr marL="342900" indent="-342900">
              <a:buAutoNum type="arabicPeriod"/>
            </a:pPr>
            <a:r>
              <a:rPr lang="fr-FR" sz="2000" b="1" dirty="0" err="1" smtClean="0"/>
              <a:t>Their</a:t>
            </a:r>
            <a:r>
              <a:rPr lang="fr-FR" sz="2000" b="1" dirty="0" smtClean="0"/>
              <a:t> </a:t>
            </a:r>
            <a:r>
              <a:rPr lang="fr-FR" sz="2000" b="1" dirty="0" err="1" smtClean="0"/>
              <a:t>half-sister</a:t>
            </a:r>
            <a:endParaRPr lang="fr-FR" sz="2000" b="1" dirty="0" smtClean="0"/>
          </a:p>
          <a:p>
            <a:pPr marL="342900" indent="-342900">
              <a:buAutoNum type="arabicPeriod"/>
            </a:pPr>
            <a:r>
              <a:rPr lang="fr-FR" sz="2000" b="1" dirty="0" err="1" smtClean="0"/>
              <a:t>Your</a:t>
            </a:r>
            <a:r>
              <a:rPr lang="fr-FR" sz="2000" b="1" dirty="0" smtClean="0"/>
              <a:t> </a:t>
            </a:r>
            <a:r>
              <a:rPr lang="fr-FR" sz="2000" b="1" dirty="0" err="1" smtClean="0"/>
              <a:t>mother</a:t>
            </a:r>
            <a:r>
              <a:rPr lang="fr-FR" sz="2000" b="1" dirty="0" smtClean="0"/>
              <a:t>-in-</a:t>
            </a:r>
            <a:r>
              <a:rPr lang="fr-FR" sz="2000" b="1" dirty="0" err="1" smtClean="0"/>
              <a:t>law</a:t>
            </a:r>
            <a:endParaRPr lang="fr-FR" sz="2000" b="1" dirty="0" smtClean="0"/>
          </a:p>
          <a:p>
            <a:pPr marL="342900" indent="-342900">
              <a:buAutoNum type="arabicPeriod"/>
            </a:pPr>
            <a:r>
              <a:rPr lang="fr-FR" sz="2000" b="1" dirty="0" err="1" smtClean="0"/>
              <a:t>Her</a:t>
            </a:r>
            <a:r>
              <a:rPr lang="fr-FR" sz="2000" b="1" dirty="0" smtClean="0"/>
              <a:t> </a:t>
            </a:r>
            <a:r>
              <a:rPr lang="fr-FR" sz="2000" b="1" dirty="0" err="1" smtClean="0"/>
              <a:t>great-grandfather</a:t>
            </a:r>
            <a:endParaRPr lang="fr-FR" sz="2000" b="1" dirty="0" smtClean="0"/>
          </a:p>
        </p:txBody>
      </p:sp>
      <p:pic>
        <p:nvPicPr>
          <p:cNvPr id="9" name="Picture 2" descr="https://upload.wikimedia.org/wikipedia/en/thumb/c/c3/Flag_of_France.svg/1280px-Flag_of_France.sv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23099" y="649270"/>
            <a:ext cx="426010" cy="426332"/>
          </a:xfrm>
          <a:prstGeom prst="rect">
            <a:avLst/>
          </a:prstGeom>
          <a:solidFill>
            <a:schemeClr val="bg1"/>
          </a:solidFill>
          <a:ln>
            <a:solidFill>
              <a:srgbClr val="0070C0"/>
            </a:solidFill>
          </a:ln>
        </p:spPr>
      </p:pic>
      <p:pic>
        <p:nvPicPr>
          <p:cNvPr id="10" name="Picture 2" descr="https://upload.wikimedia.org/wikipedia/en/thumb/c/c3/Flag_of_France.svg/1280px-Flag_of_France.sv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2800" y="3513870"/>
            <a:ext cx="426010" cy="426332"/>
          </a:xfrm>
          <a:prstGeom prst="rect">
            <a:avLst/>
          </a:prstGeom>
          <a:solidFill>
            <a:schemeClr val="bg1"/>
          </a:solidFill>
          <a:ln>
            <a:solidFill>
              <a:srgbClr val="0070C0"/>
            </a:solidFill>
          </a:ln>
        </p:spPr>
      </p:pic>
      <p:pic>
        <p:nvPicPr>
          <p:cNvPr id="11" name="Picture 2" descr="https://upload.wikimedia.org/wikipedia/en/thumb/c/c3/Flag_of_France.svg/1280px-Flag_of_France.sv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62811" y="3513870"/>
            <a:ext cx="426010" cy="426332"/>
          </a:xfrm>
          <a:prstGeom prst="rect">
            <a:avLst/>
          </a:prstGeom>
          <a:solidFill>
            <a:schemeClr val="bg1"/>
          </a:solidFill>
          <a:ln>
            <a:solidFill>
              <a:srgbClr val="0070C0"/>
            </a:solidFill>
          </a:ln>
        </p:spPr>
      </p:pic>
    </p:spTree>
    <p:extLst>
      <p:ext uri="{BB962C8B-B14F-4D97-AF65-F5344CB8AC3E}">
        <p14:creationId xmlns:p14="http://schemas.microsoft.com/office/powerpoint/2010/main" val="19643865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9598"/>
            <a:ext cx="10515600" cy="1006475"/>
          </a:xfrm>
        </p:spPr>
        <p:txBody>
          <a:bodyPr/>
          <a:lstStyle/>
          <a:p>
            <a:r>
              <a:rPr lang="fr-FR" b="1" dirty="0" smtClean="0"/>
              <a:t>Le présent et les verbes réguliers</a:t>
            </a:r>
            <a:endParaRPr lang="fr-FR" b="1" dirty="0"/>
          </a:p>
        </p:txBody>
      </p:sp>
      <p:pic>
        <p:nvPicPr>
          <p:cNvPr id="4"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01014" y="129598"/>
            <a:ext cx="1505571" cy="1064635"/>
          </a:xfrm>
          <a:prstGeom prst="rect">
            <a:avLst/>
          </a:prstGeom>
        </p:spPr>
      </p:pic>
      <p:graphicFrame>
        <p:nvGraphicFramePr>
          <p:cNvPr id="5" name="Table 4"/>
          <p:cNvGraphicFramePr>
            <a:graphicFrameLocks noGrp="1"/>
          </p:cNvGraphicFramePr>
          <p:nvPr>
            <p:extLst>
              <p:ext uri="{D42A27DB-BD31-4B8C-83A1-F6EECF244321}">
                <p14:modId xmlns:p14="http://schemas.microsoft.com/office/powerpoint/2010/main" val="162532723"/>
              </p:ext>
            </p:extLst>
          </p:nvPr>
        </p:nvGraphicFramePr>
        <p:xfrm>
          <a:off x="1212849" y="1161409"/>
          <a:ext cx="6751781" cy="3886200"/>
        </p:xfrm>
        <a:graphic>
          <a:graphicData uri="http://schemas.openxmlformats.org/drawingml/2006/table">
            <a:tbl>
              <a:tblPr firstRow="1" bandRow="1">
                <a:tableStyleId>{5C22544A-7EE6-4342-B048-85BDC9FD1C3A}</a:tableStyleId>
              </a:tblPr>
              <a:tblGrid>
                <a:gridCol w="1642461">
                  <a:extLst>
                    <a:ext uri="{9D8B030D-6E8A-4147-A177-3AD203B41FA5}">
                      <a16:colId xmlns:a16="http://schemas.microsoft.com/office/drawing/2014/main" val="20000"/>
                    </a:ext>
                  </a:extLst>
                </a:gridCol>
                <a:gridCol w="1682892">
                  <a:extLst>
                    <a:ext uri="{9D8B030D-6E8A-4147-A177-3AD203B41FA5}">
                      <a16:colId xmlns:a16="http://schemas.microsoft.com/office/drawing/2014/main" val="20001"/>
                    </a:ext>
                  </a:extLst>
                </a:gridCol>
                <a:gridCol w="1789020">
                  <a:extLst>
                    <a:ext uri="{9D8B030D-6E8A-4147-A177-3AD203B41FA5}">
                      <a16:colId xmlns:a16="http://schemas.microsoft.com/office/drawing/2014/main" val="20002"/>
                    </a:ext>
                  </a:extLst>
                </a:gridCol>
                <a:gridCol w="1637408">
                  <a:extLst>
                    <a:ext uri="{9D8B030D-6E8A-4147-A177-3AD203B41FA5}">
                      <a16:colId xmlns:a16="http://schemas.microsoft.com/office/drawing/2014/main" val="20003"/>
                    </a:ext>
                  </a:extLst>
                </a:gridCol>
              </a:tblGrid>
              <a:tr h="370840">
                <a:tc>
                  <a:txBody>
                    <a:bodyPr/>
                    <a:lstStyle/>
                    <a:p>
                      <a:pPr>
                        <a:lnSpc>
                          <a:spcPct val="150000"/>
                        </a:lnSpc>
                      </a:pPr>
                      <a:r>
                        <a:rPr lang="fr-FR" dirty="0" smtClean="0">
                          <a:solidFill>
                            <a:sysClr val="windowText" lastClr="000000"/>
                          </a:solidFill>
                        </a:rPr>
                        <a:t>Les pronoms</a:t>
                      </a:r>
                      <a:endParaRPr lang="fr-FR"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ct val="150000"/>
                        </a:lnSpc>
                      </a:pPr>
                      <a:r>
                        <a:rPr lang="fr-FR" dirty="0" smtClean="0">
                          <a:solidFill>
                            <a:sysClr val="windowText" lastClr="000000"/>
                          </a:solidFill>
                        </a:rPr>
                        <a:t>-ER</a:t>
                      </a:r>
                      <a:endParaRPr lang="fr-FR"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ct val="150000"/>
                        </a:lnSpc>
                      </a:pPr>
                      <a:r>
                        <a:rPr lang="fr-FR" dirty="0" smtClean="0">
                          <a:solidFill>
                            <a:sysClr val="windowText" lastClr="000000"/>
                          </a:solidFill>
                        </a:rPr>
                        <a:t>-IR</a:t>
                      </a:r>
                      <a:endParaRPr lang="fr-FR"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ct val="150000"/>
                        </a:lnSpc>
                      </a:pPr>
                      <a:r>
                        <a:rPr lang="fr-FR" dirty="0" smtClean="0">
                          <a:solidFill>
                            <a:sysClr val="windowText" lastClr="000000"/>
                          </a:solidFill>
                        </a:rPr>
                        <a:t>-RE</a:t>
                      </a:r>
                      <a:endParaRPr lang="fr-FR"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nSpc>
                          <a:spcPct val="150000"/>
                        </a:lnSpc>
                      </a:pPr>
                      <a:r>
                        <a:rPr lang="fr-FR" sz="2400" b="1" dirty="0" smtClean="0">
                          <a:solidFill>
                            <a:sysClr val="windowText" lastClr="000000"/>
                          </a:solidFill>
                        </a:rPr>
                        <a:t>Je/ j’</a:t>
                      </a:r>
                    </a:p>
                    <a:p>
                      <a:pPr>
                        <a:lnSpc>
                          <a:spcPct val="150000"/>
                        </a:lnSpc>
                      </a:pPr>
                      <a:r>
                        <a:rPr lang="fr-FR" sz="2400" b="1" dirty="0" smtClean="0">
                          <a:solidFill>
                            <a:sysClr val="windowText" lastClr="000000"/>
                          </a:solidFill>
                        </a:rPr>
                        <a:t>Tu</a:t>
                      </a:r>
                    </a:p>
                    <a:p>
                      <a:pPr>
                        <a:lnSpc>
                          <a:spcPct val="150000"/>
                        </a:lnSpc>
                      </a:pPr>
                      <a:r>
                        <a:rPr lang="fr-FR" sz="2400" b="1" dirty="0" smtClean="0">
                          <a:solidFill>
                            <a:sysClr val="windowText" lastClr="000000"/>
                          </a:solidFill>
                        </a:rPr>
                        <a:t>Il/elle/on</a:t>
                      </a:r>
                    </a:p>
                    <a:p>
                      <a:pPr>
                        <a:lnSpc>
                          <a:spcPct val="150000"/>
                        </a:lnSpc>
                      </a:pPr>
                      <a:r>
                        <a:rPr lang="fr-FR" sz="2400" b="1" dirty="0" smtClean="0">
                          <a:solidFill>
                            <a:sysClr val="windowText" lastClr="000000"/>
                          </a:solidFill>
                        </a:rPr>
                        <a:t>Nous</a:t>
                      </a:r>
                    </a:p>
                    <a:p>
                      <a:pPr>
                        <a:lnSpc>
                          <a:spcPct val="150000"/>
                        </a:lnSpc>
                      </a:pPr>
                      <a:r>
                        <a:rPr lang="fr-FR" sz="2400" b="1" dirty="0" smtClean="0">
                          <a:solidFill>
                            <a:sysClr val="windowText" lastClr="000000"/>
                          </a:solidFill>
                        </a:rPr>
                        <a:t>Vous</a:t>
                      </a:r>
                    </a:p>
                    <a:p>
                      <a:pPr>
                        <a:lnSpc>
                          <a:spcPct val="150000"/>
                        </a:lnSpc>
                      </a:pPr>
                      <a:r>
                        <a:rPr lang="fr-FR" sz="2400" b="1" dirty="0" smtClean="0">
                          <a:solidFill>
                            <a:sysClr val="windowText" lastClr="000000"/>
                          </a:solidFill>
                        </a:rPr>
                        <a:t>Ils/elles</a:t>
                      </a:r>
                      <a:endParaRPr lang="fr-FR" sz="2400" b="1" dirty="0">
                        <a:solidFill>
                          <a:sysClr val="windowText" lastClr="00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nSpc>
                          <a:spcPct val="150000"/>
                        </a:lnSpc>
                      </a:pPr>
                      <a:r>
                        <a:rPr lang="fr-FR" sz="2400" b="1" dirty="0" smtClean="0">
                          <a:solidFill>
                            <a:sysClr val="windowText" lastClr="000000"/>
                          </a:solidFill>
                        </a:rPr>
                        <a:t>aim</a:t>
                      </a:r>
                      <a:r>
                        <a:rPr lang="fr-FR" sz="2400" b="1" dirty="0" smtClean="0">
                          <a:solidFill>
                            <a:srgbClr val="7030A0"/>
                          </a:solidFill>
                        </a:rPr>
                        <a:t>e</a:t>
                      </a:r>
                    </a:p>
                    <a:p>
                      <a:pPr>
                        <a:lnSpc>
                          <a:spcPct val="150000"/>
                        </a:lnSpc>
                      </a:pPr>
                      <a:r>
                        <a:rPr lang="fr-FR" sz="2400" b="1" dirty="0" smtClean="0">
                          <a:solidFill>
                            <a:sysClr val="windowText" lastClr="000000"/>
                          </a:solidFill>
                        </a:rPr>
                        <a:t>aim</a:t>
                      </a:r>
                      <a:r>
                        <a:rPr lang="fr-FR" sz="2400" b="1" dirty="0" smtClean="0">
                          <a:solidFill>
                            <a:srgbClr val="7030A0"/>
                          </a:solidFill>
                        </a:rPr>
                        <a:t>es</a:t>
                      </a:r>
                    </a:p>
                    <a:p>
                      <a:pPr>
                        <a:lnSpc>
                          <a:spcPct val="150000"/>
                        </a:lnSpc>
                      </a:pPr>
                      <a:r>
                        <a:rPr lang="fr-FR" sz="2400" b="1" dirty="0" smtClean="0">
                          <a:solidFill>
                            <a:sysClr val="windowText" lastClr="000000"/>
                          </a:solidFill>
                        </a:rPr>
                        <a:t>aim</a:t>
                      </a:r>
                      <a:r>
                        <a:rPr lang="fr-FR" sz="2400" b="1" dirty="0" smtClean="0">
                          <a:solidFill>
                            <a:srgbClr val="7030A0"/>
                          </a:solidFill>
                        </a:rPr>
                        <a:t>e</a:t>
                      </a:r>
                    </a:p>
                    <a:p>
                      <a:pPr>
                        <a:lnSpc>
                          <a:spcPct val="150000"/>
                        </a:lnSpc>
                      </a:pPr>
                      <a:r>
                        <a:rPr lang="fr-FR" sz="2400" b="1" dirty="0" smtClean="0">
                          <a:solidFill>
                            <a:sysClr val="windowText" lastClr="000000"/>
                          </a:solidFill>
                        </a:rPr>
                        <a:t>aim</a:t>
                      </a:r>
                      <a:r>
                        <a:rPr lang="fr-FR" sz="2400" b="1" dirty="0" smtClean="0">
                          <a:solidFill>
                            <a:srgbClr val="7030A0"/>
                          </a:solidFill>
                        </a:rPr>
                        <a:t>ons</a:t>
                      </a:r>
                    </a:p>
                    <a:p>
                      <a:pPr>
                        <a:lnSpc>
                          <a:spcPct val="150000"/>
                        </a:lnSpc>
                      </a:pPr>
                      <a:r>
                        <a:rPr lang="fr-FR" sz="2400" b="1" dirty="0" smtClean="0">
                          <a:solidFill>
                            <a:sysClr val="windowText" lastClr="000000"/>
                          </a:solidFill>
                        </a:rPr>
                        <a:t>aim</a:t>
                      </a:r>
                      <a:r>
                        <a:rPr lang="fr-FR" sz="2400" b="1" dirty="0" smtClean="0">
                          <a:solidFill>
                            <a:srgbClr val="7030A0"/>
                          </a:solidFill>
                        </a:rPr>
                        <a:t>ez</a:t>
                      </a:r>
                    </a:p>
                    <a:p>
                      <a:pPr>
                        <a:lnSpc>
                          <a:spcPct val="150000"/>
                        </a:lnSpc>
                      </a:pPr>
                      <a:r>
                        <a:rPr lang="fr-FR" sz="2400" b="1" dirty="0" smtClean="0">
                          <a:solidFill>
                            <a:sysClr val="windowText" lastClr="000000"/>
                          </a:solidFill>
                        </a:rPr>
                        <a:t>aim</a:t>
                      </a:r>
                      <a:r>
                        <a:rPr lang="fr-FR" sz="2400" b="1" dirty="0" smtClean="0">
                          <a:solidFill>
                            <a:srgbClr val="7030A0"/>
                          </a:solidFill>
                        </a:rPr>
                        <a:t>ent</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nSpc>
                          <a:spcPct val="150000"/>
                        </a:lnSpc>
                      </a:pPr>
                      <a:r>
                        <a:rPr lang="fr-FR" sz="2400" b="1" dirty="0" smtClean="0">
                          <a:solidFill>
                            <a:sysClr val="windowText" lastClr="000000"/>
                          </a:solidFill>
                        </a:rPr>
                        <a:t>fin</a:t>
                      </a:r>
                      <a:r>
                        <a:rPr lang="fr-FR" sz="2400" b="1" dirty="0" smtClean="0">
                          <a:solidFill>
                            <a:srgbClr val="7030A0"/>
                          </a:solidFill>
                        </a:rPr>
                        <a:t>is</a:t>
                      </a:r>
                    </a:p>
                    <a:p>
                      <a:pPr>
                        <a:lnSpc>
                          <a:spcPct val="150000"/>
                        </a:lnSpc>
                      </a:pPr>
                      <a:r>
                        <a:rPr lang="fr-FR" sz="2400" b="1" dirty="0" smtClean="0">
                          <a:solidFill>
                            <a:sysClr val="windowText" lastClr="000000"/>
                          </a:solidFill>
                        </a:rPr>
                        <a:t>fin</a:t>
                      </a:r>
                      <a:r>
                        <a:rPr lang="fr-FR" sz="2400" b="1" dirty="0" smtClean="0">
                          <a:solidFill>
                            <a:srgbClr val="7030A0"/>
                          </a:solidFill>
                        </a:rPr>
                        <a:t>is</a:t>
                      </a:r>
                    </a:p>
                    <a:p>
                      <a:pPr>
                        <a:lnSpc>
                          <a:spcPct val="150000"/>
                        </a:lnSpc>
                      </a:pPr>
                      <a:r>
                        <a:rPr lang="fr-FR" sz="2400" b="1" dirty="0" smtClean="0">
                          <a:solidFill>
                            <a:sysClr val="windowText" lastClr="000000"/>
                          </a:solidFill>
                        </a:rPr>
                        <a:t>fin</a:t>
                      </a:r>
                      <a:r>
                        <a:rPr lang="fr-FR" sz="2400" b="1" dirty="0" smtClean="0">
                          <a:solidFill>
                            <a:srgbClr val="7030A0"/>
                          </a:solidFill>
                        </a:rPr>
                        <a:t>it</a:t>
                      </a:r>
                    </a:p>
                    <a:p>
                      <a:pPr>
                        <a:lnSpc>
                          <a:spcPct val="150000"/>
                        </a:lnSpc>
                      </a:pPr>
                      <a:r>
                        <a:rPr lang="fr-FR" sz="2400" b="1" dirty="0" smtClean="0">
                          <a:solidFill>
                            <a:sysClr val="windowText" lastClr="000000"/>
                          </a:solidFill>
                        </a:rPr>
                        <a:t>fin</a:t>
                      </a:r>
                      <a:r>
                        <a:rPr lang="fr-FR" sz="2400" b="1" dirty="0" smtClean="0">
                          <a:solidFill>
                            <a:srgbClr val="7030A0"/>
                          </a:solidFill>
                        </a:rPr>
                        <a:t>issons</a:t>
                      </a:r>
                    </a:p>
                    <a:p>
                      <a:pPr>
                        <a:lnSpc>
                          <a:spcPct val="150000"/>
                        </a:lnSpc>
                      </a:pPr>
                      <a:r>
                        <a:rPr lang="fr-FR" sz="2400" b="1" dirty="0" smtClean="0">
                          <a:solidFill>
                            <a:sysClr val="windowText" lastClr="000000"/>
                          </a:solidFill>
                        </a:rPr>
                        <a:t>fin</a:t>
                      </a:r>
                      <a:r>
                        <a:rPr lang="fr-FR" sz="2400" b="1" dirty="0" smtClean="0">
                          <a:solidFill>
                            <a:srgbClr val="7030A0"/>
                          </a:solidFill>
                        </a:rPr>
                        <a:t>issez</a:t>
                      </a:r>
                    </a:p>
                    <a:p>
                      <a:pPr>
                        <a:lnSpc>
                          <a:spcPct val="150000"/>
                        </a:lnSpc>
                      </a:pPr>
                      <a:r>
                        <a:rPr lang="fr-FR" sz="2400" b="1" dirty="0" smtClean="0">
                          <a:solidFill>
                            <a:sysClr val="windowText" lastClr="000000"/>
                          </a:solidFill>
                        </a:rPr>
                        <a:t>fin</a:t>
                      </a:r>
                      <a:r>
                        <a:rPr lang="fr-FR" sz="2400" b="1" dirty="0" smtClean="0">
                          <a:solidFill>
                            <a:srgbClr val="7030A0"/>
                          </a:solidFill>
                        </a:rPr>
                        <a:t>issent</a:t>
                      </a:r>
                      <a:endParaRPr lang="fr-FR" sz="2400" b="1" dirty="0">
                        <a:solidFill>
                          <a:srgbClr val="7030A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nSpc>
                          <a:spcPct val="150000"/>
                        </a:lnSpc>
                      </a:pPr>
                      <a:r>
                        <a:rPr lang="fr-FR" sz="2400" b="1" dirty="0" smtClean="0">
                          <a:solidFill>
                            <a:sysClr val="windowText" lastClr="000000"/>
                          </a:solidFill>
                        </a:rPr>
                        <a:t>entend</a:t>
                      </a:r>
                      <a:r>
                        <a:rPr lang="fr-FR" sz="2400" b="1" dirty="0" smtClean="0">
                          <a:solidFill>
                            <a:srgbClr val="7030A0"/>
                          </a:solidFill>
                        </a:rPr>
                        <a:t>s</a:t>
                      </a:r>
                    </a:p>
                    <a:p>
                      <a:pPr>
                        <a:lnSpc>
                          <a:spcPct val="150000"/>
                        </a:lnSpc>
                      </a:pPr>
                      <a:r>
                        <a:rPr lang="fr-FR" sz="2400" b="1" dirty="0" smtClean="0">
                          <a:solidFill>
                            <a:sysClr val="windowText" lastClr="000000"/>
                          </a:solidFill>
                        </a:rPr>
                        <a:t>entend</a:t>
                      </a:r>
                      <a:r>
                        <a:rPr lang="fr-FR" sz="2400" b="1" dirty="0" smtClean="0">
                          <a:solidFill>
                            <a:srgbClr val="7030A0"/>
                          </a:solidFill>
                        </a:rPr>
                        <a:t>s</a:t>
                      </a:r>
                    </a:p>
                    <a:p>
                      <a:pPr>
                        <a:lnSpc>
                          <a:spcPct val="150000"/>
                        </a:lnSpc>
                      </a:pPr>
                      <a:r>
                        <a:rPr lang="fr-FR" sz="2400" b="1" dirty="0" smtClean="0">
                          <a:solidFill>
                            <a:sysClr val="windowText" lastClr="000000"/>
                          </a:solidFill>
                        </a:rPr>
                        <a:t>entend</a:t>
                      </a:r>
                    </a:p>
                    <a:p>
                      <a:pPr>
                        <a:lnSpc>
                          <a:spcPct val="150000"/>
                        </a:lnSpc>
                      </a:pPr>
                      <a:r>
                        <a:rPr lang="fr-FR" sz="2400" b="1" dirty="0" smtClean="0">
                          <a:solidFill>
                            <a:sysClr val="windowText" lastClr="000000"/>
                          </a:solidFill>
                        </a:rPr>
                        <a:t>entend</a:t>
                      </a:r>
                      <a:r>
                        <a:rPr lang="fr-FR" sz="2400" b="1" dirty="0" smtClean="0">
                          <a:solidFill>
                            <a:srgbClr val="7030A0"/>
                          </a:solidFill>
                        </a:rPr>
                        <a:t>ons</a:t>
                      </a:r>
                    </a:p>
                    <a:p>
                      <a:pPr>
                        <a:lnSpc>
                          <a:spcPct val="150000"/>
                        </a:lnSpc>
                      </a:pPr>
                      <a:r>
                        <a:rPr lang="fr-FR" sz="2400" b="1" dirty="0" smtClean="0">
                          <a:solidFill>
                            <a:sysClr val="windowText" lastClr="000000"/>
                          </a:solidFill>
                        </a:rPr>
                        <a:t>entend</a:t>
                      </a:r>
                      <a:r>
                        <a:rPr lang="fr-FR" sz="2400" b="1" dirty="0" smtClean="0">
                          <a:solidFill>
                            <a:srgbClr val="7030A0"/>
                          </a:solidFill>
                        </a:rPr>
                        <a:t>ez</a:t>
                      </a:r>
                    </a:p>
                    <a:p>
                      <a:pPr>
                        <a:lnSpc>
                          <a:spcPct val="150000"/>
                        </a:lnSpc>
                      </a:pPr>
                      <a:r>
                        <a:rPr lang="fr-FR" sz="2400" b="1" dirty="0" smtClean="0">
                          <a:solidFill>
                            <a:sysClr val="windowText" lastClr="000000"/>
                          </a:solidFill>
                        </a:rPr>
                        <a:t>entend</a:t>
                      </a:r>
                      <a:r>
                        <a:rPr lang="fr-FR" sz="2400" b="1" dirty="0" smtClean="0">
                          <a:solidFill>
                            <a:srgbClr val="7030A0"/>
                          </a:solidFill>
                        </a:rPr>
                        <a:t>ent</a:t>
                      </a:r>
                      <a:endParaRPr lang="fr-FR" sz="2400" b="1" dirty="0">
                        <a:solidFill>
                          <a:srgbClr val="7030A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6" name="TextBox 5"/>
          <p:cNvSpPr txBox="1"/>
          <p:nvPr/>
        </p:nvSpPr>
        <p:spPr>
          <a:xfrm>
            <a:off x="8633573" y="1274710"/>
            <a:ext cx="3297441" cy="3046988"/>
          </a:xfrm>
          <a:prstGeom prst="rect">
            <a:avLst/>
          </a:prstGeom>
          <a:noFill/>
          <a:ln w="38100">
            <a:solidFill>
              <a:schemeClr val="tx1"/>
            </a:solidFill>
          </a:ln>
        </p:spPr>
        <p:txBody>
          <a:bodyPr wrap="none" rtlCol="0">
            <a:spAutoFit/>
          </a:bodyPr>
          <a:lstStyle/>
          <a:p>
            <a:r>
              <a:rPr lang="fr-FR" sz="2400" b="1" dirty="0" smtClean="0"/>
              <a:t>Les verbes pronominaux</a:t>
            </a:r>
          </a:p>
          <a:p>
            <a:endParaRPr lang="fr-FR" sz="2400" b="1" dirty="0"/>
          </a:p>
          <a:p>
            <a:r>
              <a:rPr lang="fr-FR" sz="2400" b="1" dirty="0" smtClean="0"/>
              <a:t>Je </a:t>
            </a:r>
            <a:r>
              <a:rPr lang="fr-FR" sz="2400" b="1" dirty="0" smtClean="0">
                <a:solidFill>
                  <a:srgbClr val="7030A0"/>
                </a:solidFill>
              </a:rPr>
              <a:t>m’</a:t>
            </a:r>
            <a:r>
              <a:rPr lang="fr-FR" sz="2400" b="1" dirty="0" smtClean="0"/>
              <a:t>entend</a:t>
            </a:r>
            <a:r>
              <a:rPr lang="fr-FR" sz="2400" b="1" dirty="0" smtClean="0">
                <a:solidFill>
                  <a:srgbClr val="7030A0"/>
                </a:solidFill>
              </a:rPr>
              <a:t>s</a:t>
            </a:r>
          </a:p>
          <a:p>
            <a:r>
              <a:rPr lang="fr-FR" sz="2400" b="1" dirty="0" smtClean="0"/>
              <a:t>Tu </a:t>
            </a:r>
            <a:r>
              <a:rPr lang="fr-FR" sz="2400" b="1" dirty="0" smtClean="0">
                <a:solidFill>
                  <a:srgbClr val="7030A0"/>
                </a:solidFill>
              </a:rPr>
              <a:t>t’</a:t>
            </a:r>
            <a:r>
              <a:rPr lang="fr-FR" sz="2400" b="1" dirty="0" smtClean="0"/>
              <a:t>entend</a:t>
            </a:r>
            <a:r>
              <a:rPr lang="fr-FR" sz="2400" b="1" dirty="0" smtClean="0">
                <a:solidFill>
                  <a:srgbClr val="7030A0"/>
                </a:solidFill>
              </a:rPr>
              <a:t>s</a:t>
            </a:r>
          </a:p>
          <a:p>
            <a:r>
              <a:rPr lang="fr-FR" sz="2400" b="1" dirty="0" smtClean="0"/>
              <a:t>Il </a:t>
            </a:r>
            <a:r>
              <a:rPr lang="fr-FR" sz="2400" b="1" dirty="0" smtClean="0">
                <a:solidFill>
                  <a:srgbClr val="7030A0"/>
                </a:solidFill>
              </a:rPr>
              <a:t>s’</a:t>
            </a:r>
            <a:r>
              <a:rPr lang="fr-FR" sz="2400" b="1" dirty="0" smtClean="0"/>
              <a:t>entend</a:t>
            </a:r>
          </a:p>
          <a:p>
            <a:r>
              <a:rPr lang="fr-FR" sz="2400" b="1" dirty="0" smtClean="0"/>
              <a:t>Nous </a:t>
            </a:r>
            <a:r>
              <a:rPr lang="fr-FR" sz="2400" b="1" dirty="0" smtClean="0">
                <a:solidFill>
                  <a:srgbClr val="7030A0"/>
                </a:solidFill>
              </a:rPr>
              <a:t>nous</a:t>
            </a:r>
            <a:r>
              <a:rPr lang="fr-FR" sz="2400" b="1" dirty="0" smtClean="0"/>
              <a:t> entend</a:t>
            </a:r>
            <a:r>
              <a:rPr lang="fr-FR" sz="2400" b="1" dirty="0" smtClean="0">
                <a:solidFill>
                  <a:srgbClr val="7030A0"/>
                </a:solidFill>
              </a:rPr>
              <a:t>ons</a:t>
            </a:r>
          </a:p>
          <a:p>
            <a:r>
              <a:rPr lang="fr-FR" sz="2400" b="1" dirty="0" smtClean="0"/>
              <a:t>Vous </a:t>
            </a:r>
            <a:r>
              <a:rPr lang="fr-FR" sz="2400" b="1" dirty="0" smtClean="0">
                <a:solidFill>
                  <a:srgbClr val="7030A0"/>
                </a:solidFill>
              </a:rPr>
              <a:t>vous</a:t>
            </a:r>
            <a:r>
              <a:rPr lang="fr-FR" sz="2400" b="1" dirty="0" smtClean="0"/>
              <a:t> entend</a:t>
            </a:r>
            <a:r>
              <a:rPr lang="fr-FR" sz="2400" b="1" dirty="0" smtClean="0">
                <a:solidFill>
                  <a:srgbClr val="7030A0"/>
                </a:solidFill>
              </a:rPr>
              <a:t>ez</a:t>
            </a:r>
          </a:p>
          <a:p>
            <a:r>
              <a:rPr lang="fr-FR" sz="2400" b="1" dirty="0" smtClean="0"/>
              <a:t>Ils </a:t>
            </a:r>
            <a:r>
              <a:rPr lang="fr-FR" sz="2400" b="1" dirty="0" smtClean="0">
                <a:solidFill>
                  <a:srgbClr val="7030A0"/>
                </a:solidFill>
              </a:rPr>
              <a:t>s’</a:t>
            </a:r>
            <a:r>
              <a:rPr lang="fr-FR" sz="2400" b="1" dirty="0" smtClean="0"/>
              <a:t>entend</a:t>
            </a:r>
            <a:r>
              <a:rPr lang="fr-FR" sz="2400" b="1" dirty="0" smtClean="0">
                <a:solidFill>
                  <a:srgbClr val="7030A0"/>
                </a:solidFill>
              </a:rPr>
              <a:t>ent</a:t>
            </a:r>
            <a:endParaRPr lang="fr-FR" sz="2400" b="1" dirty="0">
              <a:solidFill>
                <a:srgbClr val="7030A0"/>
              </a:solidFill>
            </a:endParaRPr>
          </a:p>
        </p:txBody>
      </p:sp>
      <p:sp>
        <p:nvSpPr>
          <p:cNvPr id="3" name="TextBox 2"/>
          <p:cNvSpPr txBox="1"/>
          <p:nvPr/>
        </p:nvSpPr>
        <p:spPr>
          <a:xfrm>
            <a:off x="1298931" y="5174296"/>
            <a:ext cx="10054868" cy="1938992"/>
          </a:xfrm>
          <a:prstGeom prst="rect">
            <a:avLst/>
          </a:prstGeom>
          <a:noFill/>
        </p:spPr>
        <p:txBody>
          <a:bodyPr wrap="none" rtlCol="0">
            <a:spAutoFit/>
          </a:bodyPr>
          <a:lstStyle/>
          <a:p>
            <a:r>
              <a:rPr lang="fr-FR" sz="2400" b="1" i="1" dirty="0" smtClean="0"/>
              <a:t>Attention! </a:t>
            </a:r>
          </a:p>
          <a:p>
            <a:pPr marL="342900" indent="-342900">
              <a:buFont typeface="Arial" panose="020B0604020202020204" pitchFamily="34" charset="0"/>
              <a:buChar char="•"/>
            </a:pPr>
            <a:r>
              <a:rPr lang="fr-FR" sz="2400" b="1" i="1" dirty="0" smtClean="0"/>
              <a:t>Il n’y a qu’un seul présent en français! Pas de présent continue!</a:t>
            </a:r>
          </a:p>
          <a:p>
            <a:r>
              <a:rPr lang="fr-FR" sz="2400" b="1" i="1" dirty="0" smtClean="0"/>
              <a:t>Exemple: je finis = I finish/ I </a:t>
            </a:r>
            <a:r>
              <a:rPr lang="fr-FR" sz="2400" b="1" i="1" dirty="0" err="1" smtClean="0"/>
              <a:t>am</a:t>
            </a:r>
            <a:r>
              <a:rPr lang="fr-FR" sz="2400" b="1" i="1" dirty="0" smtClean="0"/>
              <a:t> </a:t>
            </a:r>
            <a:r>
              <a:rPr lang="fr-FR" sz="2400" b="1" i="1" dirty="0" err="1" smtClean="0"/>
              <a:t>finishing</a:t>
            </a:r>
            <a:endParaRPr lang="fr-FR" sz="2400" b="1" i="1" dirty="0" smtClean="0"/>
          </a:p>
          <a:p>
            <a:pPr marL="342900" indent="-342900">
              <a:buFont typeface="Arial" panose="020B0604020202020204" pitchFamily="34" charset="0"/>
              <a:buChar char="•"/>
            </a:pPr>
            <a:r>
              <a:rPr lang="fr-FR" sz="2400" b="1" i="1" dirty="0" smtClean="0"/>
              <a:t>Il faut apprendre </a:t>
            </a:r>
            <a:r>
              <a:rPr lang="fr-FR" sz="2400" b="1" i="1" dirty="0"/>
              <a:t>les terminaisons des verbes réguliers au présent par cœur</a:t>
            </a:r>
          </a:p>
          <a:p>
            <a:pPr marL="342900" indent="-342900">
              <a:buFont typeface="Arial" panose="020B0604020202020204" pitchFamily="34" charset="0"/>
              <a:buChar char="•"/>
            </a:pPr>
            <a:endParaRPr lang="fr-FR" sz="2400" b="1" i="1" dirty="0"/>
          </a:p>
        </p:txBody>
      </p:sp>
    </p:spTree>
    <p:extLst>
      <p:ext uri="{BB962C8B-B14F-4D97-AF65-F5344CB8AC3E}">
        <p14:creationId xmlns:p14="http://schemas.microsoft.com/office/powerpoint/2010/main" val="20507810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1945" y="101888"/>
            <a:ext cx="10515600" cy="1325563"/>
          </a:xfrm>
        </p:spPr>
        <p:txBody>
          <a:bodyPr>
            <a:normAutofit fontScale="90000"/>
          </a:bodyPr>
          <a:lstStyle/>
          <a:p>
            <a:r>
              <a:rPr lang="fr-FR" b="1" dirty="0"/>
              <a:t>Le présent et les verbes </a:t>
            </a:r>
            <a:r>
              <a:rPr lang="fr-FR" b="1" dirty="0" smtClean="0"/>
              <a:t>réguliers</a:t>
            </a:r>
            <a:br>
              <a:rPr lang="fr-FR" b="1" dirty="0" smtClean="0"/>
            </a:br>
            <a:r>
              <a:rPr lang="fr-FR" sz="4000" b="1" dirty="0" smtClean="0"/>
              <a:t>Remplissez les blancs avec la forme correcte du verbe</a:t>
            </a:r>
            <a:endParaRPr lang="fr-FR" sz="4000" dirty="0"/>
          </a:p>
        </p:txBody>
      </p:sp>
      <p:sp>
        <p:nvSpPr>
          <p:cNvPr id="3" name="Content Placeholder 2"/>
          <p:cNvSpPr>
            <a:spLocks noGrp="1"/>
          </p:cNvSpPr>
          <p:nvPr>
            <p:ph idx="1"/>
          </p:nvPr>
        </p:nvSpPr>
        <p:spPr>
          <a:xfrm>
            <a:off x="1032162" y="1704543"/>
            <a:ext cx="10515600" cy="4749510"/>
          </a:xfrm>
          <a:solidFill>
            <a:schemeClr val="accent6">
              <a:lumMod val="40000"/>
              <a:lumOff val="60000"/>
            </a:schemeClr>
          </a:solidFill>
        </p:spPr>
        <p:txBody>
          <a:bodyPr>
            <a:normAutofit fontScale="85000" lnSpcReduction="10000"/>
          </a:bodyPr>
          <a:lstStyle/>
          <a:p>
            <a:pPr marL="514350" indent="-514350">
              <a:buAutoNum type="arabicPeriod"/>
            </a:pPr>
            <a:r>
              <a:rPr lang="fr-FR" b="1" dirty="0" smtClean="0"/>
              <a:t>Nous……………..(aimer) vivre avec notre famille.</a:t>
            </a:r>
          </a:p>
          <a:p>
            <a:pPr marL="514350" indent="-514350">
              <a:buAutoNum type="arabicPeriod"/>
            </a:pPr>
            <a:r>
              <a:rPr lang="fr-FR" b="1" dirty="0" smtClean="0"/>
              <a:t>Elle………………..(écouter) bien ses parents et ……………..</a:t>
            </a:r>
            <a:r>
              <a:rPr lang="fr-FR" b="1" dirty="0"/>
              <a:t> (obéir) </a:t>
            </a:r>
            <a:r>
              <a:rPr lang="fr-FR" b="1" dirty="0" smtClean="0"/>
              <a:t>à la lettre. </a:t>
            </a:r>
          </a:p>
          <a:p>
            <a:pPr marL="514350" indent="-514350">
              <a:buAutoNum type="arabicPeriod"/>
            </a:pPr>
            <a:r>
              <a:rPr lang="fr-FR" b="1" dirty="0" smtClean="0"/>
              <a:t>Tu ………………….(aider) ta mère à faire le ménage dans la maison.</a:t>
            </a:r>
          </a:p>
          <a:p>
            <a:pPr marL="514350" indent="-514350">
              <a:buAutoNum type="arabicPeriod"/>
            </a:pPr>
            <a:r>
              <a:rPr lang="fr-FR" b="1" dirty="0" smtClean="0"/>
              <a:t>Mes grands-parents ……………..(passer) beaucoup de temps avec moi. </a:t>
            </a:r>
          </a:p>
          <a:p>
            <a:pPr marL="514350" indent="-514350">
              <a:buAutoNum type="arabicPeriod"/>
            </a:pPr>
            <a:r>
              <a:rPr lang="fr-FR" b="1" dirty="0" smtClean="0"/>
              <a:t>Mathieu ………………….(défendre) toujours sa sœur à l’école. </a:t>
            </a:r>
          </a:p>
          <a:p>
            <a:pPr marL="514350" indent="-514350">
              <a:buAutoNum type="arabicPeriod"/>
            </a:pPr>
            <a:r>
              <a:rPr lang="fr-FR" b="1" dirty="0" smtClean="0"/>
              <a:t>Vous………………………(s’entendre) plutôt mal avec votre belle-mère. </a:t>
            </a:r>
          </a:p>
          <a:p>
            <a:pPr marL="514350" indent="-514350">
              <a:buAutoNum type="arabicPeriod"/>
            </a:pPr>
            <a:r>
              <a:rPr lang="fr-FR" b="1" dirty="0" smtClean="0"/>
              <a:t>Mon frère et moi…………………(se disputer) beaucoup avec nos parents.</a:t>
            </a:r>
          </a:p>
          <a:p>
            <a:pPr marL="514350" indent="-514350">
              <a:buAutoNum type="arabicPeriod"/>
            </a:pPr>
            <a:r>
              <a:rPr lang="fr-FR" b="1" dirty="0" smtClean="0"/>
              <a:t>Ils ……………………….(acheter) un appartement et …………………..(commencer) une vie ensemble.</a:t>
            </a:r>
          </a:p>
          <a:p>
            <a:pPr marL="514350" indent="-514350">
              <a:buAutoNum type="arabicPeriod"/>
            </a:pPr>
            <a:r>
              <a:rPr lang="fr-FR" b="1" dirty="0" smtClean="0"/>
              <a:t>Elles…………………..(se marier) à la fin du mois. </a:t>
            </a:r>
          </a:p>
          <a:p>
            <a:pPr marL="514350" indent="-514350">
              <a:buAutoNum type="arabicPeriod"/>
            </a:pPr>
            <a:r>
              <a:rPr lang="fr-FR" b="1" dirty="0" smtClean="0"/>
              <a:t>Je………………….(choisir) de vivre avec mon père car je ………………(trouver) qu’il est plus patient que ma mère. </a:t>
            </a:r>
          </a:p>
          <a:p>
            <a:pPr marL="514350" indent="-514350">
              <a:buAutoNum type="arabicPeriod"/>
            </a:pPr>
            <a:endParaRPr lang="fr-FR" b="1" dirty="0" smtClean="0"/>
          </a:p>
          <a:p>
            <a:pPr marL="514350" indent="-514350">
              <a:buAutoNum type="arabicPeriod"/>
            </a:pPr>
            <a:endParaRPr lang="fr-FR" b="1" dirty="0" smtClean="0"/>
          </a:p>
          <a:p>
            <a:pPr marL="514350" indent="-514350">
              <a:buAutoNum type="arabicPeriod"/>
            </a:pPr>
            <a:endParaRPr lang="fr-FR" b="1" dirty="0" smtClean="0"/>
          </a:p>
        </p:txBody>
      </p:sp>
      <p:pic>
        <p:nvPicPr>
          <p:cNvPr id="4"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01014" y="129598"/>
            <a:ext cx="1505571" cy="1064635"/>
          </a:xfrm>
          <a:prstGeom prst="rect">
            <a:avLst/>
          </a:prstGeom>
        </p:spPr>
      </p:pic>
    </p:spTree>
    <p:extLst>
      <p:ext uri="{BB962C8B-B14F-4D97-AF65-F5344CB8AC3E}">
        <p14:creationId xmlns:p14="http://schemas.microsoft.com/office/powerpoint/2010/main" val="29187287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77328"/>
            <a:ext cx="10515600" cy="1325563"/>
          </a:xfrm>
        </p:spPr>
        <p:txBody>
          <a:bodyPr>
            <a:normAutofit fontScale="90000"/>
          </a:bodyPr>
          <a:lstStyle/>
          <a:p>
            <a:r>
              <a:rPr lang="fr-FR" b="1" dirty="0"/>
              <a:t>Le présent et les verbes </a:t>
            </a:r>
            <a:r>
              <a:rPr lang="fr-FR" b="1" dirty="0" smtClean="0"/>
              <a:t>réguliers</a:t>
            </a:r>
            <a:br>
              <a:rPr lang="fr-FR" b="1" dirty="0" smtClean="0"/>
            </a:br>
            <a:r>
              <a:rPr lang="fr-FR" sz="4000" b="1" dirty="0" smtClean="0"/>
              <a:t>Remplissez les blancs avec la forme correcte du verbe</a:t>
            </a:r>
            <a:endParaRPr lang="fr-FR" sz="4000" dirty="0"/>
          </a:p>
        </p:txBody>
      </p:sp>
      <p:sp>
        <p:nvSpPr>
          <p:cNvPr id="3" name="Content Placeholder 2"/>
          <p:cNvSpPr>
            <a:spLocks noGrp="1"/>
          </p:cNvSpPr>
          <p:nvPr>
            <p:ph idx="1"/>
          </p:nvPr>
        </p:nvSpPr>
        <p:spPr>
          <a:xfrm>
            <a:off x="1032162" y="1704543"/>
            <a:ext cx="10515600" cy="4749510"/>
          </a:xfrm>
          <a:solidFill>
            <a:schemeClr val="accent6">
              <a:lumMod val="40000"/>
              <a:lumOff val="60000"/>
            </a:schemeClr>
          </a:solidFill>
        </p:spPr>
        <p:txBody>
          <a:bodyPr>
            <a:normAutofit fontScale="92500" lnSpcReduction="10000"/>
          </a:bodyPr>
          <a:lstStyle/>
          <a:p>
            <a:pPr marL="514350" indent="-514350">
              <a:buAutoNum type="arabicPeriod"/>
            </a:pPr>
            <a:r>
              <a:rPr lang="fr-FR" b="1" dirty="0" smtClean="0"/>
              <a:t>Nous </a:t>
            </a:r>
            <a:r>
              <a:rPr lang="fr-FR" b="1" dirty="0" smtClean="0">
                <a:solidFill>
                  <a:srgbClr val="FF0000"/>
                </a:solidFill>
              </a:rPr>
              <a:t>aimons</a:t>
            </a:r>
            <a:r>
              <a:rPr lang="fr-FR" b="1" dirty="0" smtClean="0"/>
              <a:t> vivre avec notre famille.</a:t>
            </a:r>
          </a:p>
          <a:p>
            <a:pPr marL="514350" indent="-514350">
              <a:buAutoNum type="arabicPeriod"/>
            </a:pPr>
            <a:r>
              <a:rPr lang="fr-FR" b="1" dirty="0" smtClean="0"/>
              <a:t>Elle </a:t>
            </a:r>
            <a:r>
              <a:rPr lang="fr-FR" b="1" dirty="0" smtClean="0">
                <a:solidFill>
                  <a:srgbClr val="FF0000"/>
                </a:solidFill>
              </a:rPr>
              <a:t>écoute</a:t>
            </a:r>
            <a:r>
              <a:rPr lang="fr-FR" b="1" dirty="0" smtClean="0"/>
              <a:t> bien ses parents et </a:t>
            </a:r>
            <a:r>
              <a:rPr lang="fr-FR" b="1" dirty="0" smtClean="0">
                <a:solidFill>
                  <a:srgbClr val="FF0000"/>
                </a:solidFill>
              </a:rPr>
              <a:t>obéit</a:t>
            </a:r>
            <a:r>
              <a:rPr lang="fr-FR" b="1" dirty="0" smtClean="0"/>
              <a:t> à la lettre. </a:t>
            </a:r>
          </a:p>
          <a:p>
            <a:pPr marL="514350" indent="-514350">
              <a:buAutoNum type="arabicPeriod"/>
            </a:pPr>
            <a:r>
              <a:rPr lang="fr-FR" b="1" dirty="0" smtClean="0"/>
              <a:t>Tu </a:t>
            </a:r>
            <a:r>
              <a:rPr lang="fr-FR" b="1" dirty="0" smtClean="0">
                <a:solidFill>
                  <a:srgbClr val="FF0000"/>
                </a:solidFill>
              </a:rPr>
              <a:t>aides</a:t>
            </a:r>
            <a:r>
              <a:rPr lang="fr-FR" b="1" dirty="0" smtClean="0"/>
              <a:t> ta mère à faire le ménage dans la maison.</a:t>
            </a:r>
          </a:p>
          <a:p>
            <a:pPr marL="514350" indent="-514350">
              <a:buAutoNum type="arabicPeriod"/>
            </a:pPr>
            <a:r>
              <a:rPr lang="fr-FR" b="1" dirty="0" smtClean="0"/>
              <a:t>Mes grands-parents </a:t>
            </a:r>
            <a:r>
              <a:rPr lang="fr-FR" b="1" dirty="0" smtClean="0">
                <a:solidFill>
                  <a:srgbClr val="FF0000"/>
                </a:solidFill>
              </a:rPr>
              <a:t>passent</a:t>
            </a:r>
            <a:r>
              <a:rPr lang="fr-FR" b="1" dirty="0" smtClean="0"/>
              <a:t> beaucoup de temps avec moi. </a:t>
            </a:r>
          </a:p>
          <a:p>
            <a:pPr marL="514350" indent="-514350">
              <a:buAutoNum type="arabicPeriod"/>
            </a:pPr>
            <a:r>
              <a:rPr lang="fr-FR" b="1" dirty="0" smtClean="0"/>
              <a:t>Mathieu </a:t>
            </a:r>
            <a:r>
              <a:rPr lang="fr-FR" b="1" dirty="0" smtClean="0">
                <a:solidFill>
                  <a:srgbClr val="FF0000"/>
                </a:solidFill>
              </a:rPr>
              <a:t>défend</a:t>
            </a:r>
            <a:r>
              <a:rPr lang="fr-FR" b="1" dirty="0" smtClean="0"/>
              <a:t> toujours sa sœur à l’école. </a:t>
            </a:r>
          </a:p>
          <a:p>
            <a:pPr marL="514350" indent="-514350">
              <a:buAutoNum type="arabicPeriod"/>
            </a:pPr>
            <a:r>
              <a:rPr lang="fr-FR" b="1" dirty="0" smtClean="0"/>
              <a:t>Vous </a:t>
            </a:r>
            <a:r>
              <a:rPr lang="fr-FR" b="1" dirty="0" smtClean="0">
                <a:solidFill>
                  <a:srgbClr val="FF0000"/>
                </a:solidFill>
              </a:rPr>
              <a:t>vous entendez </a:t>
            </a:r>
            <a:r>
              <a:rPr lang="fr-FR" b="1" dirty="0" smtClean="0"/>
              <a:t>plutôt mal avec votre belle-mère. </a:t>
            </a:r>
          </a:p>
          <a:p>
            <a:pPr marL="514350" indent="-514350">
              <a:buAutoNum type="arabicPeriod"/>
            </a:pPr>
            <a:r>
              <a:rPr lang="fr-FR" b="1" dirty="0" smtClean="0"/>
              <a:t>Mon frère et moi </a:t>
            </a:r>
            <a:r>
              <a:rPr lang="fr-FR" b="1" dirty="0" smtClean="0">
                <a:solidFill>
                  <a:srgbClr val="FF0000"/>
                </a:solidFill>
              </a:rPr>
              <a:t>nous disputons </a:t>
            </a:r>
            <a:r>
              <a:rPr lang="fr-FR" b="1" dirty="0" smtClean="0"/>
              <a:t>beaucoup avec nos parents.</a:t>
            </a:r>
          </a:p>
          <a:p>
            <a:pPr marL="514350" indent="-514350">
              <a:buAutoNum type="arabicPeriod"/>
            </a:pPr>
            <a:r>
              <a:rPr lang="fr-FR" b="1" dirty="0" smtClean="0"/>
              <a:t>Ils </a:t>
            </a:r>
            <a:r>
              <a:rPr lang="fr-FR" b="1" dirty="0" smtClean="0">
                <a:solidFill>
                  <a:srgbClr val="FF0000"/>
                </a:solidFill>
              </a:rPr>
              <a:t>achètent</a:t>
            </a:r>
            <a:r>
              <a:rPr lang="fr-FR" b="1" dirty="0" smtClean="0"/>
              <a:t> un appartement et </a:t>
            </a:r>
            <a:r>
              <a:rPr lang="fr-FR" b="1" dirty="0" smtClean="0">
                <a:solidFill>
                  <a:srgbClr val="FF0000"/>
                </a:solidFill>
              </a:rPr>
              <a:t>commencent</a:t>
            </a:r>
            <a:r>
              <a:rPr lang="fr-FR" b="1" dirty="0" smtClean="0"/>
              <a:t> une vie ensemble.</a:t>
            </a:r>
          </a:p>
          <a:p>
            <a:pPr marL="514350" indent="-514350">
              <a:buAutoNum type="arabicPeriod"/>
            </a:pPr>
            <a:r>
              <a:rPr lang="fr-FR" b="1" dirty="0" smtClean="0"/>
              <a:t>Elles </a:t>
            </a:r>
            <a:r>
              <a:rPr lang="fr-FR" b="1" dirty="0" smtClean="0">
                <a:solidFill>
                  <a:srgbClr val="FF0000"/>
                </a:solidFill>
              </a:rPr>
              <a:t>se marient </a:t>
            </a:r>
            <a:r>
              <a:rPr lang="fr-FR" b="1" dirty="0" smtClean="0"/>
              <a:t>à la fin du mois. </a:t>
            </a:r>
          </a:p>
          <a:p>
            <a:pPr marL="514350" indent="-514350">
              <a:buAutoNum type="arabicPeriod"/>
            </a:pPr>
            <a:r>
              <a:rPr lang="fr-FR" b="1" dirty="0" smtClean="0"/>
              <a:t>Je </a:t>
            </a:r>
            <a:r>
              <a:rPr lang="fr-FR" b="1" dirty="0" smtClean="0">
                <a:solidFill>
                  <a:srgbClr val="FF0000"/>
                </a:solidFill>
              </a:rPr>
              <a:t>choisis</a:t>
            </a:r>
            <a:r>
              <a:rPr lang="fr-FR" b="1" dirty="0" smtClean="0"/>
              <a:t> de vivre avec mon père car je </a:t>
            </a:r>
            <a:r>
              <a:rPr lang="fr-FR" b="1" dirty="0" smtClean="0">
                <a:solidFill>
                  <a:srgbClr val="FF0000"/>
                </a:solidFill>
              </a:rPr>
              <a:t>trouve</a:t>
            </a:r>
            <a:r>
              <a:rPr lang="fr-FR" b="1" dirty="0" smtClean="0"/>
              <a:t> qu’il est plus patient que ma mère. </a:t>
            </a:r>
          </a:p>
          <a:p>
            <a:pPr marL="514350" indent="-514350">
              <a:buAutoNum type="arabicPeriod"/>
            </a:pPr>
            <a:endParaRPr lang="fr-FR" b="1" dirty="0" smtClean="0"/>
          </a:p>
          <a:p>
            <a:pPr marL="514350" indent="-514350">
              <a:buAutoNum type="arabicPeriod"/>
            </a:pPr>
            <a:endParaRPr lang="fr-FR" b="1" dirty="0" smtClean="0"/>
          </a:p>
          <a:p>
            <a:pPr marL="514350" indent="-514350">
              <a:buAutoNum type="arabicPeriod"/>
            </a:pPr>
            <a:endParaRPr lang="fr-FR" b="1" dirty="0" smtClean="0"/>
          </a:p>
        </p:txBody>
      </p:sp>
      <p:pic>
        <p:nvPicPr>
          <p:cNvPr id="4"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01014" y="129598"/>
            <a:ext cx="1505571" cy="1064635"/>
          </a:xfrm>
          <a:prstGeom prst="rect">
            <a:avLst/>
          </a:prstGeom>
        </p:spPr>
      </p:pic>
      <p:sp>
        <p:nvSpPr>
          <p:cNvPr id="5" name="TextBox 4"/>
          <p:cNvSpPr txBox="1"/>
          <p:nvPr/>
        </p:nvSpPr>
        <p:spPr>
          <a:xfrm rot="800086">
            <a:off x="9707669" y="1511160"/>
            <a:ext cx="2363339" cy="584775"/>
          </a:xfrm>
          <a:prstGeom prst="rect">
            <a:avLst/>
          </a:prstGeom>
          <a:noFill/>
        </p:spPr>
        <p:txBody>
          <a:bodyPr wrap="none" rtlCol="0">
            <a:spAutoFit/>
          </a:bodyPr>
          <a:lstStyle/>
          <a:p>
            <a:r>
              <a:rPr lang="fr-FR" sz="3200" b="1" dirty="0" smtClean="0">
                <a:solidFill>
                  <a:srgbClr val="FF0000"/>
                </a:solidFill>
              </a:rPr>
              <a:t>Les réponses</a:t>
            </a:r>
            <a:endParaRPr lang="fr-FR" sz="3200" b="1" dirty="0">
              <a:solidFill>
                <a:srgbClr val="FF0000"/>
              </a:solidFill>
            </a:endParaRPr>
          </a:p>
        </p:txBody>
      </p:sp>
    </p:spTree>
    <p:extLst>
      <p:ext uri="{BB962C8B-B14F-4D97-AF65-F5344CB8AC3E}">
        <p14:creationId xmlns:p14="http://schemas.microsoft.com/office/powerpoint/2010/main" val="7697148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2088</TotalTime>
  <Words>1154</Words>
  <Application>Microsoft Office PowerPoint</Application>
  <PresentationFormat>Widescreen</PresentationFormat>
  <Paragraphs>249</Paragraphs>
  <Slides>13</Slides>
  <Notes>0</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Les objectifs:</vt:lpstr>
      <vt:lpstr>En groupe, essayez de vous souvenir le plus de vocabulaire possible sur la famille</vt:lpstr>
      <vt:lpstr>Répondez aux questions dans les cahiers</vt:lpstr>
      <vt:lpstr>Révision: Les membres de la famille </vt:lpstr>
      <vt:lpstr>Les adjectifs possessifs</vt:lpstr>
      <vt:lpstr>Le présent et les verbes réguliers</vt:lpstr>
      <vt:lpstr>Le présent et les verbes réguliers Remplissez les blancs avec la forme correcte du verbe</vt:lpstr>
      <vt:lpstr>Le présent et les verbes réguliers Remplissez les blancs avec la forme correcte du verbe</vt:lpstr>
      <vt:lpstr>Relevez les adjectifs utilisés dans les passages et produisez un tableau (feuille d’exercice)</vt:lpstr>
      <vt:lpstr>PowerPoint Presentation</vt:lpstr>
      <vt:lpstr>Les verbes irréguliers au présent Traduisez les phrases en français </vt:lpstr>
      <vt:lpstr>Les verbes irréguliers au présent Traduisez les phrases en français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Kathy GUILLE</dc:creator>
  <cp:lastModifiedBy>Françoise Marteel</cp:lastModifiedBy>
  <cp:revision>236</cp:revision>
  <dcterms:created xsi:type="dcterms:W3CDTF">2017-08-13T22:07:18Z</dcterms:created>
  <dcterms:modified xsi:type="dcterms:W3CDTF">2019-08-29T13:45:28Z</dcterms:modified>
</cp:coreProperties>
</file>