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9"/>
  </p:notesMasterIdLst>
  <p:sldIdLst>
    <p:sldId id="257" r:id="rId5"/>
    <p:sldId id="304" r:id="rId6"/>
    <p:sldId id="261" r:id="rId7"/>
    <p:sldId id="260" r:id="rId8"/>
    <p:sldId id="283" r:id="rId9"/>
    <p:sldId id="299" r:id="rId10"/>
    <p:sldId id="300" r:id="rId11"/>
    <p:sldId id="274" r:id="rId12"/>
    <p:sldId id="288" r:id="rId13"/>
    <p:sldId id="287" r:id="rId14"/>
    <p:sldId id="296" r:id="rId15"/>
    <p:sldId id="301" r:id="rId16"/>
    <p:sldId id="278" r:id="rId17"/>
    <p:sldId id="265" r:id="rId18"/>
    <p:sldId id="286" r:id="rId19"/>
    <p:sldId id="316" r:id="rId20"/>
    <p:sldId id="305" r:id="rId21"/>
    <p:sldId id="272" r:id="rId22"/>
    <p:sldId id="298" r:id="rId23"/>
    <p:sldId id="285" r:id="rId24"/>
    <p:sldId id="308" r:id="rId25"/>
    <p:sldId id="269" r:id="rId26"/>
    <p:sldId id="309" r:id="rId27"/>
    <p:sldId id="277" r:id="rId28"/>
    <p:sldId id="297" r:id="rId29"/>
    <p:sldId id="311" r:id="rId30"/>
    <p:sldId id="312" r:id="rId31"/>
    <p:sldId id="275" r:id="rId32"/>
    <p:sldId id="313" r:id="rId33"/>
    <p:sldId id="271" r:id="rId34"/>
    <p:sldId id="314" r:id="rId35"/>
    <p:sldId id="315" r:id="rId36"/>
    <p:sldId id="282" r:id="rId37"/>
    <p:sldId id="289" r:id="rId3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109" d="100"/>
          <a:sy n="109" d="100"/>
        </p:scale>
        <p:origin x="672"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FE4B22-2061-455A-9AE6-61CB5C29E926}" type="datetimeFigureOut">
              <a:rPr lang="fr-FR" smtClean="0"/>
              <a:t>04/11/2021</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E42265-2F36-432B-BC85-48FA47B989D1}" type="slidenum">
              <a:rPr lang="fr-FR" smtClean="0"/>
              <a:t>‹#›</a:t>
            </a:fld>
            <a:endParaRPr lang="fr-FR"/>
          </a:p>
        </p:txBody>
      </p:sp>
    </p:spTree>
    <p:extLst>
      <p:ext uri="{BB962C8B-B14F-4D97-AF65-F5344CB8AC3E}">
        <p14:creationId xmlns:p14="http://schemas.microsoft.com/office/powerpoint/2010/main" val="323306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table is for students to fill without resources after completing the wheel and the vocab chain</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4E74CB5-612D-4C45-8FB9-09291DE8608F}" type="slidenum">
              <a:rPr lang="en-US" smtClean="0"/>
              <a:t>4</a:t>
            </a:fld>
            <a:endParaRPr lang="en-US"/>
          </a:p>
        </p:txBody>
      </p:sp>
    </p:spTree>
    <p:extLst>
      <p:ext uri="{BB962C8B-B14F-4D97-AF65-F5344CB8AC3E}">
        <p14:creationId xmlns:p14="http://schemas.microsoft.com/office/powerpoint/2010/main" val="1375373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err="1" smtClean="0"/>
              <a:t>Students</a:t>
            </a:r>
            <a:r>
              <a:rPr lang="fr-FR" dirty="0" smtClean="0"/>
              <a:t> mark </a:t>
            </a:r>
            <a:r>
              <a:rPr lang="fr-FR" dirty="0" err="1" smtClean="0"/>
              <a:t>themselves</a:t>
            </a:r>
            <a:r>
              <a:rPr lang="fr-FR" dirty="0" smtClean="0"/>
              <a:t> out of 20. </a:t>
            </a:r>
            <a:r>
              <a:rPr lang="fr-FR" dirty="0" err="1" smtClean="0"/>
              <a:t>Divide</a:t>
            </a:r>
            <a:r>
              <a:rPr lang="fr-FR" dirty="0" smtClean="0"/>
              <a:t> by 2 and round up for a mark out of 10</a:t>
            </a:r>
            <a:endParaRPr lang="fr-FR" dirty="0"/>
          </a:p>
        </p:txBody>
      </p:sp>
      <p:sp>
        <p:nvSpPr>
          <p:cNvPr id="4" name="Slide Number Placeholder 3"/>
          <p:cNvSpPr>
            <a:spLocks noGrp="1"/>
          </p:cNvSpPr>
          <p:nvPr>
            <p:ph type="sldNum" sz="quarter" idx="10"/>
          </p:nvPr>
        </p:nvSpPr>
        <p:spPr/>
        <p:txBody>
          <a:bodyPr/>
          <a:lstStyle/>
          <a:p>
            <a:fld id="{ABE42265-2F36-432B-BC85-48FA47B989D1}" type="slidenum">
              <a:rPr lang="fr-FR" smtClean="0"/>
              <a:t>19</a:t>
            </a:fld>
            <a:endParaRPr lang="fr-FR"/>
          </a:p>
        </p:txBody>
      </p:sp>
    </p:spTree>
    <p:extLst>
      <p:ext uri="{BB962C8B-B14F-4D97-AF65-F5344CB8AC3E}">
        <p14:creationId xmlns:p14="http://schemas.microsoft.com/office/powerpoint/2010/main" val="2305857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r-F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70B2A5DC-4023-4A12-8085-9FE060EBAE6D}" type="datetimeFigureOut">
              <a:rPr lang="fr-FR" smtClean="0"/>
              <a:t>04/11/2021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D3E831B-F8DD-4F67-A44B-B2FA323022E0}" type="slidenum">
              <a:rPr lang="fr-FR" smtClean="0"/>
              <a:t>‹#›</a:t>
            </a:fld>
            <a:endParaRPr lang="fr-FR"/>
          </a:p>
        </p:txBody>
      </p:sp>
    </p:spTree>
    <p:extLst>
      <p:ext uri="{BB962C8B-B14F-4D97-AF65-F5344CB8AC3E}">
        <p14:creationId xmlns:p14="http://schemas.microsoft.com/office/powerpoint/2010/main" val="47138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70B2A5DC-4023-4A12-8085-9FE060EBAE6D}" type="datetimeFigureOut">
              <a:rPr lang="fr-FR" smtClean="0"/>
              <a:t>04/11/2021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D3E831B-F8DD-4F67-A44B-B2FA323022E0}" type="slidenum">
              <a:rPr lang="fr-FR" smtClean="0"/>
              <a:t>‹#›</a:t>
            </a:fld>
            <a:endParaRPr lang="fr-FR"/>
          </a:p>
        </p:txBody>
      </p:sp>
    </p:spTree>
    <p:extLst>
      <p:ext uri="{BB962C8B-B14F-4D97-AF65-F5344CB8AC3E}">
        <p14:creationId xmlns:p14="http://schemas.microsoft.com/office/powerpoint/2010/main" val="3434722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70B2A5DC-4023-4A12-8085-9FE060EBAE6D}" type="datetimeFigureOut">
              <a:rPr lang="fr-FR" smtClean="0"/>
              <a:t>04/11/2021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D3E831B-F8DD-4F67-A44B-B2FA323022E0}" type="slidenum">
              <a:rPr lang="fr-FR" smtClean="0"/>
              <a:t>‹#›</a:t>
            </a:fld>
            <a:endParaRPr lang="fr-FR"/>
          </a:p>
        </p:txBody>
      </p:sp>
    </p:spTree>
    <p:extLst>
      <p:ext uri="{BB962C8B-B14F-4D97-AF65-F5344CB8AC3E}">
        <p14:creationId xmlns:p14="http://schemas.microsoft.com/office/powerpoint/2010/main" val="1176748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70B2A5DC-4023-4A12-8085-9FE060EBAE6D}" type="datetimeFigureOut">
              <a:rPr lang="fr-FR" smtClean="0"/>
              <a:t>04/11/2021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D3E831B-F8DD-4F67-A44B-B2FA323022E0}" type="slidenum">
              <a:rPr lang="fr-FR" smtClean="0"/>
              <a:t>‹#›</a:t>
            </a:fld>
            <a:endParaRPr lang="fr-FR"/>
          </a:p>
        </p:txBody>
      </p:sp>
    </p:spTree>
    <p:extLst>
      <p:ext uri="{BB962C8B-B14F-4D97-AF65-F5344CB8AC3E}">
        <p14:creationId xmlns:p14="http://schemas.microsoft.com/office/powerpoint/2010/main" val="8986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r-F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B2A5DC-4023-4A12-8085-9FE060EBAE6D}" type="datetimeFigureOut">
              <a:rPr lang="fr-FR" smtClean="0"/>
              <a:t>04/11/2021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D3E831B-F8DD-4F67-A44B-B2FA323022E0}" type="slidenum">
              <a:rPr lang="fr-FR" smtClean="0"/>
              <a:t>‹#›</a:t>
            </a:fld>
            <a:endParaRPr lang="fr-FR"/>
          </a:p>
        </p:txBody>
      </p:sp>
    </p:spTree>
    <p:extLst>
      <p:ext uri="{BB962C8B-B14F-4D97-AF65-F5344CB8AC3E}">
        <p14:creationId xmlns:p14="http://schemas.microsoft.com/office/powerpoint/2010/main" val="2581073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70B2A5DC-4023-4A12-8085-9FE060EBAE6D}" type="datetimeFigureOut">
              <a:rPr lang="fr-FR" smtClean="0"/>
              <a:t>04/11/2021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D3E831B-F8DD-4F67-A44B-B2FA323022E0}" type="slidenum">
              <a:rPr lang="fr-FR" smtClean="0"/>
              <a:t>‹#›</a:t>
            </a:fld>
            <a:endParaRPr lang="fr-FR"/>
          </a:p>
        </p:txBody>
      </p:sp>
    </p:spTree>
    <p:extLst>
      <p:ext uri="{BB962C8B-B14F-4D97-AF65-F5344CB8AC3E}">
        <p14:creationId xmlns:p14="http://schemas.microsoft.com/office/powerpoint/2010/main" val="531737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r-F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70B2A5DC-4023-4A12-8085-9FE060EBAE6D}" type="datetimeFigureOut">
              <a:rPr lang="fr-FR" smtClean="0"/>
              <a:t>04/11/2021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8D3E831B-F8DD-4F67-A44B-B2FA323022E0}" type="slidenum">
              <a:rPr lang="fr-FR" smtClean="0"/>
              <a:t>‹#›</a:t>
            </a:fld>
            <a:endParaRPr lang="fr-FR"/>
          </a:p>
        </p:txBody>
      </p:sp>
    </p:spTree>
    <p:extLst>
      <p:ext uri="{BB962C8B-B14F-4D97-AF65-F5344CB8AC3E}">
        <p14:creationId xmlns:p14="http://schemas.microsoft.com/office/powerpoint/2010/main" val="2570748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70B2A5DC-4023-4A12-8085-9FE060EBAE6D}" type="datetimeFigureOut">
              <a:rPr lang="fr-FR" smtClean="0"/>
              <a:t>04/11/2021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8D3E831B-F8DD-4F67-A44B-B2FA323022E0}" type="slidenum">
              <a:rPr lang="fr-FR" smtClean="0"/>
              <a:t>‹#›</a:t>
            </a:fld>
            <a:endParaRPr lang="fr-FR"/>
          </a:p>
        </p:txBody>
      </p:sp>
    </p:spTree>
    <p:extLst>
      <p:ext uri="{BB962C8B-B14F-4D97-AF65-F5344CB8AC3E}">
        <p14:creationId xmlns:p14="http://schemas.microsoft.com/office/powerpoint/2010/main" val="3008522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B2A5DC-4023-4A12-8085-9FE060EBAE6D}" type="datetimeFigureOut">
              <a:rPr lang="fr-FR" smtClean="0"/>
              <a:t>04/11/2021</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8D3E831B-F8DD-4F67-A44B-B2FA323022E0}" type="slidenum">
              <a:rPr lang="fr-FR" smtClean="0"/>
              <a:t>‹#›</a:t>
            </a:fld>
            <a:endParaRPr lang="fr-FR"/>
          </a:p>
        </p:txBody>
      </p:sp>
    </p:spTree>
    <p:extLst>
      <p:ext uri="{BB962C8B-B14F-4D97-AF65-F5344CB8AC3E}">
        <p14:creationId xmlns:p14="http://schemas.microsoft.com/office/powerpoint/2010/main" val="4081449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r-F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B2A5DC-4023-4A12-8085-9FE060EBAE6D}" type="datetimeFigureOut">
              <a:rPr lang="fr-FR" smtClean="0"/>
              <a:t>04/11/2021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D3E831B-F8DD-4F67-A44B-B2FA323022E0}" type="slidenum">
              <a:rPr lang="fr-FR" smtClean="0"/>
              <a:t>‹#›</a:t>
            </a:fld>
            <a:endParaRPr lang="fr-FR"/>
          </a:p>
        </p:txBody>
      </p:sp>
    </p:spTree>
    <p:extLst>
      <p:ext uri="{BB962C8B-B14F-4D97-AF65-F5344CB8AC3E}">
        <p14:creationId xmlns:p14="http://schemas.microsoft.com/office/powerpoint/2010/main" val="88292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r-F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B2A5DC-4023-4A12-8085-9FE060EBAE6D}" type="datetimeFigureOut">
              <a:rPr lang="fr-FR" smtClean="0"/>
              <a:t>04/11/2021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D3E831B-F8DD-4F67-A44B-B2FA323022E0}" type="slidenum">
              <a:rPr lang="fr-FR" smtClean="0"/>
              <a:t>‹#›</a:t>
            </a:fld>
            <a:endParaRPr lang="fr-FR"/>
          </a:p>
        </p:txBody>
      </p:sp>
    </p:spTree>
    <p:extLst>
      <p:ext uri="{BB962C8B-B14F-4D97-AF65-F5344CB8AC3E}">
        <p14:creationId xmlns:p14="http://schemas.microsoft.com/office/powerpoint/2010/main" val="3884040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B2A5DC-4023-4A12-8085-9FE060EBAE6D}" type="datetimeFigureOut">
              <a:rPr lang="fr-FR" smtClean="0"/>
              <a:t>04/11/2021</a:t>
            </a:fld>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3E831B-F8DD-4F67-A44B-B2FA323022E0}" type="slidenum">
              <a:rPr lang="fr-FR" smtClean="0"/>
              <a:t>‹#›</a:t>
            </a:fld>
            <a:endParaRPr lang="fr-FR"/>
          </a:p>
        </p:txBody>
      </p:sp>
    </p:spTree>
    <p:extLst>
      <p:ext uri="{BB962C8B-B14F-4D97-AF65-F5344CB8AC3E}">
        <p14:creationId xmlns:p14="http://schemas.microsoft.com/office/powerpoint/2010/main" val="3001642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7.jpe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1.jp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video" Target="https://www.youtube.com/embed/lHht0TWf2fo"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7.pn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1.png"/><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7.pn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9.jpg"/></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1375" y="2923175"/>
            <a:ext cx="2743200" cy="1198039"/>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smtClean="0">
                <a:solidFill>
                  <a:schemeClr val="tx1"/>
                </a:solidFill>
              </a:rPr>
              <a:t>Thème 1: Les Aspects de la Société Francophone: Les Tendances</a:t>
            </a:r>
            <a:endParaRPr lang="fr-FR" sz="2000" b="1" dirty="0">
              <a:solidFill>
                <a:schemeClr val="tx1"/>
              </a:solidFill>
            </a:endParaRPr>
          </a:p>
        </p:txBody>
      </p:sp>
      <p:sp>
        <p:nvSpPr>
          <p:cNvPr id="5" name="Rectangle 4"/>
          <p:cNvSpPr/>
          <p:nvPr/>
        </p:nvSpPr>
        <p:spPr>
          <a:xfrm>
            <a:off x="3911253" y="632110"/>
            <a:ext cx="2179150" cy="1112172"/>
          </a:xfrm>
          <a:prstGeom prst="rect">
            <a:avLst/>
          </a:prstGeom>
          <a:solidFill>
            <a:srgbClr val="E67E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chemeClr val="tx1"/>
                </a:solidFill>
              </a:rPr>
              <a:t>1. La famille en voie de changement</a:t>
            </a:r>
            <a:endParaRPr lang="fr-FR" sz="1600" b="1" dirty="0">
              <a:solidFill>
                <a:schemeClr val="tx1"/>
              </a:solidFill>
            </a:endParaRPr>
          </a:p>
        </p:txBody>
      </p:sp>
      <p:sp>
        <p:nvSpPr>
          <p:cNvPr id="9" name="Rectangle 8"/>
          <p:cNvSpPr/>
          <p:nvPr/>
        </p:nvSpPr>
        <p:spPr>
          <a:xfrm>
            <a:off x="3869742" y="2950338"/>
            <a:ext cx="2220661" cy="1123955"/>
          </a:xfrm>
          <a:prstGeom prst="rect">
            <a:avLst/>
          </a:prstGeom>
          <a:solidFill>
            <a:srgbClr val="8CDAC2"/>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chemeClr val="tx1"/>
                </a:solidFill>
              </a:rPr>
              <a:t>2. La ‘cyber-société’</a:t>
            </a:r>
            <a:endParaRPr lang="fr-FR" sz="1600" b="1" dirty="0">
              <a:solidFill>
                <a:schemeClr val="tx1"/>
              </a:solidFill>
            </a:endParaRPr>
          </a:p>
        </p:txBody>
      </p:sp>
      <p:sp>
        <p:nvSpPr>
          <p:cNvPr id="10" name="Rectangle 9"/>
          <p:cNvSpPr/>
          <p:nvPr/>
        </p:nvSpPr>
        <p:spPr>
          <a:xfrm>
            <a:off x="3869741" y="4865205"/>
            <a:ext cx="2220662" cy="1161198"/>
          </a:xfrm>
          <a:prstGeom prst="rect">
            <a:avLst/>
          </a:prstGeom>
          <a:solidFill>
            <a:srgbClr val="899CD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chemeClr val="tx1"/>
                </a:solidFill>
              </a:rPr>
              <a:t>3: Le rôle du bénévolat</a:t>
            </a:r>
            <a:endParaRPr lang="fr-FR" sz="1600" b="1" dirty="0">
              <a:solidFill>
                <a:schemeClr val="tx1"/>
              </a:solidFill>
            </a:endParaRPr>
          </a:p>
        </p:txBody>
      </p:sp>
      <p:sp>
        <p:nvSpPr>
          <p:cNvPr id="11" name="Rectangle 10"/>
          <p:cNvSpPr/>
          <p:nvPr/>
        </p:nvSpPr>
        <p:spPr>
          <a:xfrm>
            <a:off x="6340568" y="211352"/>
            <a:ext cx="4327433" cy="538619"/>
          </a:xfrm>
          <a:prstGeom prst="rect">
            <a:avLst/>
          </a:prstGeom>
          <a:solidFill>
            <a:srgbClr val="E67E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chemeClr val="tx1"/>
                </a:solidFill>
              </a:rPr>
              <a:t>a. La vie de couple: nouvelles tendances</a:t>
            </a:r>
            <a:endParaRPr lang="fr-FR" sz="1600" b="1" dirty="0">
              <a:solidFill>
                <a:schemeClr val="tx1"/>
              </a:solidFill>
            </a:endParaRPr>
          </a:p>
        </p:txBody>
      </p:sp>
      <p:sp>
        <p:nvSpPr>
          <p:cNvPr id="12" name="Rectangle 11"/>
          <p:cNvSpPr/>
          <p:nvPr/>
        </p:nvSpPr>
        <p:spPr>
          <a:xfrm>
            <a:off x="6340567" y="901723"/>
            <a:ext cx="4327433" cy="556796"/>
          </a:xfrm>
          <a:prstGeom prst="rect">
            <a:avLst/>
          </a:prstGeom>
          <a:solidFill>
            <a:srgbClr val="E67E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chemeClr val="tx1"/>
                </a:solidFill>
              </a:rPr>
              <a:t>b. Monoparentalité, homoparentalité, familles recomposées</a:t>
            </a:r>
            <a:endParaRPr lang="fr-FR" sz="1600" b="1" dirty="0">
              <a:solidFill>
                <a:schemeClr val="tx1"/>
              </a:solidFill>
            </a:endParaRPr>
          </a:p>
        </p:txBody>
      </p:sp>
      <p:sp>
        <p:nvSpPr>
          <p:cNvPr id="13" name="Rectangle 12"/>
          <p:cNvSpPr/>
          <p:nvPr/>
        </p:nvSpPr>
        <p:spPr>
          <a:xfrm>
            <a:off x="6340567" y="1635339"/>
            <a:ext cx="4327433" cy="533620"/>
          </a:xfrm>
          <a:prstGeom prst="rect">
            <a:avLst/>
          </a:prstGeom>
          <a:solidFill>
            <a:srgbClr val="E67E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chemeClr val="tx1"/>
                </a:solidFill>
              </a:rPr>
              <a:t>c. Grands-parents, parents et enfants: soucis et problèmes</a:t>
            </a:r>
            <a:endParaRPr lang="fr-FR" sz="1600" b="1" dirty="0">
              <a:solidFill>
                <a:schemeClr val="tx1"/>
              </a:solidFill>
            </a:endParaRPr>
          </a:p>
        </p:txBody>
      </p:sp>
      <p:sp>
        <p:nvSpPr>
          <p:cNvPr id="30" name="Rectangle 29"/>
          <p:cNvSpPr/>
          <p:nvPr/>
        </p:nvSpPr>
        <p:spPr>
          <a:xfrm>
            <a:off x="6300245" y="2416718"/>
            <a:ext cx="4327433" cy="533620"/>
          </a:xfrm>
          <a:prstGeom prst="rect">
            <a:avLst/>
          </a:prstGeom>
          <a:solidFill>
            <a:srgbClr val="8CDAC2"/>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chemeClr val="tx1"/>
                </a:solidFill>
              </a:rPr>
              <a:t>a. Comment la technologie facilite la vie quotidienne</a:t>
            </a:r>
            <a:endParaRPr lang="fr-FR" sz="1600" b="1" dirty="0">
              <a:solidFill>
                <a:schemeClr val="tx1"/>
              </a:solidFill>
            </a:endParaRPr>
          </a:p>
        </p:txBody>
      </p:sp>
      <p:sp>
        <p:nvSpPr>
          <p:cNvPr id="31" name="Rectangle 30"/>
          <p:cNvSpPr/>
          <p:nvPr/>
        </p:nvSpPr>
        <p:spPr>
          <a:xfrm>
            <a:off x="6300245" y="3077989"/>
            <a:ext cx="4327433" cy="533620"/>
          </a:xfrm>
          <a:prstGeom prst="rect">
            <a:avLst/>
          </a:prstGeom>
          <a:solidFill>
            <a:srgbClr val="8CDAC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fr-FR" sz="1600" b="1" dirty="0" smtClean="0">
                <a:solidFill>
                  <a:schemeClr val="tx1"/>
                </a:solidFill>
              </a:rPr>
              <a:t>b. Quels dangers la cyber-société pose-t-elle?</a:t>
            </a:r>
          </a:p>
          <a:p>
            <a:endParaRPr lang="fr-FR" sz="1600" b="1" dirty="0">
              <a:solidFill>
                <a:schemeClr val="tx1"/>
              </a:solidFill>
            </a:endParaRPr>
          </a:p>
        </p:txBody>
      </p:sp>
      <p:sp>
        <p:nvSpPr>
          <p:cNvPr id="32" name="Rectangle 31"/>
          <p:cNvSpPr/>
          <p:nvPr/>
        </p:nvSpPr>
        <p:spPr>
          <a:xfrm>
            <a:off x="6300244" y="3756741"/>
            <a:ext cx="4327433" cy="533620"/>
          </a:xfrm>
          <a:prstGeom prst="rect">
            <a:avLst/>
          </a:prstGeom>
          <a:solidFill>
            <a:srgbClr val="8CDAC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fr-FR" sz="1600" b="1" dirty="0" smtClean="0">
                <a:solidFill>
                  <a:schemeClr val="tx1"/>
                </a:solidFill>
              </a:rPr>
              <a:t>c. Qui sont les cybernautes?</a:t>
            </a:r>
          </a:p>
          <a:p>
            <a:endParaRPr lang="fr-FR" sz="1600" b="1" dirty="0">
              <a:solidFill>
                <a:schemeClr val="tx1"/>
              </a:solidFill>
            </a:endParaRPr>
          </a:p>
        </p:txBody>
      </p:sp>
      <p:sp>
        <p:nvSpPr>
          <p:cNvPr id="33" name="Rectangle 32"/>
          <p:cNvSpPr/>
          <p:nvPr/>
        </p:nvSpPr>
        <p:spPr>
          <a:xfrm>
            <a:off x="6300241" y="4588550"/>
            <a:ext cx="4327433" cy="533620"/>
          </a:xfrm>
          <a:prstGeom prst="rect">
            <a:avLst/>
          </a:prstGeom>
          <a:solidFill>
            <a:srgbClr val="899CD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fr-FR" sz="1600" b="1" dirty="0" smtClean="0">
                <a:solidFill>
                  <a:schemeClr val="tx1"/>
                </a:solidFill>
              </a:rPr>
              <a:t>a. Qui sont et que font les bénévoles?</a:t>
            </a:r>
          </a:p>
          <a:p>
            <a:endParaRPr lang="fr-FR" sz="1600" b="1" dirty="0">
              <a:solidFill>
                <a:schemeClr val="tx1"/>
              </a:solidFill>
            </a:endParaRPr>
          </a:p>
        </p:txBody>
      </p:sp>
      <p:sp>
        <p:nvSpPr>
          <p:cNvPr id="34" name="Rectangle 33"/>
          <p:cNvSpPr/>
          <p:nvPr/>
        </p:nvSpPr>
        <p:spPr>
          <a:xfrm>
            <a:off x="6300241" y="5248915"/>
            <a:ext cx="4327433" cy="533620"/>
          </a:xfrm>
          <a:prstGeom prst="rect">
            <a:avLst/>
          </a:prstGeom>
          <a:solidFill>
            <a:srgbClr val="899CD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endParaRPr lang="fr-FR" sz="1600" b="1" dirty="0" smtClean="0">
              <a:solidFill>
                <a:schemeClr val="tx1"/>
              </a:solidFill>
            </a:endParaRPr>
          </a:p>
          <a:p>
            <a:pPr marL="0" lvl="1"/>
            <a:r>
              <a:rPr lang="fr-FR" sz="1600" b="1" dirty="0" smtClean="0">
                <a:solidFill>
                  <a:schemeClr val="tx1"/>
                </a:solidFill>
              </a:rPr>
              <a:t>b. Le bénévolat: Quelles valeurs pour ceux qui sont aidés?</a:t>
            </a:r>
          </a:p>
          <a:p>
            <a:endParaRPr lang="fr-FR" sz="1600" b="1" dirty="0">
              <a:solidFill>
                <a:schemeClr val="tx1"/>
              </a:solidFill>
            </a:endParaRPr>
          </a:p>
        </p:txBody>
      </p:sp>
      <p:sp>
        <p:nvSpPr>
          <p:cNvPr id="35" name="Rectangle 34"/>
          <p:cNvSpPr/>
          <p:nvPr/>
        </p:nvSpPr>
        <p:spPr>
          <a:xfrm>
            <a:off x="6300240" y="5937700"/>
            <a:ext cx="4327433" cy="533620"/>
          </a:xfrm>
          <a:prstGeom prst="rect">
            <a:avLst/>
          </a:prstGeom>
          <a:solidFill>
            <a:srgbClr val="899CD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endParaRPr lang="fr-FR" sz="1600" b="1" dirty="0" smtClean="0">
              <a:solidFill>
                <a:schemeClr val="tx1"/>
              </a:solidFill>
            </a:endParaRPr>
          </a:p>
          <a:p>
            <a:pPr marL="0" lvl="1"/>
            <a:r>
              <a:rPr lang="fr-FR" sz="1600" b="1" dirty="0" smtClean="0">
                <a:solidFill>
                  <a:schemeClr val="tx1"/>
                </a:solidFill>
              </a:rPr>
              <a:t>c. Le bénévolat: Quelles valeurs pour ceux qui aident?</a:t>
            </a:r>
          </a:p>
          <a:p>
            <a:endParaRPr lang="fr-FR" sz="1600" b="1" dirty="0">
              <a:solidFill>
                <a:schemeClr val="tx1"/>
              </a:solidFill>
            </a:endParaRPr>
          </a:p>
        </p:txBody>
      </p:sp>
      <p:cxnSp>
        <p:nvCxnSpPr>
          <p:cNvPr id="37" name="Elbow Connector 36"/>
          <p:cNvCxnSpPr>
            <a:stCxn id="4" idx="3"/>
            <a:endCxn id="5" idx="1"/>
          </p:cNvCxnSpPr>
          <p:nvPr/>
        </p:nvCxnSpPr>
        <p:spPr>
          <a:xfrm flipV="1">
            <a:off x="2964575" y="1188196"/>
            <a:ext cx="946678" cy="2333999"/>
          </a:xfrm>
          <a:prstGeom prst="bentConnector3">
            <a:avLst>
              <a:gd name="adj1" fmla="val 47117"/>
            </a:avLst>
          </a:prstGeom>
          <a:ln>
            <a:tailEnd type="triangle"/>
          </a:ln>
        </p:spPr>
        <p:style>
          <a:lnRef idx="3">
            <a:schemeClr val="dk1"/>
          </a:lnRef>
          <a:fillRef idx="0">
            <a:schemeClr val="dk1"/>
          </a:fillRef>
          <a:effectRef idx="2">
            <a:schemeClr val="dk1"/>
          </a:effectRef>
          <a:fontRef idx="minor">
            <a:schemeClr val="tx1"/>
          </a:fontRef>
        </p:style>
      </p:cxnSp>
      <p:cxnSp>
        <p:nvCxnSpPr>
          <p:cNvPr id="39" name="Elbow Connector 38"/>
          <p:cNvCxnSpPr>
            <a:stCxn id="4" idx="3"/>
            <a:endCxn id="10" idx="1"/>
          </p:cNvCxnSpPr>
          <p:nvPr/>
        </p:nvCxnSpPr>
        <p:spPr>
          <a:xfrm>
            <a:off x="2964575" y="3522195"/>
            <a:ext cx="905166" cy="1923609"/>
          </a:xfrm>
          <a:prstGeom prst="bentConnector3">
            <a:avLst>
              <a:gd name="adj1" fmla="val 49454"/>
            </a:avLst>
          </a:prstGeom>
          <a:ln>
            <a:tailEnd type="triangle"/>
          </a:ln>
        </p:spPr>
        <p:style>
          <a:lnRef idx="3">
            <a:schemeClr val="dk1"/>
          </a:lnRef>
          <a:fillRef idx="0">
            <a:schemeClr val="dk1"/>
          </a:fillRef>
          <a:effectRef idx="2">
            <a:schemeClr val="dk1"/>
          </a:effectRef>
          <a:fontRef idx="minor">
            <a:schemeClr val="tx1"/>
          </a:fontRef>
        </p:style>
      </p:cxnSp>
      <p:cxnSp>
        <p:nvCxnSpPr>
          <p:cNvPr id="41" name="Straight Arrow Connector 40"/>
          <p:cNvCxnSpPr/>
          <p:nvPr/>
        </p:nvCxnSpPr>
        <p:spPr>
          <a:xfrm>
            <a:off x="3174417" y="3522195"/>
            <a:ext cx="695325"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 name="TextBox 1"/>
          <p:cNvSpPr txBox="1"/>
          <p:nvPr/>
        </p:nvSpPr>
        <p:spPr>
          <a:xfrm>
            <a:off x="360218" y="387927"/>
            <a:ext cx="1382430" cy="400110"/>
          </a:xfrm>
          <a:prstGeom prst="rect">
            <a:avLst/>
          </a:prstGeom>
          <a:noFill/>
        </p:spPr>
        <p:txBody>
          <a:bodyPr wrap="none" rtlCol="0">
            <a:spAutoFit/>
          </a:bodyPr>
          <a:lstStyle/>
          <a:p>
            <a:r>
              <a:rPr lang="fr-FR" sz="2000" b="1" dirty="0" smtClean="0"/>
              <a:t>1ère année</a:t>
            </a:r>
            <a:endParaRPr lang="fr-FR" sz="2000" b="1" dirty="0"/>
          </a:p>
        </p:txBody>
      </p:sp>
    </p:spTree>
    <p:extLst>
      <p:ext uri="{BB962C8B-B14F-4D97-AF65-F5344CB8AC3E}">
        <p14:creationId xmlns:p14="http://schemas.microsoft.com/office/powerpoint/2010/main" val="30474246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1805"/>
            <a:ext cx="3997036" cy="826366"/>
          </a:xfrm>
        </p:spPr>
        <p:txBody>
          <a:bodyPr/>
          <a:lstStyle/>
          <a:p>
            <a:r>
              <a:rPr lang="fr-FR" b="1" dirty="0" smtClean="0"/>
              <a:t>Les applications</a:t>
            </a:r>
            <a:endParaRPr lang="fr-FR" b="1" dirty="0"/>
          </a:p>
        </p:txBody>
      </p:sp>
      <p:pic>
        <p:nvPicPr>
          <p:cNvPr id="4" name="Picture 3"/>
          <p:cNvPicPr>
            <a:picLocks noChangeAspect="1"/>
          </p:cNvPicPr>
          <p:nvPr/>
        </p:nvPicPr>
        <p:blipFill>
          <a:blip r:embed="rId4"/>
          <a:stretch>
            <a:fillRect/>
          </a:stretch>
        </p:blipFill>
        <p:spPr>
          <a:xfrm>
            <a:off x="658092" y="2595851"/>
            <a:ext cx="7620772" cy="3716049"/>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707263932"/>
              </p:ext>
            </p:extLst>
          </p:nvPr>
        </p:nvGraphicFramePr>
        <p:xfrm>
          <a:off x="8687186" y="3138791"/>
          <a:ext cx="2258291" cy="2225040"/>
        </p:xfrm>
        <a:graphic>
          <a:graphicData uri="http://schemas.openxmlformats.org/drawingml/2006/table">
            <a:tbl>
              <a:tblPr firstRow="1" bandRow="1">
                <a:tableStyleId>{5C22544A-7EE6-4342-B048-85BDC9FD1C3A}</a:tableStyleId>
              </a:tblPr>
              <a:tblGrid>
                <a:gridCol w="1316182">
                  <a:extLst>
                    <a:ext uri="{9D8B030D-6E8A-4147-A177-3AD203B41FA5}">
                      <a16:colId xmlns:a16="http://schemas.microsoft.com/office/drawing/2014/main" val="20000"/>
                    </a:ext>
                  </a:extLst>
                </a:gridCol>
                <a:gridCol w="942109">
                  <a:extLst>
                    <a:ext uri="{9D8B030D-6E8A-4147-A177-3AD203B41FA5}">
                      <a16:colId xmlns:a16="http://schemas.microsoft.com/office/drawing/2014/main" val="20001"/>
                    </a:ext>
                  </a:extLst>
                </a:gridCol>
              </a:tblGrid>
              <a:tr h="370840">
                <a:tc>
                  <a:txBody>
                    <a:bodyPr/>
                    <a:lstStyle/>
                    <a:p>
                      <a:pPr algn="ctr"/>
                      <a:r>
                        <a:rPr lang="fr-FR" b="1" dirty="0" smtClean="0">
                          <a:solidFill>
                            <a:sysClr val="windowText" lastClr="000000"/>
                          </a:solidFill>
                        </a:rPr>
                        <a:t>Application</a:t>
                      </a:r>
                      <a:endParaRPr lang="fr-FR"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fr-FR" dirty="0" smtClean="0">
                          <a:solidFill>
                            <a:sysClr val="windowText" lastClr="000000"/>
                          </a:solidFill>
                        </a:rPr>
                        <a:t>lettre</a:t>
                      </a:r>
                      <a:endParaRPr lang="fr-FR"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pPr algn="ctr"/>
                      <a:r>
                        <a:rPr lang="fr-FR" b="1" dirty="0" smtClean="0"/>
                        <a:t>1</a:t>
                      </a:r>
                      <a:endParaRPr lang="fr-FR"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fr-FR" b="1" dirty="0" smtClean="0">
                          <a:solidFill>
                            <a:srgbClr val="FF0000"/>
                          </a:solidFill>
                        </a:rPr>
                        <a:t>B</a:t>
                      </a:r>
                      <a:endParaRPr lang="fr-FR" b="1" dirty="0">
                        <a:solidFill>
                          <a:srgbClr val="FF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pPr algn="ctr"/>
                      <a:r>
                        <a:rPr lang="fr-FR" b="1" dirty="0" smtClean="0"/>
                        <a:t>2</a:t>
                      </a:r>
                      <a:endParaRPr lang="fr-FR"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fr-FR" b="1" dirty="0" smtClean="0">
                          <a:solidFill>
                            <a:srgbClr val="FF0000"/>
                          </a:solidFill>
                        </a:rPr>
                        <a:t>F</a:t>
                      </a:r>
                      <a:endParaRPr lang="fr-FR" b="1" dirty="0">
                        <a:solidFill>
                          <a:srgbClr val="FF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pPr algn="ctr"/>
                      <a:r>
                        <a:rPr lang="fr-FR" b="1" dirty="0" smtClean="0"/>
                        <a:t>3</a:t>
                      </a:r>
                      <a:endParaRPr lang="fr-FR"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fr-FR" b="1" dirty="0" smtClean="0">
                          <a:solidFill>
                            <a:srgbClr val="FF0000"/>
                          </a:solidFill>
                        </a:rPr>
                        <a:t>A</a:t>
                      </a:r>
                      <a:endParaRPr lang="fr-FR" b="1" dirty="0">
                        <a:solidFill>
                          <a:srgbClr val="FF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pPr algn="ctr"/>
                      <a:r>
                        <a:rPr lang="fr-FR" b="1" dirty="0" smtClean="0"/>
                        <a:t>4</a:t>
                      </a:r>
                      <a:endParaRPr lang="fr-FR"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fr-FR" b="1" dirty="0" smtClean="0">
                          <a:solidFill>
                            <a:srgbClr val="FF0000"/>
                          </a:solidFill>
                        </a:rPr>
                        <a:t>C</a:t>
                      </a:r>
                      <a:endParaRPr lang="fr-FR" b="1" dirty="0">
                        <a:solidFill>
                          <a:srgbClr val="FF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70840">
                <a:tc>
                  <a:txBody>
                    <a:bodyPr/>
                    <a:lstStyle/>
                    <a:p>
                      <a:pPr algn="ctr"/>
                      <a:r>
                        <a:rPr lang="fr-FR" b="1" dirty="0" smtClean="0"/>
                        <a:t>5</a:t>
                      </a:r>
                      <a:endParaRPr lang="fr-FR"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fr-FR" b="1" dirty="0" smtClean="0">
                          <a:solidFill>
                            <a:srgbClr val="FF0000"/>
                          </a:solidFill>
                        </a:rPr>
                        <a:t>E</a:t>
                      </a:r>
                      <a:endParaRPr lang="fr-FR" b="1" dirty="0">
                        <a:solidFill>
                          <a:srgbClr val="FF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pic>
        <p:nvPicPr>
          <p:cNvPr id="6" name="application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049000" y="230188"/>
            <a:ext cx="609600" cy="609600"/>
          </a:xfrm>
          <a:prstGeom prst="rect">
            <a:avLst/>
          </a:prstGeom>
        </p:spPr>
      </p:pic>
      <p:sp>
        <p:nvSpPr>
          <p:cNvPr id="8" name="TextBox 7"/>
          <p:cNvSpPr txBox="1"/>
          <p:nvPr/>
        </p:nvSpPr>
        <p:spPr>
          <a:xfrm>
            <a:off x="838200" y="948171"/>
            <a:ext cx="10716491" cy="1200329"/>
          </a:xfrm>
          <a:prstGeom prst="rect">
            <a:avLst/>
          </a:prstGeom>
          <a:noFill/>
        </p:spPr>
        <p:txBody>
          <a:bodyPr wrap="square" rtlCol="0">
            <a:spAutoFit/>
          </a:bodyPr>
          <a:lstStyle/>
          <a:p>
            <a:r>
              <a:rPr lang="fr-FR" sz="2400" b="1" dirty="0"/>
              <a:t>É</a:t>
            </a:r>
            <a:r>
              <a:rPr lang="fr-FR" sz="2400" b="1" dirty="0" smtClean="0"/>
              <a:t>coutez </a:t>
            </a:r>
            <a:r>
              <a:rPr lang="fr-FR" sz="2400" b="1" dirty="0"/>
              <a:t>ces publicités pour de nouvelles applications pour des </a:t>
            </a:r>
            <a:r>
              <a:rPr lang="fr-FR" sz="2400" b="1" dirty="0" smtClean="0"/>
              <a:t>téléphones.</a:t>
            </a:r>
            <a:endParaRPr lang="fr-FR" sz="2400" b="1" dirty="0"/>
          </a:p>
          <a:p>
            <a:r>
              <a:rPr lang="fr-FR" sz="2400" b="1" dirty="0" smtClean="0"/>
              <a:t>Dans </a:t>
            </a:r>
            <a:r>
              <a:rPr lang="fr-FR" sz="2400" b="1" dirty="0"/>
              <a:t>la liste </a:t>
            </a:r>
            <a:r>
              <a:rPr lang="fr-FR" sz="2400" b="1" dirty="0" smtClean="0"/>
              <a:t>ci-dessous, </a:t>
            </a:r>
            <a:r>
              <a:rPr lang="fr-FR" sz="2400" b="1" dirty="0"/>
              <a:t>choisissez la description </a:t>
            </a:r>
            <a:r>
              <a:rPr lang="fr-FR" sz="2400" b="1" dirty="0" smtClean="0"/>
              <a:t>pour </a:t>
            </a:r>
            <a:r>
              <a:rPr lang="fr-FR" sz="2400" b="1" dirty="0"/>
              <a:t>chaque application. </a:t>
            </a:r>
            <a:endParaRPr lang="fr-FR" sz="2400" b="1" dirty="0" smtClean="0"/>
          </a:p>
          <a:p>
            <a:r>
              <a:rPr lang="fr-FR" sz="2400" b="1" i="1" dirty="0" smtClean="0"/>
              <a:t>Attention </a:t>
            </a:r>
            <a:r>
              <a:rPr lang="fr-FR" sz="2400" b="1" i="1" dirty="0"/>
              <a:t>! Il y a deux descriptions de trop. </a:t>
            </a:r>
            <a:endParaRPr lang="fr-FR" sz="2400" b="1" i="1" dirty="0" smtClean="0"/>
          </a:p>
        </p:txBody>
      </p:sp>
      <p:sp>
        <p:nvSpPr>
          <p:cNvPr id="3" name="TextBox 2"/>
          <p:cNvSpPr txBox="1"/>
          <p:nvPr/>
        </p:nvSpPr>
        <p:spPr>
          <a:xfrm>
            <a:off x="9074727" y="1911927"/>
            <a:ext cx="1821076" cy="461665"/>
          </a:xfrm>
          <a:prstGeom prst="rect">
            <a:avLst/>
          </a:prstGeom>
          <a:noFill/>
        </p:spPr>
        <p:txBody>
          <a:bodyPr wrap="none" rtlCol="0">
            <a:spAutoFit/>
          </a:bodyPr>
          <a:lstStyle/>
          <a:p>
            <a:r>
              <a:rPr lang="fr-FR" sz="2400" b="1" dirty="0" smtClean="0">
                <a:solidFill>
                  <a:srgbClr val="FF0000"/>
                </a:solidFill>
              </a:rPr>
              <a:t>Les réponses</a:t>
            </a:r>
            <a:endParaRPr lang="fr-FR" sz="2400" b="1" dirty="0">
              <a:solidFill>
                <a:srgbClr val="FF0000"/>
              </a:solidFill>
            </a:endParaRPr>
          </a:p>
        </p:txBody>
      </p:sp>
    </p:spTree>
    <p:extLst>
      <p:ext uri="{BB962C8B-B14F-4D97-AF65-F5344CB8AC3E}">
        <p14:creationId xmlns:p14="http://schemas.microsoft.com/office/powerpoint/2010/main" val="74141516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3554"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12841" y="1846537"/>
            <a:ext cx="10487891" cy="4832092"/>
          </a:xfrm>
          <a:prstGeom prst="rect">
            <a:avLst/>
          </a:prstGeom>
          <a:noFill/>
          <a:ln w="38100">
            <a:solidFill>
              <a:schemeClr val="tx1"/>
            </a:solidFill>
          </a:ln>
        </p:spPr>
        <p:txBody>
          <a:bodyPr wrap="square" rtlCol="0">
            <a:spAutoFit/>
          </a:bodyPr>
          <a:lstStyle/>
          <a:p>
            <a:pPr marL="342900" lvl="0" indent="-342900" algn="just">
              <a:buAutoNum type="alphaLcParenBoth"/>
            </a:pPr>
            <a:r>
              <a:rPr lang="fr-FR" sz="1400" dirty="0" smtClean="0"/>
              <a:t>Voici </a:t>
            </a:r>
            <a:r>
              <a:rPr lang="fr-FR" sz="1400" dirty="0"/>
              <a:t>une liste de conseils pour vous ......................................................... à optimiser l’usage de cet outil de communication. </a:t>
            </a:r>
            <a:r>
              <a:rPr lang="fr-FR" sz="1400" b="1" dirty="0"/>
              <a:t>(aider</a:t>
            </a:r>
            <a:r>
              <a:rPr lang="fr-FR" sz="1400" b="1" dirty="0" smtClean="0"/>
              <a:t>)</a:t>
            </a:r>
          </a:p>
          <a:p>
            <a:pPr marL="342900" lvl="0" indent="-342900" algn="just">
              <a:buAutoNum type="alphaLcParenBoth"/>
            </a:pPr>
            <a:endParaRPr lang="fr-FR" sz="1400" b="1" dirty="0" smtClean="0"/>
          </a:p>
          <a:p>
            <a:pPr marL="342900" lvl="0" indent="-342900" algn="just">
              <a:buAutoNum type="alphaLcParenBoth"/>
            </a:pPr>
            <a:r>
              <a:rPr lang="fr-FR" sz="1400" dirty="0" smtClean="0"/>
              <a:t>Le </a:t>
            </a:r>
            <a:r>
              <a:rPr lang="fr-FR" sz="1400" dirty="0"/>
              <a:t>microblogging est un outil de communication comme tous les réseaux ......................................................... . </a:t>
            </a:r>
            <a:r>
              <a:rPr lang="fr-FR" sz="1400" b="1" dirty="0"/>
              <a:t>(social)						</a:t>
            </a:r>
            <a:r>
              <a:rPr lang="fr-FR" sz="1400" dirty="0"/>
              <a:t> </a:t>
            </a:r>
          </a:p>
          <a:p>
            <a:pPr lvl="0" algn="just"/>
            <a:r>
              <a:rPr lang="fr-FR" sz="1400" dirty="0" smtClean="0"/>
              <a:t>(c) Ces </a:t>
            </a:r>
            <a:r>
              <a:rPr lang="fr-FR" sz="1400" dirty="0"/>
              <a:t>sites vous encouragent à déclarer « ce que vous ............................................................ au moment où vous écrivez votre message. » </a:t>
            </a:r>
            <a:r>
              <a:rPr lang="fr-FR" sz="1400" b="1" dirty="0"/>
              <a:t>(faire</a:t>
            </a:r>
            <a:r>
              <a:rPr lang="fr-FR" sz="1400" b="1" dirty="0" smtClean="0"/>
              <a:t>)</a:t>
            </a:r>
            <a:endParaRPr lang="fr-FR" sz="1400" dirty="0"/>
          </a:p>
          <a:p>
            <a:pPr algn="just"/>
            <a:r>
              <a:rPr lang="fr-FR" sz="1400" dirty="0"/>
              <a:t> </a:t>
            </a:r>
          </a:p>
          <a:p>
            <a:pPr lvl="0" algn="just"/>
            <a:r>
              <a:rPr lang="fr-FR" sz="1400" dirty="0" smtClean="0"/>
              <a:t>(d) Evidemment</a:t>
            </a:r>
            <a:r>
              <a:rPr lang="fr-FR" sz="1400" dirty="0"/>
              <a:t>, un message comme « Je bois mon café en ...................................................... mon journal » n’a aucun intérêt. </a:t>
            </a:r>
            <a:r>
              <a:rPr lang="fr-FR" sz="1400" b="1" dirty="0"/>
              <a:t>(lire) </a:t>
            </a:r>
            <a:endParaRPr lang="fr-FR" sz="1400" b="1" dirty="0" smtClean="0"/>
          </a:p>
          <a:p>
            <a:pPr lvl="0" algn="just"/>
            <a:r>
              <a:rPr lang="fr-FR" sz="1400" b="1" dirty="0"/>
              <a:t>								</a:t>
            </a:r>
            <a:endParaRPr lang="fr-FR" sz="1400" dirty="0"/>
          </a:p>
          <a:p>
            <a:pPr lvl="0" algn="just"/>
            <a:r>
              <a:rPr lang="fr-FR" sz="1400" dirty="0" smtClean="0"/>
              <a:t>(e) Ce </a:t>
            </a:r>
            <a:r>
              <a:rPr lang="fr-FR" sz="1400" dirty="0"/>
              <a:t>serait beaucoup plus intéressant si on ......................................................... son opinion sur un sujet d’actualité. </a:t>
            </a:r>
            <a:r>
              <a:rPr lang="fr-FR" sz="1400" b="1" dirty="0"/>
              <a:t>(donner) 									</a:t>
            </a:r>
            <a:r>
              <a:rPr lang="fr-FR" sz="1400" dirty="0"/>
              <a:t> </a:t>
            </a:r>
          </a:p>
          <a:p>
            <a:pPr lvl="0" algn="just"/>
            <a:r>
              <a:rPr lang="fr-FR" sz="1400" i="1" dirty="0"/>
              <a:t> </a:t>
            </a:r>
            <a:r>
              <a:rPr lang="fr-FR" sz="1400" i="1" dirty="0" smtClean="0"/>
              <a:t>(f) </a:t>
            </a:r>
            <a:r>
              <a:rPr lang="fr-FR" sz="1400" dirty="0" smtClean="0"/>
              <a:t>Il </a:t>
            </a:r>
            <a:r>
              <a:rPr lang="fr-FR" sz="1400" dirty="0"/>
              <a:t>faut être actif en publiant de petites observations ......................................................... . </a:t>
            </a:r>
            <a:r>
              <a:rPr lang="fr-FR" sz="1400" b="1" dirty="0"/>
              <a:t>(régulier)        </a:t>
            </a:r>
            <a:endParaRPr lang="fr-FR" sz="1400" dirty="0"/>
          </a:p>
          <a:p>
            <a:pPr algn="just"/>
            <a:r>
              <a:rPr lang="fr-FR" sz="1400" i="1" dirty="0" smtClean="0"/>
              <a:t> </a:t>
            </a:r>
            <a:endParaRPr lang="fr-FR" sz="1400" dirty="0"/>
          </a:p>
          <a:p>
            <a:pPr lvl="0" algn="just"/>
            <a:r>
              <a:rPr lang="fr-FR" sz="1400" dirty="0" smtClean="0"/>
              <a:t>(g) Beaucoup </a:t>
            </a:r>
            <a:r>
              <a:rPr lang="fr-FR" sz="1400" dirty="0"/>
              <a:t>de services de microblogging disposent d’une interface qui permet de créer de ......................................................... applications intéressantes. </a:t>
            </a:r>
            <a:r>
              <a:rPr lang="fr-FR" sz="1400" b="1" dirty="0"/>
              <a:t>(nombreux) 	</a:t>
            </a:r>
            <a:endParaRPr lang="fr-FR" sz="1400" b="1" dirty="0" smtClean="0"/>
          </a:p>
          <a:p>
            <a:pPr lvl="0" algn="just"/>
            <a:r>
              <a:rPr lang="fr-FR" sz="1400" b="1" dirty="0"/>
              <a:t>	</a:t>
            </a:r>
            <a:r>
              <a:rPr lang="fr-FR" sz="1400" dirty="0"/>
              <a:t> </a:t>
            </a:r>
          </a:p>
          <a:p>
            <a:pPr lvl="0" algn="just"/>
            <a:r>
              <a:rPr lang="fr-FR" sz="1400" dirty="0" smtClean="0"/>
              <a:t>(h) Le </a:t>
            </a:r>
            <a:r>
              <a:rPr lang="fr-FR" sz="1400" dirty="0"/>
              <a:t>microblogging est aussi un bon entraînement car on ......................................................... apprendre à écrire de manière très courte. </a:t>
            </a:r>
            <a:r>
              <a:rPr lang="fr-FR" sz="1400" b="1" dirty="0"/>
              <a:t>(devoir) 		</a:t>
            </a:r>
            <a:endParaRPr lang="fr-FR" sz="1400" b="1" dirty="0" smtClean="0"/>
          </a:p>
          <a:p>
            <a:pPr lvl="0" algn="just"/>
            <a:r>
              <a:rPr lang="fr-FR" sz="1400" b="1" dirty="0"/>
              <a:t>			</a:t>
            </a:r>
            <a:r>
              <a:rPr lang="fr-FR" sz="1400" dirty="0"/>
              <a:t> </a:t>
            </a:r>
          </a:p>
          <a:p>
            <a:pPr lvl="0" algn="just"/>
            <a:r>
              <a:rPr lang="fr-FR" sz="1400" dirty="0" smtClean="0"/>
              <a:t>(i) Je </a:t>
            </a:r>
            <a:r>
              <a:rPr lang="fr-FR" sz="1400" dirty="0"/>
              <a:t>suis convaincu que ce mode de communication .......................................................... par vous rendre </a:t>
            </a:r>
            <a:r>
              <a:rPr lang="fr-FR" sz="1400" dirty="0" smtClean="0"/>
              <a:t>accros. </a:t>
            </a:r>
            <a:r>
              <a:rPr lang="fr-FR" sz="1400" b="1" dirty="0"/>
              <a:t>(finir) 										</a:t>
            </a:r>
            <a:endParaRPr lang="fr-FR" sz="1400" dirty="0"/>
          </a:p>
          <a:p>
            <a:pPr algn="just"/>
            <a:r>
              <a:rPr lang="fr-FR" sz="1400" dirty="0" smtClean="0"/>
              <a:t>(j) Quand </a:t>
            </a:r>
            <a:r>
              <a:rPr lang="fr-FR" sz="1400" dirty="0"/>
              <a:t>vous avez ............................................................. à l’utiliser correctement, le microblogging peut vous changer la vie. </a:t>
            </a:r>
            <a:r>
              <a:rPr lang="fr-FR" sz="1400" b="1" dirty="0"/>
              <a:t>(apprendre) </a:t>
            </a:r>
            <a:endParaRPr lang="fr-FR" sz="14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042" y="180108"/>
            <a:ext cx="1699208" cy="148791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41191" y="180108"/>
            <a:ext cx="822555" cy="71610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89131" y="32470"/>
            <a:ext cx="1430263" cy="1011382"/>
          </a:xfrm>
          <a:prstGeom prst="rect">
            <a:avLst/>
          </a:prstGeom>
        </p:spPr>
      </p:pic>
      <p:sp>
        <p:nvSpPr>
          <p:cNvPr id="9" name="TextBox 8"/>
          <p:cNvSpPr txBox="1"/>
          <p:nvPr/>
        </p:nvSpPr>
        <p:spPr>
          <a:xfrm>
            <a:off x="2077640" y="730605"/>
            <a:ext cx="8811491" cy="954107"/>
          </a:xfrm>
          <a:prstGeom prst="rect">
            <a:avLst/>
          </a:prstGeom>
          <a:noFill/>
        </p:spPr>
        <p:txBody>
          <a:bodyPr wrap="square" rtlCol="0">
            <a:spAutoFit/>
          </a:bodyPr>
          <a:lstStyle/>
          <a:p>
            <a:r>
              <a:rPr lang="fr-FR" sz="2800" b="1" dirty="0"/>
              <a:t>Dans ce texte sur le microblogging, remplissez les </a:t>
            </a:r>
            <a:r>
              <a:rPr lang="fr-FR" sz="2800" b="1" dirty="0" smtClean="0"/>
              <a:t>blancs</a:t>
            </a:r>
          </a:p>
          <a:p>
            <a:r>
              <a:rPr lang="fr-FR" sz="2800" b="1" dirty="0" smtClean="0"/>
              <a:t>avec </a:t>
            </a:r>
            <a:r>
              <a:rPr lang="fr-FR" sz="2800" b="1" dirty="0"/>
              <a:t>la forme correcte des mots</a:t>
            </a:r>
            <a:r>
              <a:rPr lang="fr-FR" sz="2800" b="1" dirty="0" smtClean="0"/>
              <a:t>. </a:t>
            </a:r>
            <a:endParaRPr lang="fr-FR" sz="2800" dirty="0"/>
          </a:p>
        </p:txBody>
      </p:sp>
      <p:sp>
        <p:nvSpPr>
          <p:cNvPr id="10" name="TextBox 9"/>
          <p:cNvSpPr txBox="1"/>
          <p:nvPr/>
        </p:nvSpPr>
        <p:spPr>
          <a:xfrm>
            <a:off x="1962445" y="46323"/>
            <a:ext cx="3903441" cy="646331"/>
          </a:xfrm>
          <a:prstGeom prst="rect">
            <a:avLst/>
          </a:prstGeom>
          <a:noFill/>
        </p:spPr>
        <p:txBody>
          <a:bodyPr wrap="none" rtlCol="0">
            <a:spAutoFit/>
          </a:bodyPr>
          <a:lstStyle/>
          <a:p>
            <a:r>
              <a:rPr lang="fr-FR" sz="3600" b="1" dirty="0" smtClean="0"/>
              <a:t>3. Le microblogging</a:t>
            </a:r>
            <a:endParaRPr lang="fr-FR" sz="3600" b="1" dirty="0"/>
          </a:p>
        </p:txBody>
      </p:sp>
    </p:spTree>
    <p:extLst>
      <p:ext uri="{BB962C8B-B14F-4D97-AF65-F5344CB8AC3E}">
        <p14:creationId xmlns:p14="http://schemas.microsoft.com/office/powerpoint/2010/main" val="34626238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16371" y="1915809"/>
            <a:ext cx="10487891" cy="4708981"/>
          </a:xfrm>
          <a:prstGeom prst="rect">
            <a:avLst/>
          </a:prstGeom>
          <a:noFill/>
          <a:ln w="38100">
            <a:solidFill>
              <a:schemeClr val="tx1"/>
            </a:solidFill>
          </a:ln>
        </p:spPr>
        <p:txBody>
          <a:bodyPr wrap="square" rtlCol="0">
            <a:spAutoFit/>
          </a:bodyPr>
          <a:lstStyle/>
          <a:p>
            <a:pPr marL="342900" lvl="0" indent="-342900" algn="just">
              <a:buAutoNum type="alphaLcParenBoth"/>
            </a:pPr>
            <a:r>
              <a:rPr lang="fr-FR" sz="1500" b="1" dirty="0" smtClean="0"/>
              <a:t>Voici </a:t>
            </a:r>
            <a:r>
              <a:rPr lang="fr-FR" sz="1500" b="1" dirty="0"/>
              <a:t>une liste de conseils pour vous </a:t>
            </a:r>
            <a:r>
              <a:rPr lang="fr-FR" sz="1500" b="1" dirty="0" smtClean="0">
                <a:solidFill>
                  <a:srgbClr val="FF0000"/>
                </a:solidFill>
              </a:rPr>
              <a:t>aider</a:t>
            </a:r>
            <a:r>
              <a:rPr lang="fr-FR" sz="1500" b="1" dirty="0" smtClean="0"/>
              <a:t> </a:t>
            </a:r>
            <a:r>
              <a:rPr lang="fr-FR" sz="1500" b="1" dirty="0"/>
              <a:t>à optimiser l’usage de cet outil de communication. </a:t>
            </a:r>
            <a:endParaRPr lang="fr-FR" sz="1500" b="1" dirty="0" smtClean="0"/>
          </a:p>
          <a:p>
            <a:pPr marL="342900" lvl="0" indent="-342900" algn="just">
              <a:buAutoNum type="alphaLcParenBoth"/>
            </a:pPr>
            <a:endParaRPr lang="fr-FR" sz="1500" b="1" dirty="0" smtClean="0"/>
          </a:p>
          <a:p>
            <a:pPr marL="342900" lvl="0" indent="-342900" algn="just">
              <a:buAutoNum type="alphaLcParenBoth"/>
            </a:pPr>
            <a:r>
              <a:rPr lang="fr-FR" sz="1500" b="1" dirty="0" smtClean="0"/>
              <a:t>Le </a:t>
            </a:r>
            <a:r>
              <a:rPr lang="fr-FR" sz="1500" b="1" dirty="0"/>
              <a:t>microblogging est un outil de communication comme tous les réseaux </a:t>
            </a:r>
            <a:r>
              <a:rPr lang="fr-FR" sz="1500" b="1" dirty="0" smtClean="0">
                <a:solidFill>
                  <a:srgbClr val="FF0000"/>
                </a:solidFill>
              </a:rPr>
              <a:t>sociaux</a:t>
            </a:r>
            <a:r>
              <a:rPr lang="fr-FR" sz="1500" b="1" dirty="0" smtClean="0"/>
              <a:t> </a:t>
            </a:r>
            <a:r>
              <a:rPr lang="fr-FR" sz="1500" b="1" dirty="0"/>
              <a:t>. 						 </a:t>
            </a:r>
          </a:p>
          <a:p>
            <a:pPr lvl="0" algn="just"/>
            <a:r>
              <a:rPr lang="fr-FR" sz="1500" b="1" dirty="0" smtClean="0"/>
              <a:t>(c) Ces </a:t>
            </a:r>
            <a:r>
              <a:rPr lang="fr-FR" sz="1500" b="1" dirty="0"/>
              <a:t>sites vous encouragent à déclarer « ce que vous </a:t>
            </a:r>
            <a:r>
              <a:rPr lang="fr-FR" sz="1500" b="1" dirty="0" smtClean="0">
                <a:solidFill>
                  <a:srgbClr val="FF0000"/>
                </a:solidFill>
              </a:rPr>
              <a:t>faites/ feriez/ ferez</a:t>
            </a:r>
            <a:r>
              <a:rPr lang="fr-FR" sz="1500" b="1" dirty="0" smtClean="0"/>
              <a:t> </a:t>
            </a:r>
            <a:r>
              <a:rPr lang="fr-FR" sz="1500" b="1" dirty="0"/>
              <a:t>au moment où vous écrivez votre message. » </a:t>
            </a:r>
          </a:p>
          <a:p>
            <a:pPr algn="just"/>
            <a:r>
              <a:rPr lang="fr-FR" sz="1500" b="1" dirty="0"/>
              <a:t> </a:t>
            </a:r>
          </a:p>
          <a:p>
            <a:pPr lvl="0" algn="just"/>
            <a:r>
              <a:rPr lang="fr-FR" sz="1500" b="1" dirty="0" smtClean="0"/>
              <a:t>(d) Evidemment</a:t>
            </a:r>
            <a:r>
              <a:rPr lang="fr-FR" sz="1500" b="1" dirty="0"/>
              <a:t>, un message comme « Je bois mon café </a:t>
            </a:r>
            <a:r>
              <a:rPr lang="fr-FR" sz="1500" b="1" dirty="0" smtClean="0"/>
              <a:t>en</a:t>
            </a:r>
            <a:r>
              <a:rPr lang="fr-FR" sz="1500" b="1" dirty="0" smtClean="0">
                <a:solidFill>
                  <a:srgbClr val="FF0000"/>
                </a:solidFill>
              </a:rPr>
              <a:t> lisant </a:t>
            </a:r>
            <a:r>
              <a:rPr lang="fr-FR" sz="1500" b="1" dirty="0" smtClean="0"/>
              <a:t>mon </a:t>
            </a:r>
            <a:r>
              <a:rPr lang="fr-FR" sz="1500" b="1" dirty="0"/>
              <a:t>journal » n’a aucun intérêt. </a:t>
            </a:r>
            <a:endParaRPr lang="fr-FR" sz="1500" b="1" dirty="0" smtClean="0"/>
          </a:p>
          <a:p>
            <a:pPr lvl="0" algn="just"/>
            <a:r>
              <a:rPr lang="fr-FR" sz="1500" b="1" dirty="0"/>
              <a:t>								</a:t>
            </a:r>
          </a:p>
          <a:p>
            <a:pPr lvl="0" algn="just"/>
            <a:r>
              <a:rPr lang="fr-FR" sz="1500" b="1" dirty="0" smtClean="0"/>
              <a:t>(e) Ce </a:t>
            </a:r>
            <a:r>
              <a:rPr lang="fr-FR" sz="1500" b="1" dirty="0"/>
              <a:t>serait beaucoup plus intéressant si on </a:t>
            </a:r>
            <a:r>
              <a:rPr lang="fr-FR" sz="1500" b="1" dirty="0" smtClean="0">
                <a:solidFill>
                  <a:srgbClr val="FF0000"/>
                </a:solidFill>
              </a:rPr>
              <a:t>donnait </a:t>
            </a:r>
            <a:r>
              <a:rPr lang="fr-FR" sz="1500" b="1" dirty="0" smtClean="0"/>
              <a:t>son </a:t>
            </a:r>
            <a:r>
              <a:rPr lang="fr-FR" sz="1500" b="1" dirty="0"/>
              <a:t>opinion sur un sujet d’actualité. 								 </a:t>
            </a:r>
          </a:p>
          <a:p>
            <a:pPr lvl="0" algn="just"/>
            <a:r>
              <a:rPr lang="fr-FR" sz="1500" b="1" i="1" dirty="0"/>
              <a:t> </a:t>
            </a:r>
            <a:r>
              <a:rPr lang="fr-FR" sz="1500" b="1" i="1" dirty="0" smtClean="0"/>
              <a:t>(f) </a:t>
            </a:r>
            <a:r>
              <a:rPr lang="fr-FR" sz="1500" b="1" dirty="0" smtClean="0"/>
              <a:t>Il </a:t>
            </a:r>
            <a:r>
              <a:rPr lang="fr-FR" sz="1500" b="1" dirty="0"/>
              <a:t>faut être actif en publiant de petites observations </a:t>
            </a:r>
            <a:r>
              <a:rPr lang="fr-FR" sz="1500" b="1" dirty="0" smtClean="0">
                <a:solidFill>
                  <a:srgbClr val="FF0000"/>
                </a:solidFill>
              </a:rPr>
              <a:t>régulières/ régulièrement</a:t>
            </a:r>
            <a:r>
              <a:rPr lang="fr-FR" sz="1500" b="1" dirty="0" smtClean="0"/>
              <a:t>.      </a:t>
            </a:r>
            <a:endParaRPr lang="fr-FR" sz="1500" b="1" dirty="0"/>
          </a:p>
          <a:p>
            <a:pPr algn="just"/>
            <a:r>
              <a:rPr lang="fr-FR" sz="1500" b="1" i="1" dirty="0" smtClean="0"/>
              <a:t> </a:t>
            </a:r>
            <a:endParaRPr lang="fr-FR" sz="1500" b="1" dirty="0"/>
          </a:p>
          <a:p>
            <a:pPr lvl="0" algn="just"/>
            <a:r>
              <a:rPr lang="fr-FR" sz="1500" b="1" dirty="0" smtClean="0"/>
              <a:t>(g) Beaucoup </a:t>
            </a:r>
            <a:r>
              <a:rPr lang="fr-FR" sz="1500" b="1" dirty="0"/>
              <a:t>de services de microblogging disposent d’une interface qui permet de créer de </a:t>
            </a:r>
            <a:r>
              <a:rPr lang="fr-FR" sz="1500" b="1" dirty="0" smtClean="0">
                <a:solidFill>
                  <a:srgbClr val="FF0000"/>
                </a:solidFill>
              </a:rPr>
              <a:t>nombreuses</a:t>
            </a:r>
            <a:r>
              <a:rPr lang="fr-FR" sz="1500" b="1" dirty="0" smtClean="0"/>
              <a:t> </a:t>
            </a:r>
            <a:r>
              <a:rPr lang="fr-FR" sz="1500" b="1" dirty="0"/>
              <a:t>applications intéressantes. </a:t>
            </a:r>
            <a:endParaRPr lang="fr-FR" sz="1500" b="1" dirty="0" smtClean="0"/>
          </a:p>
          <a:p>
            <a:pPr lvl="0" algn="just"/>
            <a:r>
              <a:rPr lang="fr-FR" sz="1500" b="1" dirty="0"/>
              <a:t>	 </a:t>
            </a:r>
          </a:p>
          <a:p>
            <a:pPr lvl="0" algn="just"/>
            <a:r>
              <a:rPr lang="fr-FR" sz="1500" b="1" dirty="0" smtClean="0"/>
              <a:t>(h) Le </a:t>
            </a:r>
            <a:r>
              <a:rPr lang="fr-FR" sz="1500" b="1" dirty="0"/>
              <a:t>microblogging est aussi un bon entraînement car on </a:t>
            </a:r>
            <a:r>
              <a:rPr lang="fr-FR" sz="1500" b="1" dirty="0" smtClean="0">
                <a:solidFill>
                  <a:srgbClr val="FF0000"/>
                </a:solidFill>
              </a:rPr>
              <a:t>doit</a:t>
            </a:r>
            <a:r>
              <a:rPr lang="fr-FR" sz="1500" b="1" dirty="0" smtClean="0"/>
              <a:t> </a:t>
            </a:r>
            <a:r>
              <a:rPr lang="fr-FR" sz="1500" b="1" dirty="0"/>
              <a:t>apprendre à écrire de manière très courte. 		</a:t>
            </a:r>
            <a:endParaRPr lang="fr-FR" sz="1500" b="1" dirty="0" smtClean="0"/>
          </a:p>
          <a:p>
            <a:pPr lvl="0" algn="just"/>
            <a:r>
              <a:rPr lang="fr-FR" sz="1500" b="1" dirty="0"/>
              <a:t>			 </a:t>
            </a:r>
          </a:p>
          <a:p>
            <a:pPr lvl="0" algn="just"/>
            <a:r>
              <a:rPr lang="fr-FR" sz="1500" b="1" dirty="0" smtClean="0"/>
              <a:t>(i) Je </a:t>
            </a:r>
            <a:r>
              <a:rPr lang="fr-FR" sz="1500" b="1" dirty="0"/>
              <a:t>suis convaincu que ce mode de communication </a:t>
            </a:r>
            <a:r>
              <a:rPr lang="fr-FR" sz="1500" b="1" dirty="0" smtClean="0">
                <a:solidFill>
                  <a:srgbClr val="FF0000"/>
                </a:solidFill>
              </a:rPr>
              <a:t>finira</a:t>
            </a:r>
            <a:r>
              <a:rPr lang="fr-FR" sz="1500" b="1" dirty="0" smtClean="0"/>
              <a:t> </a:t>
            </a:r>
            <a:r>
              <a:rPr lang="fr-FR" sz="1500" b="1" dirty="0"/>
              <a:t>par vous rendre </a:t>
            </a:r>
            <a:r>
              <a:rPr lang="fr-FR" sz="1500" b="1" dirty="0" smtClean="0"/>
              <a:t>accros. </a:t>
            </a:r>
            <a:r>
              <a:rPr lang="fr-FR" sz="1500" b="1" dirty="0"/>
              <a:t>									</a:t>
            </a:r>
          </a:p>
          <a:p>
            <a:pPr algn="just"/>
            <a:r>
              <a:rPr lang="fr-FR" sz="1500" b="1" dirty="0" smtClean="0"/>
              <a:t>(j) Quand </a:t>
            </a:r>
            <a:r>
              <a:rPr lang="fr-FR" sz="1500" b="1" dirty="0"/>
              <a:t>vous avez </a:t>
            </a:r>
            <a:r>
              <a:rPr lang="fr-FR" sz="1500" b="1" dirty="0" smtClean="0">
                <a:solidFill>
                  <a:srgbClr val="FF0000"/>
                </a:solidFill>
              </a:rPr>
              <a:t>appris</a:t>
            </a:r>
            <a:r>
              <a:rPr lang="fr-FR" sz="1500" b="1" dirty="0" smtClean="0"/>
              <a:t> </a:t>
            </a:r>
            <a:r>
              <a:rPr lang="fr-FR" sz="1500" b="1" dirty="0"/>
              <a:t>à l’utiliser correctement, le microblogging peut vous changer la vie.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042" y="180108"/>
            <a:ext cx="1699208" cy="148791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41191" y="180108"/>
            <a:ext cx="822555" cy="71610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89131" y="32470"/>
            <a:ext cx="1430263" cy="1011382"/>
          </a:xfrm>
          <a:prstGeom prst="rect">
            <a:avLst/>
          </a:prstGeom>
        </p:spPr>
      </p:pic>
      <p:sp>
        <p:nvSpPr>
          <p:cNvPr id="9" name="TextBox 8"/>
          <p:cNvSpPr txBox="1"/>
          <p:nvPr/>
        </p:nvSpPr>
        <p:spPr>
          <a:xfrm>
            <a:off x="2077640" y="730605"/>
            <a:ext cx="8811491" cy="830997"/>
          </a:xfrm>
          <a:prstGeom prst="rect">
            <a:avLst/>
          </a:prstGeom>
          <a:noFill/>
        </p:spPr>
        <p:txBody>
          <a:bodyPr wrap="square" rtlCol="0">
            <a:spAutoFit/>
          </a:bodyPr>
          <a:lstStyle/>
          <a:p>
            <a:r>
              <a:rPr lang="fr-FR" sz="2400" b="1" dirty="0"/>
              <a:t>Dans ce texte sur le microblogging, remplissez les </a:t>
            </a:r>
            <a:r>
              <a:rPr lang="fr-FR" sz="2400" b="1" dirty="0" smtClean="0"/>
              <a:t>blancs</a:t>
            </a:r>
          </a:p>
          <a:p>
            <a:r>
              <a:rPr lang="fr-FR" sz="2400" b="1" dirty="0" smtClean="0"/>
              <a:t>avec </a:t>
            </a:r>
            <a:r>
              <a:rPr lang="fr-FR" sz="2400" b="1" dirty="0"/>
              <a:t>la forme correcte des mots</a:t>
            </a:r>
            <a:r>
              <a:rPr lang="fr-FR" sz="2400" b="1" dirty="0" smtClean="0"/>
              <a:t>. (feuille d’exercice)</a:t>
            </a:r>
            <a:endParaRPr lang="fr-FR" sz="2400" dirty="0"/>
          </a:p>
        </p:txBody>
      </p:sp>
      <p:sp>
        <p:nvSpPr>
          <p:cNvPr id="10" name="TextBox 9"/>
          <p:cNvSpPr txBox="1"/>
          <p:nvPr/>
        </p:nvSpPr>
        <p:spPr>
          <a:xfrm>
            <a:off x="1962445" y="46323"/>
            <a:ext cx="3903441" cy="646331"/>
          </a:xfrm>
          <a:prstGeom prst="rect">
            <a:avLst/>
          </a:prstGeom>
          <a:noFill/>
        </p:spPr>
        <p:txBody>
          <a:bodyPr wrap="none" rtlCol="0">
            <a:spAutoFit/>
          </a:bodyPr>
          <a:lstStyle/>
          <a:p>
            <a:r>
              <a:rPr lang="fr-FR" sz="3600" b="1" dirty="0" smtClean="0"/>
              <a:t>3. Le microblogging</a:t>
            </a:r>
            <a:endParaRPr lang="fr-FR" sz="3600" b="1" dirty="0"/>
          </a:p>
        </p:txBody>
      </p:sp>
      <p:sp>
        <p:nvSpPr>
          <p:cNvPr id="2" name="TextBox 1"/>
          <p:cNvSpPr txBox="1"/>
          <p:nvPr/>
        </p:nvSpPr>
        <p:spPr>
          <a:xfrm>
            <a:off x="9298445" y="1306507"/>
            <a:ext cx="1821076" cy="461665"/>
          </a:xfrm>
          <a:prstGeom prst="rect">
            <a:avLst/>
          </a:prstGeom>
          <a:noFill/>
        </p:spPr>
        <p:txBody>
          <a:bodyPr wrap="none" rtlCol="0">
            <a:spAutoFit/>
          </a:bodyPr>
          <a:lstStyle/>
          <a:p>
            <a:r>
              <a:rPr lang="fr-FR" sz="2400" b="1" dirty="0" smtClean="0">
                <a:solidFill>
                  <a:srgbClr val="FF0000"/>
                </a:solidFill>
              </a:rPr>
              <a:t>Les réponses</a:t>
            </a:r>
            <a:endParaRPr lang="fr-FR" sz="2400" b="1" dirty="0">
              <a:solidFill>
                <a:srgbClr val="FF0000"/>
              </a:solidFill>
            </a:endParaRPr>
          </a:p>
        </p:txBody>
      </p:sp>
    </p:spTree>
    <p:extLst>
      <p:ext uri="{BB962C8B-B14F-4D97-AF65-F5344CB8AC3E}">
        <p14:creationId xmlns:p14="http://schemas.microsoft.com/office/powerpoint/2010/main" val="16205416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357086" y="260206"/>
            <a:ext cx="7720114" cy="6278599"/>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2409" y="135082"/>
            <a:ext cx="987136" cy="987136"/>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13131" y="190933"/>
            <a:ext cx="875434" cy="875434"/>
          </a:xfrm>
          <a:prstGeom prst="rect">
            <a:avLst/>
          </a:prstGeom>
        </p:spPr>
      </p:pic>
      <p:sp>
        <p:nvSpPr>
          <p:cNvPr id="2" name="TextBox 1"/>
          <p:cNvSpPr txBox="1"/>
          <p:nvPr/>
        </p:nvSpPr>
        <p:spPr>
          <a:xfrm>
            <a:off x="8401266" y="2036619"/>
            <a:ext cx="3699164" cy="4154984"/>
          </a:xfrm>
          <a:prstGeom prst="rect">
            <a:avLst/>
          </a:prstGeom>
          <a:solidFill>
            <a:schemeClr val="accent1">
              <a:lumMod val="20000"/>
              <a:lumOff val="80000"/>
            </a:schemeClr>
          </a:solidFill>
        </p:spPr>
        <p:txBody>
          <a:bodyPr wrap="square" rtlCol="0">
            <a:spAutoFit/>
          </a:bodyPr>
          <a:lstStyle/>
          <a:p>
            <a:endParaRPr lang="fr-FR" sz="2400" b="1" dirty="0" smtClean="0"/>
          </a:p>
          <a:p>
            <a:endParaRPr lang="fr-FR" sz="2400" b="1" dirty="0" smtClean="0"/>
          </a:p>
          <a:p>
            <a:r>
              <a:rPr lang="fr-FR" sz="2400" b="1" dirty="0" smtClean="0"/>
              <a:t>Faites des phrases pour résumer les informations qui sont données</a:t>
            </a:r>
          </a:p>
          <a:p>
            <a:endParaRPr lang="fr-FR" sz="2400" b="1" dirty="0" smtClean="0"/>
          </a:p>
          <a:p>
            <a:endParaRPr lang="fr-FR" sz="2400" b="1" dirty="0"/>
          </a:p>
          <a:p>
            <a:r>
              <a:rPr lang="fr-FR" sz="2400" b="1" dirty="0" smtClean="0"/>
              <a:t>Qu’en pensez-vous?</a:t>
            </a:r>
          </a:p>
          <a:p>
            <a:endParaRPr lang="fr-FR" sz="2400" b="1" dirty="0" smtClean="0"/>
          </a:p>
          <a:p>
            <a:endParaRPr lang="fr-FR" sz="2400" b="1" dirty="0"/>
          </a:p>
          <a:p>
            <a:r>
              <a:rPr lang="fr-FR" sz="2400" b="1" dirty="0" smtClean="0"/>
              <a:t>Comparez avec l’Angleterre</a:t>
            </a:r>
            <a:endParaRPr lang="fr-FR" sz="2400" b="1" dirty="0"/>
          </a:p>
        </p:txBody>
      </p:sp>
      <p:pic>
        <p:nvPicPr>
          <p:cNvPr id="6" name="Picture 2" descr="https://upload.wikimedia.org/wikipedia/en/thumb/c/c3/Flag_of_France.svg/1280px-Flag_of_France.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46864" y="2358367"/>
            <a:ext cx="398301" cy="426332"/>
          </a:xfrm>
          <a:prstGeom prst="rect">
            <a:avLst/>
          </a:prstGeom>
          <a:solidFill>
            <a:schemeClr val="bg1"/>
          </a:solidFill>
          <a:ln>
            <a:solidFill>
              <a:srgbClr val="0070C0"/>
            </a:solidFill>
          </a:ln>
        </p:spPr>
      </p:pic>
      <p:pic>
        <p:nvPicPr>
          <p:cNvPr id="10" name="Picture 2" descr="https://upload.wikimedia.org/wikipedia/en/thumb/c/c3/Flag_of_France.svg/1280px-Flag_of_France.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03739" y="4247277"/>
            <a:ext cx="398301" cy="426332"/>
          </a:xfrm>
          <a:prstGeom prst="rect">
            <a:avLst/>
          </a:prstGeom>
          <a:solidFill>
            <a:schemeClr val="bg1"/>
          </a:solidFill>
          <a:ln>
            <a:solidFill>
              <a:srgbClr val="0070C0"/>
            </a:solidFill>
          </a:ln>
        </p:spPr>
      </p:pic>
      <p:pic>
        <p:nvPicPr>
          <p:cNvPr id="11" name="Picture 2" descr="https://upload.wikimedia.org/wikipedia/en/thumb/c/c3/Flag_of_France.svg/1280px-Flag_of_France.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08747" y="4247277"/>
            <a:ext cx="398301" cy="426332"/>
          </a:xfrm>
          <a:prstGeom prst="rect">
            <a:avLst/>
          </a:prstGeom>
          <a:solidFill>
            <a:schemeClr val="bg1"/>
          </a:solidFill>
          <a:ln>
            <a:solidFill>
              <a:srgbClr val="0070C0"/>
            </a:solidFill>
          </a:ln>
        </p:spPr>
      </p:pic>
      <p:pic>
        <p:nvPicPr>
          <p:cNvPr id="12" name="Picture 2" descr="https://upload.wikimedia.org/wikipedia/en/thumb/c/c3/Flag_of_France.svg/1280px-Flag_of_France.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98730" y="5374844"/>
            <a:ext cx="398301" cy="426332"/>
          </a:xfrm>
          <a:prstGeom prst="rect">
            <a:avLst/>
          </a:prstGeom>
          <a:solidFill>
            <a:schemeClr val="bg1"/>
          </a:solidFill>
          <a:ln>
            <a:solidFill>
              <a:srgbClr val="0070C0"/>
            </a:solidFill>
          </a:ln>
        </p:spPr>
      </p:pic>
      <p:pic>
        <p:nvPicPr>
          <p:cNvPr id="13" name="Picture 2" descr="https://upload.wikimedia.org/wikipedia/en/thumb/c/c3/Flag_of_France.svg/1280px-Flag_of_France.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03738" y="5374844"/>
            <a:ext cx="398301" cy="426332"/>
          </a:xfrm>
          <a:prstGeom prst="rect">
            <a:avLst/>
          </a:prstGeom>
          <a:solidFill>
            <a:schemeClr val="bg1"/>
          </a:solidFill>
          <a:ln>
            <a:solidFill>
              <a:srgbClr val="0070C0"/>
            </a:solidFill>
          </a:ln>
        </p:spPr>
      </p:pic>
      <p:pic>
        <p:nvPicPr>
          <p:cNvPr id="14" name="Picture 2" descr="https://upload.wikimedia.org/wikipedia/en/thumb/c/c3/Flag_of_France.svg/1280px-Flag_of_France.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08746" y="5374844"/>
            <a:ext cx="398301" cy="426332"/>
          </a:xfrm>
          <a:prstGeom prst="rect">
            <a:avLst/>
          </a:prstGeom>
          <a:solidFill>
            <a:schemeClr val="bg1"/>
          </a:solidFill>
          <a:ln>
            <a:solidFill>
              <a:srgbClr val="0070C0"/>
            </a:solidFill>
          </a:ln>
        </p:spPr>
      </p:pic>
    </p:spTree>
    <p:extLst>
      <p:ext uri="{BB962C8B-B14F-4D97-AF65-F5344CB8AC3E}">
        <p14:creationId xmlns:p14="http://schemas.microsoft.com/office/powerpoint/2010/main" val="33506100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05878" y="1690688"/>
            <a:ext cx="5694947" cy="1569660"/>
          </a:xfrm>
          <a:prstGeom prst="rect">
            <a:avLst/>
          </a:prstGeom>
          <a:solidFill>
            <a:schemeClr val="accent3">
              <a:lumMod val="20000"/>
              <a:lumOff val="80000"/>
            </a:schemeClr>
          </a:solidFill>
          <a:ln w="38100">
            <a:solidFill>
              <a:schemeClr val="tx1"/>
            </a:solidFill>
          </a:ln>
        </p:spPr>
        <p:txBody>
          <a:bodyPr wrap="square" rtlCol="0">
            <a:spAutoFit/>
          </a:bodyPr>
          <a:lstStyle/>
          <a:p>
            <a:pPr algn="ctr"/>
            <a:r>
              <a:rPr lang="fr-FR" sz="2400" b="1" dirty="0" smtClean="0">
                <a:latin typeface="Bradley Hand ITC" panose="03070402050302030203" pitchFamily="66" charset="0"/>
              </a:rPr>
              <a:t>‘Je crains le jour où la technologie prendra le pas sur les échanges humains. Le monde aura une génération d’idiots’ </a:t>
            </a:r>
          </a:p>
          <a:p>
            <a:pPr algn="ctr"/>
            <a:r>
              <a:rPr lang="fr-FR" sz="2400" b="1" dirty="0" smtClean="0">
                <a:latin typeface="Bradley Hand ITC" panose="03070402050302030203" pitchFamily="66" charset="0"/>
              </a:rPr>
              <a:t>– Albert Einstein-</a:t>
            </a:r>
            <a:endParaRPr lang="fr-FR" sz="2400" b="1" dirty="0">
              <a:latin typeface="Bradley Hand ITC" panose="03070402050302030203" pitchFamily="66"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879" y="4418346"/>
            <a:ext cx="2857500" cy="1905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3"/>
          <a:stretch>
            <a:fillRect/>
          </a:stretch>
        </p:blipFill>
        <p:spPr>
          <a:xfrm>
            <a:off x="7501835" y="1281819"/>
            <a:ext cx="4509818" cy="2937256"/>
          </a:xfrm>
          <a:prstGeom prst="rect">
            <a:avLst/>
          </a:prstGeom>
          <a:ln w="38100">
            <a:solidFill>
              <a:schemeClr val="tx1"/>
            </a:solidFill>
          </a:ln>
        </p:spPr>
      </p:pic>
      <p:pic>
        <p:nvPicPr>
          <p:cNvPr id="8" name="Picture 7"/>
          <p:cNvPicPr>
            <a:picLocks noChangeAspect="1"/>
          </p:cNvPicPr>
          <p:nvPr/>
        </p:nvPicPr>
        <p:blipFill>
          <a:blip r:embed="rId4"/>
          <a:stretch>
            <a:fillRect/>
          </a:stretch>
        </p:blipFill>
        <p:spPr>
          <a:xfrm>
            <a:off x="416218" y="3646821"/>
            <a:ext cx="6734175" cy="26765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11629" y="78451"/>
            <a:ext cx="1016167" cy="1016167"/>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90501" y="61032"/>
            <a:ext cx="1121152" cy="1121152"/>
          </a:xfrm>
          <a:prstGeom prst="rect">
            <a:avLst/>
          </a:prstGeom>
        </p:spPr>
      </p:pic>
      <p:sp>
        <p:nvSpPr>
          <p:cNvPr id="11" name="TextBox 10"/>
          <p:cNvSpPr txBox="1"/>
          <p:nvPr/>
        </p:nvSpPr>
        <p:spPr>
          <a:xfrm>
            <a:off x="724779" y="806229"/>
            <a:ext cx="5127366" cy="523220"/>
          </a:xfrm>
          <a:prstGeom prst="rect">
            <a:avLst/>
          </a:prstGeom>
          <a:noFill/>
        </p:spPr>
        <p:txBody>
          <a:bodyPr wrap="none" rtlCol="0">
            <a:spAutoFit/>
          </a:bodyPr>
          <a:lstStyle/>
          <a:p>
            <a:r>
              <a:rPr lang="fr-FR" sz="2800" b="1" dirty="0" smtClean="0"/>
              <a:t>À deux: Discutez les informations</a:t>
            </a:r>
            <a:endParaRPr lang="fr-FR" sz="2800" b="1" dirty="0"/>
          </a:p>
        </p:txBody>
      </p:sp>
    </p:spTree>
    <p:extLst>
      <p:ext uri="{BB962C8B-B14F-4D97-AF65-F5344CB8AC3E}">
        <p14:creationId xmlns:p14="http://schemas.microsoft.com/office/powerpoint/2010/main" val="26983053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184" y="114021"/>
            <a:ext cx="10515600" cy="1325563"/>
          </a:xfrm>
        </p:spPr>
        <p:txBody>
          <a:bodyPr>
            <a:normAutofit fontScale="90000"/>
          </a:bodyPr>
          <a:lstStyle/>
          <a:p>
            <a:r>
              <a:rPr lang="fr-FR" b="1" dirty="0" smtClean="0"/>
              <a:t>4. Regardez la vidéo: accros au smartphone</a:t>
            </a:r>
            <a:br>
              <a:rPr lang="fr-FR" b="1" dirty="0" smtClean="0"/>
            </a:br>
            <a:r>
              <a:rPr lang="fr-FR" b="1" dirty="0" smtClean="0"/>
              <a:t>et prenez des notes pour répondre aux questions</a:t>
            </a:r>
            <a:endParaRPr lang="fr-FR"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45106" y="1568895"/>
            <a:ext cx="3589421" cy="17947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61257" y="-15290"/>
            <a:ext cx="959670" cy="95967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89784" y="18444"/>
            <a:ext cx="1102216" cy="925936"/>
          </a:xfrm>
          <a:prstGeom prst="rect">
            <a:avLst/>
          </a:prstGeom>
        </p:spPr>
      </p:pic>
      <p:sp>
        <p:nvSpPr>
          <p:cNvPr id="8" name="TextBox 7"/>
          <p:cNvSpPr txBox="1"/>
          <p:nvPr/>
        </p:nvSpPr>
        <p:spPr>
          <a:xfrm>
            <a:off x="1829082" y="3744096"/>
            <a:ext cx="10138328" cy="3000821"/>
          </a:xfrm>
          <a:prstGeom prst="rect">
            <a:avLst/>
          </a:prstGeom>
          <a:solidFill>
            <a:schemeClr val="accent1">
              <a:lumMod val="20000"/>
              <a:lumOff val="80000"/>
            </a:schemeClr>
          </a:solidFill>
        </p:spPr>
        <p:txBody>
          <a:bodyPr wrap="square" rtlCol="0">
            <a:spAutoFit/>
          </a:bodyPr>
          <a:lstStyle/>
          <a:p>
            <a:pPr marL="342900" indent="-342900">
              <a:buAutoNum type="arabicPeriod"/>
            </a:pPr>
            <a:r>
              <a:rPr lang="fr-FR" sz="2100" b="1" dirty="0" smtClean="0"/>
              <a:t>D’après Norman, comment on se rend compte qu’on est accro au smartphone?            (3 exemples)</a:t>
            </a:r>
          </a:p>
          <a:p>
            <a:pPr marL="342900" indent="-342900">
              <a:buAutoNum type="arabicPeriod"/>
            </a:pPr>
            <a:r>
              <a:rPr lang="fr-FR" sz="2100" b="1" dirty="0" smtClean="0"/>
              <a:t>Que dit-il à propos des personnes âgées? </a:t>
            </a:r>
          </a:p>
          <a:p>
            <a:pPr marL="342900" indent="-342900">
              <a:buAutoNum type="arabicPeriod"/>
            </a:pPr>
            <a:endParaRPr lang="fr-FR" sz="2100" b="1" dirty="0" smtClean="0"/>
          </a:p>
          <a:p>
            <a:pPr marL="342900" indent="-342900">
              <a:buAutoNum type="arabicPeriod"/>
            </a:pPr>
            <a:r>
              <a:rPr lang="fr-FR" sz="2100" b="1" dirty="0" smtClean="0"/>
              <a:t>Quel est son avis sur les applications?</a:t>
            </a:r>
          </a:p>
          <a:p>
            <a:pPr marL="342900" indent="-342900">
              <a:buAutoNum type="arabicPeriod"/>
            </a:pPr>
            <a:endParaRPr lang="fr-FR" sz="2100" b="1" dirty="0" smtClean="0"/>
          </a:p>
          <a:p>
            <a:pPr marL="342900" indent="-342900">
              <a:buAutoNum type="arabicPeriod"/>
            </a:pPr>
            <a:r>
              <a:rPr lang="fr-FR" sz="2100" b="1" dirty="0" smtClean="0"/>
              <a:t>Qu’est-ce qui est mentionné sur les personnes qui n’ont pas de smartphone?</a:t>
            </a:r>
          </a:p>
          <a:p>
            <a:pPr marL="342900" indent="-342900">
              <a:buAutoNum type="arabicPeriod"/>
            </a:pPr>
            <a:r>
              <a:rPr lang="fr-FR" sz="2100" b="1" dirty="0" smtClean="0"/>
              <a:t>Quel exemple utilise-t-il à la fin qui montre qu’il est trop dépendant? </a:t>
            </a:r>
          </a:p>
          <a:p>
            <a:pPr marL="342900" indent="-342900">
              <a:buAutoNum type="arabicPeriod"/>
            </a:pPr>
            <a:endParaRPr lang="fr-FR" sz="2100" b="1" dirty="0"/>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67550" y="1602261"/>
            <a:ext cx="1803734" cy="17279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2" descr="https://upload.wikimedia.org/wikipedia/en/thumb/c/c3/Flag_of_France.svg/1280px-Flag_of_France.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30780" y="3744096"/>
            <a:ext cx="398301" cy="426332"/>
          </a:xfrm>
          <a:prstGeom prst="rect">
            <a:avLst/>
          </a:prstGeom>
          <a:solidFill>
            <a:schemeClr val="bg1"/>
          </a:solidFill>
          <a:ln>
            <a:solidFill>
              <a:srgbClr val="0070C0"/>
            </a:solidFill>
          </a:ln>
        </p:spPr>
      </p:pic>
      <p:pic>
        <p:nvPicPr>
          <p:cNvPr id="11" name="Picture 2" descr="https://upload.wikimedia.org/wikipedia/en/thumb/c/c3/Flag_of_France.svg/1280px-Flag_of_France.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08318" y="5048239"/>
            <a:ext cx="398301" cy="426332"/>
          </a:xfrm>
          <a:prstGeom prst="rect">
            <a:avLst/>
          </a:prstGeom>
          <a:solidFill>
            <a:schemeClr val="bg1"/>
          </a:solidFill>
          <a:ln>
            <a:solidFill>
              <a:srgbClr val="0070C0"/>
            </a:solidFill>
          </a:ln>
        </p:spPr>
      </p:pic>
      <p:pic>
        <p:nvPicPr>
          <p:cNvPr id="12" name="Picture 2" descr="https://upload.wikimedia.org/wikipedia/en/thumb/c/c3/Flag_of_France.svg/1280px-Flag_of_France.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30780" y="5031340"/>
            <a:ext cx="398301" cy="426332"/>
          </a:xfrm>
          <a:prstGeom prst="rect">
            <a:avLst/>
          </a:prstGeom>
          <a:solidFill>
            <a:schemeClr val="bg1"/>
          </a:solidFill>
          <a:ln>
            <a:solidFill>
              <a:srgbClr val="0070C0"/>
            </a:solidFill>
          </a:ln>
        </p:spPr>
      </p:pic>
      <p:pic>
        <p:nvPicPr>
          <p:cNvPr id="13" name="Picture 2" descr="https://upload.wikimedia.org/wikipedia/en/thumb/c/c3/Flag_of_France.svg/1280px-Flag_of_France.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21094" y="5704636"/>
            <a:ext cx="398301" cy="426332"/>
          </a:xfrm>
          <a:prstGeom prst="rect">
            <a:avLst/>
          </a:prstGeom>
          <a:solidFill>
            <a:schemeClr val="bg1"/>
          </a:solidFill>
          <a:ln>
            <a:solidFill>
              <a:srgbClr val="0070C0"/>
            </a:solidFill>
          </a:ln>
        </p:spPr>
      </p:pic>
      <p:pic>
        <p:nvPicPr>
          <p:cNvPr id="14" name="Picture 2" descr="https://upload.wikimedia.org/wikipedia/en/thumb/c/c3/Flag_of_France.svg/1280px-Flag_of_France.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7496" y="5704636"/>
            <a:ext cx="398301" cy="426332"/>
          </a:xfrm>
          <a:prstGeom prst="rect">
            <a:avLst/>
          </a:prstGeom>
          <a:solidFill>
            <a:schemeClr val="bg1"/>
          </a:solidFill>
          <a:ln>
            <a:solidFill>
              <a:srgbClr val="0070C0"/>
            </a:solidFill>
          </a:ln>
        </p:spPr>
      </p:pic>
      <p:pic>
        <p:nvPicPr>
          <p:cNvPr id="15" name="Picture 2" descr="https://upload.wikimedia.org/wikipedia/en/thumb/c/c3/Flag_of_France.svg/1280px-Flag_of_France.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3898" y="5704636"/>
            <a:ext cx="398301" cy="426332"/>
          </a:xfrm>
          <a:prstGeom prst="rect">
            <a:avLst/>
          </a:prstGeom>
          <a:solidFill>
            <a:schemeClr val="bg1"/>
          </a:solidFill>
          <a:ln>
            <a:solidFill>
              <a:srgbClr val="0070C0"/>
            </a:solidFill>
          </a:ln>
        </p:spPr>
      </p:pic>
      <p:sp>
        <p:nvSpPr>
          <p:cNvPr id="3" name="TextBox 2"/>
          <p:cNvSpPr txBox="1"/>
          <p:nvPr/>
        </p:nvSpPr>
        <p:spPr>
          <a:xfrm>
            <a:off x="9697915" y="2029266"/>
            <a:ext cx="2269495" cy="646331"/>
          </a:xfrm>
          <a:prstGeom prst="rect">
            <a:avLst/>
          </a:prstGeom>
          <a:noFill/>
        </p:spPr>
        <p:txBody>
          <a:bodyPr wrap="square" rtlCol="0">
            <a:spAutoFit/>
          </a:bodyPr>
          <a:lstStyle/>
          <a:p>
            <a:r>
              <a:rPr lang="en-GB" dirty="0"/>
              <a:t>https://youtu.be/zt-LbzrS2lI</a:t>
            </a:r>
          </a:p>
        </p:txBody>
      </p:sp>
    </p:spTree>
    <p:extLst>
      <p:ext uri="{BB962C8B-B14F-4D97-AF65-F5344CB8AC3E}">
        <p14:creationId xmlns:p14="http://schemas.microsoft.com/office/powerpoint/2010/main" val="5840685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lHht0TWf2fo"/>
          <p:cNvPicPr>
            <a:picLocks noGrp="1" noRot="1" noChangeAspect="1"/>
          </p:cNvPicPr>
          <p:nvPr>
            <p:ph idx="1"/>
            <a:videoFile r:link="rId1"/>
          </p:nvPr>
        </p:nvPicPr>
        <p:blipFill>
          <a:blip r:embed="rId3"/>
          <a:stretch>
            <a:fillRect/>
          </a:stretch>
        </p:blipFill>
        <p:spPr>
          <a:xfrm>
            <a:off x="764930" y="553916"/>
            <a:ext cx="10216662" cy="5746872"/>
          </a:xfrm>
          <a:prstGeom prst="rect">
            <a:avLst/>
          </a:prstGeom>
        </p:spPr>
      </p:pic>
    </p:spTree>
    <p:extLst>
      <p:ext uri="{BB962C8B-B14F-4D97-AF65-F5344CB8AC3E}">
        <p14:creationId xmlns:p14="http://schemas.microsoft.com/office/powerpoint/2010/main" val="23866614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327" y="256108"/>
            <a:ext cx="10515600" cy="623916"/>
          </a:xfrm>
        </p:spPr>
        <p:txBody>
          <a:bodyPr>
            <a:normAutofit fontScale="90000"/>
          </a:bodyPr>
          <a:lstStyle/>
          <a:p>
            <a:r>
              <a:rPr lang="fr-FR" b="1" dirty="0"/>
              <a:t>A</a:t>
            </a:r>
            <a:r>
              <a:rPr lang="fr-FR" b="1" dirty="0" smtClean="0"/>
              <a:t>ccros au smartphone</a:t>
            </a:r>
            <a:br>
              <a:rPr lang="fr-FR" b="1" dirty="0" smtClean="0"/>
            </a:br>
            <a:endParaRPr lang="fr-FR"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61257" y="-15290"/>
            <a:ext cx="959670" cy="95967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9784" y="18444"/>
            <a:ext cx="1102216" cy="925936"/>
          </a:xfrm>
          <a:prstGeom prst="rect">
            <a:avLst/>
          </a:prstGeom>
        </p:spPr>
      </p:pic>
      <p:sp>
        <p:nvSpPr>
          <p:cNvPr id="8" name="TextBox 7"/>
          <p:cNvSpPr txBox="1"/>
          <p:nvPr/>
        </p:nvSpPr>
        <p:spPr>
          <a:xfrm>
            <a:off x="1829081" y="1439584"/>
            <a:ext cx="10138328" cy="5262979"/>
          </a:xfrm>
          <a:prstGeom prst="rect">
            <a:avLst/>
          </a:prstGeom>
          <a:solidFill>
            <a:schemeClr val="accent1">
              <a:lumMod val="20000"/>
              <a:lumOff val="80000"/>
            </a:schemeClr>
          </a:solidFill>
        </p:spPr>
        <p:txBody>
          <a:bodyPr wrap="square" rtlCol="0">
            <a:spAutoFit/>
          </a:bodyPr>
          <a:lstStyle/>
          <a:p>
            <a:pPr marL="342900" indent="-342900">
              <a:buAutoNum type="arabicPeriod"/>
            </a:pPr>
            <a:r>
              <a:rPr lang="fr-FR" sz="2100" b="1" dirty="0" smtClean="0"/>
              <a:t>D’après Norman, comment on se rend compte qu’on est accro au smartphone? </a:t>
            </a:r>
          </a:p>
          <a:p>
            <a:r>
              <a:rPr lang="fr-FR" sz="2100" b="1" dirty="0" smtClean="0">
                <a:solidFill>
                  <a:srgbClr val="FF0000"/>
                </a:solidFill>
              </a:rPr>
              <a:t>Quand on passe une soirée à regarder son téléphone plutôt que parler avec ses amis. Quand on va à un concert mais qu’on passe son temps à filmer. </a:t>
            </a:r>
            <a:endParaRPr lang="fr-FR" sz="2100" b="1" dirty="0">
              <a:solidFill>
                <a:srgbClr val="FF0000"/>
              </a:solidFill>
            </a:endParaRPr>
          </a:p>
          <a:p>
            <a:r>
              <a:rPr lang="fr-FR" sz="2100" b="1" dirty="0" smtClean="0">
                <a:solidFill>
                  <a:srgbClr val="FF0000"/>
                </a:solidFill>
              </a:rPr>
              <a:t>Quand on ne se rend plus compte qu’on est entrain de l’utiliser.</a:t>
            </a:r>
          </a:p>
          <a:p>
            <a:pPr marL="342900" indent="-342900">
              <a:buAutoNum type="arabicPeriod"/>
            </a:pPr>
            <a:endParaRPr lang="fr-FR" sz="2100" b="1" dirty="0" smtClean="0"/>
          </a:p>
          <a:p>
            <a:r>
              <a:rPr lang="fr-FR" sz="2100" b="1" dirty="0" smtClean="0"/>
              <a:t>2. Que dit-il à propos des personnes âgées?</a:t>
            </a:r>
          </a:p>
          <a:p>
            <a:r>
              <a:rPr lang="fr-FR" sz="2100" b="1" dirty="0" smtClean="0">
                <a:solidFill>
                  <a:srgbClr val="FF0000"/>
                </a:solidFill>
              </a:rPr>
              <a:t>Elles ne connaissent pas les utilisations des smartphones</a:t>
            </a:r>
          </a:p>
          <a:p>
            <a:pPr marL="342900" indent="-342900">
              <a:buAutoNum type="arabicPeriod"/>
            </a:pPr>
            <a:endParaRPr lang="fr-FR" sz="2100" b="1" dirty="0" smtClean="0"/>
          </a:p>
          <a:p>
            <a:r>
              <a:rPr lang="fr-FR" sz="2100" b="1" dirty="0" smtClean="0"/>
              <a:t>3. Quel est son avis sur les applications?</a:t>
            </a:r>
          </a:p>
          <a:p>
            <a:r>
              <a:rPr lang="fr-FR" sz="2100" b="1" dirty="0" smtClean="0">
                <a:solidFill>
                  <a:srgbClr val="FF0000"/>
                </a:solidFill>
              </a:rPr>
              <a:t>Il y a trop d’applications et beaucoup sont inutiles</a:t>
            </a:r>
          </a:p>
          <a:p>
            <a:pPr marL="342900" indent="-342900">
              <a:buAutoNum type="arabicPeriod"/>
            </a:pPr>
            <a:endParaRPr lang="fr-FR" sz="2100" b="1" dirty="0" smtClean="0"/>
          </a:p>
          <a:p>
            <a:r>
              <a:rPr lang="fr-FR" sz="2100" b="1" dirty="0" smtClean="0"/>
              <a:t>4. Qu’est-ce qui est mentionné sur les personnes qui n’ont pas de smartphone?</a:t>
            </a:r>
          </a:p>
          <a:p>
            <a:r>
              <a:rPr lang="fr-FR" sz="2100" b="1" dirty="0" smtClean="0">
                <a:solidFill>
                  <a:srgbClr val="FF0000"/>
                </a:solidFill>
              </a:rPr>
              <a:t>Elles font culpabiliser celles qui en ont un</a:t>
            </a:r>
          </a:p>
          <a:p>
            <a:endParaRPr lang="fr-FR" sz="2100" b="1" dirty="0" smtClean="0">
              <a:solidFill>
                <a:srgbClr val="FF0000"/>
              </a:solidFill>
            </a:endParaRPr>
          </a:p>
          <a:p>
            <a:r>
              <a:rPr lang="fr-FR" sz="2100" b="1" dirty="0" smtClean="0"/>
              <a:t>5. Quel exemple utilise-t-il à la fin qui montre qu’il est trop dépendant? </a:t>
            </a:r>
          </a:p>
          <a:p>
            <a:r>
              <a:rPr lang="fr-FR" sz="2100" b="1" dirty="0" smtClean="0">
                <a:solidFill>
                  <a:srgbClr val="FF0000"/>
                </a:solidFill>
              </a:rPr>
              <a:t>Dés qu’il perd quelque chose, il veut le faire biper comme son téléphone</a:t>
            </a:r>
          </a:p>
        </p:txBody>
      </p:sp>
      <p:pic>
        <p:nvPicPr>
          <p:cNvPr id="10" name="Picture 2" descr="https://upload.wikimedia.org/wikipedia/en/thumb/c/c3/Flag_of_France.svg/1280px-Flag_of_Franc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63289" y="1473382"/>
            <a:ext cx="398301" cy="426332"/>
          </a:xfrm>
          <a:prstGeom prst="rect">
            <a:avLst/>
          </a:prstGeom>
          <a:solidFill>
            <a:schemeClr val="bg1"/>
          </a:solidFill>
          <a:ln>
            <a:solidFill>
              <a:srgbClr val="0070C0"/>
            </a:solidFill>
          </a:ln>
        </p:spPr>
      </p:pic>
      <p:pic>
        <p:nvPicPr>
          <p:cNvPr id="11" name="Picture 2" descr="https://upload.wikimedia.org/wikipedia/en/thumb/c/c3/Flag_of_France.svg/1280px-Flag_of_Franc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5975" y="4071073"/>
            <a:ext cx="398301" cy="426332"/>
          </a:xfrm>
          <a:prstGeom prst="rect">
            <a:avLst/>
          </a:prstGeom>
          <a:solidFill>
            <a:schemeClr val="bg1"/>
          </a:solidFill>
          <a:ln>
            <a:solidFill>
              <a:srgbClr val="0070C0"/>
            </a:solidFill>
          </a:ln>
        </p:spPr>
      </p:pic>
      <p:pic>
        <p:nvPicPr>
          <p:cNvPr id="12" name="Picture 2" descr="https://upload.wikimedia.org/wikipedia/en/thumb/c/c3/Flag_of_France.svg/1280px-Flag_of_Franc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63289" y="4071073"/>
            <a:ext cx="398301" cy="426332"/>
          </a:xfrm>
          <a:prstGeom prst="rect">
            <a:avLst/>
          </a:prstGeom>
          <a:solidFill>
            <a:schemeClr val="bg1"/>
          </a:solidFill>
          <a:ln>
            <a:solidFill>
              <a:srgbClr val="0070C0"/>
            </a:solidFill>
          </a:ln>
        </p:spPr>
      </p:pic>
      <p:pic>
        <p:nvPicPr>
          <p:cNvPr id="13" name="Picture 2" descr="https://upload.wikimedia.org/wikipedia/en/thumb/c/c3/Flag_of_France.svg/1280px-Flag_of_Franc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63289" y="5014826"/>
            <a:ext cx="398301" cy="426332"/>
          </a:xfrm>
          <a:prstGeom prst="rect">
            <a:avLst/>
          </a:prstGeom>
          <a:solidFill>
            <a:schemeClr val="bg1"/>
          </a:solidFill>
          <a:ln>
            <a:solidFill>
              <a:srgbClr val="0070C0"/>
            </a:solidFill>
          </a:ln>
        </p:spPr>
      </p:pic>
      <p:pic>
        <p:nvPicPr>
          <p:cNvPr id="14" name="Picture 2" descr="https://upload.wikimedia.org/wikipedia/en/thumb/c/c3/Flag_of_France.svg/1280px-Flag_of_Franc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5974" y="5014826"/>
            <a:ext cx="398301" cy="426332"/>
          </a:xfrm>
          <a:prstGeom prst="rect">
            <a:avLst/>
          </a:prstGeom>
          <a:solidFill>
            <a:schemeClr val="bg1"/>
          </a:solidFill>
          <a:ln>
            <a:solidFill>
              <a:srgbClr val="0070C0"/>
            </a:solidFill>
          </a:ln>
        </p:spPr>
      </p:pic>
      <p:pic>
        <p:nvPicPr>
          <p:cNvPr id="15" name="Picture 2" descr="https://upload.wikimedia.org/wikipedia/en/thumb/c/c3/Flag_of_France.svg/1280px-Flag_of_Franc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0639" y="5014826"/>
            <a:ext cx="398301" cy="426332"/>
          </a:xfrm>
          <a:prstGeom prst="rect">
            <a:avLst/>
          </a:prstGeom>
          <a:solidFill>
            <a:schemeClr val="bg1"/>
          </a:solidFill>
          <a:ln>
            <a:solidFill>
              <a:srgbClr val="0070C0"/>
            </a:solidFill>
          </a:ln>
        </p:spPr>
      </p:pic>
      <p:sp>
        <p:nvSpPr>
          <p:cNvPr id="3" name="TextBox 2"/>
          <p:cNvSpPr txBox="1"/>
          <p:nvPr/>
        </p:nvSpPr>
        <p:spPr>
          <a:xfrm>
            <a:off x="4170947" y="651992"/>
            <a:ext cx="4016036" cy="584775"/>
          </a:xfrm>
          <a:prstGeom prst="rect">
            <a:avLst/>
          </a:prstGeom>
          <a:noFill/>
        </p:spPr>
        <p:txBody>
          <a:bodyPr wrap="none" rtlCol="0">
            <a:spAutoFit/>
          </a:bodyPr>
          <a:lstStyle/>
          <a:p>
            <a:r>
              <a:rPr lang="fr-FR" sz="3200" b="1" dirty="0" smtClean="0">
                <a:solidFill>
                  <a:srgbClr val="FF0000"/>
                </a:solidFill>
              </a:rPr>
              <a:t>Les réponses possibles</a:t>
            </a:r>
            <a:endParaRPr lang="fr-FR" sz="3200" b="1" dirty="0">
              <a:solidFill>
                <a:srgbClr val="FF0000"/>
              </a:solidFill>
            </a:endParaRPr>
          </a:p>
        </p:txBody>
      </p:sp>
    </p:spTree>
    <p:extLst>
      <p:ext uri="{BB962C8B-B14F-4D97-AF65-F5344CB8AC3E}">
        <p14:creationId xmlns:p14="http://schemas.microsoft.com/office/powerpoint/2010/main" val="19205553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568" y="156578"/>
            <a:ext cx="10515600" cy="902201"/>
          </a:xfrm>
        </p:spPr>
        <p:txBody>
          <a:bodyPr/>
          <a:lstStyle/>
          <a:p>
            <a:r>
              <a:rPr lang="fr-FR" b="1" dirty="0" smtClean="0"/>
              <a:t>5. Traduisez le passage en anglais</a:t>
            </a:r>
            <a:endParaRPr lang="fr-FR" b="1" dirty="0"/>
          </a:p>
        </p:txBody>
      </p:sp>
      <p:sp>
        <p:nvSpPr>
          <p:cNvPr id="3" name="Content Placeholder 2"/>
          <p:cNvSpPr>
            <a:spLocks noGrp="1"/>
          </p:cNvSpPr>
          <p:nvPr>
            <p:ph idx="1"/>
          </p:nvPr>
        </p:nvSpPr>
        <p:spPr>
          <a:solidFill>
            <a:schemeClr val="accent6">
              <a:lumMod val="20000"/>
              <a:lumOff val="80000"/>
            </a:schemeClr>
          </a:solidFill>
        </p:spPr>
        <p:txBody>
          <a:bodyPr>
            <a:noAutofit/>
          </a:bodyPr>
          <a:lstStyle/>
          <a:p>
            <a:pPr marL="0" indent="0" algn="just">
              <a:buNone/>
            </a:pPr>
            <a:r>
              <a:rPr lang="fr-FR" sz="3200" b="1" dirty="0" smtClean="0"/>
              <a:t>Il y a deux semaines, j’ai pris l’avion pour aller en Espagne. Je me suis réveillé grâce à mon téléphone </a:t>
            </a:r>
            <a:r>
              <a:rPr lang="fr-FR" sz="3200" b="1" dirty="0"/>
              <a:t>portable à </a:t>
            </a:r>
            <a:r>
              <a:rPr lang="fr-FR" sz="3200" b="1" dirty="0" smtClean="0"/>
              <a:t>sept heures. Je me suis fait un café avec ma machine à expresso. J’ai rangé ma tablette dans ma valise mais j’ai gardé ma liseuse sur moi pour pouvoir lire un roman pendant le vol. Le trajet ne m’a pas paru très long puisque j’ai aussi pu écouter de la musique sur mon lecteur mp3. Quand je suis arrivé, j’ai utilisé une application pour appeler un taxi et avec mon </a:t>
            </a:r>
            <a:r>
              <a:rPr lang="fr-FR" sz="3200" b="1" dirty="0"/>
              <a:t>accès à </a:t>
            </a:r>
            <a:r>
              <a:rPr lang="fr-FR" sz="3200" b="1" dirty="0" smtClean="0"/>
              <a:t>Internet, j’ai </a:t>
            </a:r>
            <a:r>
              <a:rPr lang="fr-FR" sz="3200" b="1" dirty="0"/>
              <a:t>réussi à </a:t>
            </a:r>
            <a:r>
              <a:rPr lang="fr-FR" sz="3200" b="1" dirty="0" smtClean="0"/>
              <a:t>traduire ce qu’il fallait dire pour trouver mon hôtel. </a:t>
            </a:r>
            <a:endParaRPr lang="fr-FR" sz="32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8191" y="156578"/>
            <a:ext cx="1834314" cy="917157"/>
          </a:xfrm>
          <a:prstGeom prst="rect">
            <a:avLst/>
          </a:prstGeom>
        </p:spPr>
      </p:pic>
    </p:spTree>
    <p:extLst>
      <p:ext uri="{BB962C8B-B14F-4D97-AF65-F5344CB8AC3E}">
        <p14:creationId xmlns:p14="http://schemas.microsoft.com/office/powerpoint/2010/main" val="35978130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653752"/>
            <a:ext cx="10515600" cy="4351338"/>
          </a:xfrm>
        </p:spPr>
        <p:txBody>
          <a:bodyPr>
            <a:noAutofit/>
          </a:bodyPr>
          <a:lstStyle/>
          <a:p>
            <a:pPr marL="0" indent="0" algn="just">
              <a:buNone/>
            </a:pPr>
            <a:r>
              <a:rPr lang="en-GB" sz="3600" b="1" dirty="0"/>
              <a:t>Two weeks </a:t>
            </a:r>
            <a:r>
              <a:rPr lang="en-GB" sz="3600" b="1" dirty="0" smtClean="0"/>
              <a:t>ago</a:t>
            </a:r>
            <a:r>
              <a:rPr lang="en-GB" sz="3600" b="1" dirty="0" smtClean="0">
                <a:solidFill>
                  <a:srgbClr val="FF0000"/>
                </a:solidFill>
              </a:rPr>
              <a:t>/</a:t>
            </a:r>
            <a:r>
              <a:rPr lang="en-GB" sz="3600" b="1" dirty="0" smtClean="0"/>
              <a:t> </a:t>
            </a:r>
            <a:r>
              <a:rPr lang="en-GB" sz="3600" b="1" dirty="0"/>
              <a:t>I </a:t>
            </a:r>
            <a:r>
              <a:rPr lang="en-GB" sz="3600" b="1" dirty="0" smtClean="0"/>
              <a:t>took </a:t>
            </a:r>
            <a:r>
              <a:rPr lang="en-GB" sz="3600" b="1" dirty="0"/>
              <a:t>a</a:t>
            </a:r>
            <a:r>
              <a:rPr lang="en-GB" sz="3600" b="1" dirty="0" smtClean="0"/>
              <a:t> plane to Spain.</a:t>
            </a:r>
            <a:r>
              <a:rPr lang="en-GB" sz="3600" b="1" dirty="0" smtClean="0">
                <a:solidFill>
                  <a:srgbClr val="FF0000"/>
                </a:solidFill>
              </a:rPr>
              <a:t>/</a:t>
            </a:r>
            <a:r>
              <a:rPr lang="en-GB" sz="3600" b="1" dirty="0" smtClean="0"/>
              <a:t> </a:t>
            </a:r>
            <a:r>
              <a:rPr lang="en-GB" sz="3600" b="1" dirty="0"/>
              <a:t>I woke </a:t>
            </a:r>
            <a:r>
              <a:rPr lang="en-GB" sz="3600" b="1" dirty="0" smtClean="0"/>
              <a:t>up thanks to</a:t>
            </a:r>
            <a:r>
              <a:rPr lang="en-GB" sz="3600" b="1" dirty="0" smtClean="0">
                <a:solidFill>
                  <a:srgbClr val="FF0000"/>
                </a:solidFill>
              </a:rPr>
              <a:t>/</a:t>
            </a:r>
            <a:r>
              <a:rPr lang="en-GB" sz="3600" b="1" dirty="0" smtClean="0"/>
              <a:t> my mobile phone </a:t>
            </a:r>
            <a:r>
              <a:rPr lang="en-GB" sz="3600" b="1" dirty="0"/>
              <a:t>at seven o'clock. </a:t>
            </a:r>
            <a:r>
              <a:rPr lang="en-GB" sz="3600" b="1" dirty="0" smtClean="0">
                <a:solidFill>
                  <a:srgbClr val="FF0000"/>
                </a:solidFill>
              </a:rPr>
              <a:t>/</a:t>
            </a:r>
            <a:r>
              <a:rPr lang="en-GB" sz="3600" b="1" dirty="0" smtClean="0"/>
              <a:t>I </a:t>
            </a:r>
            <a:r>
              <a:rPr lang="en-GB" sz="3600" b="1" dirty="0"/>
              <a:t>made </a:t>
            </a:r>
            <a:r>
              <a:rPr lang="en-GB" sz="3600" b="1" dirty="0" smtClean="0"/>
              <a:t>myself </a:t>
            </a:r>
            <a:r>
              <a:rPr lang="en-GB" sz="3600" b="1" dirty="0"/>
              <a:t>a </a:t>
            </a:r>
            <a:r>
              <a:rPr lang="en-GB" sz="3600" b="1" dirty="0" smtClean="0"/>
              <a:t>coffee</a:t>
            </a:r>
            <a:r>
              <a:rPr lang="en-GB" sz="3600" b="1" dirty="0" smtClean="0">
                <a:solidFill>
                  <a:srgbClr val="FF0000"/>
                </a:solidFill>
              </a:rPr>
              <a:t>/</a:t>
            </a:r>
            <a:r>
              <a:rPr lang="en-GB" sz="3600" b="1" dirty="0" smtClean="0"/>
              <a:t> </a:t>
            </a:r>
            <a:r>
              <a:rPr lang="en-GB" sz="3600" b="1" dirty="0"/>
              <a:t>with my espresso machine</a:t>
            </a:r>
            <a:r>
              <a:rPr lang="en-GB" sz="3600" b="1" dirty="0" smtClean="0"/>
              <a:t>.</a:t>
            </a:r>
            <a:r>
              <a:rPr lang="en-GB" sz="3600" b="1" dirty="0" smtClean="0">
                <a:solidFill>
                  <a:srgbClr val="FF0000"/>
                </a:solidFill>
              </a:rPr>
              <a:t>/</a:t>
            </a:r>
            <a:r>
              <a:rPr lang="en-GB" sz="3600" b="1" dirty="0" smtClean="0"/>
              <a:t> </a:t>
            </a:r>
            <a:r>
              <a:rPr lang="en-GB" sz="3600" b="1" dirty="0"/>
              <a:t>I put my </a:t>
            </a:r>
            <a:r>
              <a:rPr lang="en-GB" sz="3600" b="1" dirty="0" smtClean="0"/>
              <a:t>tablet</a:t>
            </a:r>
            <a:r>
              <a:rPr lang="en-GB" sz="3600" b="1" dirty="0" smtClean="0">
                <a:solidFill>
                  <a:srgbClr val="FF0000"/>
                </a:solidFill>
              </a:rPr>
              <a:t>/</a:t>
            </a:r>
            <a:r>
              <a:rPr lang="en-GB" sz="3600" b="1" dirty="0" smtClean="0"/>
              <a:t> </a:t>
            </a:r>
            <a:r>
              <a:rPr lang="en-GB" sz="3600" b="1" dirty="0"/>
              <a:t>in my suitcase </a:t>
            </a:r>
            <a:r>
              <a:rPr lang="en-GB" sz="3600" b="1" dirty="0" smtClean="0"/>
              <a:t>but </a:t>
            </a:r>
            <a:r>
              <a:rPr lang="en-GB" sz="3600" b="1" dirty="0"/>
              <a:t>I </a:t>
            </a:r>
            <a:r>
              <a:rPr lang="en-GB" sz="3600" b="1" dirty="0" smtClean="0"/>
              <a:t>kept</a:t>
            </a:r>
            <a:r>
              <a:rPr lang="en-GB" sz="3600" b="1" dirty="0" smtClean="0">
                <a:solidFill>
                  <a:srgbClr val="FF0000"/>
                </a:solidFill>
              </a:rPr>
              <a:t>/</a:t>
            </a:r>
            <a:r>
              <a:rPr lang="en-GB" sz="3600" b="1" dirty="0" smtClean="0"/>
              <a:t> my e-reader </a:t>
            </a:r>
            <a:r>
              <a:rPr lang="en-GB" sz="3600" b="1" dirty="0"/>
              <a:t>on </a:t>
            </a:r>
            <a:r>
              <a:rPr lang="en-GB" sz="3600" b="1" dirty="0" smtClean="0"/>
              <a:t>me</a:t>
            </a:r>
            <a:r>
              <a:rPr lang="en-GB" sz="3600" b="1" dirty="0" smtClean="0">
                <a:solidFill>
                  <a:srgbClr val="FF0000"/>
                </a:solidFill>
              </a:rPr>
              <a:t>/</a:t>
            </a:r>
            <a:r>
              <a:rPr lang="en-GB" sz="3600" b="1" dirty="0" smtClean="0"/>
              <a:t> </a:t>
            </a:r>
            <a:r>
              <a:rPr lang="en-GB" sz="3600" b="1" dirty="0"/>
              <a:t>to be able to </a:t>
            </a:r>
            <a:r>
              <a:rPr lang="en-GB" sz="3600" b="1" dirty="0" smtClean="0"/>
              <a:t>read</a:t>
            </a:r>
            <a:r>
              <a:rPr lang="en-GB" sz="3600" b="1" dirty="0" smtClean="0">
                <a:solidFill>
                  <a:srgbClr val="FF0000"/>
                </a:solidFill>
              </a:rPr>
              <a:t>/</a:t>
            </a:r>
            <a:r>
              <a:rPr lang="en-GB" sz="3600" b="1" dirty="0" smtClean="0"/>
              <a:t> </a:t>
            </a:r>
            <a:r>
              <a:rPr lang="en-GB" sz="3600" b="1" dirty="0"/>
              <a:t>a novel during the flight</a:t>
            </a:r>
            <a:r>
              <a:rPr lang="en-GB" sz="3600" b="1" dirty="0" smtClean="0"/>
              <a:t>.</a:t>
            </a:r>
            <a:r>
              <a:rPr lang="en-GB" sz="3600" b="1" dirty="0" smtClean="0">
                <a:solidFill>
                  <a:srgbClr val="FF0000"/>
                </a:solidFill>
              </a:rPr>
              <a:t>/</a:t>
            </a:r>
            <a:r>
              <a:rPr lang="en-GB" sz="3600" b="1" dirty="0" smtClean="0"/>
              <a:t> </a:t>
            </a:r>
            <a:r>
              <a:rPr lang="en-GB" sz="3600" b="1" dirty="0"/>
              <a:t>The trip did not </a:t>
            </a:r>
            <a:r>
              <a:rPr lang="en-GB" sz="3600" b="1" dirty="0" smtClean="0"/>
              <a:t>seem </a:t>
            </a:r>
            <a:r>
              <a:rPr lang="en-GB" sz="3600" b="1" dirty="0"/>
              <a:t>very </a:t>
            </a:r>
            <a:r>
              <a:rPr lang="en-GB" sz="3600" b="1" dirty="0" smtClean="0"/>
              <a:t>long</a:t>
            </a:r>
            <a:r>
              <a:rPr lang="en-GB" sz="3600" b="1" dirty="0" smtClean="0">
                <a:solidFill>
                  <a:srgbClr val="FF0000"/>
                </a:solidFill>
              </a:rPr>
              <a:t>/</a:t>
            </a:r>
            <a:r>
              <a:rPr lang="en-GB" sz="3600" b="1" dirty="0" smtClean="0"/>
              <a:t> since </a:t>
            </a:r>
            <a:r>
              <a:rPr lang="en-GB" sz="3600" b="1" dirty="0"/>
              <a:t>I could also </a:t>
            </a:r>
            <a:r>
              <a:rPr lang="en-GB" sz="3600" b="1" dirty="0" smtClean="0"/>
              <a:t>listen</a:t>
            </a:r>
            <a:r>
              <a:rPr lang="en-GB" sz="3600" b="1" dirty="0" smtClean="0">
                <a:solidFill>
                  <a:srgbClr val="FF0000"/>
                </a:solidFill>
              </a:rPr>
              <a:t>/</a:t>
            </a:r>
            <a:r>
              <a:rPr lang="en-GB" sz="3600" b="1" dirty="0" smtClean="0"/>
              <a:t> </a:t>
            </a:r>
            <a:r>
              <a:rPr lang="en-GB" sz="3600" b="1" dirty="0"/>
              <a:t>to music on my mp3 player</a:t>
            </a:r>
            <a:r>
              <a:rPr lang="en-GB" sz="3600" b="1" dirty="0" smtClean="0"/>
              <a:t>.</a:t>
            </a:r>
            <a:r>
              <a:rPr lang="en-GB" sz="3600" b="1" dirty="0" smtClean="0">
                <a:solidFill>
                  <a:srgbClr val="FF0000"/>
                </a:solidFill>
              </a:rPr>
              <a:t>/</a:t>
            </a:r>
            <a:r>
              <a:rPr lang="en-GB" sz="3600" b="1" dirty="0" smtClean="0"/>
              <a:t> </a:t>
            </a:r>
            <a:r>
              <a:rPr lang="en-GB" sz="3600" b="1" dirty="0"/>
              <a:t>When I arrived</a:t>
            </a:r>
            <a:r>
              <a:rPr lang="en-GB" sz="3600" b="1" dirty="0" smtClean="0"/>
              <a:t>,</a:t>
            </a:r>
            <a:r>
              <a:rPr lang="en-GB" sz="3600" b="1" dirty="0" smtClean="0">
                <a:solidFill>
                  <a:srgbClr val="FF0000"/>
                </a:solidFill>
              </a:rPr>
              <a:t>/</a:t>
            </a:r>
            <a:r>
              <a:rPr lang="en-GB" sz="3600" b="1" dirty="0" smtClean="0"/>
              <a:t> </a:t>
            </a:r>
            <a:r>
              <a:rPr lang="en-GB" sz="3600" b="1" dirty="0"/>
              <a:t>I used an </a:t>
            </a:r>
            <a:r>
              <a:rPr lang="en-GB" sz="3600" b="1" dirty="0" smtClean="0"/>
              <a:t>app </a:t>
            </a:r>
            <a:r>
              <a:rPr lang="en-GB" sz="3600" b="1" dirty="0"/>
              <a:t>to call a </a:t>
            </a:r>
            <a:r>
              <a:rPr lang="en-GB" sz="3600" b="1" dirty="0" smtClean="0"/>
              <a:t>cab</a:t>
            </a:r>
            <a:r>
              <a:rPr lang="en-GB" sz="3600" b="1" dirty="0" smtClean="0">
                <a:solidFill>
                  <a:srgbClr val="FF0000"/>
                </a:solidFill>
              </a:rPr>
              <a:t>/</a:t>
            </a:r>
            <a:r>
              <a:rPr lang="en-GB" sz="3600" b="1" dirty="0" smtClean="0"/>
              <a:t> </a:t>
            </a:r>
            <a:r>
              <a:rPr lang="en-GB" sz="3600" b="1" dirty="0"/>
              <a:t>and with my internet access</a:t>
            </a:r>
            <a:r>
              <a:rPr lang="en-GB" sz="3600" b="1" dirty="0" smtClean="0"/>
              <a:t>,</a:t>
            </a:r>
            <a:r>
              <a:rPr lang="en-GB" sz="3600" b="1" dirty="0" smtClean="0">
                <a:solidFill>
                  <a:srgbClr val="FF0000"/>
                </a:solidFill>
              </a:rPr>
              <a:t>/</a:t>
            </a:r>
            <a:r>
              <a:rPr lang="en-GB" sz="3600" b="1" dirty="0" smtClean="0"/>
              <a:t> </a:t>
            </a:r>
            <a:r>
              <a:rPr lang="en-GB" sz="3600" b="1" dirty="0"/>
              <a:t>I </a:t>
            </a:r>
            <a:r>
              <a:rPr lang="en-GB" sz="3600" b="1" dirty="0" smtClean="0"/>
              <a:t>managed </a:t>
            </a:r>
            <a:r>
              <a:rPr lang="en-GB" sz="3600" b="1" dirty="0"/>
              <a:t>to </a:t>
            </a:r>
            <a:r>
              <a:rPr lang="en-GB" sz="3600" b="1" dirty="0" smtClean="0"/>
              <a:t>translate</a:t>
            </a:r>
            <a:r>
              <a:rPr lang="en-GB" sz="3600" b="1" dirty="0" smtClean="0">
                <a:solidFill>
                  <a:srgbClr val="FF0000"/>
                </a:solidFill>
              </a:rPr>
              <a:t>/</a:t>
            </a:r>
            <a:r>
              <a:rPr lang="en-GB" sz="3600" b="1" dirty="0" smtClean="0"/>
              <a:t> </a:t>
            </a:r>
            <a:r>
              <a:rPr lang="en-GB" sz="3600" b="1" dirty="0"/>
              <a:t>what was </a:t>
            </a:r>
            <a:r>
              <a:rPr lang="en-GB" sz="3600" b="1" dirty="0" smtClean="0"/>
              <a:t>needed</a:t>
            </a:r>
            <a:r>
              <a:rPr lang="en-GB" sz="3600" b="1" dirty="0" smtClean="0">
                <a:solidFill>
                  <a:srgbClr val="FF0000"/>
                </a:solidFill>
              </a:rPr>
              <a:t>/</a:t>
            </a:r>
            <a:r>
              <a:rPr lang="en-GB" sz="3600" b="1" dirty="0" smtClean="0"/>
              <a:t> </a:t>
            </a:r>
            <a:r>
              <a:rPr lang="en-GB" sz="3600" b="1" dirty="0"/>
              <a:t>to find my hotel</a:t>
            </a:r>
            <a:r>
              <a:rPr lang="en-GB" sz="3600" b="1" dirty="0" smtClean="0"/>
              <a:t>.           </a:t>
            </a:r>
            <a:endParaRPr lang="fr-FR" sz="3600" b="1" dirty="0"/>
          </a:p>
        </p:txBody>
      </p:sp>
      <p:sp>
        <p:nvSpPr>
          <p:cNvPr id="15" name="Title 1"/>
          <p:cNvSpPr txBox="1">
            <a:spLocks/>
          </p:cNvSpPr>
          <p:nvPr/>
        </p:nvSpPr>
        <p:spPr>
          <a:xfrm>
            <a:off x="597568" y="156578"/>
            <a:ext cx="10515600" cy="9022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smtClean="0"/>
              <a:t>Traduisez le passage en anglais</a:t>
            </a:r>
            <a:endParaRPr lang="fr-FR" b="1" dirty="0"/>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8191" y="156578"/>
            <a:ext cx="1834314" cy="917157"/>
          </a:xfrm>
          <a:prstGeom prst="rect">
            <a:avLst/>
          </a:prstGeom>
        </p:spPr>
      </p:pic>
      <p:sp>
        <p:nvSpPr>
          <p:cNvPr id="17" name="TextBox 16"/>
          <p:cNvSpPr txBox="1"/>
          <p:nvPr/>
        </p:nvSpPr>
        <p:spPr>
          <a:xfrm>
            <a:off x="7283116" y="803348"/>
            <a:ext cx="2638479" cy="646331"/>
          </a:xfrm>
          <a:prstGeom prst="rect">
            <a:avLst/>
          </a:prstGeom>
          <a:noFill/>
        </p:spPr>
        <p:txBody>
          <a:bodyPr wrap="none" rtlCol="0">
            <a:spAutoFit/>
          </a:bodyPr>
          <a:lstStyle/>
          <a:p>
            <a:r>
              <a:rPr lang="fr-FR" sz="3600" b="1" dirty="0" smtClean="0">
                <a:solidFill>
                  <a:srgbClr val="FF0000"/>
                </a:solidFill>
              </a:rPr>
              <a:t>Les réponses</a:t>
            </a:r>
            <a:endParaRPr lang="fr-FR" sz="3600" b="1" dirty="0">
              <a:solidFill>
                <a:srgbClr val="FF0000"/>
              </a:solidFill>
            </a:endParaRPr>
          </a:p>
        </p:txBody>
      </p:sp>
      <p:sp>
        <p:nvSpPr>
          <p:cNvPr id="18" name="TextBox 17"/>
          <p:cNvSpPr txBox="1"/>
          <p:nvPr/>
        </p:nvSpPr>
        <p:spPr>
          <a:xfrm>
            <a:off x="10964911" y="6005090"/>
            <a:ext cx="777777" cy="584775"/>
          </a:xfrm>
          <a:prstGeom prst="rect">
            <a:avLst/>
          </a:prstGeom>
          <a:noFill/>
        </p:spPr>
        <p:txBody>
          <a:bodyPr wrap="none" rtlCol="0">
            <a:spAutoFit/>
          </a:bodyPr>
          <a:lstStyle/>
          <a:p>
            <a:r>
              <a:rPr lang="fr-FR" sz="3200" b="1" dirty="0" smtClean="0"/>
              <a:t>/10</a:t>
            </a:r>
            <a:endParaRPr lang="fr-FR" sz="3200" b="1" dirty="0"/>
          </a:p>
        </p:txBody>
      </p:sp>
    </p:spTree>
    <p:extLst>
      <p:ext uri="{BB962C8B-B14F-4D97-AF65-F5344CB8AC3E}">
        <p14:creationId xmlns:p14="http://schemas.microsoft.com/office/powerpoint/2010/main" val="39226187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9594" y="-330173"/>
            <a:ext cx="2930546" cy="1325563"/>
          </a:xfrm>
        </p:spPr>
        <p:txBody>
          <a:bodyPr>
            <a:normAutofit/>
          </a:bodyPr>
          <a:lstStyle/>
          <a:p>
            <a:r>
              <a:rPr lang="fr-FR" sz="3600" dirty="0" smtClean="0"/>
              <a:t>Les objectifs:</a:t>
            </a:r>
            <a:endParaRPr lang="fr-FR" sz="3600" dirty="0"/>
          </a:p>
        </p:txBody>
      </p:sp>
      <p:sp>
        <p:nvSpPr>
          <p:cNvPr id="4" name="Rounded Rectangle 3"/>
          <p:cNvSpPr/>
          <p:nvPr/>
        </p:nvSpPr>
        <p:spPr>
          <a:xfrm>
            <a:off x="1773767" y="937170"/>
            <a:ext cx="5947835" cy="1645098"/>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2400" dirty="0" smtClean="0">
                <a:ln w="0"/>
                <a:solidFill>
                  <a:schemeClr val="tx1"/>
                </a:solidFill>
                <a:effectLst>
                  <a:outerShdw blurRad="38100" dist="19050" dir="2700000" algn="tl" rotWithShape="0">
                    <a:schemeClr val="dk1">
                      <a:alpha val="40000"/>
                    </a:schemeClr>
                  </a:outerShdw>
                </a:effectLst>
              </a:rPr>
              <a:t>Difficile: </a:t>
            </a:r>
          </a:p>
          <a:p>
            <a:r>
              <a:rPr lang="fr-FR" sz="2400" dirty="0" smtClean="0">
                <a:ln w="0"/>
                <a:solidFill>
                  <a:schemeClr val="tx1"/>
                </a:solidFill>
                <a:effectLst>
                  <a:outerShdw blurRad="38100" dist="19050" dir="2700000" algn="tl" rotWithShape="0">
                    <a:schemeClr val="dk1">
                      <a:alpha val="40000"/>
                    </a:schemeClr>
                  </a:outerShdw>
                </a:effectLst>
              </a:rPr>
              <a:t>Les connaissances: reconnaître, traduire et donner le vocabulaire essentiel</a:t>
            </a:r>
          </a:p>
        </p:txBody>
      </p:sp>
      <p:pic>
        <p:nvPicPr>
          <p:cNvPr id="2050"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5945" y="1087463"/>
            <a:ext cx="264320" cy="426332"/>
          </a:xfrm>
          <a:prstGeom prst="rect">
            <a:avLst/>
          </a:prstGeom>
          <a:solidFill>
            <a:schemeClr val="bg1"/>
          </a:solidFill>
          <a:ln>
            <a:solidFill>
              <a:srgbClr val="0070C0"/>
            </a:solidFill>
          </a:ln>
        </p:spPr>
      </p:pic>
      <p:sp>
        <p:nvSpPr>
          <p:cNvPr id="6" name="Rounded Rectangle 5"/>
          <p:cNvSpPr/>
          <p:nvPr/>
        </p:nvSpPr>
        <p:spPr>
          <a:xfrm>
            <a:off x="1773767" y="4495910"/>
            <a:ext cx="5947835" cy="1991976"/>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2400" dirty="0" smtClean="0">
                <a:ln w="0"/>
                <a:solidFill>
                  <a:schemeClr val="tx1"/>
                </a:solidFill>
                <a:effectLst>
                  <a:outerShdw blurRad="38100" dist="19050" dir="2700000" algn="tl" rotWithShape="0">
                    <a:schemeClr val="dk1">
                      <a:alpha val="40000"/>
                    </a:schemeClr>
                  </a:outerShdw>
                </a:effectLst>
              </a:rPr>
              <a:t>Le plus difficile:</a:t>
            </a:r>
          </a:p>
          <a:p>
            <a:r>
              <a:rPr lang="fr-FR" sz="2400" dirty="0" smtClean="0">
                <a:ln w="0"/>
                <a:solidFill>
                  <a:schemeClr val="tx1"/>
                </a:solidFill>
                <a:effectLst>
                  <a:outerShdw blurRad="38100" dist="19050" dir="2700000" algn="tl" rotWithShape="0">
                    <a:schemeClr val="dk1">
                      <a:alpha val="40000"/>
                    </a:schemeClr>
                  </a:outerShdw>
                </a:effectLst>
              </a:rPr>
              <a:t>L’analyse: produire des arguments pour répondre à la question</a:t>
            </a:r>
          </a:p>
        </p:txBody>
      </p:sp>
      <p:sp>
        <p:nvSpPr>
          <p:cNvPr id="7" name="Rounded Rectangle 6"/>
          <p:cNvSpPr/>
          <p:nvPr/>
        </p:nvSpPr>
        <p:spPr>
          <a:xfrm>
            <a:off x="1773767" y="2757495"/>
            <a:ext cx="5947835" cy="1645098"/>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2400" dirty="0" smtClean="0">
                <a:ln w="0"/>
                <a:solidFill>
                  <a:schemeClr val="tx1"/>
                </a:solidFill>
                <a:effectLst>
                  <a:outerShdw blurRad="38100" dist="19050" dir="2700000" algn="tl" rotWithShape="0">
                    <a:schemeClr val="dk1">
                      <a:alpha val="40000"/>
                    </a:schemeClr>
                  </a:outerShdw>
                </a:effectLst>
              </a:rPr>
              <a:t>Plus difficile:</a:t>
            </a:r>
          </a:p>
          <a:p>
            <a:r>
              <a:rPr lang="fr-FR" sz="2400" dirty="0" smtClean="0">
                <a:ln w="0"/>
                <a:solidFill>
                  <a:schemeClr val="tx1"/>
                </a:solidFill>
                <a:effectLst>
                  <a:outerShdw blurRad="38100" dist="19050" dir="2700000" algn="tl" rotWithShape="0">
                    <a:schemeClr val="dk1">
                      <a:alpha val="40000"/>
                    </a:schemeClr>
                  </a:outerShdw>
                </a:effectLst>
              </a:rPr>
              <a:t>L’application: donner des exemples d’utilisation de la technologie dans la vie quotidienne</a:t>
            </a:r>
          </a:p>
        </p:txBody>
      </p:sp>
      <p:pic>
        <p:nvPicPr>
          <p:cNvPr id="8"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5945" y="2867990"/>
            <a:ext cx="264320" cy="426332"/>
          </a:xfrm>
          <a:prstGeom prst="rect">
            <a:avLst/>
          </a:prstGeom>
          <a:solidFill>
            <a:schemeClr val="bg1"/>
          </a:solidFill>
          <a:ln>
            <a:solidFill>
              <a:srgbClr val="0070C0"/>
            </a:solidFill>
          </a:ln>
        </p:spPr>
      </p:pic>
      <p:pic>
        <p:nvPicPr>
          <p:cNvPr id="9"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0516" y="2867990"/>
            <a:ext cx="264320" cy="426332"/>
          </a:xfrm>
          <a:prstGeom prst="rect">
            <a:avLst/>
          </a:prstGeom>
          <a:solidFill>
            <a:schemeClr val="bg1"/>
          </a:solidFill>
          <a:ln>
            <a:solidFill>
              <a:srgbClr val="0070C0"/>
            </a:solidFill>
          </a:ln>
        </p:spPr>
      </p:pic>
      <p:pic>
        <p:nvPicPr>
          <p:cNvPr id="10"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66196" y="4627216"/>
            <a:ext cx="264320" cy="426332"/>
          </a:xfrm>
          <a:prstGeom prst="rect">
            <a:avLst/>
          </a:prstGeom>
          <a:solidFill>
            <a:schemeClr val="bg1"/>
          </a:solidFill>
          <a:ln>
            <a:solidFill>
              <a:srgbClr val="0070C0"/>
            </a:solidFill>
          </a:ln>
        </p:spPr>
      </p:pic>
      <p:pic>
        <p:nvPicPr>
          <p:cNvPr id="11"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5945" y="4627216"/>
            <a:ext cx="264320" cy="426332"/>
          </a:xfrm>
          <a:prstGeom prst="rect">
            <a:avLst/>
          </a:prstGeom>
          <a:solidFill>
            <a:schemeClr val="bg1"/>
          </a:solidFill>
          <a:ln>
            <a:solidFill>
              <a:srgbClr val="0070C0"/>
            </a:solidFill>
          </a:ln>
        </p:spPr>
      </p:pic>
      <p:pic>
        <p:nvPicPr>
          <p:cNvPr id="12"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21482" y="4627216"/>
            <a:ext cx="264320" cy="426332"/>
          </a:xfrm>
          <a:prstGeom prst="rect">
            <a:avLst/>
          </a:prstGeom>
          <a:solidFill>
            <a:schemeClr val="bg1"/>
          </a:solidFill>
          <a:ln>
            <a:solidFill>
              <a:srgbClr val="0070C0"/>
            </a:solidFill>
          </a:ln>
        </p:spPr>
      </p:pic>
      <p:graphicFrame>
        <p:nvGraphicFramePr>
          <p:cNvPr id="22" name="Table 21"/>
          <p:cNvGraphicFramePr>
            <a:graphicFrameLocks noGrp="1"/>
          </p:cNvGraphicFramePr>
          <p:nvPr>
            <p:extLst/>
          </p:nvPr>
        </p:nvGraphicFramePr>
        <p:xfrm>
          <a:off x="8448789" y="660443"/>
          <a:ext cx="2787557" cy="3657600"/>
        </p:xfrm>
        <a:graphic>
          <a:graphicData uri="http://schemas.openxmlformats.org/drawingml/2006/table">
            <a:tbl>
              <a:tblPr firstRow="1" bandRow="1">
                <a:tableStyleId>{5C22544A-7EE6-4342-B048-85BDC9FD1C3A}</a:tableStyleId>
              </a:tblPr>
              <a:tblGrid>
                <a:gridCol w="2787557">
                  <a:extLst>
                    <a:ext uri="{9D8B030D-6E8A-4147-A177-3AD203B41FA5}">
                      <a16:colId xmlns:a16="http://schemas.microsoft.com/office/drawing/2014/main" val="20000"/>
                    </a:ext>
                  </a:extLst>
                </a:gridCol>
              </a:tblGrid>
              <a:tr h="856954">
                <a:tc>
                  <a:txBody>
                    <a:bodyPr/>
                    <a:lstStyle/>
                    <a:p>
                      <a:r>
                        <a:rPr lang="fr-FR" sz="2400" noProof="0" dirty="0" smtClean="0"/>
                        <a:t>Comment</a:t>
                      </a:r>
                      <a:r>
                        <a:rPr lang="fr-FR" sz="2400" baseline="0" noProof="0" dirty="0" smtClean="0"/>
                        <a:t> la technologie facilite la vie quotidienne</a:t>
                      </a:r>
                      <a:endParaRPr lang="fr-FR" sz="2400" noProof="0" dirty="0" smtClean="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6915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noProof="0" dirty="0" smtClean="0">
                          <a:solidFill>
                            <a:schemeClr val="tx1"/>
                          </a:solidFill>
                        </a:rPr>
                        <a:t>La technologie, un outil indispensable?</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771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noProof="0" dirty="0" smtClean="0">
                          <a:solidFill>
                            <a:schemeClr val="tx1"/>
                          </a:solidFill>
                        </a:rPr>
                        <a:t>Sommes-nous accros?</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771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noProof="0" dirty="0" smtClean="0">
                          <a:solidFill>
                            <a:schemeClr val="tx1"/>
                          </a:solidFill>
                        </a:rPr>
                        <a:t>Les</a:t>
                      </a:r>
                      <a:r>
                        <a:rPr lang="fr-FR" sz="2400" b="1" baseline="0" noProof="0" dirty="0" smtClean="0">
                          <a:solidFill>
                            <a:schemeClr val="tx1"/>
                          </a:solidFill>
                        </a:rPr>
                        <a:t> impacts de la technologie</a:t>
                      </a:r>
                      <a:endParaRPr lang="fr-FR" sz="2400" b="1" noProof="0" dirty="0">
                        <a:solidFill>
                          <a:schemeClr val="tx1"/>
                        </a:solidFill>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23" name="Pentagon 22"/>
          <p:cNvSpPr/>
          <p:nvPr/>
        </p:nvSpPr>
        <p:spPr>
          <a:xfrm rot="5400000">
            <a:off x="9599510" y="3175082"/>
            <a:ext cx="486114" cy="2787557"/>
          </a:xfrm>
          <a:prstGeom prst="homePlate">
            <a:avLst>
              <a:gd name="adj" fmla="val 53348"/>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pic>
        <p:nvPicPr>
          <p:cNvPr id="24" name="Picture 4" descr="https://pixabay.com/static/uploads/photo/2014/04/02/11/01/tick-305245_960_72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2851" y="1926599"/>
            <a:ext cx="530682" cy="655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28708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18243"/>
          </a:xfrm>
        </p:spPr>
        <p:txBody>
          <a:bodyPr/>
          <a:lstStyle/>
          <a:p>
            <a:r>
              <a:rPr lang="fr-FR" b="1" dirty="0" smtClean="0"/>
              <a:t>Répondez aux questions dans les cahiers</a:t>
            </a:r>
            <a:endParaRPr lang="fr-FR" b="1"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650292" y="101380"/>
            <a:ext cx="1407016" cy="1181988"/>
          </a:xfrm>
        </p:spPr>
      </p:pic>
      <p:sp>
        <p:nvSpPr>
          <p:cNvPr id="6" name="TextBox 5"/>
          <p:cNvSpPr txBox="1"/>
          <p:nvPr/>
        </p:nvSpPr>
        <p:spPr>
          <a:xfrm>
            <a:off x="1754662" y="2374232"/>
            <a:ext cx="10118860" cy="3554819"/>
          </a:xfrm>
          <a:prstGeom prst="rect">
            <a:avLst/>
          </a:prstGeom>
          <a:solidFill>
            <a:schemeClr val="accent5">
              <a:lumMod val="20000"/>
              <a:lumOff val="80000"/>
            </a:schemeClr>
          </a:solidFill>
        </p:spPr>
        <p:txBody>
          <a:bodyPr wrap="none" rtlCol="0">
            <a:spAutoFit/>
          </a:bodyPr>
          <a:lstStyle/>
          <a:p>
            <a:pPr marL="342900" indent="-342900">
              <a:buAutoNum type="arabicPeriod"/>
            </a:pPr>
            <a:r>
              <a:rPr lang="fr-FR" sz="2500" b="1" dirty="0" smtClean="0"/>
              <a:t>Te considères-tu comme technophile ou technophobe?</a:t>
            </a:r>
          </a:p>
          <a:p>
            <a:pPr marL="342900" indent="-342900">
              <a:buAutoNum type="arabicPeriod"/>
            </a:pPr>
            <a:r>
              <a:rPr lang="fr-FR" sz="2500" b="1" dirty="0" smtClean="0"/>
              <a:t>La technologie est-elle un outil indispensable?</a:t>
            </a:r>
          </a:p>
          <a:p>
            <a:pPr marL="342900" indent="-342900">
              <a:buAutoNum type="arabicPeriod"/>
            </a:pPr>
            <a:r>
              <a:rPr lang="fr-FR" sz="2500" b="1" dirty="0" smtClean="0"/>
              <a:t>Que penses-tu du micro-</a:t>
            </a:r>
            <a:r>
              <a:rPr lang="fr-FR" sz="2500" b="1" dirty="0" err="1" smtClean="0"/>
              <a:t>blogging</a:t>
            </a:r>
            <a:r>
              <a:rPr lang="fr-FR" sz="2500" b="1" dirty="0" smtClean="0"/>
              <a:t>?</a:t>
            </a:r>
          </a:p>
          <a:p>
            <a:pPr marL="342900" indent="-342900">
              <a:buAutoNum type="arabicPeriod"/>
            </a:pPr>
            <a:endParaRPr lang="fr-FR" sz="2500" b="1" dirty="0" smtClean="0"/>
          </a:p>
          <a:p>
            <a:pPr marL="342900" indent="-342900">
              <a:buAutoNum type="arabicPeriod"/>
            </a:pPr>
            <a:r>
              <a:rPr lang="fr-FR" sz="2500" b="1" dirty="0" smtClean="0"/>
              <a:t>Comment Internet </a:t>
            </a:r>
            <a:r>
              <a:rPr lang="fr-FR" sz="2500" b="1" dirty="0" err="1" smtClean="0"/>
              <a:t>a-t-il</a:t>
            </a:r>
            <a:r>
              <a:rPr lang="fr-FR" sz="2500" b="1" dirty="0" smtClean="0"/>
              <a:t> changé la vie du français moyen?</a:t>
            </a:r>
          </a:p>
          <a:p>
            <a:pPr marL="342900" indent="-342900">
              <a:buAutoNum type="arabicPeriod"/>
            </a:pPr>
            <a:r>
              <a:rPr lang="fr-FR" sz="2500" b="1" dirty="0" smtClean="0"/>
              <a:t>Les jeunes français sont-ils accros à la technologie d’après toi?</a:t>
            </a:r>
          </a:p>
          <a:p>
            <a:pPr marL="342900" indent="-342900">
              <a:buAutoNum type="arabicPeriod"/>
            </a:pPr>
            <a:endParaRPr lang="fr-FR" sz="2500" b="1" dirty="0" smtClean="0"/>
          </a:p>
          <a:p>
            <a:pPr marL="342900" indent="-342900">
              <a:buAutoNum type="arabicPeriod"/>
            </a:pPr>
            <a:r>
              <a:rPr lang="fr-FR" sz="2500" b="1" dirty="0" smtClean="0"/>
              <a:t>As-tu entendu parler de la journée sans portable? Qu’en penses-tu?</a:t>
            </a:r>
          </a:p>
          <a:p>
            <a:pPr marL="342900" indent="-342900">
              <a:buAutoNum type="arabicPeriod"/>
            </a:pPr>
            <a:r>
              <a:rPr lang="fr-FR" sz="2500" b="1" dirty="0" smtClean="0"/>
              <a:t>Que fait-on en France pour encourager les gens à utiliser la technologie?</a:t>
            </a:r>
            <a:endParaRPr lang="fr-FR" sz="2500" b="1" dirty="0"/>
          </a:p>
        </p:txBody>
      </p:sp>
      <p:pic>
        <p:nvPicPr>
          <p:cNvPr id="7" name="Picture 2" descr="https://upload.wikimedia.org/wikipedia/en/thumb/c/c3/Flag_of_France.svg/1280px-Flag_of_Franc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6361" y="2374232"/>
            <a:ext cx="398301" cy="426332"/>
          </a:xfrm>
          <a:prstGeom prst="rect">
            <a:avLst/>
          </a:prstGeom>
          <a:solidFill>
            <a:schemeClr val="bg1"/>
          </a:solidFill>
          <a:ln>
            <a:solidFill>
              <a:srgbClr val="0070C0"/>
            </a:solidFill>
          </a:ln>
        </p:spPr>
      </p:pic>
      <p:pic>
        <p:nvPicPr>
          <p:cNvPr id="8" name="Picture 2" descr="https://upload.wikimedia.org/wikipedia/en/thumb/c/c3/Flag_of_France.svg/1280px-Flag_of_Franc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3891428"/>
            <a:ext cx="398301" cy="426332"/>
          </a:xfrm>
          <a:prstGeom prst="rect">
            <a:avLst/>
          </a:prstGeom>
          <a:solidFill>
            <a:schemeClr val="bg1"/>
          </a:solidFill>
          <a:ln>
            <a:solidFill>
              <a:srgbClr val="0070C0"/>
            </a:solidFill>
          </a:ln>
        </p:spPr>
      </p:pic>
      <p:pic>
        <p:nvPicPr>
          <p:cNvPr id="9" name="Picture 2" descr="https://upload.wikimedia.org/wikipedia/en/thumb/c/c3/Flag_of_France.svg/1280px-Flag_of_Franc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6361" y="3891428"/>
            <a:ext cx="398301" cy="426332"/>
          </a:xfrm>
          <a:prstGeom prst="rect">
            <a:avLst/>
          </a:prstGeom>
          <a:solidFill>
            <a:schemeClr val="bg1"/>
          </a:solidFill>
          <a:ln>
            <a:solidFill>
              <a:srgbClr val="0070C0"/>
            </a:solidFill>
          </a:ln>
        </p:spPr>
      </p:pic>
      <p:pic>
        <p:nvPicPr>
          <p:cNvPr id="10" name="Picture 2" descr="https://upload.wikimedia.org/wikipedia/en/thumb/c/c3/Flag_of_France.svg/1280px-Flag_of_Franc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1858" y="5000768"/>
            <a:ext cx="398301" cy="426332"/>
          </a:xfrm>
          <a:prstGeom prst="rect">
            <a:avLst/>
          </a:prstGeom>
          <a:solidFill>
            <a:schemeClr val="bg1"/>
          </a:solidFill>
          <a:ln>
            <a:solidFill>
              <a:srgbClr val="0070C0"/>
            </a:solidFill>
          </a:ln>
        </p:spPr>
      </p:pic>
      <p:pic>
        <p:nvPicPr>
          <p:cNvPr id="11" name="Picture 2" descr="https://upload.wikimedia.org/wikipedia/en/thumb/c/c3/Flag_of_France.svg/1280px-Flag_of_Franc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5013546"/>
            <a:ext cx="398301" cy="426332"/>
          </a:xfrm>
          <a:prstGeom prst="rect">
            <a:avLst/>
          </a:prstGeom>
          <a:solidFill>
            <a:schemeClr val="bg1"/>
          </a:solidFill>
          <a:ln>
            <a:solidFill>
              <a:srgbClr val="0070C0"/>
            </a:solidFill>
          </a:ln>
        </p:spPr>
      </p:pic>
      <p:pic>
        <p:nvPicPr>
          <p:cNvPr id="12" name="Picture 2" descr="https://upload.wikimedia.org/wikipedia/en/thumb/c/c3/Flag_of_France.svg/1280px-Flag_of_Franc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4542" y="5013546"/>
            <a:ext cx="398301" cy="426332"/>
          </a:xfrm>
          <a:prstGeom prst="rect">
            <a:avLst/>
          </a:prstGeom>
          <a:solidFill>
            <a:schemeClr val="bg1"/>
          </a:solidFill>
          <a:ln>
            <a:solidFill>
              <a:srgbClr val="0070C0"/>
            </a:solidFill>
          </a:ln>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1097" y="1283368"/>
            <a:ext cx="1090864" cy="1090864"/>
          </a:xfrm>
          <a:prstGeom prst="rect">
            <a:avLst/>
          </a:prstGeom>
        </p:spPr>
      </p:pic>
    </p:spTree>
    <p:extLst>
      <p:ext uri="{BB962C8B-B14F-4D97-AF65-F5344CB8AC3E}">
        <p14:creationId xmlns:p14="http://schemas.microsoft.com/office/powerpoint/2010/main" val="15979066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9594" y="-330173"/>
            <a:ext cx="2930546" cy="1325563"/>
          </a:xfrm>
        </p:spPr>
        <p:txBody>
          <a:bodyPr>
            <a:normAutofit/>
          </a:bodyPr>
          <a:lstStyle/>
          <a:p>
            <a:r>
              <a:rPr lang="fr-FR" sz="3600" dirty="0" smtClean="0"/>
              <a:t>Les objectifs:</a:t>
            </a:r>
            <a:endParaRPr lang="fr-FR" sz="3600" dirty="0"/>
          </a:p>
        </p:txBody>
      </p:sp>
      <p:sp>
        <p:nvSpPr>
          <p:cNvPr id="4" name="Rounded Rectangle 3"/>
          <p:cNvSpPr/>
          <p:nvPr/>
        </p:nvSpPr>
        <p:spPr>
          <a:xfrm>
            <a:off x="1773767" y="937170"/>
            <a:ext cx="5947835" cy="1645098"/>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2400" dirty="0" smtClean="0">
                <a:ln w="0"/>
                <a:solidFill>
                  <a:schemeClr val="tx1"/>
                </a:solidFill>
                <a:effectLst>
                  <a:outerShdw blurRad="38100" dist="19050" dir="2700000" algn="tl" rotWithShape="0">
                    <a:schemeClr val="dk1">
                      <a:alpha val="40000"/>
                    </a:schemeClr>
                  </a:outerShdw>
                </a:effectLst>
              </a:rPr>
              <a:t>Difficile: </a:t>
            </a:r>
          </a:p>
          <a:p>
            <a:r>
              <a:rPr lang="fr-FR" sz="2400" dirty="0" smtClean="0">
                <a:ln w="0"/>
                <a:solidFill>
                  <a:schemeClr val="tx1"/>
                </a:solidFill>
                <a:effectLst>
                  <a:outerShdw blurRad="38100" dist="19050" dir="2700000" algn="tl" rotWithShape="0">
                    <a:schemeClr val="dk1">
                      <a:alpha val="40000"/>
                    </a:schemeClr>
                  </a:outerShdw>
                </a:effectLst>
              </a:rPr>
              <a:t>Les connaissances: identifier les impacts de la technologie</a:t>
            </a:r>
          </a:p>
        </p:txBody>
      </p:sp>
      <p:pic>
        <p:nvPicPr>
          <p:cNvPr id="2050"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5945" y="1087463"/>
            <a:ext cx="264320" cy="426332"/>
          </a:xfrm>
          <a:prstGeom prst="rect">
            <a:avLst/>
          </a:prstGeom>
          <a:solidFill>
            <a:schemeClr val="bg1"/>
          </a:solidFill>
          <a:ln>
            <a:solidFill>
              <a:srgbClr val="0070C0"/>
            </a:solidFill>
          </a:ln>
        </p:spPr>
      </p:pic>
      <p:sp>
        <p:nvSpPr>
          <p:cNvPr id="6" name="Rounded Rectangle 5"/>
          <p:cNvSpPr/>
          <p:nvPr/>
        </p:nvSpPr>
        <p:spPr>
          <a:xfrm>
            <a:off x="1773767" y="4495910"/>
            <a:ext cx="5947835" cy="1991976"/>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2400" dirty="0" smtClean="0">
                <a:ln w="0"/>
                <a:solidFill>
                  <a:schemeClr val="tx1"/>
                </a:solidFill>
                <a:effectLst>
                  <a:outerShdw blurRad="38100" dist="19050" dir="2700000" algn="tl" rotWithShape="0">
                    <a:schemeClr val="dk1">
                      <a:alpha val="40000"/>
                    </a:schemeClr>
                  </a:outerShdw>
                </a:effectLst>
              </a:rPr>
              <a:t>Le plus difficile:</a:t>
            </a:r>
          </a:p>
          <a:p>
            <a:r>
              <a:rPr lang="fr-FR" sz="2400" dirty="0" smtClean="0">
                <a:ln w="0"/>
                <a:solidFill>
                  <a:schemeClr val="tx1"/>
                </a:solidFill>
                <a:effectLst>
                  <a:outerShdw blurRad="38100" dist="19050" dir="2700000" algn="tl" rotWithShape="0">
                    <a:schemeClr val="dk1">
                      <a:alpha val="40000"/>
                    </a:schemeClr>
                  </a:outerShdw>
                </a:effectLst>
              </a:rPr>
              <a:t>L’analyse: discuter les impacts positifs ou négatifs de la technologie</a:t>
            </a:r>
          </a:p>
        </p:txBody>
      </p:sp>
      <p:sp>
        <p:nvSpPr>
          <p:cNvPr id="7" name="Rounded Rectangle 6"/>
          <p:cNvSpPr/>
          <p:nvPr/>
        </p:nvSpPr>
        <p:spPr>
          <a:xfrm>
            <a:off x="1773767" y="2757495"/>
            <a:ext cx="5947835" cy="1645098"/>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2400" dirty="0" smtClean="0">
                <a:ln w="0"/>
                <a:solidFill>
                  <a:schemeClr val="tx1"/>
                </a:solidFill>
                <a:effectLst>
                  <a:outerShdw blurRad="38100" dist="19050" dir="2700000" algn="tl" rotWithShape="0">
                    <a:schemeClr val="dk1">
                      <a:alpha val="40000"/>
                    </a:schemeClr>
                  </a:outerShdw>
                </a:effectLst>
              </a:rPr>
              <a:t>Plus difficile:</a:t>
            </a:r>
          </a:p>
          <a:p>
            <a:r>
              <a:rPr lang="fr-FR" sz="2400" dirty="0" smtClean="0">
                <a:ln w="0"/>
                <a:solidFill>
                  <a:schemeClr val="tx1"/>
                </a:solidFill>
                <a:effectLst>
                  <a:outerShdw blurRad="38100" dist="19050" dir="2700000" algn="tl" rotWithShape="0">
                    <a:schemeClr val="dk1">
                      <a:alpha val="40000"/>
                    </a:schemeClr>
                  </a:outerShdw>
                </a:effectLst>
              </a:rPr>
              <a:t>L’application: relever des informations spécifiques pour des cas particuliers</a:t>
            </a:r>
          </a:p>
        </p:txBody>
      </p:sp>
      <p:pic>
        <p:nvPicPr>
          <p:cNvPr id="8"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5945" y="2867990"/>
            <a:ext cx="264320" cy="426332"/>
          </a:xfrm>
          <a:prstGeom prst="rect">
            <a:avLst/>
          </a:prstGeom>
          <a:solidFill>
            <a:schemeClr val="bg1"/>
          </a:solidFill>
          <a:ln>
            <a:solidFill>
              <a:srgbClr val="0070C0"/>
            </a:solidFill>
          </a:ln>
        </p:spPr>
      </p:pic>
      <p:pic>
        <p:nvPicPr>
          <p:cNvPr id="9"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0516" y="2867990"/>
            <a:ext cx="264320" cy="426332"/>
          </a:xfrm>
          <a:prstGeom prst="rect">
            <a:avLst/>
          </a:prstGeom>
          <a:solidFill>
            <a:schemeClr val="bg1"/>
          </a:solidFill>
          <a:ln>
            <a:solidFill>
              <a:srgbClr val="0070C0"/>
            </a:solidFill>
          </a:ln>
        </p:spPr>
      </p:pic>
      <p:pic>
        <p:nvPicPr>
          <p:cNvPr id="10"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66196" y="4627216"/>
            <a:ext cx="264320" cy="426332"/>
          </a:xfrm>
          <a:prstGeom prst="rect">
            <a:avLst/>
          </a:prstGeom>
          <a:solidFill>
            <a:schemeClr val="bg1"/>
          </a:solidFill>
          <a:ln>
            <a:solidFill>
              <a:srgbClr val="0070C0"/>
            </a:solidFill>
          </a:ln>
        </p:spPr>
      </p:pic>
      <p:pic>
        <p:nvPicPr>
          <p:cNvPr id="11"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5945" y="4627216"/>
            <a:ext cx="264320" cy="426332"/>
          </a:xfrm>
          <a:prstGeom prst="rect">
            <a:avLst/>
          </a:prstGeom>
          <a:solidFill>
            <a:schemeClr val="bg1"/>
          </a:solidFill>
          <a:ln>
            <a:solidFill>
              <a:srgbClr val="0070C0"/>
            </a:solidFill>
          </a:ln>
        </p:spPr>
      </p:pic>
      <p:pic>
        <p:nvPicPr>
          <p:cNvPr id="12"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21482" y="4627216"/>
            <a:ext cx="264320" cy="426332"/>
          </a:xfrm>
          <a:prstGeom prst="rect">
            <a:avLst/>
          </a:prstGeom>
          <a:solidFill>
            <a:schemeClr val="bg1"/>
          </a:solidFill>
          <a:ln>
            <a:solidFill>
              <a:srgbClr val="0070C0"/>
            </a:solidFill>
          </a:ln>
        </p:spPr>
      </p:pic>
      <p:graphicFrame>
        <p:nvGraphicFramePr>
          <p:cNvPr id="22" name="Table 21"/>
          <p:cNvGraphicFramePr>
            <a:graphicFrameLocks noGrp="1"/>
          </p:cNvGraphicFramePr>
          <p:nvPr>
            <p:extLst>
              <p:ext uri="{D42A27DB-BD31-4B8C-83A1-F6EECF244321}">
                <p14:modId xmlns:p14="http://schemas.microsoft.com/office/powerpoint/2010/main" val="3267701761"/>
              </p:ext>
            </p:extLst>
          </p:nvPr>
        </p:nvGraphicFramePr>
        <p:xfrm>
          <a:off x="8448789" y="660443"/>
          <a:ext cx="2787557" cy="3657600"/>
        </p:xfrm>
        <a:graphic>
          <a:graphicData uri="http://schemas.openxmlformats.org/drawingml/2006/table">
            <a:tbl>
              <a:tblPr firstRow="1" bandRow="1">
                <a:tableStyleId>{5C22544A-7EE6-4342-B048-85BDC9FD1C3A}</a:tableStyleId>
              </a:tblPr>
              <a:tblGrid>
                <a:gridCol w="2787557">
                  <a:extLst>
                    <a:ext uri="{9D8B030D-6E8A-4147-A177-3AD203B41FA5}">
                      <a16:colId xmlns:a16="http://schemas.microsoft.com/office/drawing/2014/main" val="20000"/>
                    </a:ext>
                  </a:extLst>
                </a:gridCol>
              </a:tblGrid>
              <a:tr h="856954">
                <a:tc>
                  <a:txBody>
                    <a:bodyPr/>
                    <a:lstStyle/>
                    <a:p>
                      <a:r>
                        <a:rPr lang="fr-FR" sz="2400" noProof="0" dirty="0" smtClean="0"/>
                        <a:t>Comment</a:t>
                      </a:r>
                      <a:r>
                        <a:rPr lang="fr-FR" sz="2400" baseline="0" noProof="0" dirty="0" smtClean="0"/>
                        <a:t> la technologie facilite la vie quotidienne</a:t>
                      </a:r>
                      <a:endParaRPr lang="fr-FR" sz="2400" noProof="0" dirty="0" smtClean="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6915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noProof="0" dirty="0" smtClean="0">
                          <a:solidFill>
                            <a:schemeClr val="tx1"/>
                          </a:solidFill>
                        </a:rPr>
                        <a:t>La technologie, un outil indispensable?</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771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noProof="0" dirty="0" smtClean="0">
                          <a:solidFill>
                            <a:schemeClr val="tx1"/>
                          </a:solidFill>
                        </a:rPr>
                        <a:t>Sommes-nous accros?</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771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noProof="0" dirty="0" smtClean="0">
                          <a:solidFill>
                            <a:schemeClr val="tx1"/>
                          </a:solidFill>
                        </a:rPr>
                        <a:t>Les</a:t>
                      </a:r>
                      <a:r>
                        <a:rPr lang="fr-FR" sz="2400" b="1" baseline="0" noProof="0" dirty="0" smtClean="0">
                          <a:solidFill>
                            <a:schemeClr val="tx1"/>
                          </a:solidFill>
                        </a:rPr>
                        <a:t> impacts de la technologie</a:t>
                      </a:r>
                      <a:endParaRPr lang="fr-FR" sz="2400" b="1" noProof="0" dirty="0">
                        <a:solidFill>
                          <a:schemeClr val="tx1"/>
                        </a:solidFill>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23" name="Pentagon 22"/>
          <p:cNvSpPr/>
          <p:nvPr/>
        </p:nvSpPr>
        <p:spPr>
          <a:xfrm rot="5400000">
            <a:off x="9599509" y="3167322"/>
            <a:ext cx="486114" cy="2787557"/>
          </a:xfrm>
          <a:prstGeom prst="homePlate">
            <a:avLst>
              <a:gd name="adj" fmla="val 53348"/>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pic>
        <p:nvPicPr>
          <p:cNvPr id="24" name="Picture 4" descr="https://pixabay.com/static/uploads/photo/2014/04/02/11/01/tick-305245_960_72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2851" y="3416336"/>
            <a:ext cx="530682" cy="655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76213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3955" y="0"/>
            <a:ext cx="10515600" cy="917985"/>
          </a:xfrm>
        </p:spPr>
        <p:txBody>
          <a:bodyPr/>
          <a:lstStyle/>
          <a:p>
            <a:r>
              <a:rPr lang="fr-FR" b="1" smtClean="0"/>
              <a:t>Pour </a:t>
            </a:r>
            <a:r>
              <a:rPr lang="fr-FR" b="1" dirty="0" smtClean="0"/>
              <a:t>commencer:</a:t>
            </a:r>
            <a:endParaRPr lang="fr-FR" b="1" dirty="0"/>
          </a:p>
        </p:txBody>
      </p:sp>
      <p:sp>
        <p:nvSpPr>
          <p:cNvPr id="4" name="Cloud 3"/>
          <p:cNvSpPr/>
          <p:nvPr/>
        </p:nvSpPr>
        <p:spPr>
          <a:xfrm>
            <a:off x="3569110" y="2864721"/>
            <a:ext cx="5206180" cy="2197509"/>
          </a:xfrm>
          <a:prstGeom prst="cloud">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chemeClr val="tx1"/>
                </a:solidFill>
              </a:rPr>
              <a:t>Exemple d’un impact positif de la technologie dans…</a:t>
            </a:r>
            <a:endParaRPr lang="fr-FR" sz="2400" b="1" dirty="0">
              <a:solidFill>
                <a:schemeClr val="tx1"/>
              </a:solidFill>
            </a:endParaRPr>
          </a:p>
        </p:txBody>
      </p:sp>
      <p:sp>
        <p:nvSpPr>
          <p:cNvPr id="6" name="TextBox 5"/>
          <p:cNvSpPr txBox="1"/>
          <p:nvPr/>
        </p:nvSpPr>
        <p:spPr>
          <a:xfrm>
            <a:off x="749711" y="844337"/>
            <a:ext cx="11249362" cy="461665"/>
          </a:xfrm>
          <a:prstGeom prst="rect">
            <a:avLst/>
          </a:prstGeom>
          <a:noFill/>
        </p:spPr>
        <p:txBody>
          <a:bodyPr wrap="none" rtlCol="0">
            <a:spAutoFit/>
          </a:bodyPr>
          <a:lstStyle/>
          <a:p>
            <a:r>
              <a:rPr lang="fr-FR" sz="2400" b="1" dirty="0"/>
              <a:t>Donner un exemple pour illustrer un impact positif dans chacun des domaines </a:t>
            </a:r>
            <a:r>
              <a:rPr lang="fr-FR" sz="2400" b="1" dirty="0" smtClean="0"/>
              <a:t>suivants</a:t>
            </a:r>
            <a:endParaRPr lang="fr-FR" sz="2400" b="1" dirty="0"/>
          </a:p>
        </p:txBody>
      </p:sp>
      <p:cxnSp>
        <p:nvCxnSpPr>
          <p:cNvPr id="8" name="Curved Connector 7"/>
          <p:cNvCxnSpPr/>
          <p:nvPr/>
        </p:nvCxnSpPr>
        <p:spPr>
          <a:xfrm rot="10800000">
            <a:off x="2886288" y="2318054"/>
            <a:ext cx="1140023" cy="1103575"/>
          </a:xfrm>
          <a:prstGeom prst="curvedConnector3">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urved Connector 9"/>
          <p:cNvCxnSpPr/>
          <p:nvPr/>
        </p:nvCxnSpPr>
        <p:spPr>
          <a:xfrm rot="5400000" flipH="1" flipV="1">
            <a:off x="5960839" y="2211594"/>
            <a:ext cx="951477" cy="528754"/>
          </a:xfrm>
          <a:prstGeom prst="curvedConnector3">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urved Connector 11"/>
          <p:cNvCxnSpPr/>
          <p:nvPr/>
        </p:nvCxnSpPr>
        <p:spPr>
          <a:xfrm rot="10800000" flipV="1">
            <a:off x="2725552" y="4527755"/>
            <a:ext cx="1020540" cy="629560"/>
          </a:xfrm>
          <a:prstGeom prst="curvedConnector3">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urved Connector 13"/>
          <p:cNvCxnSpPr/>
          <p:nvPr/>
        </p:nvCxnSpPr>
        <p:spPr>
          <a:xfrm flipV="1">
            <a:off x="8598310" y="2864721"/>
            <a:ext cx="1020539" cy="453666"/>
          </a:xfrm>
          <a:prstGeom prst="curvedConnector3">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urved Connector 15"/>
          <p:cNvCxnSpPr/>
          <p:nvPr/>
        </p:nvCxnSpPr>
        <p:spPr>
          <a:xfrm>
            <a:off x="7890387" y="4645742"/>
            <a:ext cx="884903" cy="825755"/>
          </a:xfrm>
          <a:prstGeom prst="curvedConnector3">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urved Connector 17"/>
          <p:cNvCxnSpPr/>
          <p:nvPr/>
        </p:nvCxnSpPr>
        <p:spPr>
          <a:xfrm rot="5400000">
            <a:off x="5147342" y="5272394"/>
            <a:ext cx="899344" cy="398206"/>
          </a:xfrm>
          <a:prstGeom prst="curvedConnector3">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092504" y="2104113"/>
            <a:ext cx="1626471" cy="461665"/>
          </a:xfrm>
          <a:prstGeom prst="rect">
            <a:avLst/>
          </a:prstGeom>
          <a:noFill/>
        </p:spPr>
        <p:txBody>
          <a:bodyPr wrap="none" rtlCol="0">
            <a:spAutoFit/>
          </a:bodyPr>
          <a:lstStyle/>
          <a:p>
            <a:r>
              <a:rPr lang="fr-FR" sz="2400" b="1" dirty="0" smtClean="0"/>
              <a:t>L’éducation</a:t>
            </a:r>
            <a:endParaRPr lang="fr-FR" sz="2400" b="1" dirty="0"/>
          </a:p>
        </p:txBody>
      </p:sp>
      <p:sp>
        <p:nvSpPr>
          <p:cNvPr id="26" name="TextBox 25"/>
          <p:cNvSpPr txBox="1"/>
          <p:nvPr/>
        </p:nvSpPr>
        <p:spPr>
          <a:xfrm>
            <a:off x="226423" y="4912621"/>
            <a:ext cx="2541080" cy="461665"/>
          </a:xfrm>
          <a:prstGeom prst="rect">
            <a:avLst/>
          </a:prstGeom>
          <a:noFill/>
        </p:spPr>
        <p:txBody>
          <a:bodyPr wrap="none" rtlCol="0">
            <a:spAutoFit/>
          </a:bodyPr>
          <a:lstStyle/>
          <a:p>
            <a:r>
              <a:rPr lang="fr-FR" sz="2400" b="1" dirty="0" smtClean="0"/>
              <a:t>La vie quotidienne</a:t>
            </a:r>
            <a:endParaRPr lang="fr-FR" sz="2400" b="1" dirty="0"/>
          </a:p>
        </p:txBody>
      </p:sp>
      <p:sp>
        <p:nvSpPr>
          <p:cNvPr id="27" name="TextBox 26"/>
          <p:cNvSpPr txBox="1"/>
          <p:nvPr/>
        </p:nvSpPr>
        <p:spPr>
          <a:xfrm>
            <a:off x="6700955" y="1681102"/>
            <a:ext cx="2522101" cy="461665"/>
          </a:xfrm>
          <a:prstGeom prst="rect">
            <a:avLst/>
          </a:prstGeom>
          <a:noFill/>
        </p:spPr>
        <p:txBody>
          <a:bodyPr wrap="none" rtlCol="0">
            <a:spAutoFit/>
          </a:bodyPr>
          <a:lstStyle/>
          <a:p>
            <a:r>
              <a:rPr lang="fr-FR" sz="2400" b="1" dirty="0" smtClean="0"/>
              <a:t>La communication</a:t>
            </a:r>
            <a:endParaRPr lang="fr-FR" sz="2400" b="1" dirty="0"/>
          </a:p>
        </p:txBody>
      </p:sp>
      <p:sp>
        <p:nvSpPr>
          <p:cNvPr id="28" name="TextBox 27"/>
          <p:cNvSpPr txBox="1"/>
          <p:nvPr/>
        </p:nvSpPr>
        <p:spPr>
          <a:xfrm>
            <a:off x="9618849" y="2698212"/>
            <a:ext cx="1786066" cy="461665"/>
          </a:xfrm>
          <a:prstGeom prst="rect">
            <a:avLst/>
          </a:prstGeom>
          <a:noFill/>
        </p:spPr>
        <p:txBody>
          <a:bodyPr wrap="none" rtlCol="0">
            <a:spAutoFit/>
          </a:bodyPr>
          <a:lstStyle/>
          <a:p>
            <a:r>
              <a:rPr lang="fr-FR" sz="2400" b="1" dirty="0" smtClean="0"/>
              <a:t>La médecine</a:t>
            </a:r>
            <a:endParaRPr lang="fr-FR" sz="2400" b="1" dirty="0"/>
          </a:p>
        </p:txBody>
      </p:sp>
      <p:sp>
        <p:nvSpPr>
          <p:cNvPr id="29" name="TextBox 28"/>
          <p:cNvSpPr txBox="1"/>
          <p:nvPr/>
        </p:nvSpPr>
        <p:spPr>
          <a:xfrm>
            <a:off x="8843124" y="5374441"/>
            <a:ext cx="1551450" cy="461665"/>
          </a:xfrm>
          <a:prstGeom prst="rect">
            <a:avLst/>
          </a:prstGeom>
          <a:noFill/>
        </p:spPr>
        <p:txBody>
          <a:bodyPr wrap="none" rtlCol="0">
            <a:spAutoFit/>
          </a:bodyPr>
          <a:lstStyle/>
          <a:p>
            <a:r>
              <a:rPr lang="fr-FR" sz="2400" b="1" dirty="0" smtClean="0"/>
              <a:t>La sécurité</a:t>
            </a:r>
            <a:endParaRPr lang="fr-FR" sz="2400" b="1" dirty="0"/>
          </a:p>
        </p:txBody>
      </p:sp>
      <p:sp>
        <p:nvSpPr>
          <p:cNvPr id="30" name="TextBox 29"/>
          <p:cNvSpPr txBox="1"/>
          <p:nvPr/>
        </p:nvSpPr>
        <p:spPr>
          <a:xfrm>
            <a:off x="4862592" y="5914468"/>
            <a:ext cx="2320635" cy="461665"/>
          </a:xfrm>
          <a:prstGeom prst="rect">
            <a:avLst/>
          </a:prstGeom>
          <a:noFill/>
        </p:spPr>
        <p:txBody>
          <a:bodyPr wrap="none" rtlCol="0">
            <a:spAutoFit/>
          </a:bodyPr>
          <a:lstStyle/>
          <a:p>
            <a:r>
              <a:rPr lang="fr-FR" sz="2400" b="1" dirty="0" smtClean="0"/>
              <a:t>L’environnement</a:t>
            </a:r>
            <a:endParaRPr lang="fr-FR" sz="2400" b="1" dirty="0"/>
          </a:p>
        </p:txBody>
      </p:sp>
      <p:pic>
        <p:nvPicPr>
          <p:cNvPr id="42" name="Picture 4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30855" y="23926"/>
            <a:ext cx="948120" cy="796485"/>
          </a:xfrm>
          <a:prstGeom prst="rect">
            <a:avLst/>
          </a:prstGeom>
        </p:spPr>
      </p:pic>
    </p:spTree>
    <p:extLst>
      <p:ext uri="{BB962C8B-B14F-4D97-AF65-F5344CB8AC3E}">
        <p14:creationId xmlns:p14="http://schemas.microsoft.com/office/powerpoint/2010/main" val="5634396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3955" y="0"/>
            <a:ext cx="10515600" cy="917985"/>
          </a:xfrm>
        </p:spPr>
        <p:txBody>
          <a:bodyPr/>
          <a:lstStyle/>
          <a:p>
            <a:r>
              <a:rPr lang="fr-FR" b="1" dirty="0" smtClean="0"/>
              <a:t>Pour commencer:</a:t>
            </a:r>
            <a:endParaRPr lang="fr-FR" b="1" dirty="0"/>
          </a:p>
        </p:txBody>
      </p:sp>
      <p:sp>
        <p:nvSpPr>
          <p:cNvPr id="4" name="Cloud 3"/>
          <p:cNvSpPr/>
          <p:nvPr/>
        </p:nvSpPr>
        <p:spPr>
          <a:xfrm>
            <a:off x="3569110" y="2864721"/>
            <a:ext cx="5206180" cy="2197509"/>
          </a:xfrm>
          <a:prstGeom prst="cloud">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chemeClr val="tx1"/>
                </a:solidFill>
              </a:rPr>
              <a:t>Exemple d’un impact positif de la technologie dans…</a:t>
            </a:r>
            <a:endParaRPr lang="fr-FR" sz="2400" b="1" dirty="0">
              <a:solidFill>
                <a:schemeClr val="tx1"/>
              </a:solidFill>
            </a:endParaRPr>
          </a:p>
        </p:txBody>
      </p:sp>
      <p:sp>
        <p:nvSpPr>
          <p:cNvPr id="6" name="TextBox 5"/>
          <p:cNvSpPr txBox="1"/>
          <p:nvPr/>
        </p:nvSpPr>
        <p:spPr>
          <a:xfrm>
            <a:off x="749711" y="844337"/>
            <a:ext cx="11249362" cy="461665"/>
          </a:xfrm>
          <a:prstGeom prst="rect">
            <a:avLst/>
          </a:prstGeom>
          <a:noFill/>
        </p:spPr>
        <p:txBody>
          <a:bodyPr wrap="none" rtlCol="0">
            <a:spAutoFit/>
          </a:bodyPr>
          <a:lstStyle/>
          <a:p>
            <a:r>
              <a:rPr lang="fr-FR" sz="2400" b="1" dirty="0"/>
              <a:t>Donner un exemple pour illustrer un impact positif dans chacun des domaines </a:t>
            </a:r>
            <a:r>
              <a:rPr lang="fr-FR" sz="2400" b="1" dirty="0" smtClean="0"/>
              <a:t>suivants</a:t>
            </a:r>
            <a:endParaRPr lang="fr-FR" sz="2400" b="1" dirty="0"/>
          </a:p>
        </p:txBody>
      </p:sp>
      <p:cxnSp>
        <p:nvCxnSpPr>
          <p:cNvPr id="8" name="Curved Connector 7"/>
          <p:cNvCxnSpPr/>
          <p:nvPr/>
        </p:nvCxnSpPr>
        <p:spPr>
          <a:xfrm rot="10800000">
            <a:off x="2886288" y="2318054"/>
            <a:ext cx="1140023" cy="1103575"/>
          </a:xfrm>
          <a:prstGeom prst="curvedConnector3">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urved Connector 9"/>
          <p:cNvCxnSpPr/>
          <p:nvPr/>
        </p:nvCxnSpPr>
        <p:spPr>
          <a:xfrm rot="5400000" flipH="1" flipV="1">
            <a:off x="5960839" y="2211594"/>
            <a:ext cx="951477" cy="528754"/>
          </a:xfrm>
          <a:prstGeom prst="curvedConnector3">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urved Connector 11"/>
          <p:cNvCxnSpPr/>
          <p:nvPr/>
        </p:nvCxnSpPr>
        <p:spPr>
          <a:xfrm rot="10800000" flipV="1">
            <a:off x="2725552" y="4527755"/>
            <a:ext cx="1020540" cy="629560"/>
          </a:xfrm>
          <a:prstGeom prst="curvedConnector3">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urved Connector 13"/>
          <p:cNvCxnSpPr/>
          <p:nvPr/>
        </p:nvCxnSpPr>
        <p:spPr>
          <a:xfrm flipV="1">
            <a:off x="8598310" y="2864721"/>
            <a:ext cx="1020539" cy="453666"/>
          </a:xfrm>
          <a:prstGeom prst="curvedConnector3">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urved Connector 15"/>
          <p:cNvCxnSpPr/>
          <p:nvPr/>
        </p:nvCxnSpPr>
        <p:spPr>
          <a:xfrm>
            <a:off x="7890387" y="4645742"/>
            <a:ext cx="884903" cy="825755"/>
          </a:xfrm>
          <a:prstGeom prst="curvedConnector3">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urved Connector 17"/>
          <p:cNvCxnSpPr/>
          <p:nvPr/>
        </p:nvCxnSpPr>
        <p:spPr>
          <a:xfrm rot="5400000">
            <a:off x="5147342" y="5272394"/>
            <a:ext cx="899344" cy="398206"/>
          </a:xfrm>
          <a:prstGeom prst="curvedConnector3">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092504" y="2104113"/>
            <a:ext cx="1626471" cy="461665"/>
          </a:xfrm>
          <a:prstGeom prst="rect">
            <a:avLst/>
          </a:prstGeom>
          <a:noFill/>
        </p:spPr>
        <p:txBody>
          <a:bodyPr wrap="none" rtlCol="0">
            <a:spAutoFit/>
          </a:bodyPr>
          <a:lstStyle/>
          <a:p>
            <a:r>
              <a:rPr lang="fr-FR" sz="2400" b="1" dirty="0" smtClean="0"/>
              <a:t>L’éducation</a:t>
            </a:r>
            <a:endParaRPr lang="fr-FR" sz="2400" b="1" dirty="0"/>
          </a:p>
        </p:txBody>
      </p:sp>
      <p:sp>
        <p:nvSpPr>
          <p:cNvPr id="26" name="TextBox 25"/>
          <p:cNvSpPr txBox="1"/>
          <p:nvPr/>
        </p:nvSpPr>
        <p:spPr>
          <a:xfrm>
            <a:off x="226423" y="4912621"/>
            <a:ext cx="2541080" cy="461665"/>
          </a:xfrm>
          <a:prstGeom prst="rect">
            <a:avLst/>
          </a:prstGeom>
          <a:noFill/>
        </p:spPr>
        <p:txBody>
          <a:bodyPr wrap="none" rtlCol="0">
            <a:spAutoFit/>
          </a:bodyPr>
          <a:lstStyle/>
          <a:p>
            <a:r>
              <a:rPr lang="fr-FR" sz="2400" b="1" dirty="0" smtClean="0"/>
              <a:t>La vie quotidienne</a:t>
            </a:r>
            <a:endParaRPr lang="fr-FR" sz="2400" b="1" dirty="0"/>
          </a:p>
        </p:txBody>
      </p:sp>
      <p:sp>
        <p:nvSpPr>
          <p:cNvPr id="27" name="TextBox 26"/>
          <p:cNvSpPr txBox="1"/>
          <p:nvPr/>
        </p:nvSpPr>
        <p:spPr>
          <a:xfrm>
            <a:off x="6700955" y="1681102"/>
            <a:ext cx="2522101" cy="461665"/>
          </a:xfrm>
          <a:prstGeom prst="rect">
            <a:avLst/>
          </a:prstGeom>
          <a:noFill/>
        </p:spPr>
        <p:txBody>
          <a:bodyPr wrap="none" rtlCol="0">
            <a:spAutoFit/>
          </a:bodyPr>
          <a:lstStyle/>
          <a:p>
            <a:r>
              <a:rPr lang="fr-FR" sz="2400" b="1" dirty="0" smtClean="0"/>
              <a:t>La communication</a:t>
            </a:r>
            <a:endParaRPr lang="fr-FR" sz="2400" b="1" dirty="0"/>
          </a:p>
        </p:txBody>
      </p:sp>
      <p:sp>
        <p:nvSpPr>
          <p:cNvPr id="28" name="TextBox 27"/>
          <p:cNvSpPr txBox="1"/>
          <p:nvPr/>
        </p:nvSpPr>
        <p:spPr>
          <a:xfrm>
            <a:off x="9618849" y="2698212"/>
            <a:ext cx="1786066" cy="461665"/>
          </a:xfrm>
          <a:prstGeom prst="rect">
            <a:avLst/>
          </a:prstGeom>
          <a:noFill/>
        </p:spPr>
        <p:txBody>
          <a:bodyPr wrap="none" rtlCol="0">
            <a:spAutoFit/>
          </a:bodyPr>
          <a:lstStyle/>
          <a:p>
            <a:r>
              <a:rPr lang="fr-FR" sz="2400" b="1" dirty="0" smtClean="0"/>
              <a:t>La médecine</a:t>
            </a:r>
            <a:endParaRPr lang="fr-FR" sz="2400" b="1" dirty="0"/>
          </a:p>
        </p:txBody>
      </p:sp>
      <p:sp>
        <p:nvSpPr>
          <p:cNvPr id="29" name="TextBox 28"/>
          <p:cNvSpPr txBox="1"/>
          <p:nvPr/>
        </p:nvSpPr>
        <p:spPr>
          <a:xfrm>
            <a:off x="8843124" y="5374441"/>
            <a:ext cx="1551450" cy="461665"/>
          </a:xfrm>
          <a:prstGeom prst="rect">
            <a:avLst/>
          </a:prstGeom>
          <a:noFill/>
        </p:spPr>
        <p:txBody>
          <a:bodyPr wrap="none" rtlCol="0">
            <a:spAutoFit/>
          </a:bodyPr>
          <a:lstStyle/>
          <a:p>
            <a:r>
              <a:rPr lang="fr-FR" sz="2400" b="1" dirty="0" smtClean="0"/>
              <a:t>La sécurité</a:t>
            </a:r>
            <a:endParaRPr lang="fr-FR" sz="2400" b="1" dirty="0"/>
          </a:p>
        </p:txBody>
      </p:sp>
      <p:sp>
        <p:nvSpPr>
          <p:cNvPr id="30" name="TextBox 29"/>
          <p:cNvSpPr txBox="1"/>
          <p:nvPr/>
        </p:nvSpPr>
        <p:spPr>
          <a:xfrm>
            <a:off x="4861045" y="5804809"/>
            <a:ext cx="2320635" cy="461665"/>
          </a:xfrm>
          <a:prstGeom prst="rect">
            <a:avLst/>
          </a:prstGeom>
          <a:noFill/>
        </p:spPr>
        <p:txBody>
          <a:bodyPr wrap="none" rtlCol="0">
            <a:spAutoFit/>
          </a:bodyPr>
          <a:lstStyle/>
          <a:p>
            <a:r>
              <a:rPr lang="fr-FR" sz="2400" b="1" dirty="0" smtClean="0"/>
              <a:t>L’environnement</a:t>
            </a:r>
            <a:endParaRPr lang="fr-FR" sz="2400" b="1" dirty="0"/>
          </a:p>
        </p:txBody>
      </p:sp>
      <p:pic>
        <p:nvPicPr>
          <p:cNvPr id="42" name="Picture 4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30855" y="23926"/>
            <a:ext cx="948120" cy="796485"/>
          </a:xfrm>
          <a:prstGeom prst="rect">
            <a:avLst/>
          </a:prstGeom>
        </p:spPr>
      </p:pic>
      <p:sp>
        <p:nvSpPr>
          <p:cNvPr id="3" name="TextBox 2"/>
          <p:cNvSpPr txBox="1"/>
          <p:nvPr/>
        </p:nvSpPr>
        <p:spPr>
          <a:xfrm>
            <a:off x="507310" y="1271520"/>
            <a:ext cx="3535712" cy="523220"/>
          </a:xfrm>
          <a:prstGeom prst="rect">
            <a:avLst/>
          </a:prstGeom>
          <a:noFill/>
        </p:spPr>
        <p:txBody>
          <a:bodyPr wrap="none" rtlCol="0">
            <a:spAutoFit/>
          </a:bodyPr>
          <a:lstStyle/>
          <a:p>
            <a:r>
              <a:rPr lang="fr-FR" sz="2800" b="1" dirty="0" smtClean="0">
                <a:solidFill>
                  <a:srgbClr val="FF0000"/>
                </a:solidFill>
              </a:rPr>
              <a:t>Les réponses possibles</a:t>
            </a:r>
            <a:endParaRPr lang="fr-FR" sz="2800" b="1" dirty="0">
              <a:solidFill>
                <a:srgbClr val="FF0000"/>
              </a:solidFill>
            </a:endParaRPr>
          </a:p>
        </p:txBody>
      </p:sp>
      <p:sp>
        <p:nvSpPr>
          <p:cNvPr id="5" name="TextBox 4"/>
          <p:cNvSpPr txBox="1"/>
          <p:nvPr/>
        </p:nvSpPr>
        <p:spPr>
          <a:xfrm>
            <a:off x="522117" y="2517080"/>
            <a:ext cx="2625213" cy="707886"/>
          </a:xfrm>
          <a:prstGeom prst="rect">
            <a:avLst/>
          </a:prstGeom>
          <a:noFill/>
        </p:spPr>
        <p:txBody>
          <a:bodyPr wrap="square" rtlCol="0">
            <a:spAutoFit/>
          </a:bodyPr>
          <a:lstStyle/>
          <a:p>
            <a:r>
              <a:rPr lang="fr-FR" sz="2000" b="1" dirty="0" smtClean="0">
                <a:solidFill>
                  <a:srgbClr val="FF0000"/>
                </a:solidFill>
              </a:rPr>
              <a:t>Grâce à Internet, on peut étudier à distance </a:t>
            </a:r>
            <a:endParaRPr lang="fr-FR" sz="2000" b="1" dirty="0">
              <a:solidFill>
                <a:srgbClr val="FF0000"/>
              </a:solidFill>
            </a:endParaRPr>
          </a:p>
        </p:txBody>
      </p:sp>
      <p:sp>
        <p:nvSpPr>
          <p:cNvPr id="20" name="TextBox 19"/>
          <p:cNvSpPr txBox="1"/>
          <p:nvPr/>
        </p:nvSpPr>
        <p:spPr>
          <a:xfrm>
            <a:off x="9284300" y="1330661"/>
            <a:ext cx="2890494" cy="1323439"/>
          </a:xfrm>
          <a:prstGeom prst="rect">
            <a:avLst/>
          </a:prstGeom>
          <a:noFill/>
        </p:spPr>
        <p:txBody>
          <a:bodyPr wrap="square" rtlCol="0">
            <a:spAutoFit/>
          </a:bodyPr>
          <a:lstStyle/>
          <a:p>
            <a:r>
              <a:rPr lang="fr-FR" sz="2000" b="1" dirty="0" smtClean="0">
                <a:solidFill>
                  <a:srgbClr val="FF0000"/>
                </a:solidFill>
              </a:rPr>
              <a:t>Il est possible de parler avec des personnes à l’autre bout du monde en utilisant Skype </a:t>
            </a:r>
            <a:endParaRPr lang="fr-FR" sz="2000" b="1" dirty="0">
              <a:solidFill>
                <a:srgbClr val="FF0000"/>
              </a:solidFill>
            </a:endParaRPr>
          </a:p>
        </p:txBody>
      </p:sp>
      <p:sp>
        <p:nvSpPr>
          <p:cNvPr id="22" name="TextBox 21"/>
          <p:cNvSpPr txBox="1"/>
          <p:nvPr/>
        </p:nvSpPr>
        <p:spPr>
          <a:xfrm>
            <a:off x="9621791" y="3132549"/>
            <a:ext cx="2639035" cy="1631216"/>
          </a:xfrm>
          <a:prstGeom prst="rect">
            <a:avLst/>
          </a:prstGeom>
          <a:noFill/>
        </p:spPr>
        <p:txBody>
          <a:bodyPr wrap="square" rtlCol="0">
            <a:spAutoFit/>
          </a:bodyPr>
          <a:lstStyle/>
          <a:p>
            <a:r>
              <a:rPr lang="fr-FR" sz="2000" b="1" dirty="0" smtClean="0">
                <a:solidFill>
                  <a:srgbClr val="FF0000"/>
                </a:solidFill>
              </a:rPr>
              <a:t>Les avancées technologiques permettent des appareils d’imagerie très puissants. </a:t>
            </a:r>
            <a:endParaRPr lang="fr-FR" sz="2000" b="1" dirty="0">
              <a:solidFill>
                <a:srgbClr val="FF0000"/>
              </a:solidFill>
            </a:endParaRPr>
          </a:p>
        </p:txBody>
      </p:sp>
      <p:sp>
        <p:nvSpPr>
          <p:cNvPr id="23" name="TextBox 22"/>
          <p:cNvSpPr txBox="1"/>
          <p:nvPr/>
        </p:nvSpPr>
        <p:spPr>
          <a:xfrm>
            <a:off x="349143" y="5354713"/>
            <a:ext cx="2625213" cy="1015663"/>
          </a:xfrm>
          <a:prstGeom prst="rect">
            <a:avLst/>
          </a:prstGeom>
          <a:noFill/>
        </p:spPr>
        <p:txBody>
          <a:bodyPr wrap="square" rtlCol="0">
            <a:spAutoFit/>
          </a:bodyPr>
          <a:lstStyle/>
          <a:p>
            <a:r>
              <a:rPr lang="fr-FR" sz="2000" b="1" dirty="0" smtClean="0">
                <a:solidFill>
                  <a:srgbClr val="FF0000"/>
                </a:solidFill>
              </a:rPr>
              <a:t>Nous pouvons payer nos factures en ligne très rapidement</a:t>
            </a:r>
            <a:endParaRPr lang="fr-FR" sz="2000" b="1" dirty="0">
              <a:solidFill>
                <a:srgbClr val="FF0000"/>
              </a:solidFill>
            </a:endParaRPr>
          </a:p>
        </p:txBody>
      </p:sp>
      <p:sp>
        <p:nvSpPr>
          <p:cNvPr id="24" name="TextBox 23"/>
          <p:cNvSpPr txBox="1"/>
          <p:nvPr/>
        </p:nvSpPr>
        <p:spPr>
          <a:xfrm>
            <a:off x="4418043" y="6150114"/>
            <a:ext cx="3912698" cy="707886"/>
          </a:xfrm>
          <a:prstGeom prst="rect">
            <a:avLst/>
          </a:prstGeom>
          <a:noFill/>
        </p:spPr>
        <p:txBody>
          <a:bodyPr wrap="square" rtlCol="0">
            <a:spAutoFit/>
          </a:bodyPr>
          <a:lstStyle/>
          <a:p>
            <a:r>
              <a:rPr lang="fr-FR" sz="2000" b="1" dirty="0" smtClean="0">
                <a:solidFill>
                  <a:srgbClr val="FF0000"/>
                </a:solidFill>
              </a:rPr>
              <a:t>Les voitures électriques sont un bienfait pour l’environnement</a:t>
            </a:r>
            <a:endParaRPr lang="fr-FR" sz="2000" b="1" dirty="0">
              <a:solidFill>
                <a:srgbClr val="FF0000"/>
              </a:solidFill>
            </a:endParaRPr>
          </a:p>
        </p:txBody>
      </p:sp>
      <p:sp>
        <p:nvSpPr>
          <p:cNvPr id="31" name="TextBox 30"/>
          <p:cNvSpPr txBox="1"/>
          <p:nvPr/>
        </p:nvSpPr>
        <p:spPr>
          <a:xfrm>
            <a:off x="8773239" y="5768826"/>
            <a:ext cx="3105736" cy="1015663"/>
          </a:xfrm>
          <a:prstGeom prst="rect">
            <a:avLst/>
          </a:prstGeom>
          <a:noFill/>
        </p:spPr>
        <p:txBody>
          <a:bodyPr wrap="square" rtlCol="0">
            <a:spAutoFit/>
          </a:bodyPr>
          <a:lstStyle/>
          <a:p>
            <a:r>
              <a:rPr lang="fr-FR" sz="2000" b="1" dirty="0" smtClean="0">
                <a:solidFill>
                  <a:srgbClr val="FF0000"/>
                </a:solidFill>
              </a:rPr>
              <a:t>Avec le portable, on peut appeler le 15 immédiatement si besoin</a:t>
            </a:r>
            <a:endParaRPr lang="fr-FR" sz="2000" b="1" dirty="0">
              <a:solidFill>
                <a:srgbClr val="FF0000"/>
              </a:solidFill>
            </a:endParaRPr>
          </a:p>
        </p:txBody>
      </p:sp>
    </p:spTree>
    <p:extLst>
      <p:ext uri="{BB962C8B-B14F-4D97-AF65-F5344CB8AC3E}">
        <p14:creationId xmlns:p14="http://schemas.microsoft.com/office/powerpoint/2010/main" val="30393679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869" y="1006571"/>
            <a:ext cx="11278828" cy="1325563"/>
          </a:xfrm>
        </p:spPr>
        <p:txBody>
          <a:bodyPr>
            <a:normAutofit/>
          </a:bodyPr>
          <a:lstStyle/>
          <a:p>
            <a:r>
              <a:rPr lang="fr-FR" sz="3200" b="1" dirty="0" smtClean="0"/>
              <a:t>Classez </a:t>
            </a:r>
            <a:r>
              <a:rPr lang="fr-FR" sz="3200" b="1" dirty="0"/>
              <a:t>l</a:t>
            </a:r>
            <a:r>
              <a:rPr lang="fr-FR" sz="3200" b="1" dirty="0" smtClean="0"/>
              <a:t>es phrases dans les catégories suivantes:</a:t>
            </a:r>
            <a:endParaRPr lang="fr-FR" sz="3200" b="1" dirty="0"/>
          </a:p>
        </p:txBody>
      </p:sp>
      <p:sp>
        <p:nvSpPr>
          <p:cNvPr id="3" name="Content Placeholder 2"/>
          <p:cNvSpPr>
            <a:spLocks noGrp="1"/>
          </p:cNvSpPr>
          <p:nvPr>
            <p:ph idx="1"/>
          </p:nvPr>
        </p:nvSpPr>
        <p:spPr>
          <a:xfrm>
            <a:off x="4006646" y="2660184"/>
            <a:ext cx="4014019" cy="3534139"/>
          </a:xfrm>
          <a:solidFill>
            <a:schemeClr val="accent6">
              <a:lumMod val="20000"/>
              <a:lumOff val="80000"/>
            </a:schemeClr>
          </a:solidFill>
        </p:spPr>
        <p:txBody>
          <a:bodyPr>
            <a:noAutofit/>
          </a:bodyPr>
          <a:lstStyle/>
          <a:p>
            <a:r>
              <a:rPr lang="fr-FR" sz="3200" b="1" dirty="0" smtClean="0"/>
              <a:t>L’éducation</a:t>
            </a:r>
          </a:p>
          <a:p>
            <a:r>
              <a:rPr lang="fr-FR" sz="3200" b="1" dirty="0" smtClean="0"/>
              <a:t>La communication</a:t>
            </a:r>
          </a:p>
          <a:p>
            <a:r>
              <a:rPr lang="fr-FR" sz="3200" b="1" dirty="0" smtClean="0"/>
              <a:t>La médecine</a:t>
            </a:r>
          </a:p>
          <a:p>
            <a:r>
              <a:rPr lang="fr-FR" sz="3200" b="1" dirty="0" smtClean="0"/>
              <a:t>L’environnement</a:t>
            </a:r>
          </a:p>
          <a:p>
            <a:r>
              <a:rPr lang="fr-FR" sz="3200" b="1" dirty="0" smtClean="0"/>
              <a:t>La sécurité</a:t>
            </a:r>
          </a:p>
          <a:p>
            <a:r>
              <a:rPr lang="fr-FR" sz="3200" b="1" dirty="0" smtClean="0"/>
              <a:t>La vie quotidienne</a:t>
            </a:r>
          </a:p>
          <a:p>
            <a:pPr marL="0" indent="0">
              <a:buNone/>
            </a:pPr>
            <a:endParaRPr lang="fr-FR" sz="3200" b="1" dirty="0"/>
          </a:p>
        </p:txBody>
      </p:sp>
      <p:sp>
        <p:nvSpPr>
          <p:cNvPr id="4" name="TextBox 3"/>
          <p:cNvSpPr txBox="1"/>
          <p:nvPr/>
        </p:nvSpPr>
        <p:spPr>
          <a:xfrm>
            <a:off x="637869" y="315995"/>
            <a:ext cx="6237220" cy="707886"/>
          </a:xfrm>
          <a:prstGeom prst="rect">
            <a:avLst/>
          </a:prstGeom>
          <a:noFill/>
        </p:spPr>
        <p:txBody>
          <a:bodyPr wrap="none" rtlCol="0">
            <a:spAutoFit/>
          </a:bodyPr>
          <a:lstStyle/>
          <a:p>
            <a:r>
              <a:rPr lang="fr-FR" sz="4000" b="1" dirty="0" smtClean="0"/>
              <a:t>1. L’impact de la technologie</a:t>
            </a:r>
            <a:endParaRPr lang="fr-FR" sz="4000"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39268" y="235814"/>
            <a:ext cx="977429" cy="850939"/>
          </a:xfrm>
          <a:prstGeom prst="rect">
            <a:avLst/>
          </a:prstGeom>
        </p:spPr>
      </p:pic>
    </p:spTree>
    <p:extLst>
      <p:ext uri="{BB962C8B-B14F-4D97-AF65-F5344CB8AC3E}">
        <p14:creationId xmlns:p14="http://schemas.microsoft.com/office/powerpoint/2010/main" val="25731090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484" y="0"/>
            <a:ext cx="10515600" cy="741004"/>
          </a:xfrm>
        </p:spPr>
        <p:txBody>
          <a:bodyPr/>
          <a:lstStyle/>
          <a:p>
            <a:r>
              <a:rPr lang="fr-FR" b="1" dirty="0" smtClean="0"/>
              <a:t>3. Le rôle de la technologie</a:t>
            </a:r>
            <a:endParaRPr lang="fr-FR" b="1" dirty="0"/>
          </a:p>
        </p:txBody>
      </p:sp>
      <p:graphicFrame>
        <p:nvGraphicFramePr>
          <p:cNvPr id="5" name="Table 4"/>
          <p:cNvGraphicFramePr>
            <a:graphicFrameLocks noGrp="1"/>
          </p:cNvGraphicFramePr>
          <p:nvPr>
            <p:extLst>
              <p:ext uri="{D42A27DB-BD31-4B8C-83A1-F6EECF244321}">
                <p14:modId xmlns:p14="http://schemas.microsoft.com/office/powerpoint/2010/main" val="4234732024"/>
              </p:ext>
            </p:extLst>
          </p:nvPr>
        </p:nvGraphicFramePr>
        <p:xfrm>
          <a:off x="855406" y="2085474"/>
          <a:ext cx="10188679" cy="4409661"/>
        </p:xfrm>
        <a:graphic>
          <a:graphicData uri="http://schemas.openxmlformats.org/drawingml/2006/table">
            <a:tbl>
              <a:tblPr firstRow="1" bandRow="1">
                <a:tableStyleId>{5C22544A-7EE6-4342-B048-85BDC9FD1C3A}</a:tableStyleId>
              </a:tblPr>
              <a:tblGrid>
                <a:gridCol w="909997">
                  <a:extLst>
                    <a:ext uri="{9D8B030D-6E8A-4147-A177-3AD203B41FA5}">
                      <a16:colId xmlns:a16="http://schemas.microsoft.com/office/drawing/2014/main" val="20000"/>
                    </a:ext>
                  </a:extLst>
                </a:gridCol>
                <a:gridCol w="8152998">
                  <a:extLst>
                    <a:ext uri="{9D8B030D-6E8A-4147-A177-3AD203B41FA5}">
                      <a16:colId xmlns:a16="http://schemas.microsoft.com/office/drawing/2014/main" val="20001"/>
                    </a:ext>
                  </a:extLst>
                </a:gridCol>
                <a:gridCol w="1125684">
                  <a:extLst>
                    <a:ext uri="{9D8B030D-6E8A-4147-A177-3AD203B41FA5}">
                      <a16:colId xmlns:a16="http://schemas.microsoft.com/office/drawing/2014/main" val="20002"/>
                    </a:ext>
                  </a:extLst>
                </a:gridCol>
              </a:tblGrid>
              <a:tr h="569181">
                <a:tc>
                  <a:txBody>
                    <a:bodyPr/>
                    <a:lstStyle/>
                    <a:p>
                      <a:pPr algn="ctr">
                        <a:lnSpc>
                          <a:spcPct val="150000"/>
                        </a:lnSpc>
                      </a:pPr>
                      <a:r>
                        <a:rPr lang="fr-FR" sz="2000" b="1" dirty="0" smtClean="0">
                          <a:solidFill>
                            <a:sysClr val="windowText" lastClr="000000"/>
                          </a:solidFill>
                        </a:rPr>
                        <a:t>1</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nSpc>
                          <a:spcPct val="150000"/>
                        </a:lnSpc>
                      </a:pPr>
                      <a:r>
                        <a:rPr lang="fr-FR" sz="2000" b="1" dirty="0" smtClean="0">
                          <a:solidFill>
                            <a:sysClr val="windowText" lastClr="000000"/>
                          </a:solidFill>
                        </a:rPr>
                        <a:t>Les technologies ont permi</a:t>
                      </a:r>
                      <a:r>
                        <a:rPr lang="fr-FR" sz="2000" b="1" baseline="0" dirty="0" smtClean="0">
                          <a:solidFill>
                            <a:sysClr val="windowText" lastClr="000000"/>
                          </a:solidFill>
                        </a:rPr>
                        <a:t>s de sauver des vies.</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nSpc>
                          <a:spcPct val="150000"/>
                        </a:lnSpc>
                      </a:pPr>
                      <a:endParaRPr lang="fr-FR" sz="2000" b="1">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pPr algn="ctr">
                        <a:lnSpc>
                          <a:spcPct val="150000"/>
                        </a:lnSpc>
                      </a:pPr>
                      <a:r>
                        <a:rPr lang="fr-FR" sz="2000" b="1" dirty="0" smtClean="0">
                          <a:solidFill>
                            <a:sysClr val="windowText" lastClr="000000"/>
                          </a:solidFill>
                        </a:rPr>
                        <a:t>2</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nSpc>
                          <a:spcPct val="150000"/>
                        </a:lnSpc>
                      </a:pPr>
                      <a:r>
                        <a:rPr lang="fr-FR" sz="2000" b="1" dirty="0" smtClean="0">
                          <a:solidFill>
                            <a:sysClr val="windowText" lastClr="000000"/>
                          </a:solidFill>
                        </a:rPr>
                        <a:t>Notre utilisation de la technologie pose un problème.</a:t>
                      </a:r>
                      <a:r>
                        <a:rPr lang="fr-FR" sz="2000" b="1" baseline="0" dirty="0" smtClean="0">
                          <a:solidFill>
                            <a:sysClr val="windowText" lastClr="000000"/>
                          </a:solidFill>
                        </a:rPr>
                        <a:t> </a:t>
                      </a:r>
                      <a:r>
                        <a:rPr lang="fr-FR" sz="2000" b="1" dirty="0" smtClean="0">
                          <a:solidFill>
                            <a:sysClr val="windowText" lastClr="000000"/>
                          </a:solidFill>
                        </a:rPr>
                        <a:t> </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nSpc>
                          <a:spcPct val="150000"/>
                        </a:lnSpc>
                      </a:pP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pPr algn="ctr">
                        <a:lnSpc>
                          <a:spcPct val="150000"/>
                        </a:lnSpc>
                      </a:pPr>
                      <a:r>
                        <a:rPr lang="fr-FR" sz="2000" b="1" dirty="0" smtClean="0">
                          <a:solidFill>
                            <a:sysClr val="windowText" lastClr="000000"/>
                          </a:solidFill>
                        </a:rPr>
                        <a:t>3</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nSpc>
                          <a:spcPct val="150000"/>
                        </a:lnSpc>
                      </a:pPr>
                      <a:r>
                        <a:rPr lang="fr-FR" sz="2000" b="1" dirty="0" smtClean="0">
                          <a:solidFill>
                            <a:sysClr val="windowText" lastClr="000000"/>
                          </a:solidFill>
                        </a:rPr>
                        <a:t>Elles permettent de rester en contact avec des personnes qui habitent</a:t>
                      </a:r>
                      <a:r>
                        <a:rPr lang="fr-FR" sz="2000" b="1" baseline="0" dirty="0" smtClean="0">
                          <a:solidFill>
                            <a:sysClr val="windowText" lastClr="000000"/>
                          </a:solidFill>
                        </a:rPr>
                        <a:t> loin.</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nSpc>
                          <a:spcPct val="150000"/>
                        </a:lnSpc>
                      </a:pP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pPr algn="ctr">
                        <a:lnSpc>
                          <a:spcPct val="150000"/>
                        </a:lnSpc>
                      </a:pPr>
                      <a:r>
                        <a:rPr lang="fr-FR" sz="2000" b="1" dirty="0" smtClean="0">
                          <a:solidFill>
                            <a:sysClr val="windowText" lastClr="000000"/>
                          </a:solidFill>
                        </a:rPr>
                        <a:t>4</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nSpc>
                          <a:spcPct val="150000"/>
                        </a:lnSpc>
                      </a:pPr>
                      <a:r>
                        <a:rPr lang="fr-FR" sz="2000" b="1" dirty="0" smtClean="0">
                          <a:solidFill>
                            <a:sysClr val="windowText" lastClr="000000"/>
                          </a:solidFill>
                        </a:rPr>
                        <a:t>C’est de notre faute si nous sommes accros à la technologie. </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nSpc>
                          <a:spcPct val="150000"/>
                        </a:lnSpc>
                      </a:pP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pPr algn="ctr">
                        <a:lnSpc>
                          <a:spcPct val="150000"/>
                        </a:lnSpc>
                      </a:pPr>
                      <a:r>
                        <a:rPr lang="fr-FR" sz="2000" b="1" dirty="0" smtClean="0">
                          <a:solidFill>
                            <a:sysClr val="windowText" lastClr="000000"/>
                          </a:solidFill>
                        </a:rPr>
                        <a:t>5</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nSpc>
                          <a:spcPct val="150000"/>
                        </a:lnSpc>
                      </a:pPr>
                      <a:r>
                        <a:rPr lang="fr-FR" sz="2000" b="1" dirty="0" smtClean="0">
                          <a:solidFill>
                            <a:sysClr val="windowText" lastClr="000000"/>
                          </a:solidFill>
                        </a:rPr>
                        <a:t>La technologie ne date pas d’hier. </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nSpc>
                          <a:spcPct val="150000"/>
                        </a:lnSpc>
                      </a:pP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70840">
                <a:tc>
                  <a:txBody>
                    <a:bodyPr/>
                    <a:lstStyle/>
                    <a:p>
                      <a:pPr algn="ctr">
                        <a:lnSpc>
                          <a:spcPct val="150000"/>
                        </a:lnSpc>
                      </a:pPr>
                      <a:r>
                        <a:rPr lang="fr-FR" sz="2000" b="1" dirty="0" smtClean="0">
                          <a:solidFill>
                            <a:sysClr val="windowText" lastClr="000000"/>
                          </a:solidFill>
                        </a:rPr>
                        <a:t>6</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nSpc>
                          <a:spcPct val="150000"/>
                        </a:lnSpc>
                      </a:pPr>
                      <a:r>
                        <a:rPr lang="fr-FR" sz="2000" b="1" dirty="0" smtClean="0">
                          <a:solidFill>
                            <a:sysClr val="windowText" lastClr="000000"/>
                          </a:solidFill>
                        </a:rPr>
                        <a:t>Elle améliore</a:t>
                      </a:r>
                      <a:r>
                        <a:rPr lang="fr-FR" sz="2000" b="1" baseline="0" dirty="0" smtClean="0">
                          <a:solidFill>
                            <a:sysClr val="windowText" lastClr="000000"/>
                          </a:solidFill>
                        </a:rPr>
                        <a:t> nos connaissances. </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nSpc>
                          <a:spcPct val="150000"/>
                        </a:lnSpc>
                      </a:pP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70840">
                <a:tc>
                  <a:txBody>
                    <a:bodyPr/>
                    <a:lstStyle/>
                    <a:p>
                      <a:pPr algn="ctr">
                        <a:lnSpc>
                          <a:spcPct val="150000"/>
                        </a:lnSpc>
                      </a:pPr>
                      <a:r>
                        <a:rPr lang="fr-FR" sz="2000" b="1" dirty="0" smtClean="0">
                          <a:solidFill>
                            <a:sysClr val="windowText" lastClr="000000"/>
                          </a:solidFill>
                        </a:rPr>
                        <a:t>7</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nSpc>
                          <a:spcPct val="150000"/>
                        </a:lnSpc>
                      </a:pPr>
                      <a:r>
                        <a:rPr lang="fr-FR" sz="2000" b="1" dirty="0" smtClean="0">
                          <a:solidFill>
                            <a:sysClr val="windowText" lastClr="000000"/>
                          </a:solidFill>
                        </a:rPr>
                        <a:t>La technologie joue</a:t>
                      </a:r>
                      <a:r>
                        <a:rPr lang="fr-FR" sz="2000" b="1" baseline="0" dirty="0" smtClean="0">
                          <a:solidFill>
                            <a:sysClr val="windowText" lastClr="000000"/>
                          </a:solidFill>
                        </a:rPr>
                        <a:t> un rôle primordial dans le progrès médical. </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nSpc>
                          <a:spcPct val="150000"/>
                        </a:lnSpc>
                      </a:pP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70840">
                <a:tc>
                  <a:txBody>
                    <a:bodyPr/>
                    <a:lstStyle/>
                    <a:p>
                      <a:pPr algn="ctr">
                        <a:lnSpc>
                          <a:spcPct val="150000"/>
                        </a:lnSpc>
                      </a:pPr>
                      <a:r>
                        <a:rPr lang="fr-FR" sz="2000" b="1" dirty="0" smtClean="0">
                          <a:solidFill>
                            <a:sysClr val="windowText" lastClr="000000"/>
                          </a:solidFill>
                        </a:rPr>
                        <a:t>8</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nSpc>
                          <a:spcPct val="150000"/>
                        </a:lnSpc>
                      </a:pPr>
                      <a:r>
                        <a:rPr lang="fr-FR" sz="2000" b="1" dirty="0" smtClean="0">
                          <a:solidFill>
                            <a:sysClr val="windowText" lastClr="000000"/>
                          </a:solidFill>
                        </a:rPr>
                        <a:t>Nous avons</a:t>
                      </a:r>
                      <a:r>
                        <a:rPr lang="fr-FR" sz="2000" b="1" baseline="0" dirty="0" smtClean="0">
                          <a:solidFill>
                            <a:sysClr val="windowText" lastClr="000000"/>
                          </a:solidFill>
                        </a:rPr>
                        <a:t> besoin d’être plus éduquer sur les technologies. </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nSpc>
                          <a:spcPct val="150000"/>
                        </a:lnSpc>
                      </a:pP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
        <p:nvSpPr>
          <p:cNvPr id="6" name="TextBox 5"/>
          <p:cNvSpPr txBox="1"/>
          <p:nvPr/>
        </p:nvSpPr>
        <p:spPr>
          <a:xfrm>
            <a:off x="1268362" y="755315"/>
            <a:ext cx="10161639" cy="1200329"/>
          </a:xfrm>
          <a:prstGeom prst="rect">
            <a:avLst/>
          </a:prstGeom>
          <a:noFill/>
        </p:spPr>
        <p:txBody>
          <a:bodyPr wrap="square" rtlCol="0">
            <a:spAutoFit/>
          </a:bodyPr>
          <a:lstStyle/>
          <a:p>
            <a:r>
              <a:rPr lang="fr-FR" sz="2400" b="1" dirty="0"/>
              <a:t>É</a:t>
            </a:r>
            <a:r>
              <a:rPr lang="fr-FR" sz="2400" b="1" dirty="0" smtClean="0"/>
              <a:t>coutez cinq personnes qui parlent du rôle de la technologie. Pour chaque phrase, écrivez F( Fabienne), J (Joseph), V ( Vincent), S (Sofia) ou E (Estelle) selon qui parle. </a:t>
            </a:r>
            <a:endParaRPr lang="fr-FR" sz="2400" b="1" dirty="0"/>
          </a:p>
        </p:txBody>
      </p:sp>
      <p:pic>
        <p:nvPicPr>
          <p:cNvPr id="7" name="Picture 2" descr="https://upload.wikimedia.org/wikipedia/en/thumb/c/c3/Flag_of_France.svg/1280px-Flag_of_Franc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4181" y="929148"/>
            <a:ext cx="474278" cy="426332"/>
          </a:xfrm>
          <a:prstGeom prst="rect">
            <a:avLst/>
          </a:prstGeom>
          <a:solidFill>
            <a:schemeClr val="bg1"/>
          </a:solidFill>
          <a:ln>
            <a:solidFill>
              <a:srgbClr val="0070C0"/>
            </a:solidFill>
          </a:ln>
        </p:spPr>
      </p:pic>
      <p:pic>
        <p:nvPicPr>
          <p:cNvPr id="8" name="le role de la technologi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03987" y="145715"/>
            <a:ext cx="609600" cy="609600"/>
          </a:xfrm>
          <a:prstGeom prst="rect">
            <a:avLst/>
          </a:prstGeom>
        </p:spPr>
      </p:pic>
    </p:spTree>
    <p:extLst>
      <p:ext uri="{BB962C8B-B14F-4D97-AF65-F5344CB8AC3E}">
        <p14:creationId xmlns:p14="http://schemas.microsoft.com/office/powerpoint/2010/main" val="37298575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9366"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28484" y="0"/>
            <a:ext cx="10515600" cy="741004"/>
          </a:xfrm>
        </p:spPr>
        <p:txBody>
          <a:bodyPr/>
          <a:lstStyle/>
          <a:p>
            <a:r>
              <a:rPr lang="fr-FR" b="1" dirty="0" smtClean="0"/>
              <a:t>4. Le rôle de la technologie</a:t>
            </a:r>
            <a:endParaRPr lang="fr-FR" b="1" dirty="0"/>
          </a:p>
        </p:txBody>
      </p:sp>
      <p:pic>
        <p:nvPicPr>
          <p:cNvPr id="5" name="le role de la technologi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044084" y="131404"/>
            <a:ext cx="609600" cy="609600"/>
          </a:xfrm>
          <a:prstGeom prst="rect">
            <a:avLst/>
          </a:prstGeom>
        </p:spPr>
      </p:pic>
      <p:sp>
        <p:nvSpPr>
          <p:cNvPr id="6" name="TextBox 5"/>
          <p:cNvSpPr txBox="1"/>
          <p:nvPr/>
        </p:nvSpPr>
        <p:spPr>
          <a:xfrm>
            <a:off x="737420" y="1548580"/>
            <a:ext cx="10916264" cy="1384995"/>
          </a:xfrm>
          <a:prstGeom prst="rect">
            <a:avLst/>
          </a:prstGeom>
          <a:noFill/>
        </p:spPr>
        <p:txBody>
          <a:bodyPr wrap="square" rtlCol="0">
            <a:spAutoFit/>
          </a:bodyPr>
          <a:lstStyle/>
          <a:p>
            <a:pPr algn="just"/>
            <a:r>
              <a:rPr lang="fr-FR" sz="2800" b="1" dirty="0"/>
              <a:t>Réécoutez le passage et remplissez les blancs en utilisant les mots dans la liste pour compléter la transcription.  </a:t>
            </a:r>
            <a:r>
              <a:rPr lang="fr-FR" sz="2800" b="1" i="1" dirty="0"/>
              <a:t>Attention ! Il y a cinq mots de trop </a:t>
            </a:r>
            <a:r>
              <a:rPr lang="fr-FR" sz="2800" b="1" i="1" dirty="0" smtClean="0"/>
              <a:t>!</a:t>
            </a:r>
            <a:endParaRPr lang="fr-FR" sz="2800" dirty="0"/>
          </a:p>
        </p:txBody>
      </p:sp>
      <p:pic>
        <p:nvPicPr>
          <p:cNvPr id="7" name="Picture 2" descr="https://upload.wikimedia.org/wikipedia/en/thumb/c/c3/Flag_of_France.svg/1280px-Flag_of_France.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4181" y="929148"/>
            <a:ext cx="474278" cy="426332"/>
          </a:xfrm>
          <a:prstGeom prst="rect">
            <a:avLst/>
          </a:prstGeom>
          <a:solidFill>
            <a:schemeClr val="bg1"/>
          </a:solidFill>
          <a:ln>
            <a:solidFill>
              <a:srgbClr val="0070C0"/>
            </a:solidFill>
          </a:ln>
        </p:spPr>
      </p:pic>
      <p:pic>
        <p:nvPicPr>
          <p:cNvPr id="8" name="Picture 2" descr="https://upload.wikimedia.org/wikipedia/en/thumb/c/c3/Flag_of_France.svg/1280px-Flag_of_France.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73278" y="929148"/>
            <a:ext cx="474278" cy="426332"/>
          </a:xfrm>
          <a:prstGeom prst="rect">
            <a:avLst/>
          </a:prstGeom>
          <a:solidFill>
            <a:schemeClr val="bg1"/>
          </a:solidFill>
          <a:ln>
            <a:solidFill>
              <a:srgbClr val="0070C0"/>
            </a:solidFill>
          </a:ln>
        </p:spPr>
      </p:pic>
      <p:pic>
        <p:nvPicPr>
          <p:cNvPr id="9" name="Picture 2" descr="https://upload.wikimedia.org/wikipedia/en/thumb/c/c3/Flag_of_France.svg/1280px-Flag_of_France.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87537" y="3314819"/>
            <a:ext cx="474278" cy="426332"/>
          </a:xfrm>
          <a:prstGeom prst="rect">
            <a:avLst/>
          </a:prstGeom>
          <a:solidFill>
            <a:schemeClr val="bg1"/>
          </a:solidFill>
          <a:ln>
            <a:solidFill>
              <a:srgbClr val="0070C0"/>
            </a:solidFill>
          </a:ln>
        </p:spPr>
      </p:pic>
      <p:pic>
        <p:nvPicPr>
          <p:cNvPr id="10" name="Picture 2" descr="https://upload.wikimedia.org/wikipedia/en/thumb/c/c3/Flag_of_France.svg/1280px-Flag_of_France.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60859" y="3314819"/>
            <a:ext cx="474278" cy="426332"/>
          </a:xfrm>
          <a:prstGeom prst="rect">
            <a:avLst/>
          </a:prstGeom>
          <a:solidFill>
            <a:schemeClr val="bg1"/>
          </a:solidFill>
          <a:ln>
            <a:solidFill>
              <a:srgbClr val="0070C0"/>
            </a:solidFill>
          </a:ln>
        </p:spPr>
      </p:pic>
      <p:pic>
        <p:nvPicPr>
          <p:cNvPr id="11" name="Picture 2" descr="https://upload.wikimedia.org/wikipedia/en/thumb/c/c3/Flag_of_France.svg/1280px-Flag_of_France.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4181" y="3314819"/>
            <a:ext cx="474278" cy="426332"/>
          </a:xfrm>
          <a:prstGeom prst="rect">
            <a:avLst/>
          </a:prstGeom>
          <a:solidFill>
            <a:schemeClr val="bg1"/>
          </a:solidFill>
          <a:ln>
            <a:solidFill>
              <a:srgbClr val="0070C0"/>
            </a:solidFill>
          </a:ln>
        </p:spPr>
      </p:pic>
      <p:sp>
        <p:nvSpPr>
          <p:cNvPr id="12" name="TextBox 11"/>
          <p:cNvSpPr txBox="1"/>
          <p:nvPr/>
        </p:nvSpPr>
        <p:spPr>
          <a:xfrm>
            <a:off x="634181" y="4115242"/>
            <a:ext cx="5166158" cy="523220"/>
          </a:xfrm>
          <a:prstGeom prst="rect">
            <a:avLst/>
          </a:prstGeom>
          <a:noFill/>
        </p:spPr>
        <p:txBody>
          <a:bodyPr wrap="none" rtlCol="0">
            <a:spAutoFit/>
          </a:bodyPr>
          <a:lstStyle/>
          <a:p>
            <a:r>
              <a:rPr lang="fr-FR" sz="2800" b="1" dirty="0" smtClean="0"/>
              <a:t>Sans l’aide: pliez le bas de la page</a:t>
            </a:r>
            <a:endParaRPr lang="fr-FR" sz="2800" b="1" dirty="0"/>
          </a:p>
        </p:txBody>
      </p:sp>
      <p:sp>
        <p:nvSpPr>
          <p:cNvPr id="13" name="TextBox 12"/>
          <p:cNvSpPr txBox="1"/>
          <p:nvPr/>
        </p:nvSpPr>
        <p:spPr>
          <a:xfrm>
            <a:off x="1273278" y="5343075"/>
            <a:ext cx="10145929" cy="954107"/>
          </a:xfrm>
          <a:prstGeom prst="rect">
            <a:avLst/>
          </a:prstGeom>
          <a:solidFill>
            <a:schemeClr val="accent1">
              <a:lumMod val="20000"/>
              <a:lumOff val="80000"/>
            </a:schemeClr>
          </a:solidFill>
        </p:spPr>
        <p:txBody>
          <a:bodyPr wrap="square" rtlCol="0">
            <a:spAutoFit/>
          </a:bodyPr>
          <a:lstStyle/>
          <a:p>
            <a:r>
              <a:rPr lang="fr-FR" sz="2800" b="1" dirty="0" smtClean="0"/>
              <a:t>Puis, utilisez cette transcription pour corriger vos erreurs dans l’activité 1 et vous donner une note</a:t>
            </a:r>
            <a:endParaRPr lang="fr-FR" sz="2800" b="1" dirty="0"/>
          </a:p>
        </p:txBody>
      </p:sp>
    </p:spTree>
    <p:extLst>
      <p:ext uri="{BB962C8B-B14F-4D97-AF65-F5344CB8AC3E}">
        <p14:creationId xmlns:p14="http://schemas.microsoft.com/office/powerpoint/2010/main" val="5482893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9366"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484" y="0"/>
            <a:ext cx="10515600" cy="741004"/>
          </a:xfrm>
        </p:spPr>
        <p:txBody>
          <a:bodyPr/>
          <a:lstStyle/>
          <a:p>
            <a:r>
              <a:rPr lang="fr-FR" b="1" dirty="0" smtClean="0"/>
              <a:t>Le rôle de la technologie</a:t>
            </a:r>
            <a:endParaRPr lang="fr-FR" b="1" dirty="0"/>
          </a:p>
        </p:txBody>
      </p:sp>
      <p:graphicFrame>
        <p:nvGraphicFramePr>
          <p:cNvPr id="5" name="Table 4"/>
          <p:cNvGraphicFramePr>
            <a:graphicFrameLocks noGrp="1"/>
          </p:cNvGraphicFramePr>
          <p:nvPr>
            <p:extLst>
              <p:ext uri="{D42A27DB-BD31-4B8C-83A1-F6EECF244321}">
                <p14:modId xmlns:p14="http://schemas.microsoft.com/office/powerpoint/2010/main" val="2749329080"/>
              </p:ext>
            </p:extLst>
          </p:nvPr>
        </p:nvGraphicFramePr>
        <p:xfrm>
          <a:off x="855406" y="2106015"/>
          <a:ext cx="10188679" cy="4389120"/>
        </p:xfrm>
        <a:graphic>
          <a:graphicData uri="http://schemas.openxmlformats.org/drawingml/2006/table">
            <a:tbl>
              <a:tblPr firstRow="1" bandRow="1">
                <a:tableStyleId>{5C22544A-7EE6-4342-B048-85BDC9FD1C3A}</a:tableStyleId>
              </a:tblPr>
              <a:tblGrid>
                <a:gridCol w="909997">
                  <a:extLst>
                    <a:ext uri="{9D8B030D-6E8A-4147-A177-3AD203B41FA5}">
                      <a16:colId xmlns:a16="http://schemas.microsoft.com/office/drawing/2014/main" val="20000"/>
                    </a:ext>
                  </a:extLst>
                </a:gridCol>
                <a:gridCol w="8152998">
                  <a:extLst>
                    <a:ext uri="{9D8B030D-6E8A-4147-A177-3AD203B41FA5}">
                      <a16:colId xmlns:a16="http://schemas.microsoft.com/office/drawing/2014/main" val="20001"/>
                    </a:ext>
                  </a:extLst>
                </a:gridCol>
                <a:gridCol w="1125684">
                  <a:extLst>
                    <a:ext uri="{9D8B030D-6E8A-4147-A177-3AD203B41FA5}">
                      <a16:colId xmlns:a16="http://schemas.microsoft.com/office/drawing/2014/main" val="20002"/>
                    </a:ext>
                  </a:extLst>
                </a:gridCol>
              </a:tblGrid>
              <a:tr h="370840">
                <a:tc>
                  <a:txBody>
                    <a:bodyPr/>
                    <a:lstStyle/>
                    <a:p>
                      <a:pPr algn="ctr">
                        <a:lnSpc>
                          <a:spcPct val="150000"/>
                        </a:lnSpc>
                      </a:pPr>
                      <a:r>
                        <a:rPr lang="fr-FR" sz="2000" b="1" dirty="0" smtClean="0">
                          <a:solidFill>
                            <a:sysClr val="windowText" lastClr="000000"/>
                          </a:solidFill>
                        </a:rPr>
                        <a:t>1</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nSpc>
                          <a:spcPct val="150000"/>
                        </a:lnSpc>
                      </a:pPr>
                      <a:r>
                        <a:rPr lang="fr-FR" sz="2000" b="1" dirty="0" smtClean="0">
                          <a:solidFill>
                            <a:sysClr val="windowText" lastClr="000000"/>
                          </a:solidFill>
                        </a:rPr>
                        <a:t>Les technologies ont permi</a:t>
                      </a:r>
                      <a:r>
                        <a:rPr lang="fr-FR" sz="2000" b="1" baseline="0" dirty="0" smtClean="0">
                          <a:solidFill>
                            <a:sysClr val="windowText" lastClr="000000"/>
                          </a:solidFill>
                        </a:rPr>
                        <a:t>s de sauver des vies.</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lnSpc>
                          <a:spcPct val="150000"/>
                        </a:lnSpc>
                      </a:pPr>
                      <a:r>
                        <a:rPr lang="fr-FR" sz="2000" b="1" dirty="0" smtClean="0">
                          <a:solidFill>
                            <a:srgbClr val="FF0000"/>
                          </a:solidFill>
                        </a:rPr>
                        <a:t>F</a:t>
                      </a:r>
                      <a:endParaRPr lang="fr-FR" sz="2000" b="1" dirty="0">
                        <a:solidFill>
                          <a:srgbClr val="FF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pPr algn="ctr">
                        <a:lnSpc>
                          <a:spcPct val="150000"/>
                        </a:lnSpc>
                      </a:pPr>
                      <a:r>
                        <a:rPr lang="fr-FR" sz="2000" b="1" dirty="0" smtClean="0">
                          <a:solidFill>
                            <a:sysClr val="windowText" lastClr="000000"/>
                          </a:solidFill>
                        </a:rPr>
                        <a:t>2</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nSpc>
                          <a:spcPct val="150000"/>
                        </a:lnSpc>
                      </a:pPr>
                      <a:r>
                        <a:rPr lang="fr-FR" sz="2000" b="1" dirty="0" smtClean="0">
                          <a:solidFill>
                            <a:sysClr val="windowText" lastClr="000000"/>
                          </a:solidFill>
                        </a:rPr>
                        <a:t>Notre utilisation de la technologie pose un problème.</a:t>
                      </a:r>
                      <a:r>
                        <a:rPr lang="fr-FR" sz="2000" b="1" baseline="0" dirty="0" smtClean="0">
                          <a:solidFill>
                            <a:sysClr val="windowText" lastClr="000000"/>
                          </a:solidFill>
                        </a:rPr>
                        <a:t> </a:t>
                      </a:r>
                      <a:r>
                        <a:rPr lang="fr-FR" sz="2000" b="1" dirty="0" smtClean="0">
                          <a:solidFill>
                            <a:sysClr val="windowText" lastClr="000000"/>
                          </a:solidFill>
                        </a:rPr>
                        <a:t> </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lnSpc>
                          <a:spcPct val="150000"/>
                        </a:lnSpc>
                      </a:pPr>
                      <a:r>
                        <a:rPr lang="fr-FR" sz="2000" b="1" dirty="0" smtClean="0">
                          <a:solidFill>
                            <a:srgbClr val="FF0000"/>
                          </a:solidFill>
                        </a:rPr>
                        <a:t>S</a:t>
                      </a:r>
                      <a:endParaRPr lang="fr-FR" sz="2000" b="1" dirty="0">
                        <a:solidFill>
                          <a:srgbClr val="FF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pPr algn="ctr">
                        <a:lnSpc>
                          <a:spcPct val="150000"/>
                        </a:lnSpc>
                      </a:pPr>
                      <a:r>
                        <a:rPr lang="fr-FR" sz="2000" b="1" dirty="0" smtClean="0">
                          <a:solidFill>
                            <a:sysClr val="windowText" lastClr="000000"/>
                          </a:solidFill>
                        </a:rPr>
                        <a:t>3</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nSpc>
                          <a:spcPct val="150000"/>
                        </a:lnSpc>
                      </a:pPr>
                      <a:r>
                        <a:rPr lang="fr-FR" sz="2000" b="1" dirty="0" smtClean="0">
                          <a:solidFill>
                            <a:sysClr val="windowText" lastClr="000000"/>
                          </a:solidFill>
                        </a:rPr>
                        <a:t>Elles permettent de rester en contact avec des personnes qui habitent</a:t>
                      </a:r>
                      <a:r>
                        <a:rPr lang="fr-FR" sz="2000" b="1" baseline="0" dirty="0" smtClean="0">
                          <a:solidFill>
                            <a:sysClr val="windowText" lastClr="000000"/>
                          </a:solidFill>
                        </a:rPr>
                        <a:t> loin.</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lnSpc>
                          <a:spcPct val="150000"/>
                        </a:lnSpc>
                      </a:pPr>
                      <a:r>
                        <a:rPr lang="fr-FR" sz="2000" b="1" dirty="0" smtClean="0">
                          <a:solidFill>
                            <a:srgbClr val="FF0000"/>
                          </a:solidFill>
                        </a:rPr>
                        <a:t>E</a:t>
                      </a:r>
                      <a:endParaRPr lang="fr-FR" sz="2000" b="1" dirty="0">
                        <a:solidFill>
                          <a:srgbClr val="FF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pPr algn="ctr">
                        <a:lnSpc>
                          <a:spcPct val="150000"/>
                        </a:lnSpc>
                      </a:pPr>
                      <a:r>
                        <a:rPr lang="fr-FR" sz="2000" b="1" dirty="0" smtClean="0">
                          <a:solidFill>
                            <a:sysClr val="windowText" lastClr="000000"/>
                          </a:solidFill>
                        </a:rPr>
                        <a:t>4</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nSpc>
                          <a:spcPct val="150000"/>
                        </a:lnSpc>
                      </a:pPr>
                      <a:r>
                        <a:rPr lang="fr-FR" sz="2000" b="1" dirty="0" smtClean="0">
                          <a:solidFill>
                            <a:sysClr val="windowText" lastClr="000000"/>
                          </a:solidFill>
                        </a:rPr>
                        <a:t>C’est de notre faute si nous sommes accros à la technologie. </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lnSpc>
                          <a:spcPct val="150000"/>
                        </a:lnSpc>
                      </a:pPr>
                      <a:r>
                        <a:rPr lang="fr-FR" sz="2000" b="1" dirty="0" smtClean="0">
                          <a:solidFill>
                            <a:srgbClr val="FF0000"/>
                          </a:solidFill>
                        </a:rPr>
                        <a:t>V</a:t>
                      </a:r>
                      <a:endParaRPr lang="fr-FR" sz="2000" b="1" dirty="0">
                        <a:solidFill>
                          <a:srgbClr val="FF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pPr algn="ctr">
                        <a:lnSpc>
                          <a:spcPct val="150000"/>
                        </a:lnSpc>
                      </a:pPr>
                      <a:r>
                        <a:rPr lang="fr-FR" sz="2000" b="1" dirty="0" smtClean="0">
                          <a:solidFill>
                            <a:sysClr val="windowText" lastClr="000000"/>
                          </a:solidFill>
                        </a:rPr>
                        <a:t>5</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nSpc>
                          <a:spcPct val="150000"/>
                        </a:lnSpc>
                      </a:pPr>
                      <a:r>
                        <a:rPr lang="fr-FR" sz="2000" b="1" dirty="0" smtClean="0">
                          <a:solidFill>
                            <a:sysClr val="windowText" lastClr="000000"/>
                          </a:solidFill>
                        </a:rPr>
                        <a:t>La technologie ne date pas d’hier. </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lnSpc>
                          <a:spcPct val="150000"/>
                        </a:lnSpc>
                      </a:pPr>
                      <a:r>
                        <a:rPr lang="fr-FR" sz="2000" b="1" dirty="0" smtClean="0">
                          <a:solidFill>
                            <a:srgbClr val="FF0000"/>
                          </a:solidFill>
                        </a:rPr>
                        <a:t>J</a:t>
                      </a:r>
                      <a:endParaRPr lang="fr-FR" sz="2000" b="1" dirty="0">
                        <a:solidFill>
                          <a:srgbClr val="FF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70840">
                <a:tc>
                  <a:txBody>
                    <a:bodyPr/>
                    <a:lstStyle/>
                    <a:p>
                      <a:pPr algn="ctr">
                        <a:lnSpc>
                          <a:spcPct val="150000"/>
                        </a:lnSpc>
                      </a:pPr>
                      <a:r>
                        <a:rPr lang="fr-FR" sz="2000" b="1" dirty="0" smtClean="0">
                          <a:solidFill>
                            <a:sysClr val="windowText" lastClr="000000"/>
                          </a:solidFill>
                        </a:rPr>
                        <a:t>6</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nSpc>
                          <a:spcPct val="150000"/>
                        </a:lnSpc>
                      </a:pPr>
                      <a:r>
                        <a:rPr lang="fr-FR" sz="2000" b="1" dirty="0" smtClean="0">
                          <a:solidFill>
                            <a:sysClr val="windowText" lastClr="000000"/>
                          </a:solidFill>
                        </a:rPr>
                        <a:t>Elle améliore</a:t>
                      </a:r>
                      <a:r>
                        <a:rPr lang="fr-FR" sz="2000" b="1" baseline="0" dirty="0" smtClean="0">
                          <a:solidFill>
                            <a:sysClr val="windowText" lastClr="000000"/>
                          </a:solidFill>
                        </a:rPr>
                        <a:t> nos connaissances. </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lnSpc>
                          <a:spcPct val="150000"/>
                        </a:lnSpc>
                      </a:pPr>
                      <a:r>
                        <a:rPr lang="fr-FR" sz="2000" b="1" dirty="0" smtClean="0">
                          <a:solidFill>
                            <a:srgbClr val="FF0000"/>
                          </a:solidFill>
                        </a:rPr>
                        <a:t>F</a:t>
                      </a:r>
                      <a:endParaRPr lang="fr-FR" sz="2000" b="1" dirty="0">
                        <a:solidFill>
                          <a:srgbClr val="FF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70840">
                <a:tc>
                  <a:txBody>
                    <a:bodyPr/>
                    <a:lstStyle/>
                    <a:p>
                      <a:pPr algn="ctr">
                        <a:lnSpc>
                          <a:spcPct val="150000"/>
                        </a:lnSpc>
                      </a:pPr>
                      <a:r>
                        <a:rPr lang="fr-FR" sz="2000" b="1" dirty="0" smtClean="0">
                          <a:solidFill>
                            <a:sysClr val="windowText" lastClr="000000"/>
                          </a:solidFill>
                        </a:rPr>
                        <a:t>7</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nSpc>
                          <a:spcPct val="150000"/>
                        </a:lnSpc>
                      </a:pPr>
                      <a:r>
                        <a:rPr lang="fr-FR" sz="2000" b="1" dirty="0" smtClean="0">
                          <a:solidFill>
                            <a:sysClr val="windowText" lastClr="000000"/>
                          </a:solidFill>
                        </a:rPr>
                        <a:t>La technologie joue</a:t>
                      </a:r>
                      <a:r>
                        <a:rPr lang="fr-FR" sz="2000" b="1" baseline="0" dirty="0" smtClean="0">
                          <a:solidFill>
                            <a:sysClr val="windowText" lastClr="000000"/>
                          </a:solidFill>
                        </a:rPr>
                        <a:t> un rôle primordial dans le progrès médical. </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lnSpc>
                          <a:spcPct val="150000"/>
                        </a:lnSpc>
                      </a:pPr>
                      <a:r>
                        <a:rPr lang="fr-FR" sz="2000" b="1" dirty="0" smtClean="0">
                          <a:solidFill>
                            <a:srgbClr val="FF0000"/>
                          </a:solidFill>
                        </a:rPr>
                        <a:t>J</a:t>
                      </a:r>
                      <a:endParaRPr lang="fr-FR" sz="2000" b="1" dirty="0">
                        <a:solidFill>
                          <a:srgbClr val="FF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70840">
                <a:tc>
                  <a:txBody>
                    <a:bodyPr/>
                    <a:lstStyle/>
                    <a:p>
                      <a:pPr algn="ctr">
                        <a:lnSpc>
                          <a:spcPct val="150000"/>
                        </a:lnSpc>
                      </a:pPr>
                      <a:r>
                        <a:rPr lang="fr-FR" sz="2000" b="1" dirty="0" smtClean="0">
                          <a:solidFill>
                            <a:sysClr val="windowText" lastClr="000000"/>
                          </a:solidFill>
                        </a:rPr>
                        <a:t>8</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nSpc>
                          <a:spcPct val="150000"/>
                        </a:lnSpc>
                      </a:pPr>
                      <a:r>
                        <a:rPr lang="fr-FR" sz="2000" b="1" dirty="0" smtClean="0">
                          <a:solidFill>
                            <a:sysClr val="windowText" lastClr="000000"/>
                          </a:solidFill>
                        </a:rPr>
                        <a:t>Nous avons</a:t>
                      </a:r>
                      <a:r>
                        <a:rPr lang="fr-FR" sz="2000" b="1" baseline="0" dirty="0" smtClean="0">
                          <a:solidFill>
                            <a:sysClr val="windowText" lastClr="000000"/>
                          </a:solidFill>
                        </a:rPr>
                        <a:t> besoin d’être plus éduquer sur les technologies. </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lnSpc>
                          <a:spcPct val="150000"/>
                        </a:lnSpc>
                      </a:pPr>
                      <a:r>
                        <a:rPr lang="fr-FR" sz="2000" b="1" dirty="0" smtClean="0">
                          <a:solidFill>
                            <a:srgbClr val="FF0000"/>
                          </a:solidFill>
                        </a:rPr>
                        <a:t>E</a:t>
                      </a:r>
                      <a:endParaRPr lang="fr-FR" sz="2000" b="1" dirty="0">
                        <a:solidFill>
                          <a:srgbClr val="FF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
        <p:nvSpPr>
          <p:cNvPr id="6" name="TextBox 5"/>
          <p:cNvSpPr txBox="1"/>
          <p:nvPr/>
        </p:nvSpPr>
        <p:spPr>
          <a:xfrm>
            <a:off x="1268362" y="755315"/>
            <a:ext cx="10161639" cy="1200329"/>
          </a:xfrm>
          <a:prstGeom prst="rect">
            <a:avLst/>
          </a:prstGeom>
          <a:noFill/>
        </p:spPr>
        <p:txBody>
          <a:bodyPr wrap="square" rtlCol="0">
            <a:spAutoFit/>
          </a:bodyPr>
          <a:lstStyle/>
          <a:p>
            <a:r>
              <a:rPr lang="fr-FR" sz="2400" b="1" dirty="0"/>
              <a:t>É</a:t>
            </a:r>
            <a:r>
              <a:rPr lang="fr-FR" sz="2400" b="1" dirty="0" smtClean="0"/>
              <a:t>coutez cinq personnes qui parlent du rôle de la technologie. Pour chaque phrase, écrivez F( Fabienne), J (Joseph), V ( Vincent), S (Sofia) ou E (Estelle) selon qui parle. </a:t>
            </a:r>
            <a:endParaRPr lang="fr-FR" sz="2400" b="1" dirty="0"/>
          </a:p>
        </p:txBody>
      </p:sp>
      <p:pic>
        <p:nvPicPr>
          <p:cNvPr id="7" name="Picture 2" descr="https://upload.wikimedia.org/wikipedia/en/thumb/c/c3/Flag_of_France.svg/1280px-Flag_of_Franc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4181" y="929148"/>
            <a:ext cx="474278" cy="426332"/>
          </a:xfrm>
          <a:prstGeom prst="rect">
            <a:avLst/>
          </a:prstGeom>
          <a:solidFill>
            <a:schemeClr val="bg1"/>
          </a:solidFill>
          <a:ln>
            <a:solidFill>
              <a:srgbClr val="0070C0"/>
            </a:solidFill>
          </a:ln>
        </p:spPr>
      </p:pic>
      <p:pic>
        <p:nvPicPr>
          <p:cNvPr id="8" name="le role de la technologi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03987" y="145715"/>
            <a:ext cx="609600" cy="609600"/>
          </a:xfrm>
          <a:prstGeom prst="rect">
            <a:avLst/>
          </a:prstGeom>
        </p:spPr>
      </p:pic>
      <p:sp>
        <p:nvSpPr>
          <p:cNvPr id="3" name="TextBox 2"/>
          <p:cNvSpPr txBox="1"/>
          <p:nvPr/>
        </p:nvSpPr>
        <p:spPr>
          <a:xfrm>
            <a:off x="7787149" y="1582795"/>
            <a:ext cx="2091406" cy="523220"/>
          </a:xfrm>
          <a:prstGeom prst="rect">
            <a:avLst/>
          </a:prstGeom>
          <a:noFill/>
        </p:spPr>
        <p:txBody>
          <a:bodyPr wrap="none" rtlCol="0">
            <a:spAutoFit/>
          </a:bodyPr>
          <a:lstStyle/>
          <a:p>
            <a:r>
              <a:rPr lang="fr-FR" sz="2800" b="1" dirty="0" smtClean="0">
                <a:solidFill>
                  <a:srgbClr val="FF0000"/>
                </a:solidFill>
              </a:rPr>
              <a:t>Les réponses</a:t>
            </a:r>
            <a:endParaRPr lang="fr-FR" sz="2800" b="1" dirty="0">
              <a:solidFill>
                <a:srgbClr val="FF0000"/>
              </a:solidFill>
            </a:endParaRPr>
          </a:p>
        </p:txBody>
      </p:sp>
    </p:spTree>
    <p:extLst>
      <p:ext uri="{BB962C8B-B14F-4D97-AF65-F5344CB8AC3E}">
        <p14:creationId xmlns:p14="http://schemas.microsoft.com/office/powerpoint/2010/main" val="286214120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9366"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4780935" cy="958645"/>
          </a:xfrm>
        </p:spPr>
        <p:txBody>
          <a:bodyPr>
            <a:normAutofit fontScale="90000"/>
          </a:bodyPr>
          <a:lstStyle/>
          <a:p>
            <a:r>
              <a:rPr lang="fr-FR" b="1" dirty="0" smtClean="0"/>
              <a:t>5. Les imprimantes 3D</a:t>
            </a:r>
            <a:endParaRPr lang="fr-FR"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011415" y="0"/>
            <a:ext cx="985531" cy="985531"/>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03430" y="35529"/>
            <a:ext cx="1088570" cy="914472"/>
          </a:xfrm>
          <a:prstGeom prst="rect">
            <a:avLst/>
          </a:prstGeom>
        </p:spPr>
      </p:pic>
      <p:sp>
        <p:nvSpPr>
          <p:cNvPr id="6" name="TextBox 5"/>
          <p:cNvSpPr txBox="1"/>
          <p:nvPr/>
        </p:nvSpPr>
        <p:spPr>
          <a:xfrm>
            <a:off x="634180" y="1179871"/>
            <a:ext cx="10707330" cy="1077218"/>
          </a:xfrm>
          <a:prstGeom prst="rect">
            <a:avLst/>
          </a:prstGeom>
          <a:noFill/>
        </p:spPr>
        <p:txBody>
          <a:bodyPr wrap="square" rtlCol="0">
            <a:spAutoFit/>
          </a:bodyPr>
          <a:lstStyle/>
          <a:p>
            <a:r>
              <a:rPr lang="fr-FR" sz="3200" b="1" dirty="0" smtClean="0"/>
              <a:t>Regardez la vidéo sur les imprimante 3D et prenez des notes pour pouvoir répondre aux questions</a:t>
            </a:r>
            <a:endParaRPr lang="fr-FR" sz="3200" b="1"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2761021"/>
            <a:ext cx="4462616" cy="27891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p:cNvSpPr txBox="1"/>
          <p:nvPr/>
        </p:nvSpPr>
        <p:spPr>
          <a:xfrm>
            <a:off x="7565923" y="2504780"/>
            <a:ext cx="4230682" cy="3539430"/>
          </a:xfrm>
          <a:prstGeom prst="rect">
            <a:avLst/>
          </a:prstGeom>
          <a:solidFill>
            <a:schemeClr val="accent1">
              <a:lumMod val="20000"/>
              <a:lumOff val="80000"/>
            </a:schemeClr>
          </a:solidFill>
        </p:spPr>
        <p:txBody>
          <a:bodyPr wrap="square" rtlCol="0">
            <a:spAutoFit/>
          </a:bodyPr>
          <a:lstStyle/>
          <a:p>
            <a:r>
              <a:rPr lang="fr-FR" sz="2800" b="1" dirty="0" smtClean="0"/>
              <a:t>Comment l’imprimante 3D a-t-elle été bénéfique pour Maxence?</a:t>
            </a:r>
          </a:p>
          <a:p>
            <a:endParaRPr lang="fr-FR" sz="2800" b="1" dirty="0" smtClean="0"/>
          </a:p>
          <a:p>
            <a:r>
              <a:rPr lang="fr-FR" sz="2800" b="1" dirty="0" smtClean="0"/>
              <a:t>Comment ça marche?</a:t>
            </a:r>
          </a:p>
          <a:p>
            <a:endParaRPr lang="fr-FR" sz="2800" b="1" dirty="0" smtClean="0"/>
          </a:p>
          <a:p>
            <a:r>
              <a:rPr lang="fr-FR" sz="2800" b="1" dirty="0" smtClean="0"/>
              <a:t>Quelles sont les autres utilisations possibles?</a:t>
            </a:r>
            <a:endParaRPr lang="fr-FR" sz="2800" b="1" dirty="0"/>
          </a:p>
        </p:txBody>
      </p:sp>
      <p:pic>
        <p:nvPicPr>
          <p:cNvPr id="9" name="Picture 2" descr="https://upload.wikimedia.org/wikipedia/en/thumb/c/c3/Flag_of_France.svg/1280px-Flag_of_France.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91645" y="2504780"/>
            <a:ext cx="474278" cy="426332"/>
          </a:xfrm>
          <a:prstGeom prst="rect">
            <a:avLst/>
          </a:prstGeom>
          <a:solidFill>
            <a:schemeClr val="bg1"/>
          </a:solidFill>
          <a:ln>
            <a:solidFill>
              <a:srgbClr val="0070C0"/>
            </a:solidFill>
          </a:ln>
        </p:spPr>
      </p:pic>
      <p:pic>
        <p:nvPicPr>
          <p:cNvPr id="10" name="Picture 2" descr="https://upload.wikimedia.org/wikipedia/en/thumb/c/c3/Flag_of_France.svg/1280px-Flag_of_France.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91645" y="4274495"/>
            <a:ext cx="474278" cy="426332"/>
          </a:xfrm>
          <a:prstGeom prst="rect">
            <a:avLst/>
          </a:prstGeom>
          <a:solidFill>
            <a:schemeClr val="bg1"/>
          </a:solidFill>
          <a:ln>
            <a:solidFill>
              <a:srgbClr val="0070C0"/>
            </a:solidFill>
          </a:ln>
        </p:spPr>
      </p:pic>
      <p:pic>
        <p:nvPicPr>
          <p:cNvPr id="11" name="Picture 2" descr="https://upload.wikimedia.org/wikipedia/en/thumb/c/c3/Flag_of_France.svg/1280px-Flag_of_France.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91877" y="4274495"/>
            <a:ext cx="474278" cy="426332"/>
          </a:xfrm>
          <a:prstGeom prst="rect">
            <a:avLst/>
          </a:prstGeom>
          <a:solidFill>
            <a:schemeClr val="bg1"/>
          </a:solidFill>
          <a:ln>
            <a:solidFill>
              <a:srgbClr val="0070C0"/>
            </a:solidFill>
          </a:ln>
        </p:spPr>
      </p:pic>
      <p:pic>
        <p:nvPicPr>
          <p:cNvPr id="12" name="Picture 2" descr="https://upload.wikimedia.org/wikipedia/en/thumb/c/c3/Flag_of_France.svg/1280px-Flag_of_France.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91645" y="5159352"/>
            <a:ext cx="474278" cy="426332"/>
          </a:xfrm>
          <a:prstGeom prst="rect">
            <a:avLst/>
          </a:prstGeom>
          <a:solidFill>
            <a:schemeClr val="bg1"/>
          </a:solidFill>
          <a:ln>
            <a:solidFill>
              <a:srgbClr val="0070C0"/>
            </a:solidFill>
          </a:ln>
        </p:spPr>
      </p:pic>
      <p:pic>
        <p:nvPicPr>
          <p:cNvPr id="13" name="Picture 2" descr="https://upload.wikimedia.org/wikipedia/en/thumb/c/c3/Flag_of_France.svg/1280px-Flag_of_France.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91877" y="5163457"/>
            <a:ext cx="474278" cy="426332"/>
          </a:xfrm>
          <a:prstGeom prst="rect">
            <a:avLst/>
          </a:prstGeom>
          <a:solidFill>
            <a:schemeClr val="bg1"/>
          </a:solidFill>
          <a:ln>
            <a:solidFill>
              <a:srgbClr val="0070C0"/>
            </a:solidFill>
          </a:ln>
        </p:spPr>
      </p:pic>
      <p:pic>
        <p:nvPicPr>
          <p:cNvPr id="14" name="Picture 2" descr="https://upload.wikimedia.org/wikipedia/en/thumb/c/c3/Flag_of_France.svg/1280px-Flag_of_France.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00584" y="5159352"/>
            <a:ext cx="474278" cy="426332"/>
          </a:xfrm>
          <a:prstGeom prst="rect">
            <a:avLst/>
          </a:prstGeom>
          <a:solidFill>
            <a:schemeClr val="bg1"/>
          </a:solidFill>
          <a:ln>
            <a:solidFill>
              <a:srgbClr val="0070C0"/>
            </a:solidFill>
          </a:ln>
        </p:spPr>
      </p:pic>
    </p:spTree>
    <p:extLst>
      <p:ext uri="{BB962C8B-B14F-4D97-AF65-F5344CB8AC3E}">
        <p14:creationId xmlns:p14="http://schemas.microsoft.com/office/powerpoint/2010/main" val="31036451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4780935" cy="958645"/>
          </a:xfrm>
        </p:spPr>
        <p:txBody>
          <a:bodyPr/>
          <a:lstStyle/>
          <a:p>
            <a:r>
              <a:rPr lang="fr-FR" b="1" dirty="0"/>
              <a:t>L</a:t>
            </a:r>
            <a:r>
              <a:rPr lang="fr-FR" b="1" dirty="0" smtClean="0"/>
              <a:t>es imprimantes 3D</a:t>
            </a:r>
            <a:endParaRPr lang="fr-FR"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011415" y="0"/>
            <a:ext cx="985531" cy="985531"/>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03430" y="35529"/>
            <a:ext cx="1088570" cy="914472"/>
          </a:xfrm>
          <a:prstGeom prst="rect">
            <a:avLst/>
          </a:prstGeom>
        </p:spPr>
      </p:pic>
      <p:sp>
        <p:nvSpPr>
          <p:cNvPr id="6" name="TextBox 5"/>
          <p:cNvSpPr txBox="1"/>
          <p:nvPr/>
        </p:nvSpPr>
        <p:spPr>
          <a:xfrm>
            <a:off x="546919" y="782615"/>
            <a:ext cx="10707330" cy="1077218"/>
          </a:xfrm>
          <a:prstGeom prst="rect">
            <a:avLst/>
          </a:prstGeom>
          <a:noFill/>
        </p:spPr>
        <p:txBody>
          <a:bodyPr wrap="square" rtlCol="0">
            <a:spAutoFit/>
          </a:bodyPr>
          <a:lstStyle/>
          <a:p>
            <a:r>
              <a:rPr lang="fr-FR" sz="3200" b="1" dirty="0" smtClean="0"/>
              <a:t>Regardez la vidéo sur les imprimante 3D et prenez des notes pour pouvoir répondre aux questions</a:t>
            </a:r>
            <a:endParaRPr lang="fr-FR" sz="3200" b="1" dirty="0"/>
          </a:p>
        </p:txBody>
      </p:sp>
      <p:sp>
        <p:nvSpPr>
          <p:cNvPr id="8" name="TextBox 7"/>
          <p:cNvSpPr txBox="1"/>
          <p:nvPr/>
        </p:nvSpPr>
        <p:spPr>
          <a:xfrm>
            <a:off x="2331410" y="1941465"/>
            <a:ext cx="9465195" cy="4585871"/>
          </a:xfrm>
          <a:prstGeom prst="rect">
            <a:avLst/>
          </a:prstGeom>
          <a:solidFill>
            <a:schemeClr val="accent1">
              <a:lumMod val="20000"/>
              <a:lumOff val="80000"/>
            </a:schemeClr>
          </a:solidFill>
        </p:spPr>
        <p:txBody>
          <a:bodyPr wrap="square" rtlCol="0">
            <a:spAutoFit/>
          </a:bodyPr>
          <a:lstStyle/>
          <a:p>
            <a:r>
              <a:rPr lang="fr-FR" sz="2400" b="1" dirty="0" smtClean="0"/>
              <a:t>Comment l’imprimante 3D a-t-elle été bénéfique pour Maxence? </a:t>
            </a:r>
            <a:r>
              <a:rPr lang="fr-FR" sz="2400" b="1" dirty="0" smtClean="0">
                <a:solidFill>
                  <a:srgbClr val="FF0000"/>
                </a:solidFill>
              </a:rPr>
              <a:t>Maxence est né sans main droite mais en 2015, il a reçu une main artificielle imprimée en 3D. Il peut l’enlever quand il veut et elle ne coûte pas très chère </a:t>
            </a:r>
            <a:r>
              <a:rPr lang="fr-FR" sz="2400" b="1" dirty="0">
                <a:solidFill>
                  <a:srgbClr val="FF0000"/>
                </a:solidFill>
              </a:rPr>
              <a:t>à</a:t>
            </a:r>
            <a:r>
              <a:rPr lang="fr-FR" sz="2400" b="1" dirty="0" smtClean="0">
                <a:solidFill>
                  <a:srgbClr val="FF0000"/>
                </a:solidFill>
              </a:rPr>
              <a:t> fabriquer. </a:t>
            </a:r>
          </a:p>
          <a:p>
            <a:endParaRPr lang="fr-FR" sz="2400" b="1" dirty="0" smtClean="0"/>
          </a:p>
          <a:p>
            <a:r>
              <a:rPr lang="fr-FR" sz="2400" b="1" dirty="0" smtClean="0"/>
              <a:t>Comment ça marche? </a:t>
            </a:r>
            <a:r>
              <a:rPr lang="fr-FR" sz="2400" b="1" dirty="0" smtClean="0">
                <a:solidFill>
                  <a:srgbClr val="FF0000"/>
                </a:solidFill>
              </a:rPr>
              <a:t>On peut fabriquer des objets à la demande en fournissant des plans à la machine. Des couches de matière sont étalées les unes sur les autres pour donner un objet en 3D.</a:t>
            </a:r>
            <a:r>
              <a:rPr lang="fr-FR" sz="2400" b="1" dirty="0" smtClean="0"/>
              <a:t> </a:t>
            </a:r>
          </a:p>
          <a:p>
            <a:endParaRPr lang="fr-FR" sz="2800" b="1" dirty="0" smtClean="0"/>
          </a:p>
          <a:p>
            <a:r>
              <a:rPr lang="fr-FR" sz="2400" b="1" dirty="0" smtClean="0"/>
              <a:t>Quelles sont les autres utilisations possibles? </a:t>
            </a:r>
            <a:r>
              <a:rPr lang="fr-FR" sz="2400" b="1" dirty="0" smtClean="0">
                <a:solidFill>
                  <a:srgbClr val="FF0000"/>
                </a:solidFill>
              </a:rPr>
              <a:t>On peut l’utiliser pour la médecine, les loisirs créatifs, la mécanique, l’habillement ou la construction de bâtiments. </a:t>
            </a:r>
            <a:endParaRPr lang="fr-FR" sz="2400" b="1" dirty="0">
              <a:solidFill>
                <a:srgbClr val="FF0000"/>
              </a:solidFill>
            </a:endParaRPr>
          </a:p>
        </p:txBody>
      </p:sp>
      <p:pic>
        <p:nvPicPr>
          <p:cNvPr id="9" name="Picture 2" descr="https://upload.wikimedia.org/wikipedia/en/thumb/c/c3/Flag_of_France.svg/1280px-Flag_of_Franc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55967" y="1966416"/>
            <a:ext cx="474278" cy="426332"/>
          </a:xfrm>
          <a:prstGeom prst="rect">
            <a:avLst/>
          </a:prstGeom>
          <a:solidFill>
            <a:schemeClr val="bg1"/>
          </a:solidFill>
          <a:ln>
            <a:solidFill>
              <a:srgbClr val="0070C0"/>
            </a:solidFill>
          </a:ln>
        </p:spPr>
      </p:pic>
      <p:pic>
        <p:nvPicPr>
          <p:cNvPr id="10" name="Picture 2" descr="https://upload.wikimedia.org/wikipedia/en/thumb/c/c3/Flag_of_France.svg/1280px-Flag_of_Franc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70716" y="3808069"/>
            <a:ext cx="474278" cy="426332"/>
          </a:xfrm>
          <a:prstGeom prst="rect">
            <a:avLst/>
          </a:prstGeom>
          <a:solidFill>
            <a:schemeClr val="bg1"/>
          </a:solidFill>
          <a:ln>
            <a:solidFill>
              <a:srgbClr val="0070C0"/>
            </a:solidFill>
          </a:ln>
        </p:spPr>
      </p:pic>
      <p:pic>
        <p:nvPicPr>
          <p:cNvPr id="11" name="Picture 2" descr="https://upload.wikimedia.org/wikipedia/en/thumb/c/c3/Flag_of_France.svg/1280px-Flag_of_Franc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77869" y="3808068"/>
            <a:ext cx="474278" cy="426332"/>
          </a:xfrm>
          <a:prstGeom prst="rect">
            <a:avLst/>
          </a:prstGeom>
          <a:solidFill>
            <a:schemeClr val="bg1"/>
          </a:solidFill>
          <a:ln>
            <a:solidFill>
              <a:srgbClr val="0070C0"/>
            </a:solidFill>
          </a:ln>
        </p:spPr>
      </p:pic>
      <p:pic>
        <p:nvPicPr>
          <p:cNvPr id="12" name="Picture 2" descr="https://upload.wikimedia.org/wikipedia/en/thumb/c/c3/Flag_of_France.svg/1280px-Flag_of_Franc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57132" y="5300232"/>
            <a:ext cx="474278" cy="426332"/>
          </a:xfrm>
          <a:prstGeom prst="rect">
            <a:avLst/>
          </a:prstGeom>
          <a:solidFill>
            <a:schemeClr val="bg1"/>
          </a:solidFill>
          <a:ln>
            <a:solidFill>
              <a:srgbClr val="0070C0"/>
            </a:solidFill>
          </a:ln>
        </p:spPr>
      </p:pic>
      <p:pic>
        <p:nvPicPr>
          <p:cNvPr id="13" name="Picture 2" descr="https://upload.wikimedia.org/wikipedia/en/thumb/c/c3/Flag_of_France.svg/1280px-Flag_of_Franc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64285" y="5300232"/>
            <a:ext cx="474278" cy="426332"/>
          </a:xfrm>
          <a:prstGeom prst="rect">
            <a:avLst/>
          </a:prstGeom>
          <a:solidFill>
            <a:schemeClr val="bg1"/>
          </a:solidFill>
          <a:ln>
            <a:solidFill>
              <a:srgbClr val="0070C0"/>
            </a:solidFill>
          </a:ln>
        </p:spPr>
      </p:pic>
      <p:pic>
        <p:nvPicPr>
          <p:cNvPr id="14" name="Picture 2" descr="https://upload.wikimedia.org/wikipedia/en/thumb/c/c3/Flag_of_France.svg/1280px-Flag_of_Franc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2855" y="5301754"/>
            <a:ext cx="474278" cy="426332"/>
          </a:xfrm>
          <a:prstGeom prst="rect">
            <a:avLst/>
          </a:prstGeom>
          <a:solidFill>
            <a:schemeClr val="bg1"/>
          </a:solidFill>
          <a:ln>
            <a:solidFill>
              <a:srgbClr val="0070C0"/>
            </a:solidFill>
          </a:ln>
        </p:spPr>
      </p:pic>
      <p:sp>
        <p:nvSpPr>
          <p:cNvPr id="3" name="TextBox 2"/>
          <p:cNvSpPr txBox="1"/>
          <p:nvPr/>
        </p:nvSpPr>
        <p:spPr>
          <a:xfrm>
            <a:off x="8585915" y="1399704"/>
            <a:ext cx="3061800" cy="461665"/>
          </a:xfrm>
          <a:prstGeom prst="rect">
            <a:avLst/>
          </a:prstGeom>
          <a:noFill/>
        </p:spPr>
        <p:txBody>
          <a:bodyPr wrap="none" rtlCol="0">
            <a:spAutoFit/>
          </a:bodyPr>
          <a:lstStyle/>
          <a:p>
            <a:r>
              <a:rPr lang="fr-FR" sz="2400" b="1" dirty="0" smtClean="0">
                <a:solidFill>
                  <a:srgbClr val="FF0000"/>
                </a:solidFill>
              </a:rPr>
              <a:t>Les réponses possibles</a:t>
            </a:r>
            <a:endParaRPr lang="fr-FR" sz="2400" b="1" dirty="0">
              <a:solidFill>
                <a:srgbClr val="FF0000"/>
              </a:solidFill>
            </a:endParaRPr>
          </a:p>
        </p:txBody>
      </p:sp>
    </p:spTree>
    <p:extLst>
      <p:ext uri="{BB962C8B-B14F-4D97-AF65-F5344CB8AC3E}">
        <p14:creationId xmlns:p14="http://schemas.microsoft.com/office/powerpoint/2010/main" val="911472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8769"/>
            <a:ext cx="10515600" cy="1325563"/>
          </a:xfrm>
        </p:spPr>
        <p:txBody>
          <a:bodyPr>
            <a:normAutofit fontScale="90000"/>
          </a:bodyPr>
          <a:lstStyle/>
          <a:p>
            <a:r>
              <a:rPr lang="fr-FR" b="1" dirty="0" smtClean="0"/>
              <a:t>Pour commencer: </a:t>
            </a:r>
            <a:br>
              <a:rPr lang="fr-FR" b="1" dirty="0" smtClean="0"/>
            </a:br>
            <a:r>
              <a:rPr lang="fr-FR" sz="3600" b="1" dirty="0" smtClean="0"/>
              <a:t>À deux: discuter les technologies que vous avez chez vous</a:t>
            </a:r>
            <a:endParaRPr lang="fr-FR" sz="40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14809" y="0"/>
            <a:ext cx="890155" cy="89015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61864" y="0"/>
            <a:ext cx="1052945" cy="1052945"/>
          </a:xfrm>
          <a:prstGeom prst="rect">
            <a:avLst/>
          </a:prstGeom>
        </p:spPr>
      </p:pic>
      <p:sp>
        <p:nvSpPr>
          <p:cNvPr id="3" name="TextBox 2"/>
          <p:cNvSpPr txBox="1"/>
          <p:nvPr/>
        </p:nvSpPr>
        <p:spPr>
          <a:xfrm>
            <a:off x="1052944" y="1898165"/>
            <a:ext cx="4661404" cy="4524315"/>
          </a:xfrm>
          <a:prstGeom prst="rect">
            <a:avLst/>
          </a:prstGeom>
          <a:noFill/>
        </p:spPr>
        <p:txBody>
          <a:bodyPr wrap="none" rtlCol="0">
            <a:spAutoFit/>
          </a:bodyPr>
          <a:lstStyle/>
          <a:p>
            <a:pPr marL="285750" indent="-285750">
              <a:buFont typeface="Arial" panose="020B0604020202020204" pitchFamily="34" charset="0"/>
              <a:buChar char="•"/>
            </a:pPr>
            <a:r>
              <a:rPr lang="fr-FR" sz="2400" b="1" dirty="0" smtClean="0"/>
              <a:t>Un ordinateur</a:t>
            </a:r>
          </a:p>
          <a:p>
            <a:pPr marL="285750" indent="-285750">
              <a:buFont typeface="Arial" panose="020B0604020202020204" pitchFamily="34" charset="0"/>
              <a:buChar char="•"/>
            </a:pPr>
            <a:r>
              <a:rPr lang="fr-FR" sz="2400" b="1" dirty="0" smtClean="0"/>
              <a:t>Un ordinateur portable</a:t>
            </a:r>
          </a:p>
          <a:p>
            <a:pPr marL="285750" indent="-285750">
              <a:buFont typeface="Arial" panose="020B0604020202020204" pitchFamily="34" charset="0"/>
              <a:buChar char="•"/>
            </a:pPr>
            <a:r>
              <a:rPr lang="fr-FR" sz="2400" b="1" dirty="0" smtClean="0"/>
              <a:t>Un téléphone portable</a:t>
            </a:r>
          </a:p>
          <a:p>
            <a:pPr marL="285750" indent="-285750">
              <a:buFont typeface="Arial" panose="020B0604020202020204" pitchFamily="34" charset="0"/>
              <a:buChar char="•"/>
            </a:pPr>
            <a:r>
              <a:rPr lang="fr-FR" sz="2400" b="1" dirty="0" smtClean="0"/>
              <a:t>Une tablette</a:t>
            </a:r>
          </a:p>
          <a:p>
            <a:pPr marL="285750" indent="-285750">
              <a:buFont typeface="Arial" panose="020B0604020202020204" pitchFamily="34" charset="0"/>
              <a:buChar char="•"/>
            </a:pPr>
            <a:r>
              <a:rPr lang="fr-FR" sz="2400" b="1" dirty="0" smtClean="0"/>
              <a:t>Un lecteur mp3/mp4</a:t>
            </a:r>
          </a:p>
          <a:p>
            <a:pPr marL="285750" indent="-285750">
              <a:buFont typeface="Arial" panose="020B0604020202020204" pitchFamily="34" charset="0"/>
              <a:buChar char="•"/>
            </a:pPr>
            <a:r>
              <a:rPr lang="fr-FR" sz="2400" b="1" dirty="0" smtClean="0"/>
              <a:t>Une télévision HD/ une smart TV</a:t>
            </a:r>
          </a:p>
          <a:p>
            <a:pPr marL="285750" indent="-285750">
              <a:buFont typeface="Arial" panose="020B0604020202020204" pitchFamily="34" charset="0"/>
              <a:buChar char="•"/>
            </a:pPr>
            <a:r>
              <a:rPr lang="fr-FR" sz="2400" b="1" dirty="0" smtClean="0"/>
              <a:t>Une montre connectée</a:t>
            </a:r>
          </a:p>
          <a:p>
            <a:pPr marL="285750" indent="-285750">
              <a:buFont typeface="Arial" panose="020B0604020202020204" pitchFamily="34" charset="0"/>
              <a:buChar char="•"/>
            </a:pPr>
            <a:r>
              <a:rPr lang="fr-FR" sz="2400" b="1" dirty="0" smtClean="0"/>
              <a:t>Un </a:t>
            </a:r>
            <a:r>
              <a:rPr lang="fr-FR" sz="2400" b="1" dirty="0" err="1" smtClean="0"/>
              <a:t>tracker</a:t>
            </a:r>
            <a:r>
              <a:rPr lang="fr-FR" sz="2400" b="1" dirty="0" smtClean="0"/>
              <a:t> d’activité</a:t>
            </a:r>
          </a:p>
          <a:p>
            <a:pPr marL="285750" indent="-285750">
              <a:buFont typeface="Arial" panose="020B0604020202020204" pitchFamily="34" charset="0"/>
              <a:buChar char="•"/>
            </a:pPr>
            <a:r>
              <a:rPr lang="fr-FR" sz="2400" b="1" dirty="0" smtClean="0"/>
              <a:t>Un appareil photo numérique</a:t>
            </a:r>
          </a:p>
          <a:p>
            <a:pPr marL="285750" indent="-285750">
              <a:buFont typeface="Arial" panose="020B0604020202020204" pitchFamily="34" charset="0"/>
              <a:buChar char="•"/>
            </a:pPr>
            <a:r>
              <a:rPr lang="fr-FR" sz="2400" b="1" dirty="0" smtClean="0"/>
              <a:t>Une imprimante numérique</a:t>
            </a:r>
          </a:p>
          <a:p>
            <a:pPr marL="285750" indent="-285750">
              <a:buFont typeface="Arial" panose="020B0604020202020204" pitchFamily="34" charset="0"/>
              <a:buChar char="•"/>
            </a:pPr>
            <a:r>
              <a:rPr lang="fr-FR" sz="2400" b="1" dirty="0" smtClean="0"/>
              <a:t>Une imprimante 3D</a:t>
            </a:r>
          </a:p>
          <a:p>
            <a:pPr marL="285750" indent="-285750">
              <a:buFont typeface="Arial" panose="020B0604020202020204" pitchFamily="34" charset="0"/>
              <a:buChar char="•"/>
            </a:pPr>
            <a:r>
              <a:rPr lang="fr-FR" sz="2400" b="1" dirty="0" smtClean="0"/>
              <a:t>Une console de jeux</a:t>
            </a:r>
          </a:p>
        </p:txBody>
      </p:sp>
      <p:sp>
        <p:nvSpPr>
          <p:cNvPr id="6" name="TextBox 5"/>
          <p:cNvSpPr txBox="1"/>
          <p:nvPr/>
        </p:nvSpPr>
        <p:spPr>
          <a:xfrm>
            <a:off x="6209467" y="1898165"/>
            <a:ext cx="5640006" cy="4524315"/>
          </a:xfrm>
          <a:prstGeom prst="rect">
            <a:avLst/>
          </a:prstGeom>
          <a:noFill/>
        </p:spPr>
        <p:txBody>
          <a:bodyPr wrap="none" rtlCol="0">
            <a:spAutoFit/>
          </a:bodyPr>
          <a:lstStyle/>
          <a:p>
            <a:pPr marL="285750" indent="-285750">
              <a:buFont typeface="Arial" panose="020B0604020202020204" pitchFamily="34" charset="0"/>
              <a:buChar char="•"/>
            </a:pPr>
            <a:r>
              <a:rPr lang="fr-FR" sz="2400" b="1" dirty="0" smtClean="0"/>
              <a:t>Une liseuse</a:t>
            </a:r>
          </a:p>
          <a:p>
            <a:pPr marL="285750" indent="-285750">
              <a:buFont typeface="Arial" panose="020B0604020202020204" pitchFamily="34" charset="0"/>
              <a:buChar char="•"/>
            </a:pPr>
            <a:r>
              <a:rPr lang="fr-FR" sz="2400" b="1" dirty="0" smtClean="0"/>
              <a:t>Un drone</a:t>
            </a:r>
          </a:p>
          <a:p>
            <a:pPr marL="285750" indent="-285750">
              <a:buFont typeface="Arial" panose="020B0604020202020204" pitchFamily="34" charset="0"/>
              <a:buChar char="•"/>
            </a:pPr>
            <a:r>
              <a:rPr lang="fr-FR" sz="2400" b="1" dirty="0" smtClean="0"/>
              <a:t>Un caméscope numérique</a:t>
            </a:r>
          </a:p>
          <a:p>
            <a:pPr marL="285750" indent="-285750">
              <a:buFont typeface="Arial" panose="020B0604020202020204" pitchFamily="34" charset="0"/>
              <a:buChar char="•"/>
            </a:pPr>
            <a:r>
              <a:rPr lang="fr-FR" sz="2400" b="1" dirty="0" smtClean="0"/>
              <a:t>Un vidéo projecteur</a:t>
            </a:r>
          </a:p>
          <a:p>
            <a:pPr marL="285750" indent="-285750">
              <a:buFont typeface="Arial" panose="020B0604020202020204" pitchFamily="34" charset="0"/>
              <a:buChar char="•"/>
            </a:pPr>
            <a:r>
              <a:rPr lang="fr-FR" sz="2400" b="1" dirty="0" smtClean="0"/>
              <a:t>Un abonnement à la vidéo à la demande</a:t>
            </a:r>
          </a:p>
          <a:p>
            <a:pPr marL="285750" indent="-285750">
              <a:buFont typeface="Arial" panose="020B0604020202020204" pitchFamily="34" charset="0"/>
              <a:buChar char="•"/>
            </a:pPr>
            <a:r>
              <a:rPr lang="fr-FR" sz="2400" b="1" dirty="0" smtClean="0"/>
              <a:t>Le home cinéma</a:t>
            </a:r>
          </a:p>
          <a:p>
            <a:pPr marL="285750" indent="-285750">
              <a:buFont typeface="Arial" panose="020B0604020202020204" pitchFamily="34" charset="0"/>
              <a:buChar char="•"/>
            </a:pPr>
            <a:r>
              <a:rPr lang="fr-FR" sz="2400" b="1" dirty="0" smtClean="0"/>
              <a:t>Un enregistreur de DVD</a:t>
            </a:r>
          </a:p>
          <a:p>
            <a:pPr marL="285750" indent="-285750">
              <a:buFont typeface="Arial" panose="020B0604020202020204" pitchFamily="34" charset="0"/>
              <a:buChar char="•"/>
            </a:pPr>
            <a:r>
              <a:rPr lang="fr-FR" sz="2400" b="1" dirty="0" smtClean="0"/>
              <a:t>Un lecteur Blu-ray</a:t>
            </a:r>
          </a:p>
          <a:p>
            <a:pPr marL="285750" indent="-285750">
              <a:buFont typeface="Arial" panose="020B0604020202020204" pitchFamily="34" charset="0"/>
              <a:buChar char="•"/>
            </a:pPr>
            <a:r>
              <a:rPr lang="fr-FR" sz="2400" b="1" dirty="0" smtClean="0"/>
              <a:t>Un </a:t>
            </a:r>
            <a:r>
              <a:rPr lang="fr-FR" sz="2400" b="1" dirty="0" err="1" smtClean="0"/>
              <a:t>hoverboard</a:t>
            </a:r>
            <a:r>
              <a:rPr lang="fr-FR" sz="2400" b="1" dirty="0" smtClean="0"/>
              <a:t> électrique</a:t>
            </a:r>
          </a:p>
          <a:p>
            <a:pPr marL="285750" indent="-285750">
              <a:buFont typeface="Arial" panose="020B0604020202020204" pitchFamily="34" charset="0"/>
              <a:buChar char="•"/>
            </a:pPr>
            <a:r>
              <a:rPr lang="fr-FR" sz="2400" b="1" dirty="0" smtClean="0"/>
              <a:t>Un casque de réalité virtuelle</a:t>
            </a:r>
          </a:p>
          <a:p>
            <a:pPr marL="285750" indent="-285750">
              <a:buFont typeface="Arial" panose="020B0604020202020204" pitchFamily="34" charset="0"/>
              <a:buChar char="•"/>
            </a:pPr>
            <a:r>
              <a:rPr lang="fr-FR" sz="2400" b="1" dirty="0" smtClean="0"/>
              <a:t>Un aspirateur robot</a:t>
            </a:r>
          </a:p>
          <a:p>
            <a:pPr marL="285750" indent="-285750">
              <a:buFont typeface="Arial" panose="020B0604020202020204" pitchFamily="34" charset="0"/>
              <a:buChar char="•"/>
            </a:pPr>
            <a:r>
              <a:rPr lang="fr-FR" sz="2400" b="1" dirty="0" smtClean="0"/>
              <a:t>Une caméra de surveillance</a:t>
            </a:r>
          </a:p>
        </p:txBody>
      </p:sp>
    </p:spTree>
    <p:extLst>
      <p:ext uri="{BB962C8B-B14F-4D97-AF65-F5344CB8AC3E}">
        <p14:creationId xmlns:p14="http://schemas.microsoft.com/office/powerpoint/2010/main" val="22982341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320" y="253321"/>
            <a:ext cx="8305800" cy="873740"/>
          </a:xfrm>
        </p:spPr>
        <p:txBody>
          <a:bodyPr>
            <a:normAutofit fontScale="90000"/>
          </a:bodyPr>
          <a:lstStyle/>
          <a:p>
            <a:r>
              <a:rPr lang="fr-FR" b="1" dirty="0" smtClean="0"/>
              <a:t>6. Le portable en Afrique francophone</a:t>
            </a:r>
            <a:endParaRPr lang="fr-FR" sz="40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44623" y="51"/>
            <a:ext cx="1747377" cy="873689"/>
          </a:xfrm>
          <a:prstGeom prst="rect">
            <a:avLst/>
          </a:prstGeom>
        </p:spPr>
      </p:pic>
      <p:sp>
        <p:nvSpPr>
          <p:cNvPr id="7" name="TextBox 6"/>
          <p:cNvSpPr txBox="1"/>
          <p:nvPr/>
        </p:nvSpPr>
        <p:spPr>
          <a:xfrm>
            <a:off x="551320" y="1173710"/>
            <a:ext cx="10397614" cy="523220"/>
          </a:xfrm>
          <a:prstGeom prst="rect">
            <a:avLst/>
          </a:prstGeom>
          <a:noFill/>
        </p:spPr>
        <p:txBody>
          <a:bodyPr wrap="square" rtlCol="0">
            <a:spAutoFit/>
          </a:bodyPr>
          <a:lstStyle/>
          <a:p>
            <a:r>
              <a:rPr lang="fr-FR" sz="2800" b="1" dirty="0" smtClean="0"/>
              <a:t>Utilisez le passage pour vous aider à traduire les phrases en français</a:t>
            </a:r>
            <a:endParaRPr lang="fr-FR" sz="2800" b="1" dirty="0"/>
          </a:p>
        </p:txBody>
      </p:sp>
      <p:pic>
        <p:nvPicPr>
          <p:cNvPr id="8" name="Picture 7"/>
          <p:cNvPicPr>
            <a:picLocks noChangeAspect="1"/>
          </p:cNvPicPr>
          <p:nvPr/>
        </p:nvPicPr>
        <p:blipFill>
          <a:blip r:embed="rId3"/>
          <a:stretch>
            <a:fillRect/>
          </a:stretch>
        </p:blipFill>
        <p:spPr>
          <a:xfrm>
            <a:off x="684056" y="1887794"/>
            <a:ext cx="10925440" cy="4707180"/>
          </a:xfrm>
          <a:prstGeom prst="rect">
            <a:avLst/>
          </a:prstGeom>
          <a:ln w="38100">
            <a:solidFill>
              <a:schemeClr val="tx1"/>
            </a:solidFill>
          </a:ln>
        </p:spPr>
      </p:pic>
    </p:spTree>
    <p:extLst>
      <p:ext uri="{BB962C8B-B14F-4D97-AF65-F5344CB8AC3E}">
        <p14:creationId xmlns:p14="http://schemas.microsoft.com/office/powerpoint/2010/main" val="12394385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37198"/>
          </a:xfrm>
        </p:spPr>
        <p:txBody>
          <a:bodyPr>
            <a:normAutofit fontScale="90000"/>
          </a:bodyPr>
          <a:lstStyle/>
          <a:p>
            <a:r>
              <a:rPr lang="en-GB" dirty="0" err="1" smtClean="0"/>
              <a:t>Réponses</a:t>
            </a:r>
            <a:r>
              <a:rPr lang="en-GB" dirty="0" smtClean="0"/>
              <a:t> </a:t>
            </a:r>
            <a:r>
              <a:rPr lang="en-GB" dirty="0" err="1" smtClean="0"/>
              <a:t>possibles</a:t>
            </a:r>
            <a:endParaRPr lang="en-GB" dirty="0"/>
          </a:p>
        </p:txBody>
      </p:sp>
      <p:sp>
        <p:nvSpPr>
          <p:cNvPr id="3" name="Content Placeholder 2"/>
          <p:cNvSpPr>
            <a:spLocks noGrp="1"/>
          </p:cNvSpPr>
          <p:nvPr>
            <p:ph idx="1"/>
          </p:nvPr>
        </p:nvSpPr>
        <p:spPr/>
        <p:txBody>
          <a:bodyPr/>
          <a:lstStyle/>
          <a:p>
            <a:pPr marL="0" lvl="0" indent="0">
              <a:buNone/>
            </a:pPr>
            <a:r>
              <a:rPr lang="en-GB" dirty="0" smtClean="0"/>
              <a:t>1.The </a:t>
            </a:r>
            <a:r>
              <a:rPr lang="en-GB" dirty="0"/>
              <a:t>growth of mobile phone usage has had an impact on the economy in French-speaking Africa. </a:t>
            </a:r>
          </a:p>
          <a:p>
            <a:pPr marL="0" indent="0">
              <a:buNone/>
            </a:pPr>
            <a:r>
              <a:rPr lang="fr-FR" b="1" dirty="0">
                <a:solidFill>
                  <a:srgbClr val="FF0000"/>
                </a:solidFill>
              </a:rPr>
              <a:t>La progression de/ l’utilisation/ du téléphone portable/ a eu un impact/ sur l’économie /en Afrique Francophone</a:t>
            </a:r>
            <a:r>
              <a:rPr lang="fr-FR" b="1" dirty="0" smtClean="0">
                <a:solidFill>
                  <a:srgbClr val="FF0000"/>
                </a:solidFill>
              </a:rPr>
              <a:t>.</a:t>
            </a:r>
          </a:p>
          <a:p>
            <a:pPr marL="0" indent="0">
              <a:buNone/>
            </a:pPr>
            <a:endParaRPr lang="en-GB" dirty="0"/>
          </a:p>
          <a:p>
            <a:pPr marL="0" lvl="0" indent="0">
              <a:buNone/>
            </a:pPr>
            <a:r>
              <a:rPr lang="en-GB" dirty="0" smtClean="0"/>
              <a:t>2. Technology </a:t>
            </a:r>
            <a:r>
              <a:rPr lang="en-GB" dirty="0"/>
              <a:t>has given hopes to children from Africa who can now  </a:t>
            </a:r>
            <a:r>
              <a:rPr lang="en-GB" dirty="0" smtClean="0"/>
              <a:t>    access </a:t>
            </a:r>
            <a:r>
              <a:rPr lang="en-GB" dirty="0"/>
              <a:t>school books online. </a:t>
            </a:r>
          </a:p>
          <a:p>
            <a:pPr marL="0" indent="0">
              <a:buNone/>
            </a:pPr>
            <a:r>
              <a:rPr lang="fr-FR" b="1" dirty="0">
                <a:solidFill>
                  <a:srgbClr val="FF0000"/>
                </a:solidFill>
              </a:rPr>
              <a:t>La technologie a donné espoir/ aux enfants d’Afrique/ qui peuvent/ maintenant avoir accès/ à des livres scolaires/ en ligne. </a:t>
            </a:r>
            <a:endParaRPr lang="en-GB" dirty="0">
              <a:solidFill>
                <a:srgbClr val="FF0000"/>
              </a:solidFill>
            </a:endParaRPr>
          </a:p>
          <a:p>
            <a:endParaRPr lang="en-GB" dirty="0"/>
          </a:p>
        </p:txBody>
      </p:sp>
      <p:pic>
        <p:nvPicPr>
          <p:cNvPr id="4" name="Picture 3"/>
          <p:cNvPicPr/>
          <p:nvPr/>
        </p:nvPicPr>
        <p:blipFill rotWithShape="1">
          <a:blip r:embed="rId2">
            <a:extLst>
              <a:ext uri="{28A0092B-C50C-407E-A947-70E740481C1C}">
                <a14:useLocalDpi xmlns:a14="http://schemas.microsoft.com/office/drawing/2010/main" val="0"/>
              </a:ext>
            </a:extLst>
          </a:blip>
          <a:srcRect l="23226" r="24355"/>
          <a:stretch/>
        </p:blipFill>
        <p:spPr bwMode="auto">
          <a:xfrm>
            <a:off x="10278207" y="365126"/>
            <a:ext cx="1477108" cy="17851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41958422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37198"/>
          </a:xfrm>
        </p:spPr>
        <p:txBody>
          <a:bodyPr>
            <a:normAutofit fontScale="90000"/>
          </a:bodyPr>
          <a:lstStyle/>
          <a:p>
            <a:r>
              <a:rPr lang="en-GB" dirty="0" err="1" smtClean="0"/>
              <a:t>Réponses</a:t>
            </a:r>
            <a:r>
              <a:rPr lang="en-GB" dirty="0" smtClean="0"/>
              <a:t> </a:t>
            </a:r>
            <a:r>
              <a:rPr lang="en-GB" dirty="0" err="1" smtClean="0"/>
              <a:t>possibles</a:t>
            </a:r>
            <a:endParaRPr lang="en-GB" dirty="0"/>
          </a:p>
        </p:txBody>
      </p:sp>
      <p:sp>
        <p:nvSpPr>
          <p:cNvPr id="3" name="Content Placeholder 2"/>
          <p:cNvSpPr>
            <a:spLocks noGrp="1"/>
          </p:cNvSpPr>
          <p:nvPr>
            <p:ph idx="1"/>
          </p:nvPr>
        </p:nvSpPr>
        <p:spPr>
          <a:xfrm>
            <a:off x="838200" y="1169377"/>
            <a:ext cx="10515600" cy="5007586"/>
          </a:xfrm>
        </p:spPr>
        <p:txBody>
          <a:bodyPr>
            <a:normAutofit fontScale="77500" lnSpcReduction="20000"/>
          </a:bodyPr>
          <a:lstStyle/>
          <a:p>
            <a:pPr marL="0" lvl="0" indent="0">
              <a:buNone/>
            </a:pPr>
            <a:r>
              <a:rPr lang="fr-FR" b="1" dirty="0" smtClean="0">
                <a:solidFill>
                  <a:srgbClr val="FF0000"/>
                </a:solidFill>
              </a:rPr>
              <a:t> </a:t>
            </a:r>
            <a:endParaRPr lang="en-GB" dirty="0">
              <a:solidFill>
                <a:srgbClr val="FF0000"/>
              </a:solidFill>
            </a:endParaRPr>
          </a:p>
          <a:p>
            <a:pPr marL="0" lvl="0" indent="0">
              <a:buNone/>
            </a:pPr>
            <a:r>
              <a:rPr lang="en-GB" dirty="0" smtClean="0"/>
              <a:t>3. People </a:t>
            </a:r>
            <a:r>
              <a:rPr lang="en-GB" dirty="0"/>
              <a:t>from villages are able to use the Internet to make electronic payments. </a:t>
            </a:r>
            <a:endParaRPr lang="en-GB" dirty="0" smtClean="0"/>
          </a:p>
          <a:p>
            <a:pPr marL="0" indent="0">
              <a:buNone/>
            </a:pPr>
            <a:r>
              <a:rPr lang="fr-FR" b="1" dirty="0" smtClean="0">
                <a:solidFill>
                  <a:srgbClr val="FF0000"/>
                </a:solidFill>
              </a:rPr>
              <a:t>Les </a:t>
            </a:r>
            <a:r>
              <a:rPr lang="fr-FR" b="1" dirty="0">
                <a:solidFill>
                  <a:srgbClr val="FF0000"/>
                </a:solidFill>
              </a:rPr>
              <a:t>gens (personnes) dans les villages (les villageois)/ peuvent/ utiliser Internet/ pour faire /des paiements électroniques. </a:t>
            </a:r>
            <a:endParaRPr lang="fr-FR" b="1" dirty="0" smtClean="0">
              <a:solidFill>
                <a:srgbClr val="FF0000"/>
              </a:solidFill>
            </a:endParaRPr>
          </a:p>
          <a:p>
            <a:pPr marL="0" indent="0">
              <a:buNone/>
            </a:pPr>
            <a:endParaRPr lang="en-GB" dirty="0" smtClean="0">
              <a:solidFill>
                <a:srgbClr val="FF0000"/>
              </a:solidFill>
            </a:endParaRPr>
          </a:p>
          <a:p>
            <a:pPr marL="0" lvl="0" indent="0">
              <a:buNone/>
            </a:pPr>
            <a:r>
              <a:rPr lang="en-GB" dirty="0" smtClean="0"/>
              <a:t>4. Technology </a:t>
            </a:r>
            <a:r>
              <a:rPr lang="en-GB" dirty="0"/>
              <a:t>has made life easier for Africans who no longer have to make long trips to the bank.</a:t>
            </a:r>
          </a:p>
          <a:p>
            <a:pPr marL="0" indent="0">
              <a:buNone/>
            </a:pPr>
            <a:r>
              <a:rPr lang="fr-FR" b="1" dirty="0" smtClean="0">
                <a:solidFill>
                  <a:srgbClr val="FF0000"/>
                </a:solidFill>
              </a:rPr>
              <a:t>La </a:t>
            </a:r>
            <a:r>
              <a:rPr lang="fr-FR" b="1" dirty="0">
                <a:solidFill>
                  <a:srgbClr val="FF0000"/>
                </a:solidFill>
              </a:rPr>
              <a:t>technologie a rendu/ la vie plus facile/ pour les africains/ qui ne doivent plus/ faire de longs voyages/ pour aller/ à la banque. </a:t>
            </a:r>
            <a:endParaRPr lang="fr-FR" b="1" dirty="0" smtClean="0">
              <a:solidFill>
                <a:srgbClr val="FF0000"/>
              </a:solidFill>
            </a:endParaRPr>
          </a:p>
          <a:p>
            <a:pPr marL="0" indent="0">
              <a:buNone/>
            </a:pPr>
            <a:endParaRPr lang="en-GB" dirty="0">
              <a:solidFill>
                <a:srgbClr val="FF0000"/>
              </a:solidFill>
            </a:endParaRPr>
          </a:p>
          <a:p>
            <a:pPr marL="0" lvl="0" indent="0">
              <a:buNone/>
            </a:pPr>
            <a:r>
              <a:rPr lang="en-GB" dirty="0" smtClean="0"/>
              <a:t>5. Mobile </a:t>
            </a:r>
            <a:r>
              <a:rPr lang="en-GB" dirty="0"/>
              <a:t>phones have brought the population closer and allowed connexion to the Internet. </a:t>
            </a:r>
          </a:p>
          <a:p>
            <a:pPr marL="0" indent="0">
              <a:buNone/>
            </a:pPr>
            <a:r>
              <a:rPr lang="fr-FR" b="1" dirty="0">
                <a:solidFill>
                  <a:srgbClr val="FF0000"/>
                </a:solidFill>
              </a:rPr>
              <a:t>Les téléphones portables/ ont rapproché/ la population /et (ont) permis/ la connexion/ à Internet.</a:t>
            </a:r>
            <a:endParaRPr lang="en-GB" dirty="0">
              <a:solidFill>
                <a:srgbClr val="FF0000"/>
              </a:solidFill>
            </a:endParaRPr>
          </a:p>
          <a:p>
            <a:pPr marL="0" indent="0">
              <a:buNone/>
            </a:pPr>
            <a:r>
              <a:rPr lang="fr-FR" dirty="0"/>
              <a:t> </a:t>
            </a:r>
            <a:endParaRPr lang="en-GB" dirty="0"/>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l="23226" r="24355"/>
          <a:stretch/>
        </p:blipFill>
        <p:spPr bwMode="auto">
          <a:xfrm>
            <a:off x="10594730" y="140677"/>
            <a:ext cx="1230924" cy="14556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0832220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3702" y="219208"/>
            <a:ext cx="7091516" cy="1325563"/>
          </a:xfrm>
        </p:spPr>
        <p:txBody>
          <a:bodyPr>
            <a:normAutofit/>
          </a:bodyPr>
          <a:lstStyle/>
          <a:p>
            <a:r>
              <a:rPr lang="fr-FR" sz="3600" b="1" dirty="0" smtClean="0"/>
              <a:t>Les personnes malvoyantes sont plus indépendantes grâce </a:t>
            </a:r>
            <a:r>
              <a:rPr lang="fr-FR" sz="3600" b="1" dirty="0"/>
              <a:t>à</a:t>
            </a:r>
            <a:r>
              <a:rPr lang="fr-FR" sz="3600" b="1" dirty="0" smtClean="0"/>
              <a:t> la technologie</a:t>
            </a:r>
            <a:endParaRPr lang="fr-FR" sz="36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2796" y="133920"/>
            <a:ext cx="2726955" cy="14961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19170" y="111609"/>
            <a:ext cx="977081" cy="977081"/>
          </a:xfrm>
          <a:prstGeom prst="rect">
            <a:avLst/>
          </a:prstGeom>
        </p:spPr>
      </p:pic>
      <p:sp>
        <p:nvSpPr>
          <p:cNvPr id="7" name="TextBox 6"/>
          <p:cNvSpPr txBox="1"/>
          <p:nvPr/>
        </p:nvSpPr>
        <p:spPr>
          <a:xfrm>
            <a:off x="372796" y="1864957"/>
            <a:ext cx="11077616" cy="1631216"/>
          </a:xfrm>
          <a:prstGeom prst="rect">
            <a:avLst/>
          </a:prstGeom>
          <a:noFill/>
          <a:ln w="38100">
            <a:solidFill>
              <a:schemeClr val="tx1"/>
            </a:solidFill>
          </a:ln>
        </p:spPr>
        <p:txBody>
          <a:bodyPr wrap="square" rtlCol="0">
            <a:spAutoFit/>
          </a:bodyPr>
          <a:lstStyle/>
          <a:p>
            <a:pPr algn="just"/>
            <a:r>
              <a:rPr lang="fr-FR" sz="2000" b="1" dirty="0" smtClean="0"/>
              <a:t>Les adaptations des nouvelles technologies aux personnes déficientes visuelles sont de plus en plus nombreuses. Les montres Apple, par exemple, peuvent indiquer quand la personne doit tourner et vibre différemment sur le poignet pour diriger vers la gauche ou la droite. Les fonctions vocales sur l’iPhone permettent d’écrire un mail</a:t>
            </a:r>
            <a:r>
              <a:rPr lang="fr-FR" sz="2000" b="1" dirty="0"/>
              <a:t> </a:t>
            </a:r>
            <a:r>
              <a:rPr lang="fr-FR" sz="2000" b="1" dirty="0" smtClean="0"/>
              <a:t>ou d’accéder aux réseaux sociaux . Enfin, les barrettes brailles retransmettent les informations présentes sur l’écran de l’ordinateur.</a:t>
            </a:r>
            <a:endParaRPr lang="fr-FR" sz="2000" b="1" dirty="0"/>
          </a:p>
        </p:txBody>
      </p:sp>
      <p:sp>
        <p:nvSpPr>
          <p:cNvPr id="8" name="TextBox 7"/>
          <p:cNvSpPr txBox="1"/>
          <p:nvPr/>
        </p:nvSpPr>
        <p:spPr>
          <a:xfrm>
            <a:off x="2193474" y="3731070"/>
            <a:ext cx="7938668" cy="1631216"/>
          </a:xfrm>
          <a:prstGeom prst="rect">
            <a:avLst/>
          </a:prstGeom>
          <a:solidFill>
            <a:schemeClr val="accent1">
              <a:lumMod val="20000"/>
              <a:lumOff val="80000"/>
            </a:schemeClr>
          </a:solidFill>
        </p:spPr>
        <p:txBody>
          <a:bodyPr wrap="square" rtlCol="0">
            <a:spAutoFit/>
          </a:bodyPr>
          <a:lstStyle/>
          <a:p>
            <a:r>
              <a:rPr lang="fr-FR" sz="2000" b="1" dirty="0" smtClean="0"/>
              <a:t>Questions:</a:t>
            </a:r>
          </a:p>
          <a:p>
            <a:r>
              <a:rPr lang="fr-FR" sz="2000" b="1" dirty="0" smtClean="0"/>
              <a:t>1. Que dit-on ici sur la technologie?</a:t>
            </a:r>
          </a:p>
          <a:p>
            <a:r>
              <a:rPr lang="fr-FR" sz="2000" b="1" dirty="0" smtClean="0"/>
              <a:t>2. Comment réagissez-vous aux informations données sur la carte?</a:t>
            </a:r>
          </a:p>
          <a:p>
            <a:r>
              <a:rPr lang="fr-FR" sz="2000" b="1" dirty="0" smtClean="0"/>
              <a:t>3. Selon ce que vous en savez,  quel est l’impact du progrès électronique dans les foyers en France ou ailleurs dans le monde francophone?</a:t>
            </a:r>
            <a:endParaRPr lang="fr-FR" sz="2000" b="1" dirty="0"/>
          </a:p>
        </p:txBody>
      </p:sp>
      <p:sp>
        <p:nvSpPr>
          <p:cNvPr id="10" name="TextBox 9"/>
          <p:cNvSpPr txBox="1"/>
          <p:nvPr/>
        </p:nvSpPr>
        <p:spPr>
          <a:xfrm>
            <a:off x="600648" y="5560482"/>
            <a:ext cx="10307012" cy="1200329"/>
          </a:xfrm>
          <a:prstGeom prst="rect">
            <a:avLst/>
          </a:prstGeom>
          <a:noFill/>
        </p:spPr>
        <p:txBody>
          <a:bodyPr wrap="square" rtlCol="0">
            <a:spAutoFit/>
          </a:bodyPr>
          <a:lstStyle/>
          <a:p>
            <a:pPr marL="342900" indent="-342900">
              <a:buFont typeface="Arial" panose="020B0604020202020204" pitchFamily="34" charset="0"/>
              <a:buChar char="•"/>
            </a:pPr>
            <a:r>
              <a:rPr lang="fr-FR" sz="2400" b="1" dirty="0" smtClean="0"/>
              <a:t>Préparez vos réponses aux questions sur la carte (8 minutes) et écrivez deux autres questions sur ce sujet</a:t>
            </a:r>
          </a:p>
          <a:p>
            <a:pPr marL="342900" indent="-342900">
              <a:buFont typeface="Arial" panose="020B0604020202020204" pitchFamily="34" charset="0"/>
              <a:buChar char="•"/>
            </a:pPr>
            <a:r>
              <a:rPr lang="fr-FR" sz="2400" b="1" dirty="0" smtClean="0"/>
              <a:t>À deux: entraînez-vous à poser et répondre aux questions</a:t>
            </a:r>
            <a:endParaRPr lang="fr-FR" sz="2400" b="1" dirty="0"/>
          </a:p>
        </p:txBody>
      </p:sp>
    </p:spTree>
    <p:extLst>
      <p:ext uri="{BB962C8B-B14F-4D97-AF65-F5344CB8AC3E}">
        <p14:creationId xmlns:p14="http://schemas.microsoft.com/office/powerpoint/2010/main" val="36939309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612401" y="1299620"/>
            <a:ext cx="8681973" cy="5294720"/>
          </a:xfrm>
          <a:prstGeom prst="rect">
            <a:avLst/>
          </a:prstGeom>
          <a:ln w="38100">
            <a:solidFill>
              <a:schemeClr val="tx1"/>
            </a:solidFill>
          </a:ln>
        </p:spPr>
      </p:pic>
      <p:sp>
        <p:nvSpPr>
          <p:cNvPr id="2" name="TextBox 1"/>
          <p:cNvSpPr txBox="1"/>
          <p:nvPr/>
        </p:nvSpPr>
        <p:spPr>
          <a:xfrm>
            <a:off x="309716" y="0"/>
            <a:ext cx="8909362" cy="584775"/>
          </a:xfrm>
          <a:prstGeom prst="rect">
            <a:avLst/>
          </a:prstGeom>
          <a:noFill/>
        </p:spPr>
        <p:txBody>
          <a:bodyPr wrap="none" rtlCol="0">
            <a:spAutoFit/>
          </a:bodyPr>
          <a:lstStyle/>
          <a:p>
            <a:r>
              <a:rPr lang="fr-FR" sz="3200" b="1" dirty="0" smtClean="0"/>
              <a:t>L’opinion des français sur l’impact de la technologie</a:t>
            </a:r>
            <a:endParaRPr lang="fr-FR" sz="3200" b="1"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67508" y="25660"/>
            <a:ext cx="719905" cy="719905"/>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12013" y="-34657"/>
            <a:ext cx="878948" cy="738376"/>
          </a:xfrm>
          <a:prstGeom prst="rect">
            <a:avLst/>
          </a:prstGeom>
        </p:spPr>
      </p:pic>
      <p:sp>
        <p:nvSpPr>
          <p:cNvPr id="5" name="TextBox 4"/>
          <p:cNvSpPr txBox="1"/>
          <p:nvPr/>
        </p:nvSpPr>
        <p:spPr>
          <a:xfrm>
            <a:off x="309716" y="662235"/>
            <a:ext cx="10276083" cy="461665"/>
          </a:xfrm>
          <a:prstGeom prst="rect">
            <a:avLst/>
          </a:prstGeom>
          <a:noFill/>
        </p:spPr>
        <p:txBody>
          <a:bodyPr wrap="none" rtlCol="0">
            <a:spAutoFit/>
          </a:bodyPr>
          <a:lstStyle/>
          <a:p>
            <a:r>
              <a:rPr lang="fr-FR" sz="2400" b="1" dirty="0" smtClean="0"/>
              <a:t>Écrivez des phrases dans les cahiers pour résumer les informations importantes</a:t>
            </a:r>
            <a:endParaRPr lang="fr-FR" sz="2400" b="1" dirty="0"/>
          </a:p>
        </p:txBody>
      </p:sp>
    </p:spTree>
    <p:extLst>
      <p:ext uri="{BB962C8B-B14F-4D97-AF65-F5344CB8AC3E}">
        <p14:creationId xmlns:p14="http://schemas.microsoft.com/office/powerpoint/2010/main" val="942700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575130991"/>
              </p:ext>
            </p:extLst>
          </p:nvPr>
        </p:nvGraphicFramePr>
        <p:xfrm>
          <a:off x="425001" y="1157017"/>
          <a:ext cx="11024316" cy="5283972"/>
        </p:xfrm>
        <a:graphic>
          <a:graphicData uri="http://schemas.openxmlformats.org/drawingml/2006/table">
            <a:tbl>
              <a:tblPr firstRow="1" bandRow="1">
                <a:tableStyleId>{5C22544A-7EE6-4342-B048-85BDC9FD1C3A}</a:tableStyleId>
              </a:tblPr>
              <a:tblGrid>
                <a:gridCol w="2756079">
                  <a:extLst>
                    <a:ext uri="{9D8B030D-6E8A-4147-A177-3AD203B41FA5}">
                      <a16:colId xmlns:a16="http://schemas.microsoft.com/office/drawing/2014/main" val="20000"/>
                    </a:ext>
                  </a:extLst>
                </a:gridCol>
                <a:gridCol w="2756079">
                  <a:extLst>
                    <a:ext uri="{9D8B030D-6E8A-4147-A177-3AD203B41FA5}">
                      <a16:colId xmlns:a16="http://schemas.microsoft.com/office/drawing/2014/main" val="20001"/>
                    </a:ext>
                  </a:extLst>
                </a:gridCol>
                <a:gridCol w="2756079">
                  <a:extLst>
                    <a:ext uri="{9D8B030D-6E8A-4147-A177-3AD203B41FA5}">
                      <a16:colId xmlns:a16="http://schemas.microsoft.com/office/drawing/2014/main" val="20002"/>
                    </a:ext>
                  </a:extLst>
                </a:gridCol>
                <a:gridCol w="2756079">
                  <a:extLst>
                    <a:ext uri="{9D8B030D-6E8A-4147-A177-3AD203B41FA5}">
                      <a16:colId xmlns:a16="http://schemas.microsoft.com/office/drawing/2014/main" val="20003"/>
                    </a:ext>
                  </a:extLst>
                </a:gridCol>
              </a:tblGrid>
              <a:tr h="402231">
                <a:tc>
                  <a:txBody>
                    <a:bodyPr/>
                    <a:lstStyle/>
                    <a:p>
                      <a:r>
                        <a:rPr lang="fr-FR" sz="2400" b="1" noProof="0" dirty="0" smtClean="0">
                          <a:solidFill>
                            <a:srgbClr val="000000"/>
                          </a:solidFill>
                        </a:rPr>
                        <a:t>français</a:t>
                      </a:r>
                      <a:endParaRPr lang="fr-FR" sz="2400" b="1" noProof="0" dirty="0">
                        <a:solidFill>
                          <a:srgbClr val="00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l"/>
                      <a:r>
                        <a:rPr lang="fr-FR" sz="2400" b="1" noProof="0" dirty="0" smtClean="0">
                          <a:solidFill>
                            <a:srgbClr val="FF0000"/>
                          </a:solidFill>
                        </a:rPr>
                        <a:t>English</a:t>
                      </a:r>
                      <a:endParaRPr lang="fr-FR" sz="2400" b="1" noProof="0"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sz="2400" b="1" noProof="0" dirty="0" smtClean="0">
                          <a:solidFill>
                            <a:srgbClr val="000000"/>
                          </a:solidFill>
                        </a:rPr>
                        <a:t>français</a:t>
                      </a:r>
                      <a:endParaRPr lang="fr-FR" sz="2400" b="1" noProof="0" dirty="0">
                        <a:solidFill>
                          <a:srgbClr val="00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sz="2400" b="1" noProof="0" dirty="0" smtClean="0">
                          <a:solidFill>
                            <a:srgbClr val="FF0000"/>
                          </a:solidFill>
                        </a:rPr>
                        <a:t>English</a:t>
                      </a:r>
                      <a:endParaRPr lang="fr-FR" sz="2400" b="1" noProof="0"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402231">
                <a:tc>
                  <a:txBody>
                    <a:bodyPr/>
                    <a:lstStyle/>
                    <a:p>
                      <a:r>
                        <a:rPr lang="fr-FR" b="1" dirty="0" smtClean="0"/>
                        <a:t>Accéder à</a:t>
                      </a:r>
                      <a:endParaRPr lang="fr-FR" b="1" dirty="0"/>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b="1" dirty="0" smtClean="0">
                          <a:solidFill>
                            <a:srgbClr val="FF0000"/>
                          </a:solidFill>
                        </a:rPr>
                        <a:t>To </a:t>
                      </a:r>
                      <a:r>
                        <a:rPr lang="fr-FR" b="1" dirty="0" err="1" smtClean="0">
                          <a:solidFill>
                            <a:srgbClr val="FF0000"/>
                          </a:solidFill>
                        </a:rPr>
                        <a:t>access</a:t>
                      </a:r>
                      <a:endParaRPr lang="fr-FR" b="1"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b="1" dirty="0" smtClean="0"/>
                        <a:t>Les renseignements</a:t>
                      </a:r>
                      <a:endParaRPr lang="fr-FR" b="1" dirty="0"/>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b="1" dirty="0" smtClean="0">
                          <a:solidFill>
                            <a:srgbClr val="FF0000"/>
                          </a:solidFill>
                        </a:rPr>
                        <a:t> information</a:t>
                      </a:r>
                      <a:endParaRPr lang="fr-FR" b="1"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402231">
                <a:tc>
                  <a:txBody>
                    <a:bodyPr/>
                    <a:lstStyle/>
                    <a:p>
                      <a:r>
                        <a:rPr lang="fr-FR" b="1" dirty="0" smtClean="0"/>
                        <a:t>Le contact</a:t>
                      </a:r>
                      <a:endParaRPr lang="fr-FR" b="1" dirty="0"/>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b="1" dirty="0" smtClean="0">
                          <a:solidFill>
                            <a:srgbClr val="FF0000"/>
                          </a:solidFill>
                        </a:rPr>
                        <a:t>Contact</a:t>
                      </a:r>
                      <a:endParaRPr lang="fr-FR" b="1"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b="1" dirty="0" smtClean="0"/>
                        <a:t>Le réseau</a:t>
                      </a:r>
                      <a:endParaRPr lang="fr-FR" b="1" dirty="0"/>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b="1" dirty="0" smtClean="0">
                          <a:solidFill>
                            <a:srgbClr val="FF0000"/>
                          </a:solidFill>
                        </a:rPr>
                        <a:t>Network</a:t>
                      </a:r>
                      <a:endParaRPr lang="fr-FR" b="1"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402231">
                <a:tc>
                  <a:txBody>
                    <a:bodyPr/>
                    <a:lstStyle/>
                    <a:p>
                      <a:r>
                        <a:rPr lang="fr-FR" b="1" dirty="0" smtClean="0"/>
                        <a:t>Communiquer</a:t>
                      </a:r>
                      <a:endParaRPr lang="fr-FR" b="1" dirty="0"/>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b="1" dirty="0" smtClean="0">
                          <a:solidFill>
                            <a:srgbClr val="FF0000"/>
                          </a:solidFill>
                        </a:rPr>
                        <a:t>To </a:t>
                      </a:r>
                      <a:r>
                        <a:rPr lang="fr-FR" b="1" dirty="0" err="1" smtClean="0">
                          <a:solidFill>
                            <a:srgbClr val="FF0000"/>
                          </a:solidFill>
                        </a:rPr>
                        <a:t>communicate</a:t>
                      </a:r>
                      <a:endParaRPr lang="fr-FR" b="1"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b="1" dirty="0" smtClean="0"/>
                        <a:t>Simplifier</a:t>
                      </a:r>
                      <a:endParaRPr lang="fr-FR" b="1" dirty="0"/>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b="1" dirty="0" smtClean="0">
                          <a:solidFill>
                            <a:srgbClr val="FF0000"/>
                          </a:solidFill>
                        </a:rPr>
                        <a:t>To </a:t>
                      </a:r>
                      <a:r>
                        <a:rPr lang="fr-FR" b="1" dirty="0" err="1" smtClean="0">
                          <a:solidFill>
                            <a:srgbClr val="FF0000"/>
                          </a:solidFill>
                        </a:rPr>
                        <a:t>simplify</a:t>
                      </a:r>
                      <a:endParaRPr lang="fr-FR" b="1"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402231">
                <a:tc>
                  <a:txBody>
                    <a:bodyPr/>
                    <a:lstStyle/>
                    <a:p>
                      <a:r>
                        <a:rPr lang="fr-FR" b="1" dirty="0" smtClean="0"/>
                        <a:t>Les connaissances</a:t>
                      </a:r>
                      <a:endParaRPr lang="fr-FR" b="1" dirty="0"/>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b="1" dirty="0" err="1" smtClean="0">
                          <a:solidFill>
                            <a:srgbClr val="FF0000"/>
                          </a:solidFill>
                        </a:rPr>
                        <a:t>Knowledge</a:t>
                      </a:r>
                      <a:endParaRPr lang="fr-FR" b="1"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b="1" dirty="0" smtClean="0"/>
                        <a:t>S’informer</a:t>
                      </a:r>
                      <a:endParaRPr lang="fr-FR" b="1" dirty="0"/>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b="1" dirty="0" smtClean="0">
                          <a:solidFill>
                            <a:srgbClr val="FF0000"/>
                          </a:solidFill>
                        </a:rPr>
                        <a:t>To </a:t>
                      </a:r>
                      <a:r>
                        <a:rPr lang="fr-FR" b="1" dirty="0" err="1" smtClean="0">
                          <a:solidFill>
                            <a:srgbClr val="FF0000"/>
                          </a:solidFill>
                        </a:rPr>
                        <a:t>inform</a:t>
                      </a:r>
                      <a:r>
                        <a:rPr lang="fr-FR" b="1" dirty="0" smtClean="0">
                          <a:solidFill>
                            <a:srgbClr val="FF0000"/>
                          </a:solidFill>
                        </a:rPr>
                        <a:t> </a:t>
                      </a:r>
                      <a:r>
                        <a:rPr lang="fr-FR" b="1" dirty="0" err="1" smtClean="0">
                          <a:solidFill>
                            <a:srgbClr val="FF0000"/>
                          </a:solidFill>
                        </a:rPr>
                        <a:t>oneself</a:t>
                      </a:r>
                      <a:endParaRPr lang="fr-FR" b="1"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402231">
                <a:tc>
                  <a:txBody>
                    <a:bodyPr/>
                    <a:lstStyle/>
                    <a:p>
                      <a:r>
                        <a:rPr lang="fr-FR" b="1" dirty="0" smtClean="0"/>
                        <a:t>La connexion</a:t>
                      </a:r>
                      <a:endParaRPr lang="fr-FR" b="1" dirty="0"/>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b="1" dirty="0" smtClean="0">
                          <a:solidFill>
                            <a:srgbClr val="FF0000"/>
                          </a:solidFill>
                        </a:rPr>
                        <a:t>Connection</a:t>
                      </a:r>
                      <a:endParaRPr lang="fr-FR" b="1"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b="1" dirty="0" smtClean="0"/>
                        <a:t>La toile</a:t>
                      </a:r>
                      <a:endParaRPr lang="fr-FR" b="1" dirty="0"/>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b="1" dirty="0" smtClean="0">
                          <a:solidFill>
                            <a:srgbClr val="FF0000"/>
                          </a:solidFill>
                        </a:rPr>
                        <a:t>Web</a:t>
                      </a:r>
                      <a:endParaRPr lang="fr-FR" b="1"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402231">
                <a:tc>
                  <a:txBody>
                    <a:bodyPr/>
                    <a:lstStyle/>
                    <a:p>
                      <a:r>
                        <a:rPr lang="fr-FR" b="1" dirty="0" smtClean="0"/>
                        <a:t>Dépendre de</a:t>
                      </a:r>
                      <a:endParaRPr lang="fr-FR" b="1" dirty="0"/>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b="1" dirty="0" smtClean="0">
                          <a:solidFill>
                            <a:srgbClr val="FF0000"/>
                          </a:solidFill>
                        </a:rPr>
                        <a:t>To </a:t>
                      </a:r>
                      <a:r>
                        <a:rPr lang="fr-FR" b="1" dirty="0" err="1" smtClean="0">
                          <a:solidFill>
                            <a:srgbClr val="FF0000"/>
                          </a:solidFill>
                        </a:rPr>
                        <a:t>depend</a:t>
                      </a:r>
                      <a:r>
                        <a:rPr lang="fr-FR" b="1" dirty="0" smtClean="0">
                          <a:solidFill>
                            <a:srgbClr val="FF0000"/>
                          </a:solidFill>
                        </a:rPr>
                        <a:t> on</a:t>
                      </a:r>
                      <a:endParaRPr lang="fr-FR" b="1"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b="1" dirty="0" smtClean="0"/>
                        <a:t>Se connecter</a:t>
                      </a:r>
                      <a:endParaRPr lang="fr-FR" b="1" dirty="0"/>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b="1" dirty="0" smtClean="0">
                          <a:solidFill>
                            <a:srgbClr val="FF0000"/>
                          </a:solidFill>
                        </a:rPr>
                        <a:t>To log on</a:t>
                      </a:r>
                      <a:endParaRPr lang="fr-FR" b="1"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6"/>
                  </a:ext>
                </a:extLst>
              </a:tr>
              <a:tr h="402231">
                <a:tc>
                  <a:txBody>
                    <a:bodyPr/>
                    <a:lstStyle/>
                    <a:p>
                      <a:r>
                        <a:rPr lang="fr-FR" b="1" dirty="0" smtClean="0"/>
                        <a:t>Les données</a:t>
                      </a:r>
                      <a:endParaRPr lang="fr-FR" b="1" dirty="0"/>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b="1" dirty="0" smtClean="0">
                          <a:solidFill>
                            <a:srgbClr val="FF0000"/>
                          </a:solidFill>
                        </a:rPr>
                        <a:t>Data</a:t>
                      </a:r>
                      <a:endParaRPr lang="fr-FR" b="1"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b="1" dirty="0" smtClean="0"/>
                        <a:t>L’internaute</a:t>
                      </a:r>
                      <a:endParaRPr lang="fr-FR" b="1" dirty="0"/>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b="1" dirty="0" smtClean="0">
                          <a:solidFill>
                            <a:srgbClr val="FF0000"/>
                          </a:solidFill>
                        </a:rPr>
                        <a:t>Internet user</a:t>
                      </a:r>
                      <a:endParaRPr lang="fr-FR" b="1"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7"/>
                  </a:ext>
                </a:extLst>
              </a:tr>
              <a:tr h="402231">
                <a:tc>
                  <a:txBody>
                    <a:bodyPr/>
                    <a:lstStyle/>
                    <a:p>
                      <a:r>
                        <a:rPr lang="fr-FR" b="1" dirty="0" smtClean="0"/>
                        <a:t>En ligne</a:t>
                      </a:r>
                      <a:endParaRPr lang="fr-FR" b="1" dirty="0"/>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b="1" dirty="0" smtClean="0">
                          <a:solidFill>
                            <a:srgbClr val="FF0000"/>
                          </a:solidFill>
                        </a:rPr>
                        <a:t>Online</a:t>
                      </a:r>
                      <a:endParaRPr lang="fr-FR" b="1"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b="1" dirty="0" smtClean="0"/>
                        <a:t>Le logiciel</a:t>
                      </a:r>
                      <a:endParaRPr lang="fr-FR" b="1" dirty="0"/>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b="1" dirty="0" smtClean="0">
                          <a:solidFill>
                            <a:srgbClr val="FF0000"/>
                          </a:solidFill>
                        </a:rPr>
                        <a:t>Software</a:t>
                      </a:r>
                      <a:endParaRPr lang="fr-FR" b="1"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8"/>
                  </a:ext>
                </a:extLst>
              </a:tr>
              <a:tr h="402231">
                <a:tc>
                  <a:txBody>
                    <a:bodyPr/>
                    <a:lstStyle/>
                    <a:p>
                      <a:r>
                        <a:rPr lang="fr-FR" b="1" dirty="0" smtClean="0"/>
                        <a:t>Faciliter</a:t>
                      </a:r>
                      <a:endParaRPr lang="fr-FR" b="1" dirty="0"/>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b="1" dirty="0" smtClean="0">
                          <a:solidFill>
                            <a:srgbClr val="FF0000"/>
                          </a:solidFill>
                        </a:rPr>
                        <a:t>To </a:t>
                      </a:r>
                      <a:r>
                        <a:rPr lang="fr-FR" b="1" dirty="0" err="1" smtClean="0">
                          <a:solidFill>
                            <a:srgbClr val="FF0000"/>
                          </a:solidFill>
                        </a:rPr>
                        <a:t>facilitate</a:t>
                      </a:r>
                      <a:endParaRPr lang="fr-FR" b="1"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b="1" dirty="0" smtClean="0"/>
                        <a:t>Télécharger</a:t>
                      </a:r>
                      <a:endParaRPr lang="fr-FR" b="1" dirty="0"/>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b="1" dirty="0" smtClean="0">
                          <a:solidFill>
                            <a:srgbClr val="FF0000"/>
                          </a:solidFill>
                        </a:rPr>
                        <a:t>To </a:t>
                      </a:r>
                      <a:r>
                        <a:rPr lang="fr-FR" b="1" dirty="0" err="1" smtClean="0">
                          <a:solidFill>
                            <a:srgbClr val="FF0000"/>
                          </a:solidFill>
                        </a:rPr>
                        <a:t>download</a:t>
                      </a:r>
                      <a:endParaRPr lang="fr-FR" b="1"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9"/>
                  </a:ext>
                </a:extLst>
              </a:tr>
              <a:tr h="402231">
                <a:tc>
                  <a:txBody>
                    <a:bodyPr/>
                    <a:lstStyle/>
                    <a:p>
                      <a:r>
                        <a:rPr lang="fr-FR" b="1" dirty="0" smtClean="0"/>
                        <a:t>Indispensable</a:t>
                      </a:r>
                      <a:endParaRPr lang="fr-FR" b="1" dirty="0"/>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b="1" dirty="0" smtClean="0">
                          <a:solidFill>
                            <a:srgbClr val="FF0000"/>
                          </a:solidFill>
                        </a:rPr>
                        <a:t>Essential</a:t>
                      </a:r>
                      <a:endParaRPr lang="fr-FR" b="1"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b="1" dirty="0" smtClean="0"/>
                        <a:t>Accro</a:t>
                      </a:r>
                      <a:endParaRPr lang="fr-FR" b="1" dirty="0"/>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b="1" dirty="0" err="1" smtClean="0">
                          <a:solidFill>
                            <a:srgbClr val="FF0000"/>
                          </a:solidFill>
                        </a:rPr>
                        <a:t>Addicted</a:t>
                      </a:r>
                      <a:endParaRPr lang="fr-FR" b="1"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10"/>
                  </a:ext>
                </a:extLst>
              </a:tr>
              <a:tr h="402231">
                <a:tc>
                  <a:txBody>
                    <a:bodyPr/>
                    <a:lstStyle/>
                    <a:p>
                      <a:pPr algn="l"/>
                      <a:r>
                        <a:rPr lang="fr-FR" b="1" dirty="0" smtClean="0"/>
                        <a:t>numérique</a:t>
                      </a:r>
                      <a:endParaRPr lang="fr-FR" b="1" dirty="0"/>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b="1" dirty="0" smtClean="0">
                          <a:solidFill>
                            <a:srgbClr val="FF0000"/>
                          </a:solidFill>
                        </a:rPr>
                        <a:t>Digital</a:t>
                      </a:r>
                      <a:endParaRPr lang="fr-FR" b="1"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b="1" dirty="0" smtClean="0"/>
                        <a:t>S’abonner à</a:t>
                      </a:r>
                      <a:endParaRPr lang="fr-FR" b="1" dirty="0"/>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b="1" dirty="0" smtClean="0">
                          <a:solidFill>
                            <a:srgbClr val="FF0000"/>
                          </a:solidFill>
                        </a:rPr>
                        <a:t>To </a:t>
                      </a:r>
                      <a:r>
                        <a:rPr lang="fr-FR" b="1" dirty="0" err="1" smtClean="0">
                          <a:solidFill>
                            <a:srgbClr val="FF0000"/>
                          </a:solidFill>
                        </a:rPr>
                        <a:t>subscribe</a:t>
                      </a:r>
                      <a:r>
                        <a:rPr lang="fr-FR" b="1" baseline="0" dirty="0" smtClean="0">
                          <a:solidFill>
                            <a:srgbClr val="FF0000"/>
                          </a:solidFill>
                        </a:rPr>
                        <a:t> to</a:t>
                      </a:r>
                      <a:endParaRPr lang="fr-FR" b="1"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11"/>
                  </a:ext>
                </a:extLst>
              </a:tr>
              <a:tr h="402231">
                <a:tc>
                  <a:txBody>
                    <a:bodyPr/>
                    <a:lstStyle/>
                    <a:p>
                      <a:r>
                        <a:rPr lang="fr-FR" b="1" dirty="0" smtClean="0"/>
                        <a:t>L’outil</a:t>
                      </a:r>
                      <a:endParaRPr lang="fr-FR" b="1" dirty="0"/>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b="1" dirty="0" err="1" smtClean="0">
                          <a:solidFill>
                            <a:srgbClr val="FF0000"/>
                          </a:solidFill>
                        </a:rPr>
                        <a:t>Tool</a:t>
                      </a:r>
                      <a:endParaRPr lang="fr-FR" b="1"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b="1" dirty="0" smtClean="0"/>
                        <a:t>L’usager</a:t>
                      </a:r>
                      <a:endParaRPr lang="fr-FR" b="1" dirty="0"/>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b="1" dirty="0" smtClean="0">
                          <a:solidFill>
                            <a:srgbClr val="FF0000"/>
                          </a:solidFill>
                        </a:rPr>
                        <a:t>user</a:t>
                      </a:r>
                      <a:endParaRPr lang="fr-FR" b="1"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12"/>
                  </a:ext>
                </a:extLst>
              </a:tr>
            </a:tbl>
          </a:graphicData>
        </a:graphic>
      </p:graphicFrame>
      <p:sp>
        <p:nvSpPr>
          <p:cNvPr id="7" name="TextBox 6"/>
          <p:cNvSpPr txBox="1"/>
          <p:nvPr/>
        </p:nvSpPr>
        <p:spPr>
          <a:xfrm>
            <a:off x="1963596" y="526075"/>
            <a:ext cx="6616042" cy="523220"/>
          </a:xfrm>
          <a:prstGeom prst="rect">
            <a:avLst/>
          </a:prstGeom>
          <a:noFill/>
        </p:spPr>
        <p:txBody>
          <a:bodyPr wrap="none" rtlCol="0">
            <a:spAutoFit/>
          </a:bodyPr>
          <a:lstStyle/>
          <a:p>
            <a:r>
              <a:rPr lang="en-US" sz="2800" b="1" dirty="0" err="1" smtClean="0"/>
              <a:t>Maintenant</a:t>
            </a:r>
            <a:r>
              <a:rPr lang="en-US" sz="2800" b="1" dirty="0" smtClean="0"/>
              <a:t> </a:t>
            </a:r>
            <a:r>
              <a:rPr lang="en-US" sz="2800" b="1" dirty="0" err="1" smtClean="0"/>
              <a:t>complétez</a:t>
            </a:r>
            <a:r>
              <a:rPr lang="en-US" sz="2800" b="1" dirty="0" smtClean="0"/>
              <a:t> la grille de </a:t>
            </a:r>
            <a:r>
              <a:rPr lang="en-US" sz="2800" b="1" dirty="0" err="1" smtClean="0"/>
              <a:t>mémoire</a:t>
            </a:r>
            <a:endParaRPr lang="en-US" sz="2800" b="1" dirty="0"/>
          </a:p>
        </p:txBody>
      </p:sp>
      <p:sp>
        <p:nvSpPr>
          <p:cNvPr id="8" name="TextBox 7"/>
          <p:cNvSpPr txBox="1"/>
          <p:nvPr/>
        </p:nvSpPr>
        <p:spPr>
          <a:xfrm rot="591806">
            <a:off x="10058400" y="435065"/>
            <a:ext cx="1821076" cy="461665"/>
          </a:xfrm>
          <a:prstGeom prst="rect">
            <a:avLst/>
          </a:prstGeom>
          <a:noFill/>
        </p:spPr>
        <p:txBody>
          <a:bodyPr wrap="none" rtlCol="0">
            <a:spAutoFit/>
          </a:bodyPr>
          <a:lstStyle/>
          <a:p>
            <a:r>
              <a:rPr lang="fr-FR" sz="2400" b="1" dirty="0" smtClean="0">
                <a:solidFill>
                  <a:srgbClr val="FF0000"/>
                </a:solidFill>
              </a:rPr>
              <a:t>Les réponses</a:t>
            </a:r>
            <a:endParaRPr lang="fr-FR" sz="2400" b="1" dirty="0">
              <a:solidFill>
                <a:srgbClr val="FF0000"/>
              </a:solidFill>
            </a:endParaRPr>
          </a:p>
        </p:txBody>
      </p:sp>
    </p:spTree>
    <p:extLst>
      <p:ext uri="{BB962C8B-B14F-4D97-AF65-F5344CB8AC3E}">
        <p14:creationId xmlns:p14="http://schemas.microsoft.com/office/powerpoint/2010/main" val="20177034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891" y="0"/>
            <a:ext cx="10515600" cy="1325563"/>
          </a:xfrm>
        </p:spPr>
        <p:txBody>
          <a:bodyPr>
            <a:normAutofit fontScale="90000"/>
          </a:bodyPr>
          <a:lstStyle/>
          <a:p>
            <a:r>
              <a:rPr lang="fr-FR" sz="4000" b="1" dirty="0" smtClean="0"/>
              <a:t>1. Comment la technologie a rendu notre vie plus facile </a:t>
            </a:r>
            <a:r>
              <a:rPr lang="fr-FR" sz="3600" b="1" dirty="0" smtClean="0"/>
              <a:t/>
            </a:r>
            <a:br>
              <a:rPr lang="fr-FR" sz="3600" b="1" dirty="0" smtClean="0"/>
            </a:br>
            <a:r>
              <a:rPr lang="fr-FR" sz="3600" b="1" dirty="0" smtClean="0"/>
              <a:t>Lisez le passage et répondez aux questions (feuille d’exercice)</a:t>
            </a:r>
            <a:endParaRPr lang="fr-FR" sz="3600" b="1" dirty="0"/>
          </a:p>
        </p:txBody>
      </p:sp>
      <p:sp>
        <p:nvSpPr>
          <p:cNvPr id="3" name="Content Placeholder 2"/>
          <p:cNvSpPr>
            <a:spLocks noGrp="1"/>
          </p:cNvSpPr>
          <p:nvPr>
            <p:ph idx="1"/>
          </p:nvPr>
        </p:nvSpPr>
        <p:spPr>
          <a:xfrm>
            <a:off x="962891" y="1506969"/>
            <a:ext cx="10515600" cy="5212485"/>
          </a:xfrm>
          <a:solidFill>
            <a:schemeClr val="accent6">
              <a:lumMod val="20000"/>
              <a:lumOff val="80000"/>
            </a:schemeClr>
          </a:solidFill>
        </p:spPr>
        <p:txBody>
          <a:bodyPr>
            <a:noAutofit/>
          </a:bodyPr>
          <a:lstStyle/>
          <a:p>
            <a:pPr marL="0" indent="0" algn="just">
              <a:buNone/>
            </a:pPr>
            <a:r>
              <a:rPr lang="fr-FR" sz="2300" b="1" dirty="0"/>
              <a:t>Internet, robots, téléphones intelligents…La technologie nous a grandement servi dans son ensemble et </a:t>
            </a:r>
            <a:r>
              <a:rPr lang="fr-FR" sz="2300" b="1" dirty="0" smtClean="0"/>
              <a:t>a aussi amélioré de </a:t>
            </a:r>
            <a:r>
              <a:rPr lang="fr-FR" sz="2300" b="1" dirty="0"/>
              <a:t>façon considérable notre niveau de vie.</a:t>
            </a:r>
          </a:p>
          <a:p>
            <a:pPr marL="0" indent="0" algn="just">
              <a:buNone/>
            </a:pPr>
            <a:r>
              <a:rPr lang="fr-FR" sz="2300" b="1" dirty="0"/>
              <a:t>La technologie est partout et sous toutes les formes, du robot-mixeur à tout faire à la visio-conférence par satellite, en passant par localisation géographiques, la domotique et l’impression 3D.</a:t>
            </a:r>
          </a:p>
          <a:p>
            <a:pPr marL="0" indent="0" algn="just">
              <a:buNone/>
            </a:pPr>
            <a:r>
              <a:rPr lang="fr-FR" sz="2300" b="1" dirty="0"/>
              <a:t>La technologie nous a permis de découvrir et d’être informé sur le reste du monde. Grâce à la technologie, le temps de communication entre deux personnes est réduit. Aujourd’hui, la communication entre différents pays est presque instantanée.</a:t>
            </a:r>
          </a:p>
          <a:p>
            <a:pPr marL="0" indent="0" algn="just">
              <a:buNone/>
            </a:pPr>
            <a:r>
              <a:rPr lang="fr-FR" sz="2300" b="1" dirty="0"/>
              <a:t>Les études faites à ce sujet montrent qu’Internet prend de plus en plus de place dans la prise de décision importante dans nos vies. On démontre même qu’il est de plus en plus présent dans la vie de chacun. Cette étude précise que 60 millions de personnes ont déclaré qu’Internet les avait aidé pour un choix capital. Par exemple, internet les avait aidés pour acheter une voiture, comprendre l’utilisation d’un logiciel et même trouver un remède lorsqu’un de leurs proches souffrait d’une maladie.</a:t>
            </a:r>
          </a:p>
          <a:p>
            <a:pPr marL="0" indent="0">
              <a:buNone/>
            </a:pPr>
            <a:endParaRPr lang="fr-FR" sz="23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51299" y="138545"/>
            <a:ext cx="854383" cy="743816"/>
          </a:xfrm>
          <a:prstGeom prst="rect">
            <a:avLst/>
          </a:prstGeom>
        </p:spPr>
      </p:pic>
    </p:spTree>
    <p:extLst>
      <p:ext uri="{BB962C8B-B14F-4D97-AF65-F5344CB8AC3E}">
        <p14:creationId xmlns:p14="http://schemas.microsoft.com/office/powerpoint/2010/main" val="39294508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510702015"/>
              </p:ext>
            </p:extLst>
          </p:nvPr>
        </p:nvGraphicFramePr>
        <p:xfrm>
          <a:off x="1262414" y="3290353"/>
          <a:ext cx="9982200" cy="2743200"/>
        </p:xfrm>
        <a:graphic>
          <a:graphicData uri="http://schemas.openxmlformats.org/drawingml/2006/table">
            <a:tbl>
              <a:tblPr firstRow="1" firstCol="1" bandRow="1">
                <a:tableStyleId>{5C22544A-7EE6-4342-B048-85BDC9FD1C3A}</a:tableStyleId>
              </a:tblPr>
              <a:tblGrid>
                <a:gridCol w="2159659">
                  <a:extLst>
                    <a:ext uri="{9D8B030D-6E8A-4147-A177-3AD203B41FA5}">
                      <a16:colId xmlns:a16="http://schemas.microsoft.com/office/drawing/2014/main" val="20000"/>
                    </a:ext>
                  </a:extLst>
                </a:gridCol>
                <a:gridCol w="3574472">
                  <a:extLst>
                    <a:ext uri="{9D8B030D-6E8A-4147-A177-3AD203B41FA5}">
                      <a16:colId xmlns:a16="http://schemas.microsoft.com/office/drawing/2014/main" val="20001"/>
                    </a:ext>
                  </a:extLst>
                </a:gridCol>
                <a:gridCol w="1752519">
                  <a:extLst>
                    <a:ext uri="{9D8B030D-6E8A-4147-A177-3AD203B41FA5}">
                      <a16:colId xmlns:a16="http://schemas.microsoft.com/office/drawing/2014/main" val="20002"/>
                    </a:ext>
                  </a:extLst>
                </a:gridCol>
                <a:gridCol w="2495550">
                  <a:extLst>
                    <a:ext uri="{9D8B030D-6E8A-4147-A177-3AD203B41FA5}">
                      <a16:colId xmlns:a16="http://schemas.microsoft.com/office/drawing/2014/main" val="20003"/>
                    </a:ext>
                  </a:extLst>
                </a:gridCol>
              </a:tblGrid>
              <a:tr h="0">
                <a:tc>
                  <a:txBody>
                    <a:bodyPr/>
                    <a:lstStyle/>
                    <a:p>
                      <a:pPr marL="342900" lvl="0" indent="-342900">
                        <a:lnSpc>
                          <a:spcPct val="150000"/>
                        </a:lnSpc>
                        <a:spcAft>
                          <a:spcPts val="0"/>
                        </a:spcAft>
                        <a:buFont typeface="+mj-lt"/>
                        <a:buAutoNum type="arabicPeriod"/>
                      </a:pPr>
                      <a:r>
                        <a:rPr lang="fr-FR" sz="2400" dirty="0">
                          <a:solidFill>
                            <a:schemeClr val="tx1"/>
                          </a:solidFill>
                          <a:effectLst/>
                        </a:rPr>
                        <a:t>smartphones</a:t>
                      </a:r>
                      <a:endParaRPr lang="fr-FR" sz="2000" dirty="0">
                        <a:solidFill>
                          <a:schemeClr val="tx1"/>
                        </a:solidFill>
                        <a:effectLst/>
                      </a:endParaRPr>
                    </a:p>
                    <a:p>
                      <a:pPr marL="342900" lvl="0" indent="-342900">
                        <a:lnSpc>
                          <a:spcPct val="150000"/>
                        </a:lnSpc>
                        <a:spcAft>
                          <a:spcPts val="0"/>
                        </a:spcAft>
                        <a:buFont typeface="+mj-lt"/>
                        <a:buAutoNum type="arabicPeriod"/>
                      </a:pPr>
                      <a:r>
                        <a:rPr lang="fr-FR" sz="2400" dirty="0">
                          <a:solidFill>
                            <a:schemeClr val="tx1"/>
                          </a:solidFill>
                          <a:effectLst/>
                        </a:rPr>
                        <a:t>to </a:t>
                      </a:r>
                      <a:r>
                        <a:rPr lang="fr-FR" sz="2400" dirty="0" err="1">
                          <a:solidFill>
                            <a:schemeClr val="tx1"/>
                          </a:solidFill>
                          <a:effectLst/>
                        </a:rPr>
                        <a:t>improve</a:t>
                      </a:r>
                      <a:endParaRPr lang="fr-FR" sz="2000" dirty="0">
                        <a:solidFill>
                          <a:schemeClr val="tx1"/>
                        </a:solidFill>
                        <a:effectLst/>
                      </a:endParaRPr>
                    </a:p>
                    <a:p>
                      <a:pPr marL="342900" lvl="0" indent="-342900">
                        <a:lnSpc>
                          <a:spcPct val="150000"/>
                        </a:lnSpc>
                        <a:spcAft>
                          <a:spcPts val="0"/>
                        </a:spcAft>
                        <a:buFont typeface="+mj-lt"/>
                        <a:buAutoNum type="arabicPeriod"/>
                      </a:pPr>
                      <a:r>
                        <a:rPr lang="fr-FR" sz="2400" dirty="0" err="1">
                          <a:solidFill>
                            <a:schemeClr val="tx1"/>
                          </a:solidFill>
                          <a:effectLst/>
                        </a:rPr>
                        <a:t>everywhere</a:t>
                      </a:r>
                      <a:endParaRPr lang="fr-FR" sz="2000" dirty="0">
                        <a:solidFill>
                          <a:schemeClr val="tx1"/>
                        </a:solidFill>
                        <a:effectLst/>
                      </a:endParaRPr>
                    </a:p>
                    <a:p>
                      <a:pPr marL="342900" lvl="0" indent="-342900">
                        <a:lnSpc>
                          <a:spcPct val="150000"/>
                        </a:lnSpc>
                        <a:spcAft>
                          <a:spcPts val="0"/>
                        </a:spcAft>
                        <a:buFont typeface="+mj-lt"/>
                        <a:buAutoNum type="arabicPeriod"/>
                      </a:pPr>
                      <a:r>
                        <a:rPr lang="fr-FR" sz="2400" dirty="0">
                          <a:solidFill>
                            <a:schemeClr val="tx1"/>
                          </a:solidFill>
                          <a:effectLst/>
                        </a:rPr>
                        <a:t>printing</a:t>
                      </a:r>
                      <a:endParaRPr lang="fr-FR" sz="2000" dirty="0">
                        <a:solidFill>
                          <a:schemeClr val="tx1"/>
                        </a:solidFill>
                        <a:effectLst/>
                      </a:endParaRPr>
                    </a:p>
                    <a:p>
                      <a:pPr marL="342900" lvl="0" indent="-342900">
                        <a:lnSpc>
                          <a:spcPct val="150000"/>
                        </a:lnSpc>
                        <a:spcAft>
                          <a:spcPts val="0"/>
                        </a:spcAft>
                        <a:buFont typeface="+mj-lt"/>
                        <a:buAutoNum type="arabicPeriod"/>
                      </a:pPr>
                      <a:r>
                        <a:rPr lang="fr-FR" sz="2400" dirty="0">
                          <a:solidFill>
                            <a:schemeClr val="tx1"/>
                          </a:solidFill>
                          <a:effectLst/>
                        </a:rPr>
                        <a:t>world</a:t>
                      </a:r>
                      <a:endParaRPr lang="fr-F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nSpc>
                          <a:spcPct val="150000"/>
                        </a:lnSpc>
                        <a:spcAft>
                          <a:spcPts val="0"/>
                        </a:spcAft>
                      </a:pPr>
                      <a:r>
                        <a:rPr lang="fr-FR" sz="2400" dirty="0">
                          <a:solidFill>
                            <a:srgbClr val="FF0000"/>
                          </a:solidFill>
                          <a:effectLst/>
                        </a:rPr>
                        <a:t> </a:t>
                      </a:r>
                      <a:r>
                        <a:rPr lang="fr-FR" sz="2400" dirty="0" smtClean="0">
                          <a:solidFill>
                            <a:srgbClr val="FF0000"/>
                          </a:solidFill>
                          <a:effectLst/>
                        </a:rPr>
                        <a:t>les téléphones intelligents</a:t>
                      </a:r>
                    </a:p>
                    <a:p>
                      <a:pPr>
                        <a:lnSpc>
                          <a:spcPct val="150000"/>
                        </a:lnSpc>
                        <a:spcAft>
                          <a:spcPts val="0"/>
                        </a:spcAft>
                      </a:pPr>
                      <a:r>
                        <a:rPr lang="fr-FR" sz="2400"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améliorer</a:t>
                      </a:r>
                    </a:p>
                    <a:p>
                      <a:pPr>
                        <a:lnSpc>
                          <a:spcPct val="150000"/>
                        </a:lnSpc>
                        <a:spcAft>
                          <a:spcPts val="0"/>
                        </a:spcAft>
                      </a:pPr>
                      <a:r>
                        <a:rPr lang="fr-FR" sz="2400"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partout</a:t>
                      </a:r>
                    </a:p>
                    <a:p>
                      <a:pPr>
                        <a:lnSpc>
                          <a:spcPct val="150000"/>
                        </a:lnSpc>
                        <a:spcAft>
                          <a:spcPts val="0"/>
                        </a:spcAft>
                      </a:pPr>
                      <a:r>
                        <a:rPr lang="fr-FR" sz="2400"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l’impression</a:t>
                      </a:r>
                    </a:p>
                    <a:p>
                      <a:pPr>
                        <a:lnSpc>
                          <a:spcPct val="150000"/>
                        </a:lnSpc>
                        <a:spcAft>
                          <a:spcPts val="0"/>
                        </a:spcAft>
                      </a:pPr>
                      <a:r>
                        <a:rPr lang="fr-FR" sz="2400"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le monde</a:t>
                      </a: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342900" lvl="0" indent="-342900">
                        <a:lnSpc>
                          <a:spcPct val="150000"/>
                        </a:lnSpc>
                        <a:spcAft>
                          <a:spcPts val="0"/>
                        </a:spcAft>
                        <a:buFont typeface="+mj-lt"/>
                        <a:buAutoNum type="arabicPeriod"/>
                      </a:pPr>
                      <a:r>
                        <a:rPr lang="fr-FR" sz="2400" dirty="0">
                          <a:solidFill>
                            <a:schemeClr val="tx1"/>
                          </a:solidFill>
                          <a:effectLst/>
                        </a:rPr>
                        <a:t>instant</a:t>
                      </a:r>
                      <a:endParaRPr lang="fr-FR" sz="2000" dirty="0">
                        <a:solidFill>
                          <a:schemeClr val="tx1"/>
                        </a:solidFill>
                        <a:effectLst/>
                      </a:endParaRPr>
                    </a:p>
                    <a:p>
                      <a:pPr marL="342900" lvl="0" indent="-342900">
                        <a:lnSpc>
                          <a:spcPct val="150000"/>
                        </a:lnSpc>
                        <a:spcAft>
                          <a:spcPts val="0"/>
                        </a:spcAft>
                        <a:buFont typeface="+mj-lt"/>
                        <a:buAutoNum type="arabicPeriod"/>
                      </a:pPr>
                      <a:r>
                        <a:rPr lang="fr-FR" sz="2400" dirty="0" err="1">
                          <a:solidFill>
                            <a:schemeClr val="tx1"/>
                          </a:solidFill>
                          <a:effectLst/>
                        </a:rPr>
                        <a:t>studies</a:t>
                      </a:r>
                      <a:endParaRPr lang="fr-FR" sz="2000" dirty="0">
                        <a:solidFill>
                          <a:schemeClr val="tx1"/>
                        </a:solidFill>
                        <a:effectLst/>
                      </a:endParaRPr>
                    </a:p>
                    <a:p>
                      <a:pPr marL="342900" lvl="0" indent="-342900">
                        <a:lnSpc>
                          <a:spcPct val="150000"/>
                        </a:lnSpc>
                        <a:spcAft>
                          <a:spcPts val="0"/>
                        </a:spcAft>
                        <a:buFont typeface="+mj-lt"/>
                        <a:buAutoNum type="arabicPeriod"/>
                      </a:pPr>
                      <a:r>
                        <a:rPr lang="fr-FR" sz="2400" dirty="0">
                          <a:solidFill>
                            <a:schemeClr val="tx1"/>
                          </a:solidFill>
                          <a:effectLst/>
                        </a:rPr>
                        <a:t>life</a:t>
                      </a:r>
                      <a:endParaRPr lang="fr-FR" sz="2000" dirty="0">
                        <a:solidFill>
                          <a:schemeClr val="tx1"/>
                        </a:solidFill>
                        <a:effectLst/>
                      </a:endParaRPr>
                    </a:p>
                    <a:p>
                      <a:pPr marL="342900" lvl="0" indent="-342900">
                        <a:lnSpc>
                          <a:spcPct val="150000"/>
                        </a:lnSpc>
                        <a:spcAft>
                          <a:spcPts val="0"/>
                        </a:spcAft>
                        <a:buFont typeface="+mj-lt"/>
                        <a:buAutoNum type="arabicPeriod"/>
                      </a:pPr>
                      <a:r>
                        <a:rPr lang="fr-FR" sz="2400" dirty="0">
                          <a:solidFill>
                            <a:schemeClr val="tx1"/>
                          </a:solidFill>
                          <a:effectLst/>
                        </a:rPr>
                        <a:t>to help</a:t>
                      </a:r>
                      <a:endParaRPr lang="fr-FR" sz="2000" dirty="0">
                        <a:solidFill>
                          <a:schemeClr val="tx1"/>
                        </a:solidFill>
                        <a:effectLst/>
                      </a:endParaRPr>
                    </a:p>
                    <a:p>
                      <a:pPr marL="342900" lvl="0" indent="-342900">
                        <a:lnSpc>
                          <a:spcPct val="150000"/>
                        </a:lnSpc>
                        <a:spcAft>
                          <a:spcPts val="0"/>
                        </a:spcAft>
                        <a:buFont typeface="+mj-lt"/>
                        <a:buAutoNum type="arabicPeriod"/>
                      </a:pPr>
                      <a:r>
                        <a:rPr lang="fr-FR" sz="2400" dirty="0">
                          <a:solidFill>
                            <a:schemeClr val="tx1"/>
                          </a:solidFill>
                          <a:effectLst/>
                        </a:rPr>
                        <a:t>software</a:t>
                      </a:r>
                      <a:endParaRPr lang="fr-F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nSpc>
                          <a:spcPct val="150000"/>
                        </a:lnSpc>
                        <a:spcAft>
                          <a:spcPts val="0"/>
                        </a:spcAft>
                      </a:pPr>
                      <a:r>
                        <a:rPr lang="fr-FR" sz="2400" dirty="0">
                          <a:solidFill>
                            <a:srgbClr val="FF0000"/>
                          </a:solidFill>
                          <a:effectLst/>
                        </a:rPr>
                        <a:t> </a:t>
                      </a:r>
                      <a:r>
                        <a:rPr lang="fr-FR" sz="2400" dirty="0" smtClean="0">
                          <a:solidFill>
                            <a:srgbClr val="FF0000"/>
                          </a:solidFill>
                          <a:effectLst/>
                        </a:rPr>
                        <a:t>instantané(e)</a:t>
                      </a:r>
                    </a:p>
                    <a:p>
                      <a:pPr>
                        <a:lnSpc>
                          <a:spcPct val="150000"/>
                        </a:lnSpc>
                        <a:spcAft>
                          <a:spcPts val="0"/>
                        </a:spcAft>
                      </a:pPr>
                      <a:r>
                        <a:rPr lang="fr-FR" sz="2400"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les études</a:t>
                      </a:r>
                    </a:p>
                    <a:p>
                      <a:pPr>
                        <a:lnSpc>
                          <a:spcPct val="150000"/>
                        </a:lnSpc>
                        <a:spcAft>
                          <a:spcPts val="0"/>
                        </a:spcAft>
                      </a:pPr>
                      <a:r>
                        <a:rPr lang="fr-FR" sz="2400"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la vie</a:t>
                      </a:r>
                    </a:p>
                    <a:p>
                      <a:pPr>
                        <a:lnSpc>
                          <a:spcPct val="150000"/>
                        </a:lnSpc>
                        <a:spcAft>
                          <a:spcPts val="0"/>
                        </a:spcAft>
                      </a:pPr>
                      <a:r>
                        <a:rPr lang="fr-FR" sz="2400"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aider</a:t>
                      </a:r>
                    </a:p>
                    <a:p>
                      <a:pPr>
                        <a:lnSpc>
                          <a:spcPct val="150000"/>
                        </a:lnSpc>
                        <a:spcAft>
                          <a:spcPts val="0"/>
                        </a:spcAft>
                      </a:pPr>
                      <a:r>
                        <a:rPr lang="fr-FR" sz="2400"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le logiciel</a:t>
                      </a:r>
                      <a:endParaRPr lang="fr-FR"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5" name="Title 1"/>
          <p:cNvSpPr txBox="1">
            <a:spLocks/>
          </p:cNvSpPr>
          <p:nvPr/>
        </p:nvSpPr>
        <p:spPr>
          <a:xfrm>
            <a:off x="962891" y="0"/>
            <a:ext cx="10515600" cy="1325563"/>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000" b="1" dirty="0" smtClean="0"/>
              <a:t>Comment la technologie a rendu notre vie plus facile </a:t>
            </a:r>
            <a:r>
              <a:rPr lang="fr-FR" sz="3600" b="1" dirty="0" smtClean="0"/>
              <a:t/>
            </a:r>
            <a:br>
              <a:rPr lang="fr-FR" sz="3600" b="1" dirty="0" smtClean="0"/>
            </a:br>
            <a:r>
              <a:rPr lang="fr-FR" sz="3600" b="1" dirty="0" smtClean="0"/>
              <a:t>Lisez le passage et répondez aux questions (feuille d’exercice)</a:t>
            </a:r>
            <a:endParaRPr lang="fr-FR" sz="3600" b="1"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51299" y="138545"/>
            <a:ext cx="854383" cy="743816"/>
          </a:xfrm>
          <a:prstGeom prst="rect">
            <a:avLst/>
          </a:prstGeom>
        </p:spPr>
      </p:pic>
      <p:pic>
        <p:nvPicPr>
          <p:cNvPr id="7" name="Picture 2" descr="https://upload.wikimedia.org/wikipedia/en/thumb/c/c3/Flag_of_France.svg/1280px-Flag_of_Franc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9123" y="1842644"/>
            <a:ext cx="398301" cy="426332"/>
          </a:xfrm>
          <a:prstGeom prst="rect">
            <a:avLst/>
          </a:prstGeom>
          <a:solidFill>
            <a:schemeClr val="bg1"/>
          </a:solidFill>
          <a:ln>
            <a:solidFill>
              <a:srgbClr val="0070C0"/>
            </a:solidFill>
          </a:ln>
        </p:spPr>
      </p:pic>
      <p:sp>
        <p:nvSpPr>
          <p:cNvPr id="8" name="TextBox 7"/>
          <p:cNvSpPr txBox="1"/>
          <p:nvPr/>
        </p:nvSpPr>
        <p:spPr>
          <a:xfrm>
            <a:off x="1329301" y="1799122"/>
            <a:ext cx="10149189" cy="461665"/>
          </a:xfrm>
          <a:prstGeom prst="rect">
            <a:avLst/>
          </a:prstGeom>
          <a:noFill/>
        </p:spPr>
        <p:txBody>
          <a:bodyPr wrap="none" rtlCol="0">
            <a:spAutoFit/>
          </a:bodyPr>
          <a:lstStyle/>
          <a:p>
            <a:r>
              <a:rPr lang="fr-FR" sz="2400" b="1" dirty="0" smtClean="0"/>
              <a:t>Dans le texte, trouvez les équivalents en français pour les mots ou expressions</a:t>
            </a:r>
            <a:endParaRPr lang="fr-FR" sz="2400" b="1" dirty="0"/>
          </a:p>
        </p:txBody>
      </p:sp>
      <p:sp>
        <p:nvSpPr>
          <p:cNvPr id="9" name="TextBox 8"/>
          <p:cNvSpPr txBox="1"/>
          <p:nvPr/>
        </p:nvSpPr>
        <p:spPr>
          <a:xfrm>
            <a:off x="9019309" y="2544737"/>
            <a:ext cx="1821076" cy="461665"/>
          </a:xfrm>
          <a:prstGeom prst="rect">
            <a:avLst/>
          </a:prstGeom>
          <a:noFill/>
        </p:spPr>
        <p:txBody>
          <a:bodyPr wrap="none" rtlCol="0">
            <a:spAutoFit/>
          </a:bodyPr>
          <a:lstStyle/>
          <a:p>
            <a:r>
              <a:rPr lang="fr-FR" sz="2400" b="1" dirty="0" smtClean="0">
                <a:solidFill>
                  <a:srgbClr val="FF0000"/>
                </a:solidFill>
              </a:rPr>
              <a:t>Les réponses</a:t>
            </a:r>
            <a:endParaRPr lang="fr-FR" sz="2400" b="1" dirty="0">
              <a:solidFill>
                <a:srgbClr val="FF0000"/>
              </a:solidFill>
            </a:endParaRPr>
          </a:p>
        </p:txBody>
      </p:sp>
    </p:spTree>
    <p:extLst>
      <p:ext uri="{BB962C8B-B14F-4D97-AF65-F5344CB8AC3E}">
        <p14:creationId xmlns:p14="http://schemas.microsoft.com/office/powerpoint/2010/main" val="17368736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4318" y="2824670"/>
            <a:ext cx="10784112" cy="3825512"/>
          </a:xfrm>
        </p:spPr>
        <p:txBody>
          <a:bodyPr>
            <a:normAutofit lnSpcReduction="10000"/>
          </a:bodyPr>
          <a:lstStyle/>
          <a:p>
            <a:pPr marL="0" lvl="0" indent="0">
              <a:buNone/>
            </a:pPr>
            <a:r>
              <a:rPr lang="fr-FR" sz="2400" b="1" dirty="0" smtClean="0"/>
              <a:t>1. La </a:t>
            </a:r>
            <a:r>
              <a:rPr lang="fr-FR" sz="2400" b="1" dirty="0"/>
              <a:t>technologie est omniprésente</a:t>
            </a:r>
            <a:r>
              <a:rPr lang="fr-FR" sz="2400" b="1" dirty="0" smtClean="0"/>
              <a:t>. </a:t>
            </a:r>
            <a:r>
              <a:rPr lang="fr-FR" sz="2400" b="1" dirty="0" smtClean="0">
                <a:solidFill>
                  <a:srgbClr val="FF0000"/>
                </a:solidFill>
              </a:rPr>
              <a:t>V</a:t>
            </a:r>
            <a:endParaRPr lang="fr-FR" sz="2400" b="1" dirty="0">
              <a:solidFill>
                <a:srgbClr val="FF0000"/>
              </a:solidFill>
            </a:endParaRPr>
          </a:p>
          <a:p>
            <a:pPr marL="0" lvl="0" indent="0">
              <a:buNone/>
            </a:pPr>
            <a:r>
              <a:rPr lang="fr-FR" sz="2400" b="1" dirty="0" smtClean="0"/>
              <a:t>2. Elle </a:t>
            </a:r>
            <a:r>
              <a:rPr lang="fr-FR" sz="2400" b="1" dirty="0"/>
              <a:t>nous facilite la vie quotidienne</a:t>
            </a:r>
            <a:r>
              <a:rPr lang="fr-FR" sz="2400" b="1" dirty="0" smtClean="0"/>
              <a:t>. </a:t>
            </a:r>
            <a:r>
              <a:rPr lang="fr-FR" sz="2400" b="1" dirty="0" smtClean="0">
                <a:solidFill>
                  <a:srgbClr val="FF0000"/>
                </a:solidFill>
              </a:rPr>
              <a:t>V</a:t>
            </a:r>
            <a:endParaRPr lang="fr-FR" sz="2400" b="1" dirty="0">
              <a:solidFill>
                <a:srgbClr val="FF0000"/>
              </a:solidFill>
            </a:endParaRPr>
          </a:p>
          <a:p>
            <a:pPr marL="0" lvl="0" indent="0">
              <a:buNone/>
            </a:pPr>
            <a:r>
              <a:rPr lang="fr-FR" sz="2400" b="1" dirty="0" smtClean="0"/>
              <a:t>3. Elle </a:t>
            </a:r>
            <a:r>
              <a:rPr lang="fr-FR" sz="2400" b="1" dirty="0"/>
              <a:t>augmente le temps de communication</a:t>
            </a:r>
            <a:r>
              <a:rPr lang="fr-FR" sz="2400" b="1" dirty="0" smtClean="0"/>
              <a:t>. </a:t>
            </a:r>
            <a:r>
              <a:rPr lang="fr-FR" sz="2400" b="1" dirty="0" smtClean="0">
                <a:solidFill>
                  <a:srgbClr val="FF0000"/>
                </a:solidFill>
              </a:rPr>
              <a:t>F. Elle réduit le temps de communication</a:t>
            </a:r>
            <a:endParaRPr lang="fr-FR" sz="2400" b="1" dirty="0">
              <a:solidFill>
                <a:srgbClr val="FF0000"/>
              </a:solidFill>
            </a:endParaRPr>
          </a:p>
          <a:p>
            <a:pPr marL="0" lvl="0" indent="0">
              <a:buNone/>
            </a:pPr>
            <a:r>
              <a:rPr lang="fr-FR" sz="2400" b="1" dirty="0" smtClean="0"/>
              <a:t>4. On </a:t>
            </a:r>
            <a:r>
              <a:rPr lang="fr-FR" sz="2400" b="1" dirty="0"/>
              <a:t>ne peut pas communiquer simplement avec une personne qui habite loin</a:t>
            </a:r>
            <a:r>
              <a:rPr lang="fr-FR" sz="2400" b="1" dirty="0" smtClean="0"/>
              <a:t>. </a:t>
            </a:r>
            <a:r>
              <a:rPr lang="fr-FR" sz="2400" b="1" dirty="0" smtClean="0">
                <a:solidFill>
                  <a:srgbClr val="FF0000"/>
                </a:solidFill>
              </a:rPr>
              <a:t>F. La communication entre deux pays est presque instantanée</a:t>
            </a:r>
            <a:endParaRPr lang="fr-FR" sz="2400" b="1" dirty="0">
              <a:solidFill>
                <a:srgbClr val="FF0000"/>
              </a:solidFill>
            </a:endParaRPr>
          </a:p>
          <a:p>
            <a:pPr marL="0" lvl="0" indent="0">
              <a:buNone/>
            </a:pPr>
            <a:r>
              <a:rPr lang="fr-FR" sz="2400" b="1" dirty="0" smtClean="0"/>
              <a:t>5. Certaines </a:t>
            </a:r>
            <a:r>
              <a:rPr lang="fr-FR" sz="2400" b="1" dirty="0"/>
              <a:t>personnes utilisent Internet pour prendre une décision importante. </a:t>
            </a:r>
            <a:r>
              <a:rPr lang="fr-FR" sz="2400" b="1" dirty="0" smtClean="0">
                <a:solidFill>
                  <a:srgbClr val="FF0000"/>
                </a:solidFill>
              </a:rPr>
              <a:t>V</a:t>
            </a:r>
            <a:endParaRPr lang="fr-FR" sz="2400" b="1" dirty="0">
              <a:solidFill>
                <a:srgbClr val="FF0000"/>
              </a:solidFill>
            </a:endParaRPr>
          </a:p>
          <a:p>
            <a:pPr marL="0" lvl="0" indent="0">
              <a:buNone/>
            </a:pPr>
            <a:r>
              <a:rPr lang="fr-FR" sz="2400" b="1" dirty="0" smtClean="0"/>
              <a:t>6. La </a:t>
            </a:r>
            <a:r>
              <a:rPr lang="fr-FR" sz="2400" b="1" dirty="0"/>
              <a:t>toile ne permet pas de trouver un traitement quand on est souffrant</a:t>
            </a:r>
            <a:r>
              <a:rPr lang="fr-FR" sz="2400" b="1" dirty="0" smtClean="0"/>
              <a:t>. </a:t>
            </a:r>
            <a:r>
              <a:rPr lang="fr-FR" sz="2400" b="1" dirty="0" smtClean="0">
                <a:solidFill>
                  <a:srgbClr val="FF0000"/>
                </a:solidFill>
              </a:rPr>
              <a:t>F. Certaines personnes l’ont utilisée pour trouver un remède lorsqu’un de leurs proches souffrait d’une maladie.</a:t>
            </a:r>
            <a:endParaRPr lang="fr-FR" sz="2400" b="1" dirty="0">
              <a:solidFill>
                <a:srgbClr val="FF0000"/>
              </a:solidFill>
            </a:endParaRPr>
          </a:p>
        </p:txBody>
      </p:sp>
      <p:sp>
        <p:nvSpPr>
          <p:cNvPr id="4" name="Title 1"/>
          <p:cNvSpPr txBox="1">
            <a:spLocks/>
          </p:cNvSpPr>
          <p:nvPr/>
        </p:nvSpPr>
        <p:spPr>
          <a:xfrm>
            <a:off x="962891" y="0"/>
            <a:ext cx="10515600" cy="1325563"/>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000" b="1" dirty="0" smtClean="0"/>
              <a:t>Comment la technologie a rendu notre vie plus facile </a:t>
            </a:r>
            <a:r>
              <a:rPr lang="fr-FR" sz="3600" b="1" dirty="0" smtClean="0"/>
              <a:t/>
            </a:r>
            <a:br>
              <a:rPr lang="fr-FR" sz="3600" b="1" dirty="0" smtClean="0"/>
            </a:br>
            <a:r>
              <a:rPr lang="fr-FR" sz="3600" b="1" dirty="0" smtClean="0"/>
              <a:t>Lisez le passage et répondez aux questions (feuille d’exercice)</a:t>
            </a:r>
            <a:endParaRPr lang="fr-FR" sz="3600"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51299" y="138545"/>
            <a:ext cx="854383" cy="743816"/>
          </a:xfrm>
          <a:prstGeom prst="rect">
            <a:avLst/>
          </a:prstGeom>
        </p:spPr>
      </p:pic>
      <p:pic>
        <p:nvPicPr>
          <p:cNvPr id="6" name="Picture 2" descr="https://upload.wikimedia.org/wikipedia/en/thumb/c/c3/Flag_of_France.svg/1280px-Flag_of_Franc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2891" y="1693349"/>
            <a:ext cx="398301" cy="426332"/>
          </a:xfrm>
          <a:prstGeom prst="rect">
            <a:avLst/>
          </a:prstGeom>
          <a:solidFill>
            <a:schemeClr val="bg1"/>
          </a:solidFill>
          <a:ln>
            <a:solidFill>
              <a:srgbClr val="0070C0"/>
            </a:solidFill>
          </a:ln>
        </p:spPr>
      </p:pic>
      <p:pic>
        <p:nvPicPr>
          <p:cNvPr id="7" name="Picture 2" descr="https://upload.wikimedia.org/wikipedia/en/thumb/c/c3/Flag_of_France.svg/1280px-Flag_of_Franc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8724" y="1693349"/>
            <a:ext cx="398301" cy="426332"/>
          </a:xfrm>
          <a:prstGeom prst="rect">
            <a:avLst/>
          </a:prstGeom>
          <a:solidFill>
            <a:schemeClr val="bg1"/>
          </a:solidFill>
          <a:ln>
            <a:solidFill>
              <a:srgbClr val="0070C0"/>
            </a:solidFill>
          </a:ln>
        </p:spPr>
      </p:pic>
      <p:sp>
        <p:nvSpPr>
          <p:cNvPr id="8" name="TextBox 7"/>
          <p:cNvSpPr txBox="1"/>
          <p:nvPr/>
        </p:nvSpPr>
        <p:spPr>
          <a:xfrm>
            <a:off x="1917025" y="1658016"/>
            <a:ext cx="4409349" cy="461665"/>
          </a:xfrm>
          <a:prstGeom prst="rect">
            <a:avLst/>
          </a:prstGeom>
          <a:noFill/>
        </p:spPr>
        <p:txBody>
          <a:bodyPr wrap="none" rtlCol="0">
            <a:spAutoFit/>
          </a:bodyPr>
          <a:lstStyle/>
          <a:p>
            <a:r>
              <a:rPr lang="fr-FR" sz="2400" b="1" dirty="0" smtClean="0"/>
              <a:t>Selon le texte, c’est Vrai ou Faux?</a:t>
            </a:r>
            <a:endParaRPr lang="fr-FR" sz="2400" b="1" dirty="0"/>
          </a:p>
        </p:txBody>
      </p:sp>
      <p:pic>
        <p:nvPicPr>
          <p:cNvPr id="9" name="Picture 2" descr="https://upload.wikimedia.org/wikipedia/en/thumb/c/c3/Flag_of_France.svg/1280px-Flag_of_Franc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38219" y="1658016"/>
            <a:ext cx="398301" cy="426332"/>
          </a:xfrm>
          <a:prstGeom prst="rect">
            <a:avLst/>
          </a:prstGeom>
          <a:solidFill>
            <a:schemeClr val="bg1"/>
          </a:solidFill>
          <a:ln>
            <a:solidFill>
              <a:srgbClr val="0070C0"/>
            </a:solidFill>
          </a:ln>
        </p:spPr>
      </p:pic>
      <p:pic>
        <p:nvPicPr>
          <p:cNvPr id="10" name="Picture 2" descr="https://upload.wikimedia.org/wikipedia/en/thumb/c/c3/Flag_of_France.svg/1280px-Flag_of_Franc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36020" y="1658016"/>
            <a:ext cx="398301" cy="426332"/>
          </a:xfrm>
          <a:prstGeom prst="rect">
            <a:avLst/>
          </a:prstGeom>
          <a:solidFill>
            <a:schemeClr val="bg1"/>
          </a:solidFill>
          <a:ln>
            <a:solidFill>
              <a:srgbClr val="0070C0"/>
            </a:solidFill>
          </a:ln>
        </p:spPr>
      </p:pic>
      <p:pic>
        <p:nvPicPr>
          <p:cNvPr id="11" name="Picture 2" descr="https://upload.wikimedia.org/wikipedia/en/thumb/c/c3/Flag_of_France.svg/1280px-Flag_of_Franc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33821" y="1658016"/>
            <a:ext cx="398301" cy="426332"/>
          </a:xfrm>
          <a:prstGeom prst="rect">
            <a:avLst/>
          </a:prstGeom>
          <a:solidFill>
            <a:schemeClr val="bg1"/>
          </a:solidFill>
          <a:ln>
            <a:solidFill>
              <a:srgbClr val="0070C0"/>
            </a:solidFill>
          </a:ln>
        </p:spPr>
      </p:pic>
      <p:sp>
        <p:nvSpPr>
          <p:cNvPr id="12" name="TextBox 11"/>
          <p:cNvSpPr txBox="1"/>
          <p:nvPr/>
        </p:nvSpPr>
        <p:spPr>
          <a:xfrm>
            <a:off x="9093942" y="1622683"/>
            <a:ext cx="2790957" cy="461665"/>
          </a:xfrm>
          <a:prstGeom prst="rect">
            <a:avLst/>
          </a:prstGeom>
          <a:noFill/>
        </p:spPr>
        <p:txBody>
          <a:bodyPr wrap="none" rtlCol="0">
            <a:spAutoFit/>
          </a:bodyPr>
          <a:lstStyle/>
          <a:p>
            <a:r>
              <a:rPr lang="fr-FR" sz="2400" b="1" dirty="0" smtClean="0"/>
              <a:t>Corrigez si c’est Faux</a:t>
            </a:r>
            <a:endParaRPr lang="fr-FR" sz="2400" b="1" dirty="0"/>
          </a:p>
        </p:txBody>
      </p:sp>
    </p:spTree>
    <p:extLst>
      <p:ext uri="{BB962C8B-B14F-4D97-AF65-F5344CB8AC3E}">
        <p14:creationId xmlns:p14="http://schemas.microsoft.com/office/powerpoint/2010/main" val="36885643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1805"/>
            <a:ext cx="3997036" cy="826366"/>
          </a:xfrm>
        </p:spPr>
        <p:txBody>
          <a:bodyPr>
            <a:normAutofit fontScale="90000"/>
          </a:bodyPr>
          <a:lstStyle/>
          <a:p>
            <a:r>
              <a:rPr lang="fr-FR" b="1" dirty="0" smtClean="0"/>
              <a:t>2. Les applications</a:t>
            </a:r>
            <a:endParaRPr lang="fr-FR" b="1" dirty="0"/>
          </a:p>
        </p:txBody>
      </p:sp>
      <p:pic>
        <p:nvPicPr>
          <p:cNvPr id="4" name="Picture 3"/>
          <p:cNvPicPr>
            <a:picLocks noChangeAspect="1"/>
          </p:cNvPicPr>
          <p:nvPr/>
        </p:nvPicPr>
        <p:blipFill>
          <a:blip r:embed="rId4"/>
          <a:stretch>
            <a:fillRect/>
          </a:stretch>
        </p:blipFill>
        <p:spPr>
          <a:xfrm>
            <a:off x="658092" y="2322619"/>
            <a:ext cx="8181108" cy="3989281"/>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498970793"/>
              </p:ext>
            </p:extLst>
          </p:nvPr>
        </p:nvGraphicFramePr>
        <p:xfrm>
          <a:off x="9095509" y="3138791"/>
          <a:ext cx="2258291" cy="2225040"/>
        </p:xfrm>
        <a:graphic>
          <a:graphicData uri="http://schemas.openxmlformats.org/drawingml/2006/table">
            <a:tbl>
              <a:tblPr firstRow="1" bandRow="1">
                <a:tableStyleId>{5C22544A-7EE6-4342-B048-85BDC9FD1C3A}</a:tableStyleId>
              </a:tblPr>
              <a:tblGrid>
                <a:gridCol w="1316182">
                  <a:extLst>
                    <a:ext uri="{9D8B030D-6E8A-4147-A177-3AD203B41FA5}">
                      <a16:colId xmlns:a16="http://schemas.microsoft.com/office/drawing/2014/main" val="20000"/>
                    </a:ext>
                  </a:extLst>
                </a:gridCol>
                <a:gridCol w="942109">
                  <a:extLst>
                    <a:ext uri="{9D8B030D-6E8A-4147-A177-3AD203B41FA5}">
                      <a16:colId xmlns:a16="http://schemas.microsoft.com/office/drawing/2014/main" val="20001"/>
                    </a:ext>
                  </a:extLst>
                </a:gridCol>
              </a:tblGrid>
              <a:tr h="370840">
                <a:tc>
                  <a:txBody>
                    <a:bodyPr/>
                    <a:lstStyle/>
                    <a:p>
                      <a:pPr algn="ctr"/>
                      <a:r>
                        <a:rPr lang="fr-FR" b="1" dirty="0" smtClean="0">
                          <a:solidFill>
                            <a:sysClr val="windowText" lastClr="000000"/>
                          </a:solidFill>
                        </a:rPr>
                        <a:t>Application</a:t>
                      </a:r>
                      <a:endParaRPr lang="fr-FR"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fr-FR" dirty="0" smtClean="0">
                          <a:solidFill>
                            <a:sysClr val="windowText" lastClr="000000"/>
                          </a:solidFill>
                        </a:rPr>
                        <a:t>lettre</a:t>
                      </a:r>
                      <a:endParaRPr lang="fr-FR"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pPr algn="ctr"/>
                      <a:r>
                        <a:rPr lang="fr-FR" b="1" dirty="0" smtClean="0"/>
                        <a:t>1</a:t>
                      </a:r>
                      <a:endParaRPr lang="fr-FR"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fr-F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pPr algn="ctr"/>
                      <a:r>
                        <a:rPr lang="fr-FR" b="1" dirty="0" smtClean="0"/>
                        <a:t>2</a:t>
                      </a:r>
                      <a:endParaRPr lang="fr-FR"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fr-F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pPr algn="ctr"/>
                      <a:r>
                        <a:rPr lang="fr-FR" b="1" dirty="0" smtClean="0"/>
                        <a:t>3</a:t>
                      </a:r>
                      <a:endParaRPr lang="fr-FR"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fr-F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pPr algn="ctr"/>
                      <a:r>
                        <a:rPr lang="fr-FR" b="1" dirty="0" smtClean="0"/>
                        <a:t>4</a:t>
                      </a:r>
                      <a:endParaRPr lang="fr-FR"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fr-F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70840">
                <a:tc>
                  <a:txBody>
                    <a:bodyPr/>
                    <a:lstStyle/>
                    <a:p>
                      <a:pPr algn="ctr"/>
                      <a:r>
                        <a:rPr lang="fr-FR" b="1" dirty="0" smtClean="0"/>
                        <a:t>5</a:t>
                      </a:r>
                      <a:endParaRPr lang="fr-FR"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fr-FR"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pic>
        <p:nvPicPr>
          <p:cNvPr id="6" name="application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049000" y="230188"/>
            <a:ext cx="609600" cy="609600"/>
          </a:xfrm>
          <a:prstGeom prst="rect">
            <a:avLst/>
          </a:prstGeom>
        </p:spPr>
      </p:pic>
      <p:sp>
        <p:nvSpPr>
          <p:cNvPr id="8" name="TextBox 7"/>
          <p:cNvSpPr txBox="1"/>
          <p:nvPr/>
        </p:nvSpPr>
        <p:spPr>
          <a:xfrm>
            <a:off x="838200" y="948171"/>
            <a:ext cx="10716491" cy="1200329"/>
          </a:xfrm>
          <a:prstGeom prst="rect">
            <a:avLst/>
          </a:prstGeom>
          <a:noFill/>
        </p:spPr>
        <p:txBody>
          <a:bodyPr wrap="square" rtlCol="0">
            <a:spAutoFit/>
          </a:bodyPr>
          <a:lstStyle/>
          <a:p>
            <a:r>
              <a:rPr lang="fr-FR" sz="2400" b="1" dirty="0"/>
              <a:t>É</a:t>
            </a:r>
            <a:r>
              <a:rPr lang="fr-FR" sz="2400" b="1" dirty="0" smtClean="0"/>
              <a:t>coutez </a:t>
            </a:r>
            <a:r>
              <a:rPr lang="fr-FR" sz="2400" b="1" dirty="0"/>
              <a:t>ces publicités pour de nouvelles applications pour des </a:t>
            </a:r>
            <a:r>
              <a:rPr lang="fr-FR" sz="2400" b="1" dirty="0" smtClean="0"/>
              <a:t>téléphones.</a:t>
            </a:r>
            <a:endParaRPr lang="fr-FR" sz="2400" b="1" dirty="0"/>
          </a:p>
          <a:p>
            <a:r>
              <a:rPr lang="fr-FR" sz="2400" b="1" dirty="0" smtClean="0"/>
              <a:t>Dans </a:t>
            </a:r>
            <a:r>
              <a:rPr lang="fr-FR" sz="2400" b="1" dirty="0"/>
              <a:t>la liste </a:t>
            </a:r>
            <a:r>
              <a:rPr lang="fr-FR" sz="2400" b="1" dirty="0" smtClean="0"/>
              <a:t>ci-dessous, </a:t>
            </a:r>
            <a:r>
              <a:rPr lang="fr-FR" sz="2400" b="1" dirty="0"/>
              <a:t>choisissez la description </a:t>
            </a:r>
            <a:r>
              <a:rPr lang="fr-FR" sz="2400" b="1" dirty="0" smtClean="0"/>
              <a:t>pour </a:t>
            </a:r>
            <a:r>
              <a:rPr lang="fr-FR" sz="2400" b="1" dirty="0"/>
              <a:t>chaque application. </a:t>
            </a:r>
            <a:endParaRPr lang="fr-FR" sz="2400" b="1" dirty="0" smtClean="0"/>
          </a:p>
          <a:p>
            <a:r>
              <a:rPr lang="fr-FR" sz="2400" b="1" i="1" dirty="0" smtClean="0"/>
              <a:t>Attention </a:t>
            </a:r>
            <a:r>
              <a:rPr lang="fr-FR" sz="2400" b="1" i="1" dirty="0"/>
              <a:t>! Il y a deux descriptions de trop. </a:t>
            </a:r>
            <a:endParaRPr lang="fr-FR" sz="2400" b="1" i="1" dirty="0" smtClean="0"/>
          </a:p>
        </p:txBody>
      </p:sp>
    </p:spTree>
    <p:extLst>
      <p:ext uri="{BB962C8B-B14F-4D97-AF65-F5344CB8AC3E}">
        <p14:creationId xmlns:p14="http://schemas.microsoft.com/office/powerpoint/2010/main" val="217449952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3554"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3508" y="-152400"/>
            <a:ext cx="11215256" cy="1325563"/>
          </a:xfrm>
        </p:spPr>
        <p:txBody>
          <a:bodyPr>
            <a:normAutofit/>
          </a:bodyPr>
          <a:lstStyle/>
          <a:p>
            <a:r>
              <a:rPr lang="fr-FR" sz="3300" b="1" dirty="0" smtClean="0"/>
              <a:t>Utilisez la transcription pour corriger vos erreurs et vous noter</a:t>
            </a:r>
            <a:endParaRPr lang="fr-FR" sz="3300" b="1" dirty="0"/>
          </a:p>
        </p:txBody>
      </p:sp>
      <p:pic>
        <p:nvPicPr>
          <p:cNvPr id="6" name="Picture 5"/>
          <p:cNvPicPr>
            <a:picLocks noChangeAspect="1"/>
          </p:cNvPicPr>
          <p:nvPr/>
        </p:nvPicPr>
        <p:blipFill>
          <a:blip r:embed="rId2"/>
          <a:stretch>
            <a:fillRect/>
          </a:stretch>
        </p:blipFill>
        <p:spPr>
          <a:xfrm>
            <a:off x="1433134" y="1048472"/>
            <a:ext cx="9276430" cy="5476729"/>
          </a:xfrm>
          <a:prstGeom prst="rect">
            <a:avLst/>
          </a:prstGeom>
          <a:ln w="38100">
            <a:solidFill>
              <a:schemeClr val="tx1"/>
            </a:solidFill>
          </a:ln>
        </p:spPr>
      </p:pic>
    </p:spTree>
    <p:extLst>
      <p:ext uri="{BB962C8B-B14F-4D97-AF65-F5344CB8AC3E}">
        <p14:creationId xmlns:p14="http://schemas.microsoft.com/office/powerpoint/2010/main" val="39307813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3F7CF89D0DA24182D8BD5910AD89F4" ma:contentTypeVersion="1" ma:contentTypeDescription="Create a new document." ma:contentTypeScope="" ma:versionID="567ae329f6d48215cd46cf3b313343dc">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4D931DBC-A39F-479F-8726-E4EEAFEF63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8D8CD7B-5B15-43B4-8AD1-737422F00856}">
  <ds:schemaRefs>
    <ds:schemaRef ds:uri="http://schemas.microsoft.com/sharepoint/v3/contenttype/forms"/>
  </ds:schemaRefs>
</ds:datastoreItem>
</file>

<file path=customXml/itemProps3.xml><?xml version="1.0" encoding="utf-8"?>
<ds:datastoreItem xmlns:ds="http://schemas.openxmlformats.org/officeDocument/2006/customXml" ds:itemID="{4139D064-A9A6-42C0-AC2F-B19E4616E084}">
  <ds:schemaRefs>
    <ds:schemaRef ds:uri="http://purl.org/dc/terms/"/>
    <ds:schemaRef ds:uri="http://schemas.microsoft.com/sharepoint/v3"/>
    <ds:schemaRef ds:uri="http://purl.org/dc/elements/1.1/"/>
    <ds:schemaRef ds:uri="http://schemas.microsoft.com/office/infopath/2007/PartnerControls"/>
    <ds:schemaRef ds:uri="http://purl.org/dc/dcmitype/"/>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1888</TotalTime>
  <Words>3245</Words>
  <Application>Microsoft Office PowerPoint</Application>
  <PresentationFormat>Widescreen</PresentationFormat>
  <Paragraphs>406</Paragraphs>
  <Slides>34</Slides>
  <Notes>2</Notes>
  <HiddenSlides>0</HiddenSlides>
  <MMClips>6</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Bradley Hand ITC</vt:lpstr>
      <vt:lpstr>Calibri</vt:lpstr>
      <vt:lpstr>Calibri Light</vt:lpstr>
      <vt:lpstr>Times New Roman</vt:lpstr>
      <vt:lpstr>Office Theme</vt:lpstr>
      <vt:lpstr>PowerPoint Presentation</vt:lpstr>
      <vt:lpstr>Les objectifs:</vt:lpstr>
      <vt:lpstr>Pour commencer:  À deux: discuter les technologies que vous avez chez vous</vt:lpstr>
      <vt:lpstr>PowerPoint Presentation</vt:lpstr>
      <vt:lpstr>1. Comment la technologie a rendu notre vie plus facile  Lisez le passage et répondez aux questions (feuille d’exercice)</vt:lpstr>
      <vt:lpstr>PowerPoint Presentation</vt:lpstr>
      <vt:lpstr>PowerPoint Presentation</vt:lpstr>
      <vt:lpstr>2. Les applications</vt:lpstr>
      <vt:lpstr>Utilisez la transcription pour corriger vos erreurs et vous noter</vt:lpstr>
      <vt:lpstr>Les applications</vt:lpstr>
      <vt:lpstr>PowerPoint Presentation</vt:lpstr>
      <vt:lpstr>PowerPoint Presentation</vt:lpstr>
      <vt:lpstr>PowerPoint Presentation</vt:lpstr>
      <vt:lpstr>PowerPoint Presentation</vt:lpstr>
      <vt:lpstr>4. Regardez la vidéo: accros au smartphone et prenez des notes pour répondre aux questions</vt:lpstr>
      <vt:lpstr>PowerPoint Presentation</vt:lpstr>
      <vt:lpstr>Accros au smartphone </vt:lpstr>
      <vt:lpstr>5. Traduisez le passage en anglais</vt:lpstr>
      <vt:lpstr>PowerPoint Presentation</vt:lpstr>
      <vt:lpstr>Répondez aux questions dans les cahiers</vt:lpstr>
      <vt:lpstr>Les objectifs:</vt:lpstr>
      <vt:lpstr>Pour commencer:</vt:lpstr>
      <vt:lpstr>Pour commencer:</vt:lpstr>
      <vt:lpstr>Classez les phrases dans les catégories suivantes:</vt:lpstr>
      <vt:lpstr>3. Le rôle de la technologie</vt:lpstr>
      <vt:lpstr>4. Le rôle de la technologie</vt:lpstr>
      <vt:lpstr>Le rôle de la technologie</vt:lpstr>
      <vt:lpstr>5. Les imprimantes 3D</vt:lpstr>
      <vt:lpstr>Les imprimantes 3D</vt:lpstr>
      <vt:lpstr>6. Le portable en Afrique francophone</vt:lpstr>
      <vt:lpstr>Réponses possibles</vt:lpstr>
      <vt:lpstr>Réponses possibles</vt:lpstr>
      <vt:lpstr>Les personnes malvoyantes sont plus indépendantes grâce à la technologie</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Kathy GUILLE</dc:creator>
  <cp:lastModifiedBy>Françoise Marteel</cp:lastModifiedBy>
  <cp:revision>200</cp:revision>
  <dcterms:created xsi:type="dcterms:W3CDTF">2017-10-23T09:22:04Z</dcterms:created>
  <dcterms:modified xsi:type="dcterms:W3CDTF">2021-11-04T13:58:38Z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0x010100793F7CF89D0DA24182D8BD5910AD89F4</vt:lpwstr>
  </property>
</Properties>
</file>