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7" r:id="rId5"/>
    <p:sldId id="313" r:id="rId6"/>
    <p:sldId id="314" r:id="rId7"/>
    <p:sldId id="302" r:id="rId8"/>
    <p:sldId id="287" r:id="rId9"/>
    <p:sldId id="270" r:id="rId10"/>
    <p:sldId id="288" r:id="rId11"/>
    <p:sldId id="289" r:id="rId12"/>
    <p:sldId id="290" r:id="rId13"/>
    <p:sldId id="293" r:id="rId14"/>
    <p:sldId id="294" r:id="rId15"/>
    <p:sldId id="292" r:id="rId16"/>
    <p:sldId id="271" r:id="rId17"/>
    <p:sldId id="291" r:id="rId18"/>
    <p:sldId id="272" r:id="rId19"/>
    <p:sldId id="312" r:id="rId20"/>
    <p:sldId id="261" r:id="rId21"/>
    <p:sldId id="262" r:id="rId22"/>
    <p:sldId id="263" r:id="rId23"/>
    <p:sldId id="275" r:id="rId24"/>
    <p:sldId id="296" r:id="rId25"/>
    <p:sldId id="276" r:id="rId26"/>
    <p:sldId id="295" r:id="rId27"/>
    <p:sldId id="300" r:id="rId28"/>
    <p:sldId id="269" r:id="rId29"/>
    <p:sldId id="299" r:id="rId30"/>
    <p:sldId id="284" r:id="rId31"/>
    <p:sldId id="278" r:id="rId32"/>
    <p:sldId id="298" r:id="rId33"/>
    <p:sldId id="310" r:id="rId34"/>
    <p:sldId id="304" r:id="rId35"/>
    <p:sldId id="266" r:id="rId36"/>
    <p:sldId id="267" r:id="rId37"/>
    <p:sldId id="285" r:id="rId38"/>
    <p:sldId id="307" r:id="rId39"/>
    <p:sldId id="308" r:id="rId40"/>
    <p:sldId id="305" r:id="rId41"/>
    <p:sldId id="306" r:id="rId42"/>
    <p:sldId id="282" r:id="rId43"/>
    <p:sldId id="279" r:id="rId44"/>
    <p:sldId id="283" r:id="rId45"/>
    <p:sldId id="311"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C4F05-95C0-4B2C-8894-9E55F4126C93}" type="datetimeFigureOut">
              <a:rPr lang="fr-FR" smtClean="0"/>
              <a:t>20/11/2018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87B2-2375-492A-9C1B-B6ED09AA6ADC}" type="slidenum">
              <a:rPr lang="fr-FR" smtClean="0"/>
              <a:t>‹#›</a:t>
            </a:fld>
            <a:endParaRPr lang="fr-FR"/>
          </a:p>
        </p:txBody>
      </p:sp>
    </p:spTree>
    <p:extLst>
      <p:ext uri="{BB962C8B-B14F-4D97-AF65-F5344CB8AC3E}">
        <p14:creationId xmlns:p14="http://schemas.microsoft.com/office/powerpoint/2010/main" val="254357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 have </a:t>
            </a:r>
            <a:r>
              <a:rPr lang="fr-FR" dirty="0" err="1" smtClean="0"/>
              <a:t>included</a:t>
            </a:r>
            <a:r>
              <a:rPr lang="fr-FR" dirty="0" smtClean="0"/>
              <a:t> </a:t>
            </a:r>
            <a:r>
              <a:rPr lang="fr-FR" dirty="0" err="1" smtClean="0"/>
              <a:t>two</a:t>
            </a:r>
            <a:r>
              <a:rPr lang="fr-FR" dirty="0" smtClean="0"/>
              <a:t> versions of the </a:t>
            </a:r>
            <a:r>
              <a:rPr lang="fr-FR" dirty="0" err="1" smtClean="0"/>
              <a:t>worksheet</a:t>
            </a:r>
            <a:r>
              <a:rPr lang="fr-FR" dirty="0" smtClean="0"/>
              <a:t> for </a:t>
            </a:r>
            <a:r>
              <a:rPr lang="fr-FR" dirty="0" err="1" smtClean="0"/>
              <a:t>this</a:t>
            </a:r>
            <a:r>
              <a:rPr lang="fr-FR" dirty="0" smtClean="0"/>
              <a:t> </a:t>
            </a:r>
            <a:r>
              <a:rPr lang="fr-FR" dirty="0" err="1" smtClean="0"/>
              <a:t>activity</a:t>
            </a:r>
            <a:r>
              <a:rPr lang="fr-FR" dirty="0" smtClean="0"/>
              <a:t>. Word document </a:t>
            </a:r>
            <a:r>
              <a:rPr lang="fr-FR" dirty="0" err="1" smtClean="0"/>
              <a:t>so</a:t>
            </a:r>
            <a:r>
              <a:rPr lang="fr-FR" dirty="0" smtClean="0"/>
              <a:t> </a:t>
            </a:r>
            <a:r>
              <a:rPr lang="fr-FR" dirty="0" err="1" smtClean="0"/>
              <a:t>you</a:t>
            </a:r>
            <a:r>
              <a:rPr lang="fr-FR" dirty="0" smtClean="0"/>
              <a:t> </a:t>
            </a:r>
            <a:r>
              <a:rPr lang="fr-FR" dirty="0" err="1" smtClean="0"/>
              <a:t>can</a:t>
            </a:r>
            <a:r>
              <a:rPr lang="fr-FR" dirty="0" smtClean="0"/>
              <a:t> </a:t>
            </a:r>
            <a:r>
              <a:rPr lang="fr-FR" dirty="0" err="1" smtClean="0"/>
              <a:t>edit</a:t>
            </a:r>
            <a:r>
              <a:rPr lang="fr-FR" baseline="0" dirty="0" smtClean="0"/>
              <a:t> if </a:t>
            </a:r>
            <a:r>
              <a:rPr lang="fr-FR" baseline="0" dirty="0" err="1" smtClean="0"/>
              <a:t>you</a:t>
            </a:r>
            <a:r>
              <a:rPr lang="fr-FR" baseline="0" dirty="0" smtClean="0"/>
              <a:t> </a:t>
            </a:r>
            <a:r>
              <a:rPr lang="fr-FR" baseline="0" dirty="0" err="1" smtClean="0"/>
              <a:t>wish</a:t>
            </a:r>
            <a:r>
              <a:rPr lang="fr-FR" baseline="0" dirty="0" smtClean="0"/>
              <a:t> and </a:t>
            </a:r>
            <a:r>
              <a:rPr lang="fr-FR" baseline="0" dirty="0" err="1" smtClean="0"/>
              <a:t>pdf</a:t>
            </a:r>
            <a:r>
              <a:rPr lang="fr-FR" baseline="0" dirty="0" smtClean="0"/>
              <a:t> version </a:t>
            </a:r>
            <a:r>
              <a:rPr lang="fr-FR" baseline="0" dirty="0" err="1" smtClean="0"/>
              <a:t>just</a:t>
            </a:r>
            <a:r>
              <a:rPr lang="fr-FR" baseline="0" dirty="0" smtClean="0"/>
              <a:t> in case the boxes </a:t>
            </a:r>
            <a:r>
              <a:rPr lang="fr-FR" baseline="0" dirty="0" err="1" smtClean="0"/>
              <a:t>appear</a:t>
            </a:r>
            <a:r>
              <a:rPr lang="fr-FR" baseline="0" dirty="0" smtClean="0"/>
              <a:t> all over the place in the </a:t>
            </a:r>
            <a:r>
              <a:rPr lang="fr-FR" baseline="0" dirty="0" err="1" smtClean="0"/>
              <a:t>word</a:t>
            </a:r>
            <a:r>
              <a:rPr lang="fr-FR" baseline="0" dirty="0" smtClean="0"/>
              <a:t> document. </a:t>
            </a:r>
            <a:endParaRPr lang="fr-FR" dirty="0"/>
          </a:p>
        </p:txBody>
      </p:sp>
      <p:sp>
        <p:nvSpPr>
          <p:cNvPr id="4" name="Slide Number Placeholder 3"/>
          <p:cNvSpPr>
            <a:spLocks noGrp="1"/>
          </p:cNvSpPr>
          <p:nvPr>
            <p:ph type="sldNum" sz="quarter" idx="10"/>
          </p:nvPr>
        </p:nvSpPr>
        <p:spPr/>
        <p:txBody>
          <a:bodyPr/>
          <a:lstStyle/>
          <a:p>
            <a:fld id="{A30887B2-2375-492A-9C1B-B6ED09AA6ADC}" type="slidenum">
              <a:rPr lang="fr-FR" smtClean="0"/>
              <a:t>13</a:t>
            </a:fld>
            <a:endParaRPr lang="fr-FR"/>
          </a:p>
        </p:txBody>
      </p:sp>
    </p:spTree>
    <p:extLst>
      <p:ext uri="{BB962C8B-B14F-4D97-AF65-F5344CB8AC3E}">
        <p14:creationId xmlns:p14="http://schemas.microsoft.com/office/powerpoint/2010/main" val="105528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30887B2-2375-492A-9C1B-B6ED09AA6ADC}" type="slidenum">
              <a:rPr lang="fr-FR" smtClean="0"/>
              <a:t>14</a:t>
            </a:fld>
            <a:endParaRPr lang="fr-FR"/>
          </a:p>
        </p:txBody>
      </p:sp>
    </p:spTree>
    <p:extLst>
      <p:ext uri="{BB962C8B-B14F-4D97-AF65-F5344CB8AC3E}">
        <p14:creationId xmlns:p14="http://schemas.microsoft.com/office/powerpoint/2010/main" val="175917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A30887B2-2375-492A-9C1B-B6ED09AA6ADC}" type="slidenum">
              <a:rPr lang="fr-FR" smtClean="0"/>
              <a:t>21</a:t>
            </a:fld>
            <a:endParaRPr lang="fr-FR"/>
          </a:p>
        </p:txBody>
      </p:sp>
    </p:spTree>
    <p:extLst>
      <p:ext uri="{BB962C8B-B14F-4D97-AF65-F5344CB8AC3E}">
        <p14:creationId xmlns:p14="http://schemas.microsoft.com/office/powerpoint/2010/main" val="145150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You </a:t>
            </a:r>
            <a:r>
              <a:rPr lang="fr-FR" dirty="0" err="1" smtClean="0"/>
              <a:t>can</a:t>
            </a:r>
            <a:r>
              <a:rPr lang="fr-FR" dirty="0" smtClean="0"/>
              <a:t> </a:t>
            </a:r>
            <a:r>
              <a:rPr lang="fr-FR" dirty="0" err="1" smtClean="0"/>
              <a:t>share</a:t>
            </a:r>
            <a:r>
              <a:rPr lang="fr-FR" dirty="0" smtClean="0"/>
              <a:t> </a:t>
            </a:r>
            <a:r>
              <a:rPr lang="fr-FR" dirty="0" err="1" smtClean="0"/>
              <a:t>this</a:t>
            </a:r>
            <a:r>
              <a:rPr lang="fr-FR" dirty="0" smtClean="0"/>
              <a:t> </a:t>
            </a:r>
            <a:r>
              <a:rPr lang="fr-FR" dirty="0" err="1" smtClean="0"/>
              <a:t>link</a:t>
            </a:r>
            <a:r>
              <a:rPr lang="fr-FR" dirty="0" smtClean="0"/>
              <a:t> </a:t>
            </a:r>
            <a:r>
              <a:rPr lang="fr-FR" dirty="0" err="1" smtClean="0"/>
              <a:t>with</a:t>
            </a:r>
            <a:r>
              <a:rPr lang="fr-FR" dirty="0" smtClean="0"/>
              <a:t> </a:t>
            </a:r>
            <a:r>
              <a:rPr lang="fr-FR" dirty="0" err="1" smtClean="0"/>
              <a:t>your</a:t>
            </a:r>
            <a:r>
              <a:rPr lang="fr-FR" dirty="0" smtClean="0"/>
              <a:t> </a:t>
            </a:r>
            <a:r>
              <a:rPr lang="fr-FR" dirty="0" err="1" smtClean="0"/>
              <a:t>students</a:t>
            </a:r>
            <a:r>
              <a:rPr lang="fr-FR" dirty="0" smtClean="0"/>
              <a:t> for </a:t>
            </a:r>
            <a:r>
              <a:rPr lang="fr-FR" dirty="0" err="1" smtClean="0"/>
              <a:t>vocab</a:t>
            </a:r>
            <a:r>
              <a:rPr lang="fr-FR" dirty="0" smtClean="0"/>
              <a:t> practice. </a:t>
            </a:r>
            <a:r>
              <a:rPr lang="fr-FR" dirty="0" err="1" smtClean="0"/>
              <a:t>They</a:t>
            </a:r>
            <a:r>
              <a:rPr lang="fr-FR" dirty="0" smtClean="0"/>
              <a:t> </a:t>
            </a:r>
            <a:r>
              <a:rPr lang="fr-FR" dirty="0" err="1" smtClean="0"/>
              <a:t>will</a:t>
            </a:r>
            <a:r>
              <a:rPr lang="fr-FR" dirty="0" smtClean="0"/>
              <a:t> </a:t>
            </a:r>
            <a:r>
              <a:rPr lang="fr-FR" dirty="0" err="1" smtClean="0"/>
              <a:t>need</a:t>
            </a:r>
            <a:r>
              <a:rPr lang="fr-FR" dirty="0" smtClean="0"/>
              <a:t> to </a:t>
            </a:r>
            <a:r>
              <a:rPr lang="fr-FR" dirty="0" err="1" smtClean="0"/>
              <a:t>be</a:t>
            </a:r>
            <a:r>
              <a:rPr lang="fr-FR" dirty="0" smtClean="0"/>
              <a:t> </a:t>
            </a:r>
            <a:r>
              <a:rPr lang="fr-FR" dirty="0" err="1" smtClean="0"/>
              <a:t>registered</a:t>
            </a:r>
            <a:r>
              <a:rPr lang="fr-FR" baseline="0" dirty="0" smtClean="0"/>
              <a:t> on </a:t>
            </a:r>
            <a:r>
              <a:rPr lang="fr-FR" baseline="0" dirty="0" err="1" smtClean="0"/>
              <a:t>Memrise</a:t>
            </a:r>
            <a:r>
              <a:rPr lang="fr-FR" baseline="0" dirty="0" smtClean="0"/>
              <a:t> to </a:t>
            </a:r>
            <a:r>
              <a:rPr lang="fr-FR" baseline="0" dirty="0" err="1" smtClean="0"/>
              <a:t>access</a:t>
            </a:r>
            <a:r>
              <a:rPr lang="fr-FR" baseline="0" dirty="0" smtClean="0"/>
              <a:t> the course (free). You </a:t>
            </a:r>
            <a:r>
              <a:rPr lang="fr-FR" baseline="0" dirty="0" err="1" smtClean="0"/>
              <a:t>can</a:t>
            </a:r>
            <a:r>
              <a:rPr lang="fr-FR" baseline="0" dirty="0" smtClean="0"/>
              <a:t> </a:t>
            </a:r>
            <a:r>
              <a:rPr lang="fr-FR" baseline="0" dirty="0" err="1" smtClean="0"/>
              <a:t>also</a:t>
            </a:r>
            <a:r>
              <a:rPr lang="fr-FR" baseline="0" dirty="0" smtClean="0"/>
              <a:t> </a:t>
            </a:r>
            <a:r>
              <a:rPr lang="fr-FR" baseline="0" dirty="0" err="1" smtClean="0"/>
              <a:t>create</a:t>
            </a:r>
            <a:r>
              <a:rPr lang="fr-FR" baseline="0" dirty="0" smtClean="0"/>
              <a:t> a group on </a:t>
            </a:r>
            <a:r>
              <a:rPr lang="fr-FR" baseline="0" dirty="0" err="1" smtClean="0"/>
              <a:t>Memrise</a:t>
            </a:r>
            <a:r>
              <a:rPr lang="fr-FR" baseline="0" dirty="0" smtClean="0"/>
              <a:t> by </a:t>
            </a:r>
            <a:r>
              <a:rPr lang="fr-FR" baseline="0" dirty="0" err="1" smtClean="0"/>
              <a:t>inviting</a:t>
            </a:r>
            <a:r>
              <a:rPr lang="fr-FR" baseline="0" dirty="0" smtClean="0"/>
              <a:t> </a:t>
            </a:r>
            <a:r>
              <a:rPr lang="fr-FR" baseline="0" dirty="0" err="1" smtClean="0"/>
              <a:t>your</a:t>
            </a:r>
            <a:r>
              <a:rPr lang="fr-FR" baseline="0" dirty="0" smtClean="0"/>
              <a:t> </a:t>
            </a:r>
            <a:r>
              <a:rPr lang="fr-FR" baseline="0" dirty="0" err="1" smtClean="0"/>
              <a:t>students</a:t>
            </a:r>
            <a:r>
              <a:rPr lang="fr-FR" baseline="0" dirty="0" smtClean="0"/>
              <a:t> and </a:t>
            </a:r>
            <a:r>
              <a:rPr lang="fr-FR" baseline="0" dirty="0" err="1" smtClean="0"/>
              <a:t>add</a:t>
            </a:r>
            <a:r>
              <a:rPr lang="fr-FR" baseline="0" dirty="0" smtClean="0"/>
              <a:t> </a:t>
            </a:r>
            <a:r>
              <a:rPr lang="fr-FR" baseline="0" dirty="0" err="1" smtClean="0"/>
              <a:t>this</a:t>
            </a:r>
            <a:r>
              <a:rPr lang="fr-FR" baseline="0" dirty="0" smtClean="0"/>
              <a:t> course to </a:t>
            </a:r>
            <a:r>
              <a:rPr lang="fr-FR" baseline="0" dirty="0" err="1" smtClean="0"/>
              <a:t>your</a:t>
            </a:r>
            <a:r>
              <a:rPr lang="fr-FR" baseline="0" dirty="0" smtClean="0"/>
              <a:t> group to </a:t>
            </a:r>
            <a:r>
              <a:rPr lang="fr-FR" baseline="0" dirty="0" err="1" smtClean="0"/>
              <a:t>be</a:t>
            </a:r>
            <a:r>
              <a:rPr lang="fr-FR" baseline="0" dirty="0" smtClean="0"/>
              <a:t> able to </a:t>
            </a:r>
            <a:r>
              <a:rPr lang="fr-FR" baseline="0" dirty="0" err="1" smtClean="0"/>
              <a:t>track</a:t>
            </a:r>
            <a:r>
              <a:rPr lang="fr-FR" baseline="0" dirty="0" smtClean="0"/>
              <a:t> </a:t>
            </a:r>
            <a:r>
              <a:rPr lang="fr-FR" baseline="0" dirty="0" err="1" smtClean="0"/>
              <a:t>their</a:t>
            </a:r>
            <a:r>
              <a:rPr lang="fr-FR" baseline="0" dirty="0" smtClean="0"/>
              <a:t> </a:t>
            </a:r>
            <a:r>
              <a:rPr lang="fr-FR" baseline="0" dirty="0" err="1" smtClean="0"/>
              <a:t>progress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51AF4B3A-ED7B-481E-9EC8-26667DE5571E}" type="slidenum">
              <a:rPr lang="fr-FR" smtClean="0"/>
              <a:t>31</a:t>
            </a:fld>
            <a:endParaRPr lang="fr-FR"/>
          </a:p>
        </p:txBody>
      </p:sp>
    </p:spTree>
    <p:extLst>
      <p:ext uri="{BB962C8B-B14F-4D97-AF65-F5344CB8AC3E}">
        <p14:creationId xmlns:p14="http://schemas.microsoft.com/office/powerpoint/2010/main" val="117339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67C1AAEB-47C8-4284-A351-D50EB6D62432}"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321394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7C1AAEB-47C8-4284-A351-D50EB6D62432}"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39247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7C1AAEB-47C8-4284-A351-D50EB6D62432}"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247673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7C1AAEB-47C8-4284-A351-D50EB6D62432}"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216852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1AAEB-47C8-4284-A351-D50EB6D62432}"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17652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67C1AAEB-47C8-4284-A351-D50EB6D62432}"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369526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7C1AAEB-47C8-4284-A351-D50EB6D62432}" type="datetimeFigureOut">
              <a:rPr lang="fr-FR" smtClean="0"/>
              <a:t>20/11/2018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36150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67C1AAEB-47C8-4284-A351-D50EB6D62432}" type="datetimeFigureOut">
              <a:rPr lang="fr-FR" smtClean="0"/>
              <a:t>20/11/2018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208725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1AAEB-47C8-4284-A351-D50EB6D62432}" type="datetimeFigureOut">
              <a:rPr lang="fr-FR" smtClean="0"/>
              <a:t>20/11/2018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16291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1AAEB-47C8-4284-A351-D50EB6D62432}"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6890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1AAEB-47C8-4284-A351-D50EB6D62432}"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CC1BE3-D15F-4D62-A1F4-7220FE858AA2}" type="slidenum">
              <a:rPr lang="fr-FR" smtClean="0"/>
              <a:t>‹#›</a:t>
            </a:fld>
            <a:endParaRPr lang="fr-FR"/>
          </a:p>
        </p:txBody>
      </p:sp>
    </p:spTree>
    <p:extLst>
      <p:ext uri="{BB962C8B-B14F-4D97-AF65-F5344CB8AC3E}">
        <p14:creationId xmlns:p14="http://schemas.microsoft.com/office/powerpoint/2010/main" val="40775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1AAEB-47C8-4284-A351-D50EB6D62432}" type="datetimeFigureOut">
              <a:rPr lang="fr-FR" smtClean="0"/>
              <a:t>20/11/2018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C1BE3-D15F-4D62-A1F4-7220FE858AA2}" type="slidenum">
              <a:rPr lang="fr-FR" smtClean="0"/>
              <a:t>‹#›</a:t>
            </a:fld>
            <a:endParaRPr lang="fr-FR"/>
          </a:p>
        </p:txBody>
      </p:sp>
    </p:spTree>
    <p:extLst>
      <p:ext uri="{BB962C8B-B14F-4D97-AF65-F5344CB8AC3E}">
        <p14:creationId xmlns:p14="http://schemas.microsoft.com/office/powerpoint/2010/main" val="3455941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mrise.com/course/1164669/french-vocabulary-aqa-as/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Tendances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La famille en voie de changement</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La ‘cyber-société’</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rôle du bénévolat</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La vie de couple: nouvelles tendances</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Monoparentalité, homoparentalité, familles recomposées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Grands-parents, parents et enfants: soucis et problèmes</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Comment la technologie facilite la vie quotidienne</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smtClean="0"/>
              <a:t>1ère année</a:t>
            </a:r>
            <a:endParaRPr lang="fr-FR" sz="2000" b="1" dirty="0"/>
          </a:p>
        </p:txBody>
      </p:sp>
    </p:spTree>
    <p:extLst>
      <p:ext uri="{BB962C8B-B14F-4D97-AF65-F5344CB8AC3E}">
        <p14:creationId xmlns:p14="http://schemas.microsoft.com/office/powerpoint/2010/main" val="3305494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261886"/>
            <a:ext cx="10515600" cy="1325563"/>
          </a:xfrm>
        </p:spPr>
        <p:txBody>
          <a:bodyPr/>
          <a:lstStyle/>
          <a:p>
            <a:r>
              <a:rPr lang="fr-FR" b="1" dirty="0" smtClean="0"/>
              <a:t>Utilisez vos propres mots pour reformuler les phrases ci-dessous</a:t>
            </a:r>
            <a:endParaRPr lang="fr-FR" b="1" dirty="0"/>
          </a:p>
        </p:txBody>
      </p:sp>
      <p:sp>
        <p:nvSpPr>
          <p:cNvPr id="3" name="Content Placeholder 2"/>
          <p:cNvSpPr>
            <a:spLocks noGrp="1"/>
          </p:cNvSpPr>
          <p:nvPr>
            <p:ph idx="1"/>
          </p:nvPr>
        </p:nvSpPr>
        <p:spPr>
          <a:xfrm>
            <a:off x="1044677" y="1991032"/>
            <a:ext cx="10515600" cy="4262284"/>
          </a:xfrm>
          <a:solidFill>
            <a:schemeClr val="accent6">
              <a:lumMod val="20000"/>
              <a:lumOff val="80000"/>
            </a:schemeClr>
          </a:solidFill>
        </p:spPr>
        <p:txBody>
          <a:bodyPr>
            <a:noAutofit/>
          </a:bodyPr>
          <a:lstStyle/>
          <a:p>
            <a:endParaRPr lang="fr-FR" sz="3200" b="1" dirty="0" smtClean="0"/>
          </a:p>
          <a:p>
            <a:r>
              <a:rPr lang="fr-FR" sz="3200" b="1" dirty="0" smtClean="0"/>
              <a:t>Les technologies nous rendent dépendants.</a:t>
            </a:r>
          </a:p>
          <a:p>
            <a:r>
              <a:rPr lang="fr-FR" sz="3200" b="1" dirty="0" smtClean="0"/>
              <a:t>L’automatisation détruit les emplois. </a:t>
            </a:r>
          </a:p>
          <a:p>
            <a:r>
              <a:rPr lang="fr-FR" sz="3200" b="1" dirty="0" smtClean="0"/>
              <a:t>Internet empiète sur notre vie privée.</a:t>
            </a:r>
          </a:p>
          <a:p>
            <a:r>
              <a:rPr lang="fr-FR" sz="3200" b="1" dirty="0" smtClean="0"/>
              <a:t>Les sites de services publics nous facilitent la vie. </a:t>
            </a:r>
          </a:p>
          <a:p>
            <a:r>
              <a:rPr lang="fr-FR" sz="3200" b="1" dirty="0" smtClean="0"/>
              <a:t>Sans la technologie, nous aurions plus de difficultés.</a:t>
            </a:r>
          </a:p>
          <a:p>
            <a:r>
              <a:rPr lang="fr-FR" sz="3200" b="1" dirty="0" smtClean="0"/>
              <a:t>Les réseaux sociaux renforcent les liens. </a:t>
            </a:r>
          </a:p>
          <a:p>
            <a:endParaRPr lang="fr-FR"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726" y="0"/>
            <a:ext cx="1131713" cy="950715"/>
          </a:xfrm>
          <a:prstGeom prst="rect">
            <a:avLst/>
          </a:prstGeom>
        </p:spPr>
      </p:pic>
    </p:spTree>
    <p:extLst>
      <p:ext uri="{BB962C8B-B14F-4D97-AF65-F5344CB8AC3E}">
        <p14:creationId xmlns:p14="http://schemas.microsoft.com/office/powerpoint/2010/main" val="74060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0"/>
            <a:ext cx="10515600" cy="1325563"/>
          </a:xfrm>
        </p:spPr>
        <p:txBody>
          <a:bodyPr>
            <a:normAutofit/>
          </a:bodyPr>
          <a:lstStyle/>
          <a:p>
            <a:r>
              <a:rPr lang="fr-FR" sz="4000" b="1" dirty="0" smtClean="0"/>
              <a:t>Utilisez vos propres mots pour reformuler les phrases ci-dessous</a:t>
            </a:r>
            <a:endParaRPr lang="fr-FR" sz="4000" b="1" dirty="0"/>
          </a:p>
        </p:txBody>
      </p:sp>
      <p:sp>
        <p:nvSpPr>
          <p:cNvPr id="3" name="Content Placeholder 2"/>
          <p:cNvSpPr>
            <a:spLocks noGrp="1"/>
          </p:cNvSpPr>
          <p:nvPr>
            <p:ph idx="1"/>
          </p:nvPr>
        </p:nvSpPr>
        <p:spPr>
          <a:xfrm>
            <a:off x="1068030" y="1309023"/>
            <a:ext cx="10515600" cy="5429197"/>
          </a:xfrm>
          <a:solidFill>
            <a:schemeClr val="accent6">
              <a:lumMod val="20000"/>
              <a:lumOff val="80000"/>
            </a:schemeClr>
          </a:solidFill>
        </p:spPr>
        <p:txBody>
          <a:bodyPr>
            <a:noAutofit/>
          </a:bodyPr>
          <a:lstStyle/>
          <a:p>
            <a:r>
              <a:rPr lang="fr-FR" sz="2400" b="1" dirty="0" smtClean="0"/>
              <a:t>Les technologies nous rendent dépendants.</a:t>
            </a:r>
          </a:p>
          <a:p>
            <a:pPr marL="0" indent="0">
              <a:buNone/>
            </a:pPr>
            <a:r>
              <a:rPr lang="fr-FR" sz="2400" b="1" dirty="0"/>
              <a:t> </a:t>
            </a:r>
            <a:r>
              <a:rPr lang="fr-FR" sz="2400" b="1" dirty="0" smtClean="0"/>
              <a:t>  </a:t>
            </a:r>
            <a:r>
              <a:rPr lang="fr-FR" sz="2400" b="1" dirty="0" smtClean="0">
                <a:solidFill>
                  <a:srgbClr val="FF0000"/>
                </a:solidFill>
              </a:rPr>
              <a:t>Nous sommes accros à la technologie</a:t>
            </a:r>
          </a:p>
          <a:p>
            <a:r>
              <a:rPr lang="fr-FR" sz="2400" b="1" dirty="0" smtClean="0"/>
              <a:t>L’automatisation détruit les emplois.</a:t>
            </a:r>
          </a:p>
          <a:p>
            <a:pPr marL="0" indent="0">
              <a:buNone/>
            </a:pPr>
            <a:r>
              <a:rPr lang="fr-FR" sz="2400" b="1" dirty="0"/>
              <a:t> </a:t>
            </a:r>
            <a:r>
              <a:rPr lang="fr-FR" sz="2400" b="1" dirty="0" smtClean="0"/>
              <a:t>  </a:t>
            </a:r>
            <a:r>
              <a:rPr lang="fr-FR" sz="2400" b="1" dirty="0" smtClean="0">
                <a:solidFill>
                  <a:srgbClr val="FF0000"/>
                </a:solidFill>
              </a:rPr>
              <a:t>À cause des machines, nous perdons du travail. </a:t>
            </a:r>
          </a:p>
          <a:p>
            <a:r>
              <a:rPr lang="fr-FR" sz="2400" b="1" dirty="0" smtClean="0"/>
              <a:t>Internet empiète sur notre vie privée. </a:t>
            </a:r>
          </a:p>
          <a:p>
            <a:pPr marL="0" indent="0">
              <a:buNone/>
            </a:pPr>
            <a:r>
              <a:rPr lang="fr-FR" sz="2400" b="1" dirty="0">
                <a:solidFill>
                  <a:srgbClr val="FF0000"/>
                </a:solidFill>
              </a:rPr>
              <a:t> </a:t>
            </a:r>
            <a:r>
              <a:rPr lang="fr-FR" sz="2400" b="1" dirty="0" smtClean="0">
                <a:solidFill>
                  <a:srgbClr val="FF0000"/>
                </a:solidFill>
              </a:rPr>
              <a:t>  Avec Internet, nous avons moins d’intimité.</a:t>
            </a:r>
          </a:p>
          <a:p>
            <a:r>
              <a:rPr lang="fr-FR" sz="2400" b="1" dirty="0" smtClean="0"/>
              <a:t>Les sites de services publics nous facilitent la vie. </a:t>
            </a:r>
          </a:p>
          <a:p>
            <a:pPr marL="0" indent="0">
              <a:buNone/>
            </a:pPr>
            <a:r>
              <a:rPr lang="fr-FR" sz="2400" b="1" dirty="0">
                <a:solidFill>
                  <a:srgbClr val="FF0000"/>
                </a:solidFill>
              </a:rPr>
              <a:t> </a:t>
            </a:r>
            <a:r>
              <a:rPr lang="fr-FR" sz="2400" b="1" dirty="0" smtClean="0">
                <a:solidFill>
                  <a:srgbClr val="FF0000"/>
                </a:solidFill>
              </a:rPr>
              <a:t>  Les tâches administratives en ligne sont plus simples.</a:t>
            </a:r>
          </a:p>
          <a:p>
            <a:r>
              <a:rPr lang="fr-FR" sz="2400" b="1" dirty="0" smtClean="0"/>
              <a:t>Sans la technologie, nous aurions plus de difficultés.</a:t>
            </a:r>
          </a:p>
          <a:p>
            <a:pPr marL="0" indent="0">
              <a:buNone/>
            </a:pPr>
            <a:r>
              <a:rPr lang="fr-FR" sz="2400" b="1" dirty="0"/>
              <a:t> </a:t>
            </a:r>
            <a:r>
              <a:rPr lang="fr-FR" sz="2400" b="1" dirty="0" smtClean="0"/>
              <a:t>  </a:t>
            </a:r>
            <a:r>
              <a:rPr lang="fr-FR" sz="2400" b="1" dirty="0" smtClean="0">
                <a:solidFill>
                  <a:srgbClr val="FF0000"/>
                </a:solidFill>
              </a:rPr>
              <a:t>La technologie nous facilite la vie.</a:t>
            </a:r>
          </a:p>
          <a:p>
            <a:r>
              <a:rPr lang="fr-FR" sz="2400" b="1" dirty="0" smtClean="0"/>
              <a:t>Les réseaux sociaux renforcent les liens. </a:t>
            </a:r>
          </a:p>
          <a:p>
            <a:pPr marL="0" indent="0">
              <a:buNone/>
            </a:pPr>
            <a:r>
              <a:rPr lang="fr-FR" sz="2400" b="1" dirty="0">
                <a:solidFill>
                  <a:srgbClr val="FF0000"/>
                </a:solidFill>
              </a:rPr>
              <a:t> </a:t>
            </a:r>
            <a:r>
              <a:rPr lang="fr-FR" sz="2400" b="1" dirty="0" smtClean="0">
                <a:solidFill>
                  <a:srgbClr val="FF0000"/>
                </a:solidFill>
              </a:rPr>
              <a:t>  Nous avons plus de contact grâce aux supports sociaux</a:t>
            </a:r>
          </a:p>
          <a:p>
            <a:endParaRPr lang="fr-FR"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726" y="0"/>
            <a:ext cx="1131713" cy="950715"/>
          </a:xfrm>
          <a:prstGeom prst="rect">
            <a:avLst/>
          </a:prstGeom>
        </p:spPr>
      </p:pic>
      <p:sp>
        <p:nvSpPr>
          <p:cNvPr id="5" name="TextBox 4"/>
          <p:cNvSpPr txBox="1"/>
          <p:nvPr/>
        </p:nvSpPr>
        <p:spPr>
          <a:xfrm>
            <a:off x="8131095" y="1325563"/>
            <a:ext cx="3215945" cy="523220"/>
          </a:xfrm>
          <a:prstGeom prst="rect">
            <a:avLst/>
          </a:prstGeom>
          <a:noFill/>
        </p:spPr>
        <p:txBody>
          <a:bodyPr wrap="none" rtlCol="0">
            <a:spAutoFit/>
          </a:bodyPr>
          <a:lstStyle/>
          <a:p>
            <a:r>
              <a:rPr lang="fr-FR" sz="2800" b="1" dirty="0" smtClean="0">
                <a:solidFill>
                  <a:srgbClr val="FF0000"/>
                </a:solidFill>
              </a:rPr>
              <a:t>Les phases possibles</a:t>
            </a:r>
            <a:endParaRPr lang="fr-FR" sz="2800" b="1" dirty="0">
              <a:solidFill>
                <a:srgbClr val="FF0000"/>
              </a:solidFill>
            </a:endParaRPr>
          </a:p>
        </p:txBody>
      </p:sp>
    </p:spTree>
    <p:extLst>
      <p:ext uri="{BB962C8B-B14F-4D97-AF65-F5344CB8AC3E}">
        <p14:creationId xmlns:p14="http://schemas.microsoft.com/office/powerpoint/2010/main" val="328153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8725"/>
          <a:stretch/>
        </p:blipFill>
        <p:spPr>
          <a:xfrm>
            <a:off x="1390479" y="787992"/>
            <a:ext cx="9398450" cy="5448606"/>
          </a:xfrm>
          <a:prstGeom prst="rect">
            <a:avLst/>
          </a:prstGeom>
          <a:ln w="381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6371" y="-73370"/>
            <a:ext cx="915629" cy="915629"/>
          </a:xfrm>
          <a:prstGeom prst="rect">
            <a:avLst/>
          </a:prstGeom>
        </p:spPr>
      </p:pic>
      <p:sp>
        <p:nvSpPr>
          <p:cNvPr id="7" name="TextBox 6"/>
          <p:cNvSpPr txBox="1"/>
          <p:nvPr/>
        </p:nvSpPr>
        <p:spPr>
          <a:xfrm>
            <a:off x="943897" y="-141186"/>
            <a:ext cx="9034140" cy="769441"/>
          </a:xfrm>
          <a:prstGeom prst="rect">
            <a:avLst/>
          </a:prstGeom>
          <a:noFill/>
        </p:spPr>
        <p:txBody>
          <a:bodyPr wrap="none" rtlCol="0">
            <a:spAutoFit/>
          </a:bodyPr>
          <a:lstStyle/>
          <a:p>
            <a:r>
              <a:rPr lang="fr-FR" sz="4400" b="1" dirty="0" smtClean="0"/>
              <a:t>À deux: discutez l’opinion des français</a:t>
            </a:r>
            <a:endParaRPr lang="fr-FR" sz="4400" b="1" dirty="0"/>
          </a:p>
        </p:txBody>
      </p:sp>
      <p:pic>
        <p:nvPicPr>
          <p:cNvPr id="9" name="Picture 8" descr="https://upload.wikimedia.org/wikipedia/en/thumb/c/c3/Flag_of_France.svg/1280px-Flag_of_France.sv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9" y="6365494"/>
            <a:ext cx="546656" cy="454069"/>
          </a:xfrm>
          <a:prstGeom prst="rect">
            <a:avLst/>
          </a:prstGeom>
          <a:solidFill>
            <a:schemeClr val="bg1"/>
          </a:solidFill>
          <a:ln>
            <a:solidFill>
              <a:srgbClr val="0070C0"/>
            </a:solidFill>
          </a:ln>
        </p:spPr>
      </p:pic>
      <p:pic>
        <p:nvPicPr>
          <p:cNvPr id="10" name="Picture 9" descr="https://upload.wikimedia.org/wikipedia/en/thumb/c/c3/Flag_of_France.svg/1280px-Flag_of_France.sv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479" y="6365493"/>
            <a:ext cx="546656" cy="454069"/>
          </a:xfrm>
          <a:prstGeom prst="rect">
            <a:avLst/>
          </a:prstGeom>
          <a:solidFill>
            <a:schemeClr val="bg1"/>
          </a:solidFill>
          <a:ln>
            <a:solidFill>
              <a:srgbClr val="0070C0"/>
            </a:solidFill>
          </a:ln>
        </p:spPr>
      </p:pic>
      <p:sp>
        <p:nvSpPr>
          <p:cNvPr id="11" name="TextBox 10"/>
          <p:cNvSpPr txBox="1"/>
          <p:nvPr/>
        </p:nvSpPr>
        <p:spPr>
          <a:xfrm>
            <a:off x="2110389" y="6396335"/>
            <a:ext cx="8760475" cy="461665"/>
          </a:xfrm>
          <a:prstGeom prst="rect">
            <a:avLst/>
          </a:prstGeom>
          <a:noFill/>
        </p:spPr>
        <p:txBody>
          <a:bodyPr wrap="none" rtlCol="0">
            <a:spAutoFit/>
          </a:bodyPr>
          <a:lstStyle/>
          <a:p>
            <a:r>
              <a:rPr lang="fr-FR" sz="2400" b="1" dirty="0" smtClean="0"/>
              <a:t>Essayez de reformuler les phrases comme dans l’exercice précédent</a:t>
            </a:r>
            <a:endParaRPr lang="fr-FR" sz="2400" b="1"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5149" y="664"/>
            <a:ext cx="767560" cy="767560"/>
          </a:xfrm>
          <a:prstGeom prst="rect">
            <a:avLst/>
          </a:prstGeom>
        </p:spPr>
      </p:pic>
    </p:spTree>
    <p:extLst>
      <p:ext uri="{BB962C8B-B14F-4D97-AF65-F5344CB8AC3E}">
        <p14:creationId xmlns:p14="http://schemas.microsoft.com/office/powerpoint/2010/main" val="9998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7" y="177063"/>
            <a:ext cx="10515600" cy="727795"/>
          </a:xfrm>
        </p:spPr>
        <p:txBody>
          <a:bodyPr>
            <a:noAutofit/>
          </a:bodyPr>
          <a:lstStyle/>
          <a:p>
            <a:r>
              <a:rPr lang="fr-FR" sz="4800" b="1" dirty="0" smtClean="0"/>
              <a:t>Que voient-ils de vous sur Internet?</a:t>
            </a:r>
            <a:br>
              <a:rPr lang="fr-FR" sz="4800" b="1" dirty="0" smtClean="0"/>
            </a:br>
            <a:r>
              <a:rPr lang="fr-FR" sz="4000" b="1" dirty="0" smtClean="0"/>
              <a:t>(feuille d’exercice)</a:t>
            </a:r>
            <a:endParaRPr lang="fr-FR"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574" y="3483510"/>
            <a:ext cx="4543253" cy="257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4083282870"/>
              </p:ext>
            </p:extLst>
          </p:nvPr>
        </p:nvGraphicFramePr>
        <p:xfrm>
          <a:off x="7671613" y="2335187"/>
          <a:ext cx="3064879" cy="4304861"/>
        </p:xfrm>
        <a:graphic>
          <a:graphicData uri="http://schemas.openxmlformats.org/drawingml/2006/table">
            <a:tbl>
              <a:tblPr firstRow="1" firstCol="1" bandRow="1">
                <a:tableStyleId>{5C22544A-7EE6-4342-B048-85BDC9FD1C3A}</a:tableStyleId>
              </a:tblPr>
              <a:tblGrid>
                <a:gridCol w="753517">
                  <a:extLst>
                    <a:ext uri="{9D8B030D-6E8A-4147-A177-3AD203B41FA5}">
                      <a16:colId xmlns:a16="http://schemas.microsoft.com/office/drawing/2014/main" val="20000"/>
                    </a:ext>
                  </a:extLst>
                </a:gridCol>
                <a:gridCol w="2311362">
                  <a:extLst>
                    <a:ext uri="{9D8B030D-6E8A-4147-A177-3AD203B41FA5}">
                      <a16:colId xmlns:a16="http://schemas.microsoft.com/office/drawing/2014/main" val="20001"/>
                    </a:ext>
                  </a:extLst>
                </a:gridCol>
              </a:tblGrid>
              <a:tr h="350995">
                <a:tc>
                  <a:txBody>
                    <a:bodyPr/>
                    <a:lstStyle/>
                    <a:p>
                      <a:pPr algn="l">
                        <a:lnSpc>
                          <a:spcPct val="107000"/>
                        </a:lnSpc>
                        <a:spcAft>
                          <a:spcPts val="0"/>
                        </a:spcAft>
                      </a:pPr>
                      <a:r>
                        <a:rPr lang="fr-FR" sz="2400" b="1" dirty="0">
                          <a:solidFill>
                            <a:sysClr val="windowText" lastClr="000000"/>
                          </a:solidFill>
                          <a:effectLst/>
                        </a:rPr>
                        <a:t>A</a:t>
                      </a:r>
                      <a:endParaRPr lang="fr-FR"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agréables</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0995">
                <a:tc>
                  <a:txBody>
                    <a:bodyPr/>
                    <a:lstStyle/>
                    <a:p>
                      <a:pPr algn="l">
                        <a:lnSpc>
                          <a:spcPct val="107000"/>
                        </a:lnSpc>
                        <a:spcAft>
                          <a:spcPts val="0"/>
                        </a:spcAft>
                      </a:pPr>
                      <a:r>
                        <a:rPr lang="fr-FR" sz="2400" b="1">
                          <a:solidFill>
                            <a:sysClr val="windowText" lastClr="000000"/>
                          </a:solidFill>
                          <a:effectLst/>
                        </a:rPr>
                        <a:t>B</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dirty="0">
                          <a:solidFill>
                            <a:sysClr val="windowText" lastClr="000000"/>
                          </a:solidFill>
                          <a:effectLst/>
                        </a:rPr>
                        <a:t>avenir</a:t>
                      </a:r>
                      <a:endParaRPr lang="fr-FR"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995">
                <a:tc>
                  <a:txBody>
                    <a:bodyPr/>
                    <a:lstStyle/>
                    <a:p>
                      <a:pPr algn="l">
                        <a:lnSpc>
                          <a:spcPct val="107000"/>
                        </a:lnSpc>
                        <a:spcAft>
                          <a:spcPts val="0"/>
                        </a:spcAft>
                      </a:pPr>
                      <a:r>
                        <a:rPr lang="fr-FR" sz="2400" b="1">
                          <a:solidFill>
                            <a:sysClr val="windowText" lastClr="000000"/>
                          </a:solidFill>
                          <a:effectLst/>
                        </a:rPr>
                        <a:t>C</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contenu</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995">
                <a:tc>
                  <a:txBody>
                    <a:bodyPr/>
                    <a:lstStyle/>
                    <a:p>
                      <a:pPr algn="l">
                        <a:lnSpc>
                          <a:spcPct val="107000"/>
                        </a:lnSpc>
                        <a:spcAft>
                          <a:spcPts val="0"/>
                        </a:spcAft>
                      </a:pPr>
                      <a:r>
                        <a:rPr lang="fr-FR" sz="2400" b="1">
                          <a:solidFill>
                            <a:sysClr val="windowText" lastClr="000000"/>
                          </a:solidFill>
                          <a:effectLst/>
                        </a:rPr>
                        <a:t>D</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dirty="0">
                          <a:solidFill>
                            <a:sysClr val="windowText" lastClr="000000"/>
                          </a:solidFill>
                          <a:effectLst/>
                        </a:rPr>
                        <a:t>désagréables</a:t>
                      </a:r>
                      <a:endParaRPr lang="fr-FR"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0995">
                <a:tc>
                  <a:txBody>
                    <a:bodyPr/>
                    <a:lstStyle/>
                    <a:p>
                      <a:pPr algn="l">
                        <a:lnSpc>
                          <a:spcPct val="107000"/>
                        </a:lnSpc>
                        <a:spcAft>
                          <a:spcPts val="0"/>
                        </a:spcAft>
                      </a:pPr>
                      <a:r>
                        <a:rPr lang="fr-FR" sz="2400" b="1">
                          <a:solidFill>
                            <a:sysClr val="windowText" lastClr="000000"/>
                          </a:solidFill>
                          <a:effectLst/>
                        </a:rPr>
                        <a:t>E</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employeur</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0995">
                <a:tc>
                  <a:txBody>
                    <a:bodyPr/>
                    <a:lstStyle/>
                    <a:p>
                      <a:pPr algn="l">
                        <a:lnSpc>
                          <a:spcPct val="107000"/>
                        </a:lnSpc>
                        <a:spcAft>
                          <a:spcPts val="0"/>
                        </a:spcAft>
                      </a:pPr>
                      <a:r>
                        <a:rPr lang="fr-FR" sz="2400" b="1">
                          <a:solidFill>
                            <a:sysClr val="windowText" lastClr="000000"/>
                          </a:solidFill>
                          <a:effectLst/>
                        </a:rPr>
                        <a:t>F</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dirty="0">
                          <a:solidFill>
                            <a:sysClr val="windowText" lastClr="000000"/>
                          </a:solidFill>
                          <a:effectLst/>
                        </a:rPr>
                        <a:t>flatteurs</a:t>
                      </a:r>
                      <a:endParaRPr lang="fr-FR"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0995">
                <a:tc>
                  <a:txBody>
                    <a:bodyPr/>
                    <a:lstStyle/>
                    <a:p>
                      <a:pPr algn="l">
                        <a:lnSpc>
                          <a:spcPct val="107000"/>
                        </a:lnSpc>
                        <a:spcAft>
                          <a:spcPts val="0"/>
                        </a:spcAft>
                      </a:pPr>
                      <a:r>
                        <a:rPr lang="fr-FR" sz="2400" b="1">
                          <a:solidFill>
                            <a:sysClr val="windowText" lastClr="000000"/>
                          </a:solidFill>
                          <a:effectLst/>
                        </a:rPr>
                        <a:t>G</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impression</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50995">
                <a:tc>
                  <a:txBody>
                    <a:bodyPr/>
                    <a:lstStyle/>
                    <a:p>
                      <a:pPr algn="l">
                        <a:lnSpc>
                          <a:spcPct val="107000"/>
                        </a:lnSpc>
                        <a:spcAft>
                          <a:spcPts val="0"/>
                        </a:spcAft>
                      </a:pPr>
                      <a:r>
                        <a:rPr lang="fr-FR" sz="2400" b="1">
                          <a:solidFill>
                            <a:sysClr val="windowText" lastClr="000000"/>
                          </a:solidFill>
                          <a:effectLst/>
                        </a:rPr>
                        <a:t>H</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passé</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50995">
                <a:tc>
                  <a:txBody>
                    <a:bodyPr/>
                    <a:lstStyle/>
                    <a:p>
                      <a:pPr algn="l">
                        <a:lnSpc>
                          <a:spcPct val="107000"/>
                        </a:lnSpc>
                        <a:spcAft>
                          <a:spcPts val="0"/>
                        </a:spcAft>
                      </a:pPr>
                      <a:r>
                        <a:rPr lang="fr-FR" sz="2400" b="1">
                          <a:solidFill>
                            <a:sysClr val="windowText" lastClr="000000"/>
                          </a:solidFill>
                          <a:effectLst/>
                        </a:rPr>
                        <a:t>I</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remarques</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50995">
                <a:tc>
                  <a:txBody>
                    <a:bodyPr/>
                    <a:lstStyle/>
                    <a:p>
                      <a:pPr algn="l">
                        <a:lnSpc>
                          <a:spcPct val="107000"/>
                        </a:lnSpc>
                        <a:spcAft>
                          <a:spcPts val="0"/>
                        </a:spcAft>
                      </a:pPr>
                      <a:r>
                        <a:rPr lang="fr-FR" sz="2400" b="1">
                          <a:solidFill>
                            <a:sysClr val="windowText" lastClr="000000"/>
                          </a:solidFill>
                          <a:effectLst/>
                        </a:rPr>
                        <a:t>J</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a:solidFill>
                            <a:sysClr val="windowText" lastClr="000000"/>
                          </a:solidFill>
                          <a:effectLst/>
                        </a:rPr>
                        <a:t>soins</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50995">
                <a:tc>
                  <a:txBody>
                    <a:bodyPr/>
                    <a:lstStyle/>
                    <a:p>
                      <a:pPr algn="l">
                        <a:lnSpc>
                          <a:spcPct val="107000"/>
                        </a:lnSpc>
                        <a:spcAft>
                          <a:spcPts val="0"/>
                        </a:spcAft>
                      </a:pPr>
                      <a:r>
                        <a:rPr lang="fr-FR" sz="2400" b="1">
                          <a:solidFill>
                            <a:sysClr val="windowText" lastClr="000000"/>
                          </a:solidFill>
                          <a:effectLst/>
                        </a:rPr>
                        <a:t>K</a:t>
                      </a:r>
                      <a:endParaRPr lang="fr-FR" sz="20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fr-FR" sz="2400" b="1" dirty="0">
                          <a:solidFill>
                            <a:sysClr val="windowText" lastClr="000000"/>
                          </a:solidFill>
                          <a:effectLst/>
                        </a:rPr>
                        <a:t>toile</a:t>
                      </a:r>
                      <a:endParaRPr lang="fr-FR" sz="2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6492" y="82777"/>
            <a:ext cx="942515" cy="820542"/>
          </a:xfrm>
          <a:prstGeom prst="rect">
            <a:avLst/>
          </a:prstGeom>
        </p:spPr>
      </p:pic>
      <p:sp>
        <p:nvSpPr>
          <p:cNvPr id="8" name="TextBox 7"/>
          <p:cNvSpPr txBox="1"/>
          <p:nvPr/>
        </p:nvSpPr>
        <p:spPr>
          <a:xfrm>
            <a:off x="823918" y="1330246"/>
            <a:ext cx="10855089" cy="1384995"/>
          </a:xfrm>
          <a:prstGeom prst="rect">
            <a:avLst/>
          </a:prstGeom>
          <a:noFill/>
        </p:spPr>
        <p:txBody>
          <a:bodyPr wrap="square" rtlCol="0">
            <a:spAutoFit/>
          </a:bodyPr>
          <a:lstStyle/>
          <a:p>
            <a:r>
              <a:rPr lang="fr-FR" sz="2800" b="1" dirty="0"/>
              <a:t>Lisez </a:t>
            </a:r>
            <a:r>
              <a:rPr lang="fr-FR" sz="2800" b="1" dirty="0" smtClean="0"/>
              <a:t>l’article </a:t>
            </a:r>
            <a:r>
              <a:rPr lang="fr-FR" sz="2800" b="1" dirty="0"/>
              <a:t>au sujet </a:t>
            </a:r>
            <a:r>
              <a:rPr lang="fr-FR" sz="2800" b="1" dirty="0" smtClean="0"/>
              <a:t>d’Internet et remplissez </a:t>
            </a:r>
            <a:r>
              <a:rPr lang="fr-FR" sz="2800" b="1" dirty="0"/>
              <a:t>les blancs en choisissant un mot dans la </a:t>
            </a:r>
            <a:r>
              <a:rPr lang="fr-FR" sz="2800" b="1" dirty="0" smtClean="0"/>
              <a:t>liste. </a:t>
            </a:r>
            <a:r>
              <a:rPr lang="fr-FR" sz="2800" b="1" dirty="0"/>
              <a:t>Attention ! </a:t>
            </a:r>
            <a:r>
              <a:rPr lang="fr-FR" sz="2800" b="1" dirty="0" smtClean="0"/>
              <a:t>Il y a des mots en trop.</a:t>
            </a:r>
            <a:endParaRPr lang="fr-FR" sz="2800" dirty="0"/>
          </a:p>
          <a:p>
            <a:endParaRPr lang="fr-FR" sz="2800" dirty="0"/>
          </a:p>
        </p:txBody>
      </p:sp>
      <p:pic>
        <p:nvPicPr>
          <p:cNvPr id="9" name="Picture 8"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19" y="2495608"/>
            <a:ext cx="546656" cy="454069"/>
          </a:xfrm>
          <a:prstGeom prst="rect">
            <a:avLst/>
          </a:prstGeom>
          <a:solidFill>
            <a:schemeClr val="bg1"/>
          </a:solidFill>
          <a:ln>
            <a:solidFill>
              <a:srgbClr val="0070C0"/>
            </a:solidFill>
          </a:ln>
        </p:spPr>
      </p:pic>
      <p:pic>
        <p:nvPicPr>
          <p:cNvPr id="10" name="Picture 9"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631" y="2473333"/>
            <a:ext cx="546656" cy="454069"/>
          </a:xfrm>
          <a:prstGeom prst="rect">
            <a:avLst/>
          </a:prstGeom>
          <a:solidFill>
            <a:schemeClr val="bg1"/>
          </a:solidFill>
          <a:ln>
            <a:solidFill>
              <a:srgbClr val="0070C0"/>
            </a:solidFill>
          </a:ln>
        </p:spPr>
      </p:pic>
      <p:pic>
        <p:nvPicPr>
          <p:cNvPr id="11" name="Picture 10"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926" y="2473333"/>
            <a:ext cx="546656" cy="454069"/>
          </a:xfrm>
          <a:prstGeom prst="rect">
            <a:avLst/>
          </a:prstGeom>
          <a:solidFill>
            <a:schemeClr val="bg1"/>
          </a:solidFill>
          <a:ln>
            <a:solidFill>
              <a:srgbClr val="0070C0"/>
            </a:solidFill>
          </a:ln>
        </p:spPr>
      </p:pic>
      <p:sp>
        <p:nvSpPr>
          <p:cNvPr id="12" name="TextBox 11"/>
          <p:cNvSpPr txBox="1"/>
          <p:nvPr/>
        </p:nvSpPr>
        <p:spPr>
          <a:xfrm>
            <a:off x="1410512" y="2524096"/>
            <a:ext cx="1666931" cy="461665"/>
          </a:xfrm>
          <a:prstGeom prst="rect">
            <a:avLst/>
          </a:prstGeom>
          <a:noFill/>
        </p:spPr>
        <p:txBody>
          <a:bodyPr wrap="none" rtlCol="0">
            <a:spAutoFit/>
          </a:bodyPr>
          <a:lstStyle/>
          <a:p>
            <a:r>
              <a:rPr lang="fr-FR" sz="2400" b="1" dirty="0" smtClean="0"/>
              <a:t>: avec l’aide</a:t>
            </a:r>
            <a:endParaRPr lang="fr-FR" sz="2400" b="1" dirty="0"/>
          </a:p>
        </p:txBody>
      </p:sp>
      <p:sp>
        <p:nvSpPr>
          <p:cNvPr id="13" name="TextBox 12"/>
          <p:cNvSpPr txBox="1"/>
          <p:nvPr/>
        </p:nvSpPr>
        <p:spPr>
          <a:xfrm>
            <a:off x="5083697" y="2527861"/>
            <a:ext cx="1656544" cy="461665"/>
          </a:xfrm>
          <a:prstGeom prst="rect">
            <a:avLst/>
          </a:prstGeom>
          <a:noFill/>
        </p:spPr>
        <p:txBody>
          <a:bodyPr wrap="none" rtlCol="0">
            <a:spAutoFit/>
          </a:bodyPr>
          <a:lstStyle/>
          <a:p>
            <a:r>
              <a:rPr lang="fr-FR" sz="2400" b="1" dirty="0" smtClean="0"/>
              <a:t>: sans l’aide</a:t>
            </a:r>
            <a:endParaRPr lang="fr-FR" sz="2400" b="1" dirty="0"/>
          </a:p>
        </p:txBody>
      </p:sp>
    </p:spTree>
    <p:extLst>
      <p:ext uri="{BB962C8B-B14F-4D97-AF65-F5344CB8AC3E}">
        <p14:creationId xmlns:p14="http://schemas.microsoft.com/office/powerpoint/2010/main" val="32136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49" y="258949"/>
            <a:ext cx="10515600" cy="727795"/>
          </a:xfrm>
        </p:spPr>
        <p:txBody>
          <a:bodyPr>
            <a:noAutofit/>
          </a:bodyPr>
          <a:lstStyle/>
          <a:p>
            <a:r>
              <a:rPr lang="fr-FR" sz="4800" b="1" dirty="0" smtClean="0"/>
              <a:t>Que voient-ils de vous sur Internet?</a:t>
            </a:r>
            <a:br>
              <a:rPr lang="fr-FR" sz="4800" b="1" dirty="0" smtClean="0"/>
            </a:br>
            <a:endParaRPr lang="fr-FR" sz="4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6492" y="82777"/>
            <a:ext cx="942515" cy="820542"/>
          </a:xfrm>
          <a:prstGeom prst="rect">
            <a:avLst/>
          </a:prstGeom>
        </p:spPr>
      </p:pic>
      <p:sp>
        <p:nvSpPr>
          <p:cNvPr id="3" name="TextBox 2"/>
          <p:cNvSpPr txBox="1"/>
          <p:nvPr/>
        </p:nvSpPr>
        <p:spPr>
          <a:xfrm>
            <a:off x="7447936" y="725134"/>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23" name="TextBox 22"/>
          <p:cNvSpPr txBox="1"/>
          <p:nvPr/>
        </p:nvSpPr>
        <p:spPr>
          <a:xfrm>
            <a:off x="498704" y="1426539"/>
            <a:ext cx="11180303" cy="5262979"/>
          </a:xfrm>
          <a:prstGeom prst="rect">
            <a:avLst/>
          </a:prstGeom>
          <a:noFill/>
        </p:spPr>
        <p:txBody>
          <a:bodyPr wrap="square" rtlCol="0">
            <a:spAutoFit/>
          </a:bodyPr>
          <a:lstStyle/>
          <a:p>
            <a:pPr marL="342900" indent="-342900" algn="just">
              <a:buAutoNum type="arabicPeriod"/>
            </a:pPr>
            <a:r>
              <a:rPr lang="fr-FR" sz="2400" b="1" dirty="0" smtClean="0"/>
              <a:t>Vous cherchez du travail? Mettez-vous dans la peau d’un futur </a:t>
            </a:r>
            <a:r>
              <a:rPr lang="fr-FR" sz="2400" b="1" dirty="0" smtClean="0">
                <a:solidFill>
                  <a:srgbClr val="FF0000"/>
                </a:solidFill>
              </a:rPr>
              <a:t>employeur</a:t>
            </a:r>
            <a:r>
              <a:rPr lang="fr-FR" sz="2400" b="1" dirty="0" smtClean="0"/>
              <a:t>.</a:t>
            </a:r>
          </a:p>
          <a:p>
            <a:pPr marL="342900" indent="-342900" algn="just">
              <a:buAutoNum type="arabicPeriod"/>
            </a:pPr>
            <a:r>
              <a:rPr lang="fr-FR" sz="2400" b="1" dirty="0" smtClean="0"/>
              <a:t>Que ce soit vos amis en taguant une photo de vous pendant une soirée un peu folle ou une ancienne petite amie en diffamant votre nom, votre présence sur le Net peut donner une mauvaise </a:t>
            </a:r>
            <a:r>
              <a:rPr lang="fr-FR" sz="2400" b="1" dirty="0" smtClean="0">
                <a:solidFill>
                  <a:srgbClr val="FF0000"/>
                </a:solidFill>
              </a:rPr>
              <a:t>impression</a:t>
            </a:r>
            <a:r>
              <a:rPr lang="fr-FR" sz="2400" b="1" dirty="0" smtClean="0"/>
              <a:t>.</a:t>
            </a:r>
          </a:p>
          <a:p>
            <a:pPr marL="342900" indent="-342900" algn="just">
              <a:buAutoNum type="arabicPeriod"/>
            </a:pPr>
            <a:r>
              <a:rPr lang="fr-FR" sz="2400" b="1" dirty="0" smtClean="0"/>
              <a:t>Il suffit de demander au webmaster de détruire des commentaires </a:t>
            </a:r>
            <a:r>
              <a:rPr lang="fr-FR" sz="2400" b="1" dirty="0" smtClean="0">
                <a:solidFill>
                  <a:srgbClr val="FF0000"/>
                </a:solidFill>
              </a:rPr>
              <a:t>désagréables</a:t>
            </a:r>
            <a:r>
              <a:rPr lang="fr-FR" sz="2400" b="1" dirty="0" smtClean="0"/>
              <a:t>. </a:t>
            </a:r>
          </a:p>
          <a:p>
            <a:pPr marL="342900" indent="-342900" algn="just">
              <a:buAutoNum type="arabicPeriod"/>
            </a:pPr>
            <a:r>
              <a:rPr lang="fr-FR" sz="2400" b="1" dirty="0" smtClean="0"/>
              <a:t>Si vous participez aux forums politiques, utilisez un pseudonyme car vous ignorez si vos opinions seront les mêmes à l’</a:t>
            </a:r>
            <a:r>
              <a:rPr lang="fr-FR" sz="2400" b="1" dirty="0" smtClean="0">
                <a:solidFill>
                  <a:srgbClr val="FF0000"/>
                </a:solidFill>
              </a:rPr>
              <a:t>avenir</a:t>
            </a:r>
            <a:r>
              <a:rPr lang="fr-FR" sz="2400" b="1" dirty="0" smtClean="0"/>
              <a:t>. </a:t>
            </a:r>
          </a:p>
          <a:p>
            <a:pPr marL="342900" indent="-342900" algn="just">
              <a:buAutoNum type="arabicPeriod"/>
            </a:pPr>
            <a:r>
              <a:rPr lang="fr-FR" sz="2400" b="1" dirty="0" smtClean="0"/>
              <a:t>N’acceptez en </a:t>
            </a:r>
            <a:r>
              <a:rPr lang="fr-FR" sz="2400" b="1" i="1" dirty="0" smtClean="0"/>
              <a:t>amis</a:t>
            </a:r>
            <a:r>
              <a:rPr lang="fr-FR" sz="2400" b="1" dirty="0" smtClean="0"/>
              <a:t> que vos vrais amis, et sélectionnez avec </a:t>
            </a:r>
            <a:r>
              <a:rPr lang="fr-FR" sz="2400" b="1" dirty="0" smtClean="0">
                <a:solidFill>
                  <a:srgbClr val="FF0000"/>
                </a:solidFill>
              </a:rPr>
              <a:t>soins</a:t>
            </a:r>
            <a:r>
              <a:rPr lang="fr-FR" sz="2400" b="1" dirty="0" smtClean="0"/>
              <a:t> ceux qui ont accès à votre profil complet. </a:t>
            </a:r>
          </a:p>
          <a:p>
            <a:pPr marL="342900" indent="-342900" algn="just">
              <a:buAutoNum type="arabicPeriod"/>
            </a:pPr>
            <a:r>
              <a:rPr lang="fr-FR" sz="2400" b="1" dirty="0" smtClean="0"/>
              <a:t>En France, ce sont aujourd’hui près de 4 millions de blogs qui existent sur la </a:t>
            </a:r>
            <a:r>
              <a:rPr lang="fr-FR" sz="2400" b="1" dirty="0" smtClean="0">
                <a:solidFill>
                  <a:srgbClr val="FF0000"/>
                </a:solidFill>
              </a:rPr>
              <a:t>toile</a:t>
            </a:r>
            <a:r>
              <a:rPr lang="fr-FR" sz="2400" b="1" dirty="0" smtClean="0"/>
              <a:t>. </a:t>
            </a:r>
          </a:p>
          <a:p>
            <a:pPr marL="342900" indent="-342900" algn="just">
              <a:buAutoNum type="arabicPeriod"/>
            </a:pPr>
            <a:r>
              <a:rPr lang="fr-FR" sz="2400" b="1" dirty="0" smtClean="0"/>
              <a:t>Ouvrir un blog c’est simple comme bonjour mais souvenez-vous que vous êtes responsables du </a:t>
            </a:r>
            <a:r>
              <a:rPr lang="fr-FR" sz="2400" b="1" dirty="0" smtClean="0">
                <a:solidFill>
                  <a:srgbClr val="FF0000"/>
                </a:solidFill>
              </a:rPr>
              <a:t>contenu</a:t>
            </a:r>
            <a:r>
              <a:rPr lang="fr-FR" sz="2400" b="1" dirty="0" smtClean="0"/>
              <a:t>.</a:t>
            </a:r>
          </a:p>
          <a:p>
            <a:pPr marL="342900" indent="-342900" algn="just">
              <a:buAutoNum type="arabicPeriod"/>
            </a:pPr>
            <a:r>
              <a:rPr lang="fr-FR" sz="2400" b="1" dirty="0" smtClean="0"/>
              <a:t>Si vous n’</a:t>
            </a:r>
            <a:r>
              <a:rPr lang="fr-FR" sz="2400" b="1" dirty="0"/>
              <a:t>ê</a:t>
            </a:r>
            <a:r>
              <a:rPr lang="fr-FR" sz="2400" b="1" dirty="0" smtClean="0"/>
              <a:t>tes pas l’auteur de commentaires diffamatoires, vous ne devez quand même pas laissez circulez de telles </a:t>
            </a:r>
            <a:r>
              <a:rPr lang="fr-FR" sz="2400" b="1" dirty="0" smtClean="0">
                <a:solidFill>
                  <a:srgbClr val="FF0000"/>
                </a:solidFill>
              </a:rPr>
              <a:t>remarques</a:t>
            </a:r>
            <a:r>
              <a:rPr lang="fr-FR" sz="2400" b="1" dirty="0" smtClean="0"/>
              <a:t>. </a:t>
            </a:r>
          </a:p>
        </p:txBody>
      </p:sp>
    </p:spTree>
    <p:extLst>
      <p:ext uri="{BB962C8B-B14F-4D97-AF65-F5344CB8AC3E}">
        <p14:creationId xmlns:p14="http://schemas.microsoft.com/office/powerpoint/2010/main" val="62655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9050" y="954771"/>
            <a:ext cx="9166099" cy="5700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145457" y="664"/>
            <a:ext cx="10633588" cy="954107"/>
          </a:xfrm>
          <a:prstGeom prst="rect">
            <a:avLst/>
          </a:prstGeom>
          <a:noFill/>
        </p:spPr>
        <p:txBody>
          <a:bodyPr wrap="square" rtlCol="0">
            <a:spAutoFit/>
          </a:bodyPr>
          <a:lstStyle/>
          <a:p>
            <a:r>
              <a:rPr lang="fr-FR" sz="2800" b="1" dirty="0" smtClean="0"/>
              <a:t>Utilisez les informations données pour écrire des phrases sur l’exaspération des français envers la technologie</a:t>
            </a:r>
            <a:endParaRPr lang="fr-FR" sz="28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5149" y="664"/>
            <a:ext cx="767560" cy="7675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2709" y="0"/>
            <a:ext cx="930565" cy="781737"/>
          </a:xfrm>
          <a:prstGeom prst="rect">
            <a:avLst/>
          </a:prstGeom>
        </p:spPr>
      </p:pic>
    </p:spTree>
    <p:extLst>
      <p:ext uri="{BB962C8B-B14F-4D97-AF65-F5344CB8AC3E}">
        <p14:creationId xmlns:p14="http://schemas.microsoft.com/office/powerpoint/2010/main" val="428872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aspects négatifs de la cyber-société</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produire des arguments qui montrent que la cyber-société a des aspects négatifs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Relever des informations spécifiques pour des cas particuliers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83228"/>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844912"/>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794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784"/>
            <a:ext cx="10515600" cy="888488"/>
          </a:xfrm>
        </p:spPr>
        <p:txBody>
          <a:bodyPr/>
          <a:lstStyle/>
          <a:p>
            <a:r>
              <a:rPr lang="fr-FR" b="1" dirty="0" smtClean="0"/>
              <a:t>Les devoirs</a:t>
            </a:r>
            <a:endParaRPr lang="fr-FR"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451" b="8388"/>
          <a:stretch/>
        </p:blipFill>
        <p:spPr>
          <a:xfrm>
            <a:off x="4303816" y="1861760"/>
            <a:ext cx="3584367" cy="4453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8580" y="103116"/>
            <a:ext cx="870156" cy="8701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0283" y="201044"/>
            <a:ext cx="887019" cy="772228"/>
          </a:xfrm>
          <a:prstGeom prst="rect">
            <a:avLst/>
          </a:prstGeom>
        </p:spPr>
      </p:pic>
      <p:sp>
        <p:nvSpPr>
          <p:cNvPr id="8" name="TextBox 7"/>
          <p:cNvSpPr txBox="1"/>
          <p:nvPr/>
        </p:nvSpPr>
        <p:spPr>
          <a:xfrm>
            <a:off x="741415" y="973272"/>
            <a:ext cx="9635458" cy="523220"/>
          </a:xfrm>
          <a:prstGeom prst="rect">
            <a:avLst/>
          </a:prstGeom>
          <a:noFill/>
        </p:spPr>
        <p:txBody>
          <a:bodyPr wrap="none" rtlCol="0">
            <a:spAutoFit/>
          </a:bodyPr>
          <a:lstStyle/>
          <a:p>
            <a:r>
              <a:rPr lang="fr-FR" sz="2800" b="1" dirty="0" smtClean="0"/>
              <a:t>Examinez l’affiche et répondez aux questions (feuille d’exercice)</a:t>
            </a:r>
            <a:endParaRPr lang="fr-FR" sz="2800" b="1" dirty="0"/>
          </a:p>
        </p:txBody>
      </p:sp>
    </p:spTree>
    <p:extLst>
      <p:ext uri="{BB962C8B-B14F-4D97-AF65-F5344CB8AC3E}">
        <p14:creationId xmlns:p14="http://schemas.microsoft.com/office/powerpoint/2010/main" val="349177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 qu’est la </a:t>
            </a:r>
            <a:r>
              <a:rPr lang="fr-FR" sz="2400" dirty="0" err="1" smtClean="0">
                <a:ln w="0"/>
                <a:solidFill>
                  <a:schemeClr val="tx1"/>
                </a:solidFill>
                <a:effectLst>
                  <a:outerShdw blurRad="38100" dist="19050" dir="2700000" algn="tl" rotWithShape="0">
                    <a:schemeClr val="dk1">
                      <a:alpha val="40000"/>
                    </a:schemeClr>
                  </a:outerShdw>
                </a:effectLst>
              </a:rPr>
              <a:t>cyberintimidation</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l’importance de la </a:t>
            </a:r>
            <a:r>
              <a:rPr lang="fr-FR" sz="2400" dirty="0" err="1" smtClean="0">
                <a:ln w="0"/>
                <a:solidFill>
                  <a:schemeClr val="tx1"/>
                </a:solidFill>
                <a:effectLst>
                  <a:outerShdw blurRad="38100" dist="19050" dir="2700000" algn="tl" rotWithShape="0">
                    <a:schemeClr val="dk1">
                      <a:alpha val="40000"/>
                    </a:schemeClr>
                  </a:outerShdw>
                </a:effectLst>
              </a:rPr>
              <a:t>cyberintimidation</a:t>
            </a:r>
            <a:r>
              <a:rPr lang="fr-FR" sz="2400" dirty="0" smtClean="0">
                <a:ln w="0"/>
                <a:solidFill>
                  <a:schemeClr val="tx1"/>
                </a:solidFill>
                <a:effectLst>
                  <a:outerShdw blurRad="38100" dist="19050" dir="2700000" algn="tl" rotWithShape="0">
                    <a:schemeClr val="dk1">
                      <a:alpha val="40000"/>
                    </a:schemeClr>
                  </a:outerShdw>
                </a:effectLst>
              </a:rPr>
              <a:t> en France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détails à partir de reportages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2528802833"/>
              </p:ext>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83228"/>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18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20" y="0"/>
            <a:ext cx="10515600" cy="693174"/>
          </a:xfrm>
        </p:spPr>
        <p:txBody>
          <a:bodyPr>
            <a:normAutofit fontScale="90000"/>
          </a:bodyPr>
          <a:lstStyle/>
          <a:p>
            <a:r>
              <a:rPr lang="fr-FR" b="1" dirty="0" smtClean="0"/>
              <a:t>Pour commencer: La cyber-violence</a:t>
            </a:r>
            <a:endParaRPr lang="fr-FR" b="1" dirty="0"/>
          </a:p>
        </p:txBody>
      </p:sp>
      <p:pic>
        <p:nvPicPr>
          <p:cNvPr id="4" name="Picture 3"/>
          <p:cNvPicPr>
            <a:picLocks noChangeAspect="1"/>
          </p:cNvPicPr>
          <p:nvPr/>
        </p:nvPicPr>
        <p:blipFill rotWithShape="1">
          <a:blip r:embed="rId2"/>
          <a:srcRect t="1644"/>
          <a:stretch/>
        </p:blipFill>
        <p:spPr>
          <a:xfrm>
            <a:off x="1504889" y="1608794"/>
            <a:ext cx="8828261" cy="454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35099" y="1165620"/>
            <a:ext cx="11260519" cy="430887"/>
          </a:xfrm>
          <a:prstGeom prst="rect">
            <a:avLst/>
          </a:prstGeom>
          <a:noFill/>
        </p:spPr>
        <p:txBody>
          <a:bodyPr wrap="none" rtlCol="0">
            <a:spAutoFit/>
          </a:bodyPr>
          <a:lstStyle/>
          <a:p>
            <a:r>
              <a:rPr lang="fr-FR" sz="2200" b="1" dirty="0" smtClean="0">
                <a:solidFill>
                  <a:srgbClr val="7030A0"/>
                </a:solidFill>
              </a:rPr>
              <a:t>Les élèves ayant connu une cyber-violence selon le sexe en France (%)- Etude effectuée en 2013</a:t>
            </a:r>
            <a:endParaRPr lang="fr-FR" sz="2200" b="1" dirty="0">
              <a:solidFill>
                <a:srgbClr val="7030A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969" y="115067"/>
            <a:ext cx="805837" cy="8058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015" y="0"/>
            <a:ext cx="1072985" cy="1072985"/>
          </a:xfrm>
          <a:prstGeom prst="rect">
            <a:avLst/>
          </a:prstGeom>
        </p:spPr>
      </p:pic>
      <p:sp>
        <p:nvSpPr>
          <p:cNvPr id="8" name="TextBox 7"/>
          <p:cNvSpPr txBox="1"/>
          <p:nvPr/>
        </p:nvSpPr>
        <p:spPr>
          <a:xfrm>
            <a:off x="280219" y="6308413"/>
            <a:ext cx="12044516" cy="369332"/>
          </a:xfrm>
          <a:prstGeom prst="rect">
            <a:avLst/>
          </a:prstGeom>
          <a:noFill/>
        </p:spPr>
        <p:txBody>
          <a:bodyPr wrap="square" rtlCol="0">
            <a:spAutoFit/>
          </a:bodyPr>
          <a:lstStyle/>
          <a:p>
            <a:r>
              <a:rPr lang="fr-FR" b="1" dirty="0" smtClean="0"/>
              <a:t>* Le Happy </a:t>
            </a:r>
            <a:r>
              <a:rPr lang="fr-FR" b="1" dirty="0" err="1" smtClean="0"/>
              <a:t>slapping</a:t>
            </a:r>
            <a:r>
              <a:rPr lang="fr-FR" b="1" dirty="0"/>
              <a:t>: Un complot destiné à filmer l'agression physique d'une personne sans qu'elle ne </a:t>
            </a:r>
            <a:r>
              <a:rPr lang="fr-FR" b="1" dirty="0" smtClean="0"/>
              <a:t>soupçonne l'agression</a:t>
            </a:r>
            <a:r>
              <a:rPr lang="fr-FR" b="1" dirty="0"/>
              <a:t>.</a:t>
            </a:r>
          </a:p>
        </p:txBody>
      </p:sp>
      <p:sp>
        <p:nvSpPr>
          <p:cNvPr id="9" name="TextBox 8"/>
          <p:cNvSpPr txBox="1"/>
          <p:nvPr/>
        </p:nvSpPr>
        <p:spPr>
          <a:xfrm>
            <a:off x="865479" y="605704"/>
            <a:ext cx="9387570" cy="523220"/>
          </a:xfrm>
          <a:prstGeom prst="rect">
            <a:avLst/>
          </a:prstGeom>
          <a:noFill/>
        </p:spPr>
        <p:txBody>
          <a:bodyPr wrap="none" rtlCol="0">
            <a:spAutoFit/>
          </a:bodyPr>
          <a:lstStyle/>
          <a:p>
            <a:r>
              <a:rPr lang="fr-FR" sz="2800" b="1" dirty="0" smtClean="0"/>
              <a:t>Faites des phrases pour résumer les informations importantes</a:t>
            </a:r>
            <a:endParaRPr lang="fr-FR" sz="2800" b="1" dirty="0"/>
          </a:p>
        </p:txBody>
      </p:sp>
    </p:spTree>
    <p:extLst>
      <p:ext uri="{BB962C8B-B14F-4D97-AF65-F5344CB8AC3E}">
        <p14:creationId xmlns:p14="http://schemas.microsoft.com/office/powerpoint/2010/main" val="418305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err="1" smtClean="0"/>
              <a:t>Vocabulaire</a:t>
            </a:r>
            <a:r>
              <a:rPr lang="en-GB" dirty="0" smtClean="0"/>
              <a:t> </a:t>
            </a:r>
            <a:r>
              <a:rPr lang="en-GB" dirty="0" err="1" smtClean="0"/>
              <a:t>Pg</a:t>
            </a:r>
            <a:r>
              <a:rPr lang="en-GB" dirty="0" smtClean="0"/>
              <a:t> 11</a:t>
            </a:r>
            <a:endParaRPr lang="en-GB" dirty="0"/>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20000"/>
          </a:bodyPr>
          <a:lstStyle/>
          <a:p>
            <a:r>
              <a:rPr lang="en-GB" dirty="0" smtClean="0"/>
              <a:t>1 keyboard</a:t>
            </a:r>
          </a:p>
          <a:p>
            <a:r>
              <a:rPr lang="en-GB" dirty="0" smtClean="0"/>
              <a:t>2 to subscribe</a:t>
            </a:r>
          </a:p>
          <a:p>
            <a:r>
              <a:rPr lang="en-GB" dirty="0" smtClean="0"/>
              <a:t>3 tool</a:t>
            </a:r>
          </a:p>
          <a:p>
            <a:r>
              <a:rPr lang="en-GB" dirty="0" smtClean="0"/>
              <a:t>4 to access</a:t>
            </a:r>
          </a:p>
          <a:p>
            <a:r>
              <a:rPr lang="en-GB" dirty="0" smtClean="0"/>
              <a:t>5 growth</a:t>
            </a:r>
          </a:p>
          <a:p>
            <a:r>
              <a:rPr lang="en-GB" dirty="0" smtClean="0"/>
              <a:t>6 to exchange</a:t>
            </a:r>
          </a:p>
          <a:p>
            <a:r>
              <a:rPr lang="en-GB" dirty="0" smtClean="0"/>
              <a:t>7 to sign up</a:t>
            </a:r>
          </a:p>
          <a:p>
            <a:r>
              <a:rPr lang="en-GB" dirty="0" smtClean="0"/>
              <a:t>8 advertising</a:t>
            </a:r>
          </a:p>
          <a:p>
            <a:r>
              <a:rPr lang="en-GB" dirty="0" smtClean="0"/>
              <a:t>9 shopping</a:t>
            </a:r>
          </a:p>
          <a:p>
            <a:r>
              <a:rPr lang="en-GB" dirty="0" smtClean="0"/>
              <a:t>10 account</a:t>
            </a:r>
            <a:endParaRPr lang="en-GB" dirty="0"/>
          </a:p>
        </p:txBody>
      </p:sp>
    </p:spTree>
    <p:extLst>
      <p:ext uri="{BB962C8B-B14F-4D97-AF65-F5344CB8AC3E}">
        <p14:creationId xmlns:p14="http://schemas.microsoft.com/office/powerpoint/2010/main" val="192289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9148"/>
          </a:xfrm>
        </p:spPr>
        <p:txBody>
          <a:bodyPr/>
          <a:lstStyle/>
          <a:p>
            <a:r>
              <a:rPr lang="fr-FR" b="1" dirty="0" smtClean="0"/>
              <a:t>Les amis virtuels (feuille d’exercice)</a:t>
            </a:r>
            <a:endParaRPr lang="fr-FR"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78" t="14646" r="7505" b="16193"/>
          <a:stretch/>
        </p:blipFill>
        <p:spPr>
          <a:xfrm>
            <a:off x="1189703" y="2060300"/>
            <a:ext cx="4454674" cy="1740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4413636" y="4035286"/>
            <a:ext cx="7426169" cy="245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88258" y="994629"/>
            <a:ext cx="11046543" cy="830997"/>
          </a:xfrm>
          <a:prstGeom prst="rect">
            <a:avLst/>
          </a:prstGeom>
          <a:noFill/>
        </p:spPr>
        <p:txBody>
          <a:bodyPr wrap="square" rtlCol="0">
            <a:spAutoFit/>
          </a:bodyPr>
          <a:lstStyle/>
          <a:p>
            <a:r>
              <a:rPr lang="fr-FR" sz="2400" b="1" dirty="0" smtClean="0"/>
              <a:t>Lisez le texte sur les amis virtuels et choisissez la lettre du bon adjectif pour remplir les blancs. Attention! Il y a trois adjectifs en trop!</a:t>
            </a:r>
            <a:endParaRPr lang="fr-FR" sz="24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795" y="115669"/>
            <a:ext cx="972010" cy="846220"/>
          </a:xfrm>
          <a:prstGeom prst="rect">
            <a:avLst/>
          </a:prstGeom>
        </p:spPr>
      </p:pic>
    </p:spTree>
    <p:extLst>
      <p:ext uri="{BB962C8B-B14F-4D97-AF65-F5344CB8AC3E}">
        <p14:creationId xmlns:p14="http://schemas.microsoft.com/office/powerpoint/2010/main" val="1329503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9148"/>
          </a:xfrm>
        </p:spPr>
        <p:txBody>
          <a:bodyPr/>
          <a:lstStyle/>
          <a:p>
            <a:r>
              <a:rPr lang="fr-FR" b="1" dirty="0" smtClean="0"/>
              <a:t>Les amis virtuels</a:t>
            </a:r>
            <a:endParaRPr lang="fr-FR"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7795" y="115669"/>
            <a:ext cx="972010" cy="846220"/>
          </a:xfrm>
          <a:prstGeom prst="rect">
            <a:avLst/>
          </a:prstGeom>
        </p:spPr>
      </p:pic>
      <p:sp>
        <p:nvSpPr>
          <p:cNvPr id="9" name="TextBox 8"/>
          <p:cNvSpPr txBox="1"/>
          <p:nvPr/>
        </p:nvSpPr>
        <p:spPr>
          <a:xfrm>
            <a:off x="8283230" y="464575"/>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
        <p:nvSpPr>
          <p:cNvPr id="10" name="TextBox 9"/>
          <p:cNvSpPr txBox="1"/>
          <p:nvPr/>
        </p:nvSpPr>
        <p:spPr>
          <a:xfrm>
            <a:off x="263013" y="1337204"/>
            <a:ext cx="11665974" cy="5424562"/>
          </a:xfrm>
          <a:prstGeom prst="rect">
            <a:avLst/>
          </a:prstGeom>
          <a:noFill/>
        </p:spPr>
        <p:txBody>
          <a:bodyPr wrap="square" rtlCol="0">
            <a:spAutoFit/>
          </a:bodyPr>
          <a:lstStyle/>
          <a:p>
            <a:pPr lvl="0" algn="just">
              <a:lnSpc>
                <a:spcPct val="150000"/>
              </a:lnSpc>
            </a:pPr>
            <a:r>
              <a:rPr lang="fr-FR" sz="2100" b="1" dirty="0" smtClean="0"/>
              <a:t>1. Une </a:t>
            </a:r>
            <a:r>
              <a:rPr lang="fr-FR" sz="2100" b="1" dirty="0"/>
              <a:t>étude récente a révélé que 40% des internautes préfèrent leurs amis virtuels à ceux du monde </a:t>
            </a:r>
            <a:r>
              <a:rPr lang="fr-FR" sz="2100" b="1" dirty="0" smtClean="0">
                <a:solidFill>
                  <a:srgbClr val="FF0000"/>
                </a:solidFill>
              </a:rPr>
              <a:t>réel</a:t>
            </a:r>
            <a:r>
              <a:rPr lang="fr-FR" sz="2100" b="1" dirty="0" smtClean="0"/>
              <a:t> .</a:t>
            </a:r>
          </a:p>
          <a:p>
            <a:pPr lvl="0" algn="just">
              <a:lnSpc>
                <a:spcPct val="150000"/>
              </a:lnSpc>
            </a:pPr>
            <a:r>
              <a:rPr lang="fr-FR" sz="2100" b="1" dirty="0" smtClean="0"/>
              <a:t>2. Les </a:t>
            </a:r>
            <a:r>
              <a:rPr lang="fr-FR" sz="2100" b="1" dirty="0"/>
              <a:t>psychologues trouvent cette statistique </a:t>
            </a:r>
            <a:r>
              <a:rPr lang="fr-FR" sz="2100" b="1" dirty="0" smtClean="0">
                <a:solidFill>
                  <a:srgbClr val="FF0000"/>
                </a:solidFill>
              </a:rPr>
              <a:t>inquiétante</a:t>
            </a:r>
            <a:r>
              <a:rPr lang="fr-FR" sz="2100" b="1" dirty="0" smtClean="0"/>
              <a:t> </a:t>
            </a:r>
            <a:r>
              <a:rPr lang="fr-FR" sz="2100" b="1" dirty="0"/>
              <a:t>.</a:t>
            </a:r>
          </a:p>
          <a:p>
            <a:pPr lvl="0" algn="just">
              <a:lnSpc>
                <a:spcPct val="150000"/>
              </a:lnSpc>
            </a:pPr>
            <a:r>
              <a:rPr lang="fr-FR" sz="2100" b="1" dirty="0" smtClean="0"/>
              <a:t>3. Selon </a:t>
            </a:r>
            <a:r>
              <a:rPr lang="fr-FR" sz="2100" b="1" dirty="0"/>
              <a:t>eux, les amis tels qu’ils existent sur des réseaux sociaux ne sont pas de </a:t>
            </a:r>
            <a:r>
              <a:rPr lang="fr-FR" sz="2100" b="1" dirty="0" smtClean="0">
                <a:solidFill>
                  <a:srgbClr val="FF0000"/>
                </a:solidFill>
              </a:rPr>
              <a:t>vrais</a:t>
            </a:r>
            <a:r>
              <a:rPr lang="fr-FR" sz="2100" b="1" dirty="0" smtClean="0"/>
              <a:t> </a:t>
            </a:r>
            <a:r>
              <a:rPr lang="fr-FR" sz="2100" b="1" dirty="0"/>
              <a:t>amis. </a:t>
            </a:r>
          </a:p>
          <a:p>
            <a:pPr lvl="0" algn="just">
              <a:lnSpc>
                <a:spcPct val="150000"/>
              </a:lnSpc>
            </a:pPr>
            <a:r>
              <a:rPr lang="fr-FR" sz="2100" b="1" dirty="0" smtClean="0"/>
              <a:t>4. Pour </a:t>
            </a:r>
            <a:r>
              <a:rPr lang="fr-FR" sz="2100" b="1" dirty="0"/>
              <a:t>les experts, un vrai ami est quelqu’un qui est </a:t>
            </a:r>
            <a:r>
              <a:rPr lang="fr-FR" sz="2100" b="1" dirty="0" smtClean="0">
                <a:solidFill>
                  <a:srgbClr val="FF0000"/>
                </a:solidFill>
              </a:rPr>
              <a:t>prêt </a:t>
            </a:r>
            <a:r>
              <a:rPr lang="fr-FR" sz="2100" b="1" dirty="0" smtClean="0"/>
              <a:t>à </a:t>
            </a:r>
            <a:r>
              <a:rPr lang="fr-FR" sz="2100" b="1" dirty="0"/>
              <a:t>tout laisser tomber si on est en </a:t>
            </a:r>
            <a:r>
              <a:rPr lang="fr-FR" sz="2100" b="1" dirty="0" smtClean="0"/>
              <a:t>difficulté. </a:t>
            </a:r>
            <a:endParaRPr lang="fr-FR" sz="2100" b="1" dirty="0"/>
          </a:p>
          <a:p>
            <a:pPr lvl="0" algn="just">
              <a:lnSpc>
                <a:spcPct val="150000"/>
              </a:lnSpc>
            </a:pPr>
            <a:r>
              <a:rPr lang="fr-FR" sz="2100" b="1" dirty="0" smtClean="0"/>
              <a:t>5. L’un </a:t>
            </a:r>
            <a:r>
              <a:rPr lang="fr-FR" sz="2100" b="1" dirty="0"/>
              <a:t>des pièges </a:t>
            </a:r>
            <a:r>
              <a:rPr lang="fr-FR" sz="2100" b="1" dirty="0" smtClean="0">
                <a:solidFill>
                  <a:srgbClr val="FF0000"/>
                </a:solidFill>
              </a:rPr>
              <a:t>fréquents</a:t>
            </a:r>
            <a:r>
              <a:rPr lang="fr-FR" sz="2100" b="1" dirty="0" smtClean="0"/>
              <a:t> </a:t>
            </a:r>
            <a:r>
              <a:rPr lang="fr-FR" sz="2100" b="1" dirty="0"/>
              <a:t>est d’accepter en ami une personne de l’école que vous ne connaissez pas vraiment. </a:t>
            </a:r>
          </a:p>
          <a:p>
            <a:pPr lvl="0" algn="just">
              <a:lnSpc>
                <a:spcPct val="150000"/>
              </a:lnSpc>
            </a:pPr>
            <a:r>
              <a:rPr lang="fr-FR" sz="2100" b="1" dirty="0" smtClean="0"/>
              <a:t>6. Les </a:t>
            </a:r>
            <a:r>
              <a:rPr lang="fr-FR" sz="2100" b="1" dirty="0"/>
              <a:t>cyber-violences sont souvent </a:t>
            </a:r>
            <a:r>
              <a:rPr lang="fr-FR" sz="2100" b="1" dirty="0" smtClean="0">
                <a:solidFill>
                  <a:srgbClr val="FF0000"/>
                </a:solidFill>
              </a:rPr>
              <a:t>initiées</a:t>
            </a:r>
            <a:r>
              <a:rPr lang="fr-FR" sz="2100" b="1" dirty="0" smtClean="0"/>
              <a:t> </a:t>
            </a:r>
            <a:r>
              <a:rPr lang="fr-FR" sz="2100" b="1" dirty="0"/>
              <a:t>par ces soi-disant ‘amis’.</a:t>
            </a:r>
          </a:p>
          <a:p>
            <a:pPr lvl="0" algn="just">
              <a:lnSpc>
                <a:spcPct val="150000"/>
              </a:lnSpc>
            </a:pPr>
            <a:r>
              <a:rPr lang="fr-FR" sz="2100" b="1" dirty="0" smtClean="0"/>
              <a:t>7. Les amitiés </a:t>
            </a:r>
            <a:r>
              <a:rPr lang="fr-FR" sz="2100" b="1" dirty="0"/>
              <a:t>virtuelles sont très perverses, même si votre ami semble totalement </a:t>
            </a:r>
            <a:r>
              <a:rPr lang="fr-FR" sz="2100" b="1" dirty="0" smtClean="0">
                <a:solidFill>
                  <a:srgbClr val="FF0000"/>
                </a:solidFill>
              </a:rPr>
              <a:t>franc </a:t>
            </a:r>
            <a:r>
              <a:rPr lang="fr-FR" sz="2100" b="1" dirty="0" smtClean="0"/>
              <a:t>avec </a:t>
            </a:r>
            <a:r>
              <a:rPr lang="fr-FR" sz="2100" b="1" dirty="0"/>
              <a:t>vous. </a:t>
            </a:r>
          </a:p>
          <a:p>
            <a:pPr lvl="0" algn="just">
              <a:lnSpc>
                <a:spcPct val="150000"/>
              </a:lnSpc>
            </a:pPr>
            <a:r>
              <a:rPr lang="fr-FR" sz="2100" b="1" dirty="0" smtClean="0"/>
              <a:t>8. Il </a:t>
            </a:r>
            <a:r>
              <a:rPr lang="fr-FR" sz="2100" b="1" dirty="0"/>
              <a:t>vaut mieux consacrer votre amitié sur les réseaux </a:t>
            </a:r>
            <a:r>
              <a:rPr lang="fr-FR" sz="2100" b="1" dirty="0" smtClean="0">
                <a:solidFill>
                  <a:srgbClr val="FF0000"/>
                </a:solidFill>
              </a:rPr>
              <a:t>sociaux</a:t>
            </a:r>
            <a:r>
              <a:rPr lang="fr-FR" sz="2100" b="1" dirty="0" smtClean="0"/>
              <a:t> </a:t>
            </a:r>
            <a:r>
              <a:rPr lang="fr-FR" sz="2100" b="1" dirty="0"/>
              <a:t>aux personnes en lesquelles vous avez vraiment confiance. </a:t>
            </a:r>
          </a:p>
        </p:txBody>
      </p:sp>
    </p:spTree>
    <p:extLst>
      <p:ext uri="{BB962C8B-B14F-4D97-AF65-F5344CB8AC3E}">
        <p14:creationId xmlns:p14="http://schemas.microsoft.com/office/powerpoint/2010/main" val="391506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5" y="0"/>
            <a:ext cx="10515600" cy="844243"/>
          </a:xfrm>
        </p:spPr>
        <p:txBody>
          <a:bodyPr/>
          <a:lstStyle/>
          <a:p>
            <a:r>
              <a:rPr lang="fr-FR" b="1" dirty="0" smtClean="0"/>
              <a:t>Les pronoms d’objet direct</a:t>
            </a:r>
            <a:endParaRPr lang="fr-FR" b="1" dirty="0"/>
          </a:p>
        </p:txBody>
      </p:sp>
      <p:sp>
        <p:nvSpPr>
          <p:cNvPr id="3" name="Content Placeholder 2"/>
          <p:cNvSpPr>
            <a:spLocks noGrp="1"/>
          </p:cNvSpPr>
          <p:nvPr>
            <p:ph idx="1"/>
          </p:nvPr>
        </p:nvSpPr>
        <p:spPr>
          <a:xfrm>
            <a:off x="838199" y="844244"/>
            <a:ext cx="10515600" cy="5866272"/>
          </a:xfrm>
          <a:solidFill>
            <a:schemeClr val="accent6">
              <a:lumMod val="20000"/>
              <a:lumOff val="80000"/>
            </a:schemeClr>
          </a:solidFill>
          <a:ln w="38100">
            <a:solidFill>
              <a:schemeClr val="tx1"/>
            </a:solidFill>
          </a:ln>
        </p:spPr>
        <p:txBody>
          <a:bodyPr>
            <a:noAutofit/>
          </a:bodyPr>
          <a:lstStyle/>
          <a:p>
            <a:pPr algn="just"/>
            <a:r>
              <a:rPr lang="fr-FR" sz="2400" b="1" dirty="0" smtClean="0"/>
              <a:t>Le pronom d’objet direct remplace le nom qui est l’objet de la phrase.</a:t>
            </a:r>
          </a:p>
          <a:p>
            <a:pPr marL="0" indent="0" algn="just">
              <a:buNone/>
            </a:pPr>
            <a:endParaRPr lang="fr-FR" sz="2400" b="1" dirty="0" smtClean="0"/>
          </a:p>
          <a:p>
            <a:pPr marL="0" indent="0" algn="just">
              <a:buNone/>
            </a:pPr>
            <a:endParaRPr lang="fr-FR" sz="2400" b="1" dirty="0"/>
          </a:p>
          <a:p>
            <a:pPr marL="0" indent="0" algn="just">
              <a:buNone/>
            </a:pPr>
            <a:endParaRPr lang="fr-FR" sz="2400" b="1" dirty="0" smtClean="0"/>
          </a:p>
          <a:p>
            <a:pPr marL="0" indent="0" algn="just">
              <a:buNone/>
            </a:pPr>
            <a:endParaRPr lang="fr-FR" sz="2400" b="1" dirty="0"/>
          </a:p>
          <a:p>
            <a:pPr marL="0" indent="0" algn="just">
              <a:buNone/>
            </a:pPr>
            <a:endParaRPr lang="fr-FR" sz="2400" b="1" dirty="0" smtClean="0"/>
          </a:p>
          <a:p>
            <a:pPr marL="0" indent="0" algn="just">
              <a:buNone/>
            </a:pPr>
            <a:endParaRPr lang="fr-FR" sz="2400" b="1" dirty="0"/>
          </a:p>
          <a:p>
            <a:pPr algn="just"/>
            <a:r>
              <a:rPr lang="fr-FR" sz="2400" b="1" dirty="0" smtClean="0"/>
              <a:t>Le pronom se place devant le verbe ou devant l’auxiliaire pour le passé composé </a:t>
            </a:r>
            <a:r>
              <a:rPr lang="fr-FR" sz="2400" b="1" i="1" u="sng" dirty="0" smtClean="0"/>
              <a:t>mais attention! Il faut faire l’accord! </a:t>
            </a:r>
          </a:p>
          <a:p>
            <a:pPr marL="0" indent="0" algn="ctr">
              <a:buNone/>
            </a:pPr>
            <a:r>
              <a:rPr lang="fr-FR" sz="2400" b="1" dirty="0" smtClean="0"/>
              <a:t>Exemple: j’aime les fraises </a:t>
            </a:r>
            <a:r>
              <a:rPr lang="fr-FR" sz="2400" b="1" dirty="0" smtClean="0">
                <a:sym typeface="Wingdings" panose="05000000000000000000" pitchFamily="2" charset="2"/>
              </a:rPr>
              <a:t> je les aime/ je les ai aimées</a:t>
            </a:r>
            <a:endParaRPr lang="fr-FR" sz="2400" b="1" dirty="0" smtClean="0"/>
          </a:p>
          <a:p>
            <a:pPr algn="just"/>
            <a:r>
              <a:rPr lang="fr-FR" sz="2400" b="1" dirty="0" smtClean="0"/>
              <a:t>Si le verbe est suivi d’un second verbe à l’infinitif, alors le pronom se place devant l’infinitif.</a:t>
            </a:r>
          </a:p>
          <a:p>
            <a:pPr marL="0" indent="0" algn="ctr">
              <a:buNone/>
            </a:pPr>
            <a:r>
              <a:rPr lang="fr-FR" sz="2400" b="1" dirty="0" smtClean="0"/>
              <a:t>Exemple: j’ai aimé manger les fraises</a:t>
            </a:r>
            <a:r>
              <a:rPr lang="fr-FR" sz="2400" b="1" dirty="0" smtClean="0">
                <a:sym typeface="Wingdings" panose="05000000000000000000" pitchFamily="2" charset="2"/>
              </a:rPr>
              <a:t> j’ai aimé les manger</a:t>
            </a:r>
          </a:p>
          <a:p>
            <a:pPr marL="0" indent="0" algn="just">
              <a:buNone/>
            </a:pPr>
            <a:endParaRPr lang="fr-FR" sz="2500" b="1" dirty="0" smtClean="0"/>
          </a:p>
          <a:p>
            <a:pPr marL="0" indent="0" algn="just">
              <a:buNone/>
            </a:pPr>
            <a:endParaRPr lang="fr-FR" sz="2500" b="1" dirty="0" smtClean="0"/>
          </a:p>
          <a:p>
            <a:pPr algn="just"/>
            <a:endParaRPr lang="fr-FR" sz="25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11" y="0"/>
            <a:ext cx="1496377" cy="105813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23071602"/>
              </p:ext>
            </p:extLst>
          </p:nvPr>
        </p:nvGraphicFramePr>
        <p:xfrm>
          <a:off x="4768644" y="1399940"/>
          <a:ext cx="2654710" cy="2377440"/>
        </p:xfrm>
        <a:graphic>
          <a:graphicData uri="http://schemas.openxmlformats.org/drawingml/2006/table">
            <a:tbl>
              <a:tblPr firstRow="1" bandRow="1">
                <a:tableStyleId>{5C22544A-7EE6-4342-B048-85BDC9FD1C3A}</a:tableStyleId>
              </a:tblPr>
              <a:tblGrid>
                <a:gridCol w="1327355">
                  <a:extLst>
                    <a:ext uri="{9D8B030D-6E8A-4147-A177-3AD203B41FA5}">
                      <a16:colId xmlns:a16="http://schemas.microsoft.com/office/drawing/2014/main" val="20000"/>
                    </a:ext>
                  </a:extLst>
                </a:gridCol>
                <a:gridCol w="1327355">
                  <a:extLst>
                    <a:ext uri="{9D8B030D-6E8A-4147-A177-3AD203B41FA5}">
                      <a16:colId xmlns:a16="http://schemas.microsoft.com/office/drawing/2014/main" val="20001"/>
                    </a:ext>
                  </a:extLst>
                </a:gridCol>
              </a:tblGrid>
              <a:tr h="370840">
                <a:tc>
                  <a:txBody>
                    <a:bodyPr/>
                    <a:lstStyle/>
                    <a:p>
                      <a:r>
                        <a:rPr lang="fr-FR" sz="2000" b="1" dirty="0" smtClean="0">
                          <a:solidFill>
                            <a:sysClr val="windowText" lastClr="000000"/>
                          </a:solidFill>
                        </a:rPr>
                        <a:t>me/ m’</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me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te/t’</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err="1" smtClean="0">
                          <a:solidFill>
                            <a:sysClr val="windowText" lastClr="000000"/>
                          </a:solidFill>
                        </a:rPr>
                        <a:t>you</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le/ la/ l’</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err="1" smtClean="0">
                          <a:solidFill>
                            <a:sysClr val="windowText" lastClr="000000"/>
                          </a:solidFill>
                        </a:rPr>
                        <a:t>him</a:t>
                      </a:r>
                      <a:r>
                        <a:rPr lang="fr-FR" sz="2000" b="1" dirty="0" smtClean="0">
                          <a:solidFill>
                            <a:sysClr val="windowText" lastClr="000000"/>
                          </a:solidFill>
                        </a:rPr>
                        <a:t>/</a:t>
                      </a:r>
                      <a:r>
                        <a:rPr lang="fr-FR" sz="2000" b="1" dirty="0" err="1" smtClean="0">
                          <a:solidFill>
                            <a:sysClr val="windowText" lastClr="000000"/>
                          </a:solidFill>
                        </a:rPr>
                        <a:t>her</a:t>
                      </a:r>
                      <a:r>
                        <a:rPr lang="fr-FR" sz="2000" b="1" dirty="0" smtClean="0">
                          <a:solidFill>
                            <a:sysClr val="windowText" lastClr="000000"/>
                          </a:solidFill>
                        </a:rPr>
                        <a:t>/</a:t>
                      </a:r>
                      <a:r>
                        <a:rPr lang="fr-FR" sz="2000" b="1" dirty="0" err="1" smtClean="0">
                          <a:solidFill>
                            <a:sysClr val="windowText" lastClr="000000"/>
                          </a:solidFill>
                        </a:rPr>
                        <a:t>it</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nous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vous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err="1" smtClean="0">
                          <a:solidFill>
                            <a:sysClr val="windowText" lastClr="000000"/>
                          </a:solidFill>
                        </a:rPr>
                        <a:t>you</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les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err="1" smtClean="0">
                          <a:solidFill>
                            <a:sysClr val="windowText" lastClr="000000"/>
                          </a:solidFill>
                        </a:rPr>
                        <a:t>them</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2752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24" y="246944"/>
            <a:ext cx="10515600" cy="918243"/>
          </a:xfrm>
        </p:spPr>
        <p:txBody>
          <a:bodyPr>
            <a:normAutofit fontScale="90000"/>
          </a:bodyPr>
          <a:lstStyle/>
          <a:p>
            <a:r>
              <a:rPr lang="fr-FR" sz="4900" b="1" dirty="0" smtClean="0"/>
              <a:t>La cyber-violence à l’école</a:t>
            </a:r>
            <a:r>
              <a:rPr lang="fr-FR" b="1" dirty="0" smtClean="0"/>
              <a:t/>
            </a:r>
            <a:br>
              <a:rPr lang="fr-FR" b="1" dirty="0" smtClean="0"/>
            </a:br>
            <a:endParaRPr lang="fr-FR" b="1" dirty="0"/>
          </a:p>
        </p:txBody>
      </p:sp>
      <p:sp>
        <p:nvSpPr>
          <p:cNvPr id="3" name="Content Placeholder 2"/>
          <p:cNvSpPr>
            <a:spLocks noGrp="1"/>
          </p:cNvSpPr>
          <p:nvPr>
            <p:ph idx="1"/>
          </p:nvPr>
        </p:nvSpPr>
        <p:spPr>
          <a:xfrm>
            <a:off x="597569" y="2064421"/>
            <a:ext cx="11365831" cy="4351338"/>
          </a:xfrm>
          <a:solidFill>
            <a:schemeClr val="accent6">
              <a:lumMod val="20000"/>
              <a:lumOff val="80000"/>
            </a:schemeClr>
          </a:solidFill>
        </p:spPr>
        <p:txBody>
          <a:bodyPr>
            <a:normAutofit fontScale="92500"/>
          </a:bodyPr>
          <a:lstStyle/>
          <a:p>
            <a:pPr marL="514350" indent="-514350">
              <a:lnSpc>
                <a:spcPct val="150000"/>
              </a:lnSpc>
              <a:buAutoNum type="arabicPeriod"/>
            </a:pPr>
            <a:r>
              <a:rPr lang="fr-FR" b="1" dirty="0" smtClean="0"/>
              <a:t>Pourquoi les auteurs de ces violences utilisent-ils le web? (2 marks)</a:t>
            </a:r>
          </a:p>
          <a:p>
            <a:pPr marL="514350" indent="-514350">
              <a:lnSpc>
                <a:spcPct val="150000"/>
              </a:lnSpc>
              <a:buAutoNum type="arabicPeriod"/>
            </a:pPr>
            <a:r>
              <a:rPr lang="fr-FR" b="1" dirty="0" smtClean="0"/>
              <a:t>Qu’est-ce qui explique le comportement de beaucoup d’agresseurs? (1 mark)</a:t>
            </a:r>
          </a:p>
          <a:p>
            <a:pPr marL="514350" indent="-514350">
              <a:lnSpc>
                <a:spcPct val="150000"/>
              </a:lnSpc>
              <a:buAutoNum type="arabicPeriod"/>
            </a:pPr>
            <a:r>
              <a:rPr lang="fr-FR" b="1" dirty="0" smtClean="0"/>
              <a:t>Comment peut-on empêcher ces violences au quotidien? (1 mark)</a:t>
            </a:r>
          </a:p>
          <a:p>
            <a:pPr marL="514350" indent="-514350">
              <a:lnSpc>
                <a:spcPct val="150000"/>
              </a:lnSpc>
              <a:buAutoNum type="arabicPeriod"/>
            </a:pPr>
            <a:r>
              <a:rPr lang="fr-FR" b="1" dirty="0" smtClean="0"/>
              <a:t>Quelle statistique n’est pas vraie selon Catherine? Pourquoi? (2 marks)</a:t>
            </a:r>
          </a:p>
          <a:p>
            <a:pPr marL="514350" indent="-514350">
              <a:lnSpc>
                <a:spcPct val="150000"/>
              </a:lnSpc>
              <a:buAutoNum type="arabicPeriod"/>
            </a:pPr>
            <a:r>
              <a:rPr lang="fr-FR" b="1" dirty="0" smtClean="0"/>
              <a:t>Pourquoi existe-t-il plus de cyber-violence de nos jours? (1 mark)</a:t>
            </a:r>
          </a:p>
          <a:p>
            <a:pPr marL="514350" indent="-514350">
              <a:lnSpc>
                <a:spcPct val="150000"/>
              </a:lnSpc>
              <a:buAutoNum type="arabicPeriod"/>
            </a:pPr>
            <a:r>
              <a:rPr lang="fr-FR" b="1" dirty="0" smtClean="0"/>
              <a:t>Selon le reportage, que faut-il faire? (3 marks)</a:t>
            </a:r>
            <a:endParaRPr lang="fr-FR" b="1" dirty="0"/>
          </a:p>
        </p:txBody>
      </p:sp>
      <p:sp>
        <p:nvSpPr>
          <p:cNvPr id="5" name="TextBox 4"/>
          <p:cNvSpPr txBox="1"/>
          <p:nvPr/>
        </p:nvSpPr>
        <p:spPr>
          <a:xfrm>
            <a:off x="437424" y="1231445"/>
            <a:ext cx="11525976" cy="461665"/>
          </a:xfrm>
          <a:prstGeom prst="rect">
            <a:avLst/>
          </a:prstGeom>
          <a:noFill/>
        </p:spPr>
        <p:txBody>
          <a:bodyPr wrap="none" rtlCol="0">
            <a:spAutoFit/>
          </a:bodyPr>
          <a:lstStyle/>
          <a:p>
            <a:r>
              <a:rPr lang="fr-FR" sz="2400" b="1" dirty="0" smtClean="0"/>
              <a:t>Écoutez ce reportage sur la cyber-violence à l’école et répondez aux questions en français</a:t>
            </a:r>
            <a:endParaRPr lang="fr-FR" sz="2400" b="1" dirty="0"/>
          </a:p>
        </p:txBody>
      </p:sp>
      <p:pic>
        <p:nvPicPr>
          <p:cNvPr id="6" name="cyber violence a l eco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3024" y="151776"/>
            <a:ext cx="609600" cy="609600"/>
          </a:xfrm>
          <a:prstGeom prst="rect">
            <a:avLst/>
          </a:prstGeom>
        </p:spPr>
      </p:pic>
      <p:sp>
        <p:nvSpPr>
          <p:cNvPr id="7" name="TextBox 6"/>
          <p:cNvSpPr txBox="1"/>
          <p:nvPr/>
        </p:nvSpPr>
        <p:spPr>
          <a:xfrm>
            <a:off x="11173735" y="5830984"/>
            <a:ext cx="777777" cy="584775"/>
          </a:xfrm>
          <a:prstGeom prst="rect">
            <a:avLst/>
          </a:prstGeom>
          <a:noFill/>
        </p:spPr>
        <p:txBody>
          <a:bodyPr wrap="none" rtlCol="0">
            <a:spAutoFit/>
          </a:bodyPr>
          <a:lstStyle/>
          <a:p>
            <a:r>
              <a:rPr lang="fr-FR" sz="3200" b="1" dirty="0" smtClean="0"/>
              <a:t>/10</a:t>
            </a:r>
            <a:endParaRPr lang="fr-FR" sz="3200" b="1" dirty="0"/>
          </a:p>
        </p:txBody>
      </p:sp>
    </p:spTree>
    <p:extLst>
      <p:ext uri="{BB962C8B-B14F-4D97-AF65-F5344CB8AC3E}">
        <p14:creationId xmlns:p14="http://schemas.microsoft.com/office/powerpoint/2010/main" val="3692806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8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24" y="246944"/>
            <a:ext cx="10515600" cy="918243"/>
          </a:xfrm>
        </p:spPr>
        <p:txBody>
          <a:bodyPr>
            <a:normAutofit fontScale="90000"/>
          </a:bodyPr>
          <a:lstStyle/>
          <a:p>
            <a:r>
              <a:rPr lang="fr-FR" sz="4900" b="1" dirty="0" smtClean="0"/>
              <a:t>La cyber-violence à l’école</a:t>
            </a:r>
            <a:r>
              <a:rPr lang="fr-FR" b="1" dirty="0" smtClean="0"/>
              <a:t/>
            </a:r>
            <a:br>
              <a:rPr lang="fr-FR" b="1" dirty="0" smtClean="0"/>
            </a:br>
            <a:endParaRPr lang="fr-FR" b="1" dirty="0"/>
          </a:p>
        </p:txBody>
      </p:sp>
      <p:sp>
        <p:nvSpPr>
          <p:cNvPr id="3" name="Content Placeholder 2"/>
          <p:cNvSpPr>
            <a:spLocks noGrp="1"/>
          </p:cNvSpPr>
          <p:nvPr>
            <p:ph idx="1"/>
          </p:nvPr>
        </p:nvSpPr>
        <p:spPr>
          <a:xfrm>
            <a:off x="597569" y="1600833"/>
            <a:ext cx="11365831" cy="5072684"/>
          </a:xfrm>
          <a:solidFill>
            <a:schemeClr val="accent6">
              <a:lumMod val="20000"/>
              <a:lumOff val="80000"/>
            </a:schemeClr>
          </a:solidFill>
        </p:spPr>
        <p:txBody>
          <a:bodyPr>
            <a:normAutofit fontScale="62500" lnSpcReduction="20000"/>
          </a:bodyPr>
          <a:lstStyle/>
          <a:p>
            <a:pPr marL="514350" indent="-514350">
              <a:lnSpc>
                <a:spcPct val="150000"/>
              </a:lnSpc>
              <a:buAutoNum type="arabicPeriod"/>
            </a:pPr>
            <a:r>
              <a:rPr lang="fr-FR" b="1" dirty="0" smtClean="0"/>
              <a:t>Pourquoi les auteurs de ces violences utilisent-ils le web?</a:t>
            </a:r>
            <a:r>
              <a:rPr lang="fr-FR" b="1" dirty="0" smtClean="0">
                <a:solidFill>
                  <a:srgbClr val="FF0000"/>
                </a:solidFill>
              </a:rPr>
              <a:t> Ils ont besoin d’un auditoire </a:t>
            </a:r>
            <a:r>
              <a:rPr lang="fr-FR" b="1" dirty="0" smtClean="0"/>
              <a:t>(1 mark) </a:t>
            </a:r>
            <a:r>
              <a:rPr lang="fr-FR" b="1" dirty="0" smtClean="0">
                <a:solidFill>
                  <a:srgbClr val="FF0000"/>
                </a:solidFill>
              </a:rPr>
              <a:t>qui peut ‘</a:t>
            </a:r>
            <a:r>
              <a:rPr lang="fr-FR" b="1" dirty="0" err="1" smtClean="0">
                <a:solidFill>
                  <a:srgbClr val="FF0000"/>
                </a:solidFill>
              </a:rPr>
              <a:t>liker</a:t>
            </a:r>
            <a:r>
              <a:rPr lang="fr-FR" b="1" dirty="0" smtClean="0">
                <a:solidFill>
                  <a:srgbClr val="FF0000"/>
                </a:solidFill>
              </a:rPr>
              <a:t>’ afin de se sentir plus populaire </a:t>
            </a:r>
            <a:r>
              <a:rPr lang="fr-FR" b="1" dirty="0" smtClean="0"/>
              <a:t>(1 mark). </a:t>
            </a:r>
          </a:p>
          <a:p>
            <a:pPr marL="514350" indent="-514350">
              <a:lnSpc>
                <a:spcPct val="150000"/>
              </a:lnSpc>
              <a:buAutoNum type="arabicPeriod"/>
            </a:pPr>
            <a:r>
              <a:rPr lang="fr-FR" b="1" dirty="0" smtClean="0"/>
              <a:t>Qu’est-ce qui explique le comportement de beaucoup d’agresseurs? </a:t>
            </a:r>
            <a:r>
              <a:rPr lang="fr-FR" b="1" dirty="0" smtClean="0">
                <a:solidFill>
                  <a:srgbClr val="FF0000"/>
                </a:solidFill>
              </a:rPr>
              <a:t>Les agresseurs sont souvent des victimes de cyber-violence. </a:t>
            </a:r>
            <a:r>
              <a:rPr lang="fr-FR" b="1" dirty="0" smtClean="0"/>
              <a:t>(1 mark)</a:t>
            </a:r>
          </a:p>
          <a:p>
            <a:pPr marL="514350" indent="-514350">
              <a:lnSpc>
                <a:spcPct val="150000"/>
              </a:lnSpc>
              <a:buAutoNum type="arabicPeriod"/>
            </a:pPr>
            <a:r>
              <a:rPr lang="fr-FR" b="1" dirty="0" smtClean="0"/>
              <a:t>Comment peut-on empêcher ces violences au quotidien? </a:t>
            </a:r>
            <a:r>
              <a:rPr lang="fr-FR" b="1" dirty="0" smtClean="0">
                <a:solidFill>
                  <a:srgbClr val="FF0000"/>
                </a:solidFill>
              </a:rPr>
              <a:t>Il faut encourager les témoins à les dénoncer. </a:t>
            </a:r>
            <a:r>
              <a:rPr lang="fr-FR" b="1" dirty="0" smtClean="0"/>
              <a:t>(1 mark)</a:t>
            </a:r>
          </a:p>
          <a:p>
            <a:pPr marL="514350" indent="-514350">
              <a:lnSpc>
                <a:spcPct val="150000"/>
              </a:lnSpc>
              <a:buAutoNum type="arabicPeriod"/>
            </a:pPr>
            <a:r>
              <a:rPr lang="fr-FR" b="1" dirty="0" smtClean="0"/>
              <a:t>Quelle statistique n’est pas vraie selon Catherine? Pourquoi?</a:t>
            </a:r>
            <a:r>
              <a:rPr lang="fr-FR" b="1" dirty="0" smtClean="0">
                <a:solidFill>
                  <a:srgbClr val="FF0000"/>
                </a:solidFill>
              </a:rPr>
              <a:t> L’enquête du ministère de l’éducation dit qu’un collégien sur cinq est concerné </a:t>
            </a:r>
            <a:r>
              <a:rPr lang="fr-FR" b="1" dirty="0" smtClean="0"/>
              <a:t>(1 mark)</a:t>
            </a:r>
            <a:r>
              <a:rPr lang="fr-FR" b="1" dirty="0" smtClean="0">
                <a:solidFill>
                  <a:srgbClr val="FF0000"/>
                </a:solidFill>
              </a:rPr>
              <a:t>, mais Catherine dit que c’est 42% des jeunes qui sont touchés au moins une fois par an</a:t>
            </a:r>
            <a:r>
              <a:rPr lang="fr-FR" b="1" dirty="0" smtClean="0"/>
              <a:t> (1 mark)</a:t>
            </a:r>
          </a:p>
          <a:p>
            <a:pPr marL="514350" indent="-514350">
              <a:lnSpc>
                <a:spcPct val="150000"/>
              </a:lnSpc>
              <a:buAutoNum type="arabicPeriod"/>
            </a:pPr>
            <a:r>
              <a:rPr lang="fr-FR" b="1" dirty="0" smtClean="0"/>
              <a:t>Pourquoi existe-t-il plus de cyber-violence de nos jours? </a:t>
            </a:r>
            <a:r>
              <a:rPr lang="fr-FR" b="1" dirty="0" smtClean="0">
                <a:solidFill>
                  <a:srgbClr val="FF0000"/>
                </a:solidFill>
              </a:rPr>
              <a:t>C’est dû à un plus large usage des réseaux sociaux. </a:t>
            </a:r>
            <a:r>
              <a:rPr lang="fr-FR" b="1" dirty="0" smtClean="0"/>
              <a:t>(1 mark)</a:t>
            </a:r>
          </a:p>
          <a:p>
            <a:pPr marL="514350" indent="-514350">
              <a:lnSpc>
                <a:spcPct val="150000"/>
              </a:lnSpc>
              <a:buAutoNum type="arabicPeriod"/>
            </a:pPr>
            <a:r>
              <a:rPr lang="fr-FR" b="1" dirty="0" smtClean="0"/>
              <a:t>Selon le reportage, que faut-il faire? </a:t>
            </a:r>
            <a:r>
              <a:rPr lang="fr-FR" b="1" dirty="0" smtClean="0">
                <a:solidFill>
                  <a:srgbClr val="FF0000"/>
                </a:solidFill>
              </a:rPr>
              <a:t>Il faut sensibiliser les jeunes à en faire un usage positif </a:t>
            </a:r>
            <a:r>
              <a:rPr lang="fr-FR" b="1" dirty="0" smtClean="0"/>
              <a:t>(1 mark), </a:t>
            </a:r>
            <a:r>
              <a:rPr lang="fr-FR" b="1" dirty="0" smtClean="0">
                <a:solidFill>
                  <a:srgbClr val="FF0000"/>
                </a:solidFill>
              </a:rPr>
              <a:t>il faut dialoguer et faire des médiations </a:t>
            </a:r>
            <a:r>
              <a:rPr lang="fr-FR" b="1" dirty="0" smtClean="0"/>
              <a:t>(1 mark) </a:t>
            </a:r>
            <a:r>
              <a:rPr lang="fr-FR" b="1" dirty="0" smtClean="0">
                <a:solidFill>
                  <a:srgbClr val="FF0000"/>
                </a:solidFill>
              </a:rPr>
              <a:t>et il faut former les jeunes </a:t>
            </a:r>
            <a:r>
              <a:rPr lang="fr-FR" b="1" dirty="0" smtClean="0"/>
              <a:t>(1 mark)</a:t>
            </a:r>
            <a:endParaRPr lang="fr-FR" b="1" dirty="0"/>
          </a:p>
        </p:txBody>
      </p:sp>
      <p:sp>
        <p:nvSpPr>
          <p:cNvPr id="5" name="TextBox 4"/>
          <p:cNvSpPr txBox="1"/>
          <p:nvPr/>
        </p:nvSpPr>
        <p:spPr>
          <a:xfrm>
            <a:off x="437424" y="706065"/>
            <a:ext cx="11525976" cy="461665"/>
          </a:xfrm>
          <a:prstGeom prst="rect">
            <a:avLst/>
          </a:prstGeom>
          <a:noFill/>
        </p:spPr>
        <p:txBody>
          <a:bodyPr wrap="none" rtlCol="0">
            <a:spAutoFit/>
          </a:bodyPr>
          <a:lstStyle/>
          <a:p>
            <a:r>
              <a:rPr lang="fr-FR" sz="2400" b="1" dirty="0" smtClean="0"/>
              <a:t>Écoutez ce reportage sur la cyber-violence à l’école et répondez aux questions en français</a:t>
            </a:r>
            <a:endParaRPr lang="fr-FR" sz="2400" b="1" dirty="0"/>
          </a:p>
        </p:txBody>
      </p:sp>
      <p:pic>
        <p:nvPicPr>
          <p:cNvPr id="6" name="cyber violence a l eco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3412" y="-35411"/>
            <a:ext cx="609600" cy="609600"/>
          </a:xfrm>
          <a:prstGeom prst="rect">
            <a:avLst/>
          </a:prstGeom>
        </p:spPr>
      </p:pic>
      <p:sp>
        <p:nvSpPr>
          <p:cNvPr id="4" name="TextBox 3"/>
          <p:cNvSpPr txBox="1"/>
          <p:nvPr/>
        </p:nvSpPr>
        <p:spPr>
          <a:xfrm>
            <a:off x="9366806" y="1056208"/>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224588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8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26" y="838441"/>
            <a:ext cx="11049000" cy="914693"/>
          </a:xfrm>
        </p:spPr>
        <p:txBody>
          <a:bodyPr>
            <a:noAutofit/>
          </a:bodyPr>
          <a:lstStyle/>
          <a:p>
            <a:r>
              <a:rPr lang="fr-FR" sz="2800" b="1" dirty="0"/>
              <a:t>Dans cet extrait du livre ‘Les petites reines’, </a:t>
            </a:r>
            <a:r>
              <a:rPr lang="fr-FR" sz="2800" b="1" dirty="0" smtClean="0"/>
              <a:t>la narratrice, </a:t>
            </a:r>
            <a:r>
              <a:rPr lang="fr-FR" sz="2800" b="1" dirty="0"/>
              <a:t>Mireille </a:t>
            </a:r>
            <a:r>
              <a:rPr lang="fr-FR" sz="2800" b="1" dirty="0" smtClean="0"/>
              <a:t>Laplanche, </a:t>
            </a:r>
            <a:r>
              <a:rPr lang="fr-FR" sz="2800" b="1" dirty="0"/>
              <a:t>raconte un incident qui se passe au collège.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583" y="2062616"/>
            <a:ext cx="2716866" cy="432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93955" y="0"/>
            <a:ext cx="9612953" cy="707886"/>
          </a:xfrm>
          <a:prstGeom prst="rect">
            <a:avLst/>
          </a:prstGeom>
          <a:noFill/>
        </p:spPr>
        <p:txBody>
          <a:bodyPr wrap="none" rtlCol="0">
            <a:spAutoFit/>
          </a:bodyPr>
          <a:lstStyle/>
          <a:p>
            <a:r>
              <a:rPr lang="fr-FR" sz="4000" b="1" dirty="0" smtClean="0"/>
              <a:t>Étude d’un texte littéraire (feuille d’exercice)</a:t>
            </a:r>
            <a:endParaRPr lang="fr-FR" sz="4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088" y="0"/>
            <a:ext cx="1066912" cy="928841"/>
          </a:xfrm>
          <a:prstGeom prst="rect">
            <a:avLst/>
          </a:prstGeom>
        </p:spPr>
      </p:pic>
      <p:pic>
        <p:nvPicPr>
          <p:cNvPr id="7" name="Picture 6"/>
          <p:cNvPicPr>
            <a:picLocks noChangeAspect="1"/>
          </p:cNvPicPr>
          <p:nvPr/>
        </p:nvPicPr>
        <p:blipFill>
          <a:blip r:embed="rId4"/>
          <a:stretch>
            <a:fillRect/>
          </a:stretch>
        </p:blipFill>
        <p:spPr>
          <a:xfrm>
            <a:off x="3794295" y="2062616"/>
            <a:ext cx="8175255" cy="4326704"/>
          </a:xfrm>
          <a:prstGeom prst="rect">
            <a:avLst/>
          </a:prstGeom>
          <a:ln w="38100">
            <a:solidFill>
              <a:schemeClr val="tx1"/>
            </a:solidFill>
          </a:ln>
        </p:spPr>
      </p:pic>
    </p:spTree>
    <p:extLst>
      <p:ext uri="{BB962C8B-B14F-4D97-AF65-F5344CB8AC3E}">
        <p14:creationId xmlns:p14="http://schemas.microsoft.com/office/powerpoint/2010/main" val="260286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44" y="604470"/>
            <a:ext cx="11049000" cy="914693"/>
          </a:xfrm>
        </p:spPr>
        <p:txBody>
          <a:bodyPr>
            <a:noAutofit/>
          </a:bodyPr>
          <a:lstStyle/>
          <a:p>
            <a:r>
              <a:rPr lang="fr-FR" sz="2800" b="1" dirty="0"/>
              <a:t>Dans cet extrait du livre ‘Les petites reines’, </a:t>
            </a:r>
            <a:r>
              <a:rPr lang="fr-FR" sz="2800" b="1" dirty="0" smtClean="0"/>
              <a:t>la narratrice, </a:t>
            </a:r>
            <a:r>
              <a:rPr lang="fr-FR" sz="2800" b="1" dirty="0"/>
              <a:t>Mireille </a:t>
            </a:r>
            <a:r>
              <a:rPr lang="fr-FR" sz="2800" b="1" dirty="0" smtClean="0"/>
              <a:t>Laplanche, </a:t>
            </a:r>
            <a:r>
              <a:rPr lang="fr-FR" sz="2800" b="1" dirty="0"/>
              <a:t>raconte un incident qui se passe au collège.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46" y="1545436"/>
            <a:ext cx="3246803" cy="5170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93955" y="0"/>
            <a:ext cx="9612953" cy="707886"/>
          </a:xfrm>
          <a:prstGeom prst="rect">
            <a:avLst/>
          </a:prstGeom>
          <a:noFill/>
        </p:spPr>
        <p:txBody>
          <a:bodyPr wrap="none" rtlCol="0">
            <a:spAutoFit/>
          </a:bodyPr>
          <a:lstStyle/>
          <a:p>
            <a:r>
              <a:rPr lang="fr-FR" sz="4000" b="1" dirty="0" smtClean="0"/>
              <a:t>Étude d’un texte littéraire (feuille d’exercice)</a:t>
            </a:r>
            <a:endParaRPr lang="fr-FR" sz="4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3018" y="1"/>
            <a:ext cx="938981" cy="817466"/>
          </a:xfrm>
          <a:prstGeom prst="rect">
            <a:avLst/>
          </a:prstGeom>
        </p:spPr>
      </p:pic>
      <p:sp>
        <p:nvSpPr>
          <p:cNvPr id="3" name="TextBox 2"/>
          <p:cNvSpPr txBox="1"/>
          <p:nvPr/>
        </p:nvSpPr>
        <p:spPr>
          <a:xfrm>
            <a:off x="3701845" y="1545436"/>
            <a:ext cx="7949381" cy="5170646"/>
          </a:xfrm>
          <a:prstGeom prst="rect">
            <a:avLst/>
          </a:prstGeom>
          <a:noFill/>
          <a:ln w="38100">
            <a:solidFill>
              <a:schemeClr val="tx1"/>
            </a:solidFill>
          </a:ln>
        </p:spPr>
        <p:txBody>
          <a:bodyPr wrap="square" rtlCol="0">
            <a:spAutoFit/>
          </a:bodyPr>
          <a:lstStyle/>
          <a:p>
            <a:pPr lvl="0" algn="just">
              <a:lnSpc>
                <a:spcPct val="150000"/>
              </a:lnSpc>
            </a:pPr>
            <a:r>
              <a:rPr lang="fr-FR" sz="2000" b="1" dirty="0" smtClean="0"/>
              <a:t>1. Mireille </a:t>
            </a:r>
            <a:r>
              <a:rPr lang="fr-FR" sz="2000" b="1" dirty="0"/>
              <a:t>et Malo sont dans la même classe. </a:t>
            </a:r>
            <a:r>
              <a:rPr lang="fr-FR" sz="2000" b="1" dirty="0" smtClean="0">
                <a:solidFill>
                  <a:srgbClr val="FF0000"/>
                </a:solidFill>
              </a:rPr>
              <a:t>ND</a:t>
            </a:r>
            <a:endParaRPr lang="fr-FR" sz="2000" b="1" dirty="0">
              <a:solidFill>
                <a:srgbClr val="FF0000"/>
              </a:solidFill>
            </a:endParaRPr>
          </a:p>
          <a:p>
            <a:pPr lvl="0" algn="just">
              <a:lnSpc>
                <a:spcPct val="150000"/>
              </a:lnSpc>
            </a:pPr>
            <a:r>
              <a:rPr lang="fr-FR" sz="2000" b="1" dirty="0" smtClean="0"/>
              <a:t>2. La </a:t>
            </a:r>
            <a:r>
              <a:rPr lang="fr-FR" sz="2000" b="1" dirty="0"/>
              <a:t>narratrice est une personne célèbre. </a:t>
            </a:r>
            <a:r>
              <a:rPr lang="fr-FR" sz="2000" b="1" dirty="0" smtClean="0">
                <a:solidFill>
                  <a:srgbClr val="FF0000"/>
                </a:solidFill>
              </a:rPr>
              <a:t>F Elle est une adolescente comme les autres.</a:t>
            </a:r>
            <a:endParaRPr lang="fr-FR" sz="2000" b="1" dirty="0">
              <a:solidFill>
                <a:srgbClr val="FF0000"/>
              </a:solidFill>
            </a:endParaRPr>
          </a:p>
          <a:p>
            <a:pPr lvl="0" algn="just">
              <a:lnSpc>
                <a:spcPct val="150000"/>
              </a:lnSpc>
            </a:pPr>
            <a:r>
              <a:rPr lang="fr-FR" sz="2000" b="1" dirty="0" smtClean="0"/>
              <a:t>3. Astrid </a:t>
            </a:r>
            <a:r>
              <a:rPr lang="fr-FR" sz="2000" b="1" dirty="0"/>
              <a:t>et </a:t>
            </a:r>
            <a:r>
              <a:rPr lang="fr-FR" sz="2000" b="1" dirty="0" err="1"/>
              <a:t>Hakima</a:t>
            </a:r>
            <a:r>
              <a:rPr lang="fr-FR" sz="2000" b="1" dirty="0"/>
              <a:t> sont amusées par la situation. </a:t>
            </a:r>
            <a:r>
              <a:rPr lang="fr-FR" sz="2000" b="1" dirty="0" smtClean="0">
                <a:solidFill>
                  <a:srgbClr val="FF0000"/>
                </a:solidFill>
              </a:rPr>
              <a:t>F. Elles sont figées.</a:t>
            </a:r>
            <a:endParaRPr lang="fr-FR" sz="2000" b="1" dirty="0">
              <a:solidFill>
                <a:srgbClr val="FF0000"/>
              </a:solidFill>
            </a:endParaRPr>
          </a:p>
          <a:p>
            <a:pPr lvl="0" algn="just">
              <a:lnSpc>
                <a:spcPct val="150000"/>
              </a:lnSpc>
            </a:pPr>
            <a:r>
              <a:rPr lang="fr-FR" sz="2000" b="1" dirty="0" smtClean="0"/>
              <a:t>4. La </a:t>
            </a:r>
            <a:r>
              <a:rPr lang="fr-FR" sz="2000" b="1" dirty="0"/>
              <a:t>narratrice est certaine que la photo sera publiée en ligne. </a:t>
            </a:r>
            <a:r>
              <a:rPr lang="fr-FR" sz="2000" b="1" dirty="0" smtClean="0">
                <a:solidFill>
                  <a:srgbClr val="FF0000"/>
                </a:solidFill>
              </a:rPr>
              <a:t>V</a:t>
            </a:r>
            <a:endParaRPr lang="fr-FR" sz="2000" b="1" dirty="0">
              <a:solidFill>
                <a:srgbClr val="FF0000"/>
              </a:solidFill>
            </a:endParaRPr>
          </a:p>
          <a:p>
            <a:pPr lvl="0" algn="just">
              <a:lnSpc>
                <a:spcPct val="150000"/>
              </a:lnSpc>
            </a:pPr>
            <a:r>
              <a:rPr lang="fr-FR" sz="2000" b="1" dirty="0" smtClean="0"/>
              <a:t>5. Marie </a:t>
            </a:r>
            <a:r>
              <a:rPr lang="fr-FR" sz="2000" b="1" dirty="0"/>
              <a:t>pense que Mireille est moche. </a:t>
            </a:r>
            <a:r>
              <a:rPr lang="fr-FR" sz="2000" b="1" dirty="0" smtClean="0">
                <a:solidFill>
                  <a:srgbClr val="FF0000"/>
                </a:solidFill>
              </a:rPr>
              <a:t>V</a:t>
            </a:r>
            <a:endParaRPr lang="fr-FR" sz="2000" b="1" dirty="0">
              <a:solidFill>
                <a:srgbClr val="FF0000"/>
              </a:solidFill>
            </a:endParaRPr>
          </a:p>
          <a:p>
            <a:pPr lvl="0" algn="just">
              <a:lnSpc>
                <a:spcPct val="150000"/>
              </a:lnSpc>
            </a:pPr>
            <a:r>
              <a:rPr lang="fr-FR" sz="2000" b="1" dirty="0" smtClean="0"/>
              <a:t>6. Mireille</a:t>
            </a:r>
            <a:r>
              <a:rPr lang="fr-FR" sz="2000" b="1" dirty="0"/>
              <a:t>, Astrid et </a:t>
            </a:r>
            <a:r>
              <a:rPr lang="fr-FR" sz="2000" b="1" dirty="0" err="1"/>
              <a:t>Hakima</a:t>
            </a:r>
            <a:r>
              <a:rPr lang="fr-FR" sz="2000" b="1" dirty="0"/>
              <a:t> participent à un concours de beauté</a:t>
            </a:r>
            <a:r>
              <a:rPr lang="fr-FR" sz="2000" b="1" dirty="0" smtClean="0"/>
              <a:t>. </a:t>
            </a:r>
            <a:r>
              <a:rPr lang="fr-FR" sz="2000" b="1" dirty="0" smtClean="0">
                <a:solidFill>
                  <a:srgbClr val="FF0000"/>
                </a:solidFill>
              </a:rPr>
              <a:t>F. Elles sont victimes de cyber-harcèlement.</a:t>
            </a:r>
            <a:r>
              <a:rPr lang="fr-FR" sz="2000" b="1" dirty="0" smtClean="0"/>
              <a:t>  </a:t>
            </a:r>
            <a:endParaRPr lang="fr-FR" sz="2000" b="1" dirty="0"/>
          </a:p>
          <a:p>
            <a:pPr lvl="0" algn="just">
              <a:lnSpc>
                <a:spcPct val="150000"/>
              </a:lnSpc>
            </a:pPr>
            <a:r>
              <a:rPr lang="fr-FR" sz="2000" b="1" dirty="0" smtClean="0"/>
              <a:t>7. Malo </a:t>
            </a:r>
            <a:r>
              <a:rPr lang="fr-FR" sz="2000" b="1" dirty="0"/>
              <a:t>est passionné par la photographie. </a:t>
            </a:r>
            <a:r>
              <a:rPr lang="fr-FR" sz="2000" b="1" dirty="0" smtClean="0">
                <a:solidFill>
                  <a:srgbClr val="FF0000"/>
                </a:solidFill>
              </a:rPr>
              <a:t>F. Il prend une photo pour se moquer</a:t>
            </a:r>
            <a:endParaRPr lang="fr-FR" sz="2000" b="1" dirty="0">
              <a:solidFill>
                <a:srgbClr val="FF0000"/>
              </a:solidFill>
            </a:endParaRPr>
          </a:p>
          <a:p>
            <a:pPr lvl="0" algn="just">
              <a:lnSpc>
                <a:spcPct val="150000"/>
              </a:lnSpc>
            </a:pPr>
            <a:r>
              <a:rPr lang="fr-FR" sz="2000" b="1" dirty="0" smtClean="0"/>
              <a:t>8. Face </a:t>
            </a:r>
            <a:r>
              <a:rPr lang="fr-FR" sz="2000" b="1" dirty="0"/>
              <a:t>à cette situation, Mireille réagit en utilisant le sarcasme. </a:t>
            </a:r>
            <a:r>
              <a:rPr lang="fr-FR" sz="2000" b="1" dirty="0" smtClean="0">
                <a:solidFill>
                  <a:srgbClr val="FF0000"/>
                </a:solidFill>
              </a:rPr>
              <a:t>V</a:t>
            </a:r>
            <a:endParaRPr lang="fr-FR" sz="2000" b="1" dirty="0">
              <a:solidFill>
                <a:srgbClr val="FF0000"/>
              </a:solidFill>
            </a:endParaRPr>
          </a:p>
        </p:txBody>
      </p:sp>
      <p:sp>
        <p:nvSpPr>
          <p:cNvPr id="8" name="TextBox 7"/>
          <p:cNvSpPr txBox="1"/>
          <p:nvPr/>
        </p:nvSpPr>
        <p:spPr>
          <a:xfrm>
            <a:off x="9559820" y="999243"/>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406726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63199"/>
            <a:ext cx="10515600" cy="854075"/>
          </a:xfrm>
        </p:spPr>
        <p:txBody>
          <a:bodyPr/>
          <a:lstStyle/>
          <a:p>
            <a:r>
              <a:rPr lang="fr-FR" b="1" dirty="0" smtClean="0"/>
              <a:t>Le centre Cyber-Aide</a:t>
            </a:r>
            <a:endParaRPr lang="fr-FR" b="1" dirty="0"/>
          </a:p>
        </p:txBody>
      </p:sp>
      <p:sp>
        <p:nvSpPr>
          <p:cNvPr id="3" name="Content Placeholder 2"/>
          <p:cNvSpPr>
            <a:spLocks noGrp="1"/>
          </p:cNvSpPr>
          <p:nvPr>
            <p:ph idx="1"/>
          </p:nvPr>
        </p:nvSpPr>
        <p:spPr>
          <a:xfrm>
            <a:off x="4700337" y="2069436"/>
            <a:ext cx="6978316" cy="2699926"/>
          </a:xfrm>
          <a:ln w="38100">
            <a:solidFill>
              <a:schemeClr val="tx1"/>
            </a:solidFill>
          </a:ln>
        </p:spPr>
        <p:txBody>
          <a:bodyPr>
            <a:noAutofit/>
          </a:bodyPr>
          <a:lstStyle/>
          <a:p>
            <a:pPr marL="0" indent="0" algn="just">
              <a:buNone/>
            </a:pPr>
            <a:r>
              <a:rPr lang="fr-FR" sz="2300" b="1" dirty="0">
                <a:latin typeface="+mj-lt"/>
              </a:rPr>
              <a:t>Le </a:t>
            </a:r>
            <a:r>
              <a:rPr lang="fr-FR" sz="2300" b="1" dirty="0" smtClean="0">
                <a:latin typeface="+mj-lt"/>
              </a:rPr>
              <a:t>centre Cyber-Aide a </a:t>
            </a:r>
            <a:r>
              <a:rPr lang="fr-FR" sz="2300" b="1" dirty="0">
                <a:latin typeface="+mj-lt"/>
              </a:rPr>
              <a:t>vu le jour grâce aux membres d’un comité de parents et de gens des milieux scolaires de la région de Québec. </a:t>
            </a:r>
            <a:r>
              <a:rPr lang="fr-FR" sz="2300" b="1" dirty="0" smtClean="0">
                <a:latin typeface="+mj-lt"/>
              </a:rPr>
              <a:t>C’est </a:t>
            </a:r>
            <a:r>
              <a:rPr lang="fr-FR" sz="2300" b="1" dirty="0">
                <a:latin typeface="+mj-lt"/>
              </a:rPr>
              <a:t>un organisme à but non lucratif qui vise à informer et à sensibiliser la population en générale à l’utilisation </a:t>
            </a:r>
            <a:r>
              <a:rPr lang="fr-FR" sz="2300" b="1" dirty="0" smtClean="0">
                <a:latin typeface="+mj-lt"/>
              </a:rPr>
              <a:t>saine </a:t>
            </a:r>
            <a:r>
              <a:rPr lang="fr-FR" sz="2300" b="1" dirty="0">
                <a:latin typeface="+mj-lt"/>
              </a:rPr>
              <a:t>et </a:t>
            </a:r>
            <a:r>
              <a:rPr lang="fr-FR" sz="2300" b="1" dirty="0" smtClean="0">
                <a:latin typeface="+mj-lt"/>
              </a:rPr>
              <a:t>sécuritaire d’Internet, en particulier les </a:t>
            </a:r>
            <a:r>
              <a:rPr lang="fr-FR" sz="2300" b="1" dirty="0">
                <a:latin typeface="+mj-lt"/>
              </a:rPr>
              <a:t>adolescents et leurs </a:t>
            </a:r>
            <a:r>
              <a:rPr lang="fr-FR" sz="2300" b="1" dirty="0" smtClean="0">
                <a:latin typeface="+mj-lt"/>
              </a:rPr>
              <a:t>parents. Il </a:t>
            </a:r>
            <a:r>
              <a:rPr lang="fr-FR" sz="2300" b="1" dirty="0">
                <a:latin typeface="+mj-lt"/>
              </a:rPr>
              <a:t>propose des activités de remplacement à la consommation de substances psychoactives et à Internet</a:t>
            </a:r>
            <a:r>
              <a:rPr lang="fr-FR" sz="2300" b="1" dirty="0" smtClean="0">
                <a:latin typeface="+mj-lt"/>
              </a:rPr>
              <a:t>.</a:t>
            </a:r>
            <a:endParaRPr lang="fr-FR" sz="2300" b="1" dirty="0">
              <a:latin typeface="+mj-lt"/>
            </a:endParaRPr>
          </a:p>
        </p:txBody>
      </p:sp>
      <p:pic>
        <p:nvPicPr>
          <p:cNvPr id="5" name="Picture 4"/>
          <p:cNvPicPr>
            <a:picLocks noChangeAspect="1"/>
          </p:cNvPicPr>
          <p:nvPr/>
        </p:nvPicPr>
        <p:blipFill>
          <a:blip r:embed="rId2"/>
          <a:stretch>
            <a:fillRect/>
          </a:stretch>
        </p:blipFill>
        <p:spPr>
          <a:xfrm>
            <a:off x="673768" y="1935049"/>
            <a:ext cx="3721769" cy="2834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414" y="0"/>
            <a:ext cx="980574" cy="980574"/>
          </a:xfrm>
          <a:prstGeom prst="rect">
            <a:avLst/>
          </a:prstGeom>
        </p:spPr>
      </p:pic>
      <p:sp>
        <p:nvSpPr>
          <p:cNvPr id="7" name="TextBox 6"/>
          <p:cNvSpPr txBox="1"/>
          <p:nvPr/>
        </p:nvSpPr>
        <p:spPr>
          <a:xfrm>
            <a:off x="673768" y="4929922"/>
            <a:ext cx="11004885" cy="1785104"/>
          </a:xfrm>
          <a:prstGeom prst="rect">
            <a:avLst/>
          </a:prstGeom>
          <a:solidFill>
            <a:schemeClr val="accent5">
              <a:lumMod val="20000"/>
              <a:lumOff val="80000"/>
            </a:schemeClr>
          </a:solidFill>
        </p:spPr>
        <p:txBody>
          <a:bodyPr wrap="square" rtlCol="0">
            <a:spAutoFit/>
          </a:bodyPr>
          <a:lstStyle/>
          <a:p>
            <a:r>
              <a:rPr lang="fr-FR" sz="2200" b="1" dirty="0" smtClean="0"/>
              <a:t>Questions:</a:t>
            </a:r>
          </a:p>
          <a:p>
            <a:pPr marL="342900" indent="-342900">
              <a:buAutoNum type="arabicPeriod"/>
            </a:pPr>
            <a:r>
              <a:rPr lang="fr-FR" sz="2200" b="1" dirty="0" smtClean="0"/>
              <a:t>Que dit-on ici sur le centre Cyber-Aide?</a:t>
            </a:r>
          </a:p>
          <a:p>
            <a:pPr marL="342900" indent="-342900">
              <a:buAutoNum type="arabicPeriod"/>
            </a:pPr>
            <a:r>
              <a:rPr lang="fr-FR" sz="2200" b="1" dirty="0" smtClean="0"/>
              <a:t>Qu’en pensez-vous?</a:t>
            </a:r>
          </a:p>
          <a:p>
            <a:pPr marL="342900" indent="-342900">
              <a:buAutoNum type="arabicPeriod"/>
            </a:pPr>
            <a:r>
              <a:rPr lang="fr-FR" sz="2200" b="1" dirty="0" smtClean="0"/>
              <a:t>Selon ce que vous en savez, quelle est l’importance de la cyber-violence en France ou ailleurs dans le monde Francophone?</a:t>
            </a:r>
            <a:endParaRPr lang="fr-FR" sz="2200" b="1" dirty="0"/>
          </a:p>
        </p:txBody>
      </p:sp>
      <p:sp>
        <p:nvSpPr>
          <p:cNvPr id="8" name="TextBox 7"/>
          <p:cNvSpPr txBox="1"/>
          <p:nvPr/>
        </p:nvSpPr>
        <p:spPr>
          <a:xfrm>
            <a:off x="673768" y="574160"/>
            <a:ext cx="11004885" cy="1200329"/>
          </a:xfrm>
          <a:prstGeom prst="rect">
            <a:avLst/>
          </a:prstGeom>
          <a:noFill/>
        </p:spPr>
        <p:txBody>
          <a:bodyPr wrap="square" rtlCol="0">
            <a:spAutoFit/>
          </a:bodyPr>
          <a:lstStyle/>
          <a:p>
            <a:pPr marL="342900" indent="-342900">
              <a:buFont typeface="Arial" panose="020B0604020202020204" pitchFamily="34" charset="0"/>
              <a:buChar char="•"/>
            </a:pPr>
            <a:r>
              <a:rPr lang="fr-FR" sz="2400" b="1" dirty="0" smtClean="0"/>
              <a:t>Préparez des réponses à ces questions et trouvez deux autres questions que vous pourriez poser sur ce sujet.</a:t>
            </a:r>
          </a:p>
          <a:p>
            <a:pPr marL="342900" indent="-342900">
              <a:buFont typeface="Arial" panose="020B0604020202020204" pitchFamily="34" charset="0"/>
              <a:buChar char="•"/>
            </a:pPr>
            <a:r>
              <a:rPr lang="fr-FR" sz="2400" b="1" dirty="0" smtClean="0"/>
              <a:t>Puis à deux, entraînez-vous à poser et répondre aux questions.</a:t>
            </a:r>
            <a:endParaRPr lang="fr-FR" sz="2400" b="1" dirty="0"/>
          </a:p>
        </p:txBody>
      </p:sp>
    </p:spTree>
    <p:extLst>
      <p:ext uri="{BB962C8B-B14F-4D97-AF65-F5344CB8AC3E}">
        <p14:creationId xmlns:p14="http://schemas.microsoft.com/office/powerpoint/2010/main" val="192454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90" y="91605"/>
            <a:ext cx="10515600" cy="1013409"/>
          </a:xfrm>
        </p:spPr>
        <p:txBody>
          <a:bodyPr>
            <a:normAutofit fontScale="90000"/>
          </a:bodyPr>
          <a:lstStyle/>
          <a:p>
            <a:r>
              <a:rPr lang="fr-FR" sz="4900" b="1" dirty="0" smtClean="0"/>
              <a:t>Traduisez le texte en anglais</a:t>
            </a:r>
            <a:r>
              <a:rPr lang="fr-FR" b="1" dirty="0" smtClean="0"/>
              <a:t/>
            </a:r>
            <a:br>
              <a:rPr lang="fr-FR" b="1" dirty="0" smtClean="0"/>
            </a:br>
            <a:r>
              <a:rPr lang="fr-FR" sz="4000" b="1" dirty="0" smtClean="0"/>
              <a:t>(feuille d’exercice)</a:t>
            </a:r>
            <a:endParaRPr lang="fr-FR" sz="4000" b="1" dirty="0"/>
          </a:p>
        </p:txBody>
      </p:sp>
      <p:sp>
        <p:nvSpPr>
          <p:cNvPr id="3" name="Content Placeholder 2"/>
          <p:cNvSpPr>
            <a:spLocks noGrp="1"/>
          </p:cNvSpPr>
          <p:nvPr>
            <p:ph idx="1"/>
          </p:nvPr>
        </p:nvSpPr>
        <p:spPr>
          <a:xfrm>
            <a:off x="593558" y="1889792"/>
            <a:ext cx="11036968" cy="4655387"/>
          </a:xfrm>
          <a:solidFill>
            <a:schemeClr val="accent6">
              <a:lumMod val="20000"/>
              <a:lumOff val="80000"/>
            </a:schemeClr>
          </a:solidFill>
        </p:spPr>
        <p:txBody>
          <a:bodyPr>
            <a:noAutofit/>
          </a:bodyPr>
          <a:lstStyle/>
          <a:p>
            <a:pPr marL="0" indent="0" algn="just">
              <a:buNone/>
            </a:pPr>
            <a:r>
              <a:rPr lang="fr-FR" sz="3200" b="1" dirty="0" smtClean="0"/>
              <a:t>Les jeunes générations ne sont pas épargnées par la violence. La </a:t>
            </a:r>
            <a:r>
              <a:rPr lang="fr-FR" sz="3200" b="1" dirty="0" err="1" smtClean="0"/>
              <a:t>cyberintimidation</a:t>
            </a:r>
            <a:r>
              <a:rPr lang="fr-FR" sz="3200" b="1" dirty="0" smtClean="0"/>
              <a:t> est l’utilisation des nouvelles technologies pour intimider, blesser ou humilier les autres. Les jeunes reçoivent souvent des </a:t>
            </a:r>
            <a:r>
              <a:rPr lang="fr-FR" sz="3200" b="1" dirty="0" err="1" smtClean="0"/>
              <a:t>textos</a:t>
            </a:r>
            <a:r>
              <a:rPr lang="fr-FR" sz="3200" b="1" dirty="0" smtClean="0"/>
              <a:t> ou des messages cruels. Parfois, des photos compromettantes sont publiées sur Internet par des jeunes pour se moquer de leurs victimes. Ceci est dû au fait qu’il est plus facile d’</a:t>
            </a:r>
            <a:r>
              <a:rPr lang="fr-FR" sz="3200" b="1" dirty="0"/>
              <a:t>ê</a:t>
            </a:r>
            <a:r>
              <a:rPr lang="fr-FR" sz="3200" b="1" dirty="0" smtClean="0"/>
              <a:t>tre méchant quand on ne peut pas voir la personne. En ligne, on peut facilement prétendre que ce n’est qu’une blague. Cependant certains jeunes en souffrent et parfois ce harcèlement peut mener au suicide. </a:t>
            </a:r>
            <a:endParaRPr lang="fr-FR"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381" y="0"/>
            <a:ext cx="2026818" cy="1013409"/>
          </a:xfrm>
          <a:prstGeom prst="rect">
            <a:avLst/>
          </a:prstGeom>
        </p:spPr>
      </p:pic>
      <p:pic>
        <p:nvPicPr>
          <p:cNvPr id="5" name="Picture 4"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593" y="1215779"/>
            <a:ext cx="546656" cy="454069"/>
          </a:xfrm>
          <a:prstGeom prst="rect">
            <a:avLst/>
          </a:prstGeom>
          <a:solidFill>
            <a:schemeClr val="bg1"/>
          </a:solidFill>
          <a:ln>
            <a:solidFill>
              <a:srgbClr val="0070C0"/>
            </a:solidFill>
          </a:ln>
        </p:spPr>
      </p:pic>
      <p:pic>
        <p:nvPicPr>
          <p:cNvPr id="6" name="Picture 5"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305" y="1193504"/>
            <a:ext cx="546656" cy="454069"/>
          </a:xfrm>
          <a:prstGeom prst="rect">
            <a:avLst/>
          </a:prstGeom>
          <a:solidFill>
            <a:schemeClr val="bg1"/>
          </a:solidFill>
          <a:ln>
            <a:solidFill>
              <a:srgbClr val="0070C0"/>
            </a:solidFill>
          </a:ln>
        </p:spPr>
      </p:pic>
      <p:pic>
        <p:nvPicPr>
          <p:cNvPr id="7" name="Picture 6"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600" y="1193504"/>
            <a:ext cx="546656" cy="454069"/>
          </a:xfrm>
          <a:prstGeom prst="rect">
            <a:avLst/>
          </a:prstGeom>
          <a:solidFill>
            <a:schemeClr val="bg1"/>
          </a:solidFill>
          <a:ln>
            <a:solidFill>
              <a:srgbClr val="0070C0"/>
            </a:solidFill>
          </a:ln>
        </p:spPr>
      </p:pic>
      <p:sp>
        <p:nvSpPr>
          <p:cNvPr id="8" name="TextBox 7"/>
          <p:cNvSpPr txBox="1"/>
          <p:nvPr/>
        </p:nvSpPr>
        <p:spPr>
          <a:xfrm>
            <a:off x="3191186" y="1244267"/>
            <a:ext cx="1666931" cy="461665"/>
          </a:xfrm>
          <a:prstGeom prst="rect">
            <a:avLst/>
          </a:prstGeom>
          <a:noFill/>
        </p:spPr>
        <p:txBody>
          <a:bodyPr wrap="none" rtlCol="0">
            <a:spAutoFit/>
          </a:bodyPr>
          <a:lstStyle/>
          <a:p>
            <a:r>
              <a:rPr lang="fr-FR" sz="2400" b="1" dirty="0" smtClean="0"/>
              <a:t>: avec l’aide</a:t>
            </a:r>
            <a:endParaRPr lang="fr-FR" sz="2400" b="1" dirty="0"/>
          </a:p>
        </p:txBody>
      </p:sp>
      <p:sp>
        <p:nvSpPr>
          <p:cNvPr id="9" name="TextBox 8"/>
          <p:cNvSpPr txBox="1"/>
          <p:nvPr/>
        </p:nvSpPr>
        <p:spPr>
          <a:xfrm>
            <a:off x="6864371" y="1248032"/>
            <a:ext cx="1656544" cy="461665"/>
          </a:xfrm>
          <a:prstGeom prst="rect">
            <a:avLst/>
          </a:prstGeom>
          <a:noFill/>
        </p:spPr>
        <p:txBody>
          <a:bodyPr wrap="none" rtlCol="0">
            <a:spAutoFit/>
          </a:bodyPr>
          <a:lstStyle/>
          <a:p>
            <a:r>
              <a:rPr lang="fr-FR" sz="2400" b="1" dirty="0" smtClean="0"/>
              <a:t>: sans l’aide</a:t>
            </a:r>
            <a:endParaRPr lang="fr-FR" sz="2400" b="1" dirty="0"/>
          </a:p>
        </p:txBody>
      </p:sp>
    </p:spTree>
    <p:extLst>
      <p:ext uri="{BB962C8B-B14F-4D97-AF65-F5344CB8AC3E}">
        <p14:creationId xmlns:p14="http://schemas.microsoft.com/office/powerpoint/2010/main" val="63660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2230"/>
          </a:xfrm>
        </p:spPr>
        <p:txBody>
          <a:bodyPr/>
          <a:lstStyle/>
          <a:p>
            <a:r>
              <a:rPr lang="fr-FR" b="1" dirty="0" smtClean="0"/>
              <a:t>Les ados victimes de cyber-harcèlement</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91569" y="16373"/>
            <a:ext cx="832542" cy="8325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277" y="-32544"/>
            <a:ext cx="1012723" cy="10127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4109"/>
          <a:stretch/>
        </p:blipFill>
        <p:spPr>
          <a:xfrm>
            <a:off x="366251" y="1147974"/>
            <a:ext cx="3932519" cy="4848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542503" y="962230"/>
            <a:ext cx="6975986" cy="2800767"/>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fr-FR" sz="2200" b="1" dirty="0" smtClean="0"/>
              <a:t>La proportion d’élèves qui déclarent avoir déjà été victimes d’une agression sur Internet est passée de 18% en 2013 à 40% en 2017</a:t>
            </a:r>
          </a:p>
          <a:p>
            <a:pPr marL="285750" indent="-285750">
              <a:buFont typeface="Arial" panose="020B0604020202020204" pitchFamily="34" charset="0"/>
              <a:buChar char="•"/>
            </a:pPr>
            <a:endParaRPr lang="fr-FR" sz="2200" b="1" dirty="0" smtClean="0"/>
          </a:p>
          <a:p>
            <a:pPr marL="285750" indent="-285750">
              <a:buFont typeface="Arial" panose="020B0604020202020204" pitchFamily="34" charset="0"/>
              <a:buChar char="•"/>
            </a:pPr>
            <a:r>
              <a:rPr lang="fr-FR" sz="2200" b="1" dirty="0"/>
              <a:t>d</a:t>
            </a:r>
            <a:r>
              <a:rPr lang="fr-FR" sz="2200" b="1" dirty="0" smtClean="0"/>
              <a:t>ont 6% de manière régulière</a:t>
            </a:r>
          </a:p>
          <a:p>
            <a:pPr marL="285750" indent="-285750">
              <a:buFont typeface="Arial" panose="020B0604020202020204" pitchFamily="34" charset="0"/>
              <a:buChar char="•"/>
            </a:pPr>
            <a:endParaRPr lang="fr-FR" sz="2200" b="1" dirty="0" smtClean="0"/>
          </a:p>
          <a:p>
            <a:pPr marL="285750" indent="-285750">
              <a:buFont typeface="Arial" panose="020B0604020202020204" pitchFamily="34" charset="0"/>
              <a:buChar char="•"/>
            </a:pPr>
            <a:r>
              <a:rPr lang="fr-FR" sz="2200" b="1" dirty="0" smtClean="0"/>
              <a:t>3 à 4 suicides par an sont dus au cyber-harcèlement chez les ados</a:t>
            </a:r>
            <a:endParaRPr lang="fr-FR" sz="2200" b="1" dirty="0"/>
          </a:p>
        </p:txBody>
      </p:sp>
      <p:sp>
        <p:nvSpPr>
          <p:cNvPr id="9" name="TextBox 8"/>
          <p:cNvSpPr txBox="1"/>
          <p:nvPr/>
        </p:nvSpPr>
        <p:spPr>
          <a:xfrm>
            <a:off x="6327058" y="3937820"/>
            <a:ext cx="5191431" cy="2677656"/>
          </a:xfrm>
          <a:prstGeom prst="rect">
            <a:avLst/>
          </a:prstGeom>
          <a:solidFill>
            <a:schemeClr val="accent1">
              <a:lumMod val="20000"/>
              <a:lumOff val="80000"/>
            </a:schemeClr>
          </a:solidFill>
        </p:spPr>
        <p:txBody>
          <a:bodyPr wrap="square" rtlCol="0">
            <a:spAutoFit/>
          </a:bodyPr>
          <a:lstStyle/>
          <a:p>
            <a:r>
              <a:rPr lang="fr-FR" sz="2400" b="1" dirty="0" smtClean="0"/>
              <a:t>faites des phrases pour résumer les statistiques données</a:t>
            </a:r>
          </a:p>
          <a:p>
            <a:endParaRPr lang="fr-FR" sz="2400" b="1" dirty="0" smtClean="0"/>
          </a:p>
          <a:p>
            <a:r>
              <a:rPr lang="fr-FR" sz="2400" b="1" dirty="0" smtClean="0"/>
              <a:t>Décrivez l’affiche et son message</a:t>
            </a:r>
          </a:p>
          <a:p>
            <a:endParaRPr lang="fr-FR" sz="2400" b="1" dirty="0" smtClean="0"/>
          </a:p>
          <a:p>
            <a:r>
              <a:rPr lang="fr-FR" sz="2400" b="1" dirty="0" smtClean="0"/>
              <a:t>Les réseaux sociaux peuvent-ils être tenus directement pour responsable?</a:t>
            </a:r>
            <a:endParaRPr lang="fr-FR" sz="2400" b="1" dirty="0"/>
          </a:p>
        </p:txBody>
      </p:sp>
      <p:pic>
        <p:nvPicPr>
          <p:cNvPr id="10" name="Picture 9"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402" y="3937820"/>
            <a:ext cx="546656" cy="454069"/>
          </a:xfrm>
          <a:prstGeom prst="rect">
            <a:avLst/>
          </a:prstGeom>
          <a:solidFill>
            <a:schemeClr val="bg1"/>
          </a:solidFill>
          <a:ln>
            <a:solidFill>
              <a:srgbClr val="0070C0"/>
            </a:solidFill>
          </a:ln>
        </p:spPr>
      </p:pic>
      <p:pic>
        <p:nvPicPr>
          <p:cNvPr id="11" name="Picture 10"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402" y="5049613"/>
            <a:ext cx="546656" cy="454069"/>
          </a:xfrm>
          <a:prstGeom prst="rect">
            <a:avLst/>
          </a:prstGeom>
          <a:solidFill>
            <a:schemeClr val="bg1"/>
          </a:solidFill>
          <a:ln>
            <a:solidFill>
              <a:srgbClr val="0070C0"/>
            </a:solidFill>
          </a:ln>
        </p:spPr>
      </p:pic>
      <p:pic>
        <p:nvPicPr>
          <p:cNvPr id="12" name="Picture 11"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546" y="5049613"/>
            <a:ext cx="546656" cy="454069"/>
          </a:xfrm>
          <a:prstGeom prst="rect">
            <a:avLst/>
          </a:prstGeom>
          <a:solidFill>
            <a:schemeClr val="bg1"/>
          </a:solidFill>
          <a:ln>
            <a:solidFill>
              <a:srgbClr val="0070C0"/>
            </a:solidFill>
          </a:ln>
        </p:spPr>
      </p:pic>
      <p:pic>
        <p:nvPicPr>
          <p:cNvPr id="13" name="Picture 12"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402" y="5832544"/>
            <a:ext cx="546656" cy="454069"/>
          </a:xfrm>
          <a:prstGeom prst="rect">
            <a:avLst/>
          </a:prstGeom>
          <a:solidFill>
            <a:schemeClr val="bg1"/>
          </a:solidFill>
          <a:ln>
            <a:solidFill>
              <a:srgbClr val="0070C0"/>
            </a:solidFill>
          </a:ln>
        </p:spPr>
      </p:pic>
      <p:pic>
        <p:nvPicPr>
          <p:cNvPr id="14" name="Picture 13"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546" y="5832544"/>
            <a:ext cx="546656" cy="454069"/>
          </a:xfrm>
          <a:prstGeom prst="rect">
            <a:avLst/>
          </a:prstGeom>
          <a:solidFill>
            <a:schemeClr val="bg1"/>
          </a:solidFill>
          <a:ln>
            <a:solidFill>
              <a:srgbClr val="0070C0"/>
            </a:solidFill>
          </a:ln>
        </p:spPr>
      </p:pic>
      <p:pic>
        <p:nvPicPr>
          <p:cNvPr id="15" name="Picture 14"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4690" y="5833408"/>
            <a:ext cx="546656" cy="454069"/>
          </a:xfrm>
          <a:prstGeom prst="rect">
            <a:avLst/>
          </a:prstGeom>
          <a:solidFill>
            <a:schemeClr val="bg1"/>
          </a:solidFill>
          <a:ln>
            <a:solidFill>
              <a:srgbClr val="0070C0"/>
            </a:solidFill>
          </a:ln>
        </p:spPr>
      </p:pic>
    </p:spTree>
    <p:extLst>
      <p:ext uri="{BB962C8B-B14F-4D97-AF65-F5344CB8AC3E}">
        <p14:creationId xmlns:p14="http://schemas.microsoft.com/office/powerpoint/2010/main" val="258636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1148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 qu’est la </a:t>
            </a:r>
            <a:r>
              <a:rPr lang="fr-FR" sz="2400" dirty="0" err="1" smtClean="0">
                <a:ln w="0"/>
                <a:solidFill>
                  <a:schemeClr val="tx1"/>
                </a:solidFill>
                <a:effectLst>
                  <a:outerShdw blurRad="38100" dist="19050" dir="2700000" algn="tl" rotWithShape="0">
                    <a:schemeClr val="dk1">
                      <a:alpha val="40000"/>
                    </a:schemeClr>
                  </a:outerShdw>
                </a:effectLst>
              </a:rPr>
              <a:t>cyberintimidation</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l’importance de la </a:t>
            </a:r>
            <a:r>
              <a:rPr lang="fr-FR" sz="2400" dirty="0" err="1" smtClean="0">
                <a:ln w="0"/>
                <a:solidFill>
                  <a:schemeClr val="tx1"/>
                </a:solidFill>
                <a:effectLst>
                  <a:outerShdw blurRad="38100" dist="19050" dir="2700000" algn="tl" rotWithShape="0">
                    <a:schemeClr val="dk1">
                      <a:alpha val="40000"/>
                    </a:schemeClr>
                  </a:outerShdw>
                </a:effectLst>
              </a:rPr>
              <a:t>cyberintimidation</a:t>
            </a:r>
            <a:r>
              <a:rPr lang="fr-FR" sz="2400" dirty="0" smtClean="0">
                <a:ln w="0"/>
                <a:solidFill>
                  <a:schemeClr val="tx1"/>
                </a:solidFill>
                <a:effectLst>
                  <a:outerShdw blurRad="38100" dist="19050" dir="2700000" algn="tl" rotWithShape="0">
                    <a:schemeClr val="dk1">
                      <a:alpha val="40000"/>
                    </a:schemeClr>
                  </a:outerShdw>
                </a:effectLst>
              </a:rPr>
              <a:t> en France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détails à partir de reportages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83228"/>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50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800" b="1" dirty="0" smtClean="0"/>
              <a:t>devoirs</a:t>
            </a:r>
            <a:endParaRPr lang="fr-FR" sz="4800" b="1" dirty="0"/>
          </a:p>
        </p:txBody>
      </p:sp>
      <p:sp>
        <p:nvSpPr>
          <p:cNvPr id="3" name="Content Placeholder 2"/>
          <p:cNvSpPr>
            <a:spLocks noGrp="1"/>
          </p:cNvSpPr>
          <p:nvPr>
            <p:ph idx="1"/>
          </p:nvPr>
        </p:nvSpPr>
        <p:spPr/>
        <p:txBody>
          <a:bodyPr/>
          <a:lstStyle/>
          <a:p>
            <a:pPr marL="0" indent="0">
              <a:buNone/>
            </a:pPr>
            <a:r>
              <a:rPr lang="fr-FR" dirty="0" smtClean="0"/>
              <a:t>Complétez le niveau sur </a:t>
            </a:r>
            <a:r>
              <a:rPr lang="fr-FR" dirty="0" err="1" smtClean="0"/>
              <a:t>Memrise</a:t>
            </a:r>
            <a:r>
              <a:rPr lang="fr-FR" dirty="0" smtClean="0"/>
              <a:t>: </a:t>
            </a:r>
          </a:p>
          <a:p>
            <a:pPr marL="0" indent="0">
              <a:buNone/>
            </a:pPr>
            <a:r>
              <a:rPr lang="fr-FR" dirty="0" smtClean="0"/>
              <a:t>La cyber-société- Advanced</a:t>
            </a:r>
          </a:p>
          <a:p>
            <a:pPr marL="0" indent="0">
              <a:buNone/>
            </a:pPr>
            <a:r>
              <a:rPr lang="fr-FR" dirty="0" smtClean="0">
                <a:hlinkClick r:id="rId3"/>
              </a:rPr>
              <a:t>https</a:t>
            </a:r>
            <a:r>
              <a:rPr lang="fr-FR" dirty="0">
                <a:hlinkClick r:id="rId3"/>
              </a:rPr>
              <a:t>://www.memrise.com/course/1164669/french-vocabulary-aqa-as/</a:t>
            </a:r>
            <a:endParaRPr lang="fr-FR" dirty="0" smtClean="0"/>
          </a:p>
          <a:p>
            <a:pPr marL="0" indent="0">
              <a:buNone/>
            </a:pPr>
            <a:endParaRPr lang="fr-FR" dirty="0"/>
          </a:p>
          <a:p>
            <a:pPr marL="0" indent="0">
              <a:buNone/>
            </a:pPr>
            <a:r>
              <a:rPr lang="fr-FR" dirty="0" smtClean="0"/>
              <a:t>Test de vocabulaire!</a:t>
            </a:r>
            <a:endParaRPr lang="fr-FR"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065" y="117764"/>
            <a:ext cx="1443470" cy="1443470"/>
          </a:xfrm>
          <a:prstGeom prst="rect">
            <a:avLst/>
          </a:prstGeom>
        </p:spPr>
      </p:pic>
    </p:spTree>
    <p:extLst>
      <p:ext uri="{BB962C8B-B14F-4D97-AF65-F5344CB8AC3E}">
        <p14:creationId xmlns:p14="http://schemas.microsoft.com/office/powerpoint/2010/main" val="45020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 qu’est le cyber-terrorisme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l’impact positif et négatif de la cyber-société</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détails sur son impact</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2023103340"/>
              </p:ext>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75654"/>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181640"/>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09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90" t="7973" r="3387" b="7678"/>
          <a:stretch/>
        </p:blipFill>
        <p:spPr>
          <a:xfrm>
            <a:off x="398207" y="1106355"/>
            <a:ext cx="7618831" cy="5530420"/>
          </a:xfrm>
          <a:prstGeom prst="rect">
            <a:avLst/>
          </a:prstGeom>
          <a:ln w="3810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632" y="0"/>
            <a:ext cx="988368" cy="988368"/>
          </a:xfrm>
          <a:prstGeom prst="rect">
            <a:avLst/>
          </a:prstGeom>
        </p:spPr>
      </p:pic>
      <p:sp>
        <p:nvSpPr>
          <p:cNvPr id="9" name="TextBox 8"/>
          <p:cNvSpPr txBox="1"/>
          <p:nvPr/>
        </p:nvSpPr>
        <p:spPr>
          <a:xfrm>
            <a:off x="398207" y="0"/>
            <a:ext cx="9184117" cy="646331"/>
          </a:xfrm>
          <a:prstGeom prst="rect">
            <a:avLst/>
          </a:prstGeom>
          <a:noFill/>
        </p:spPr>
        <p:txBody>
          <a:bodyPr wrap="none" rtlCol="0">
            <a:spAutoFit/>
          </a:bodyPr>
          <a:lstStyle/>
          <a:p>
            <a:r>
              <a:rPr lang="fr-FR" sz="3600" b="1" dirty="0" smtClean="0"/>
              <a:t>La cybercriminalité en France et dans le monde</a:t>
            </a:r>
            <a:endParaRPr lang="fr-FR" sz="3600"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160" y="38366"/>
            <a:ext cx="911635" cy="911635"/>
          </a:xfrm>
          <a:prstGeom prst="rect">
            <a:avLst/>
          </a:prstGeom>
        </p:spPr>
      </p:pic>
      <p:sp>
        <p:nvSpPr>
          <p:cNvPr id="11" name="TextBox 10"/>
          <p:cNvSpPr txBox="1"/>
          <p:nvPr/>
        </p:nvSpPr>
        <p:spPr>
          <a:xfrm>
            <a:off x="8303342" y="1474839"/>
            <a:ext cx="3770671" cy="4462760"/>
          </a:xfrm>
          <a:prstGeom prst="rect">
            <a:avLst/>
          </a:prstGeom>
          <a:solidFill>
            <a:schemeClr val="accent1">
              <a:lumMod val="20000"/>
              <a:lumOff val="80000"/>
            </a:schemeClr>
          </a:solidFill>
        </p:spPr>
        <p:txBody>
          <a:bodyPr wrap="square" rtlCol="0">
            <a:spAutoFit/>
          </a:bodyPr>
          <a:lstStyle/>
          <a:p>
            <a:r>
              <a:rPr lang="fr-FR" sz="2400" b="1" dirty="0" smtClean="0"/>
              <a:t>Discutez les points suivants:</a:t>
            </a:r>
          </a:p>
          <a:p>
            <a:endParaRPr lang="fr-FR" sz="2000" b="1" dirty="0" smtClean="0"/>
          </a:p>
          <a:p>
            <a:endParaRPr lang="fr-FR" sz="2000" b="1" dirty="0"/>
          </a:p>
          <a:p>
            <a:pPr marL="342900" indent="-342900">
              <a:buFont typeface="Arial" panose="020B0604020202020204" pitchFamily="34" charset="0"/>
              <a:buChar char="•"/>
            </a:pPr>
            <a:r>
              <a:rPr lang="fr-FR" sz="2000" b="1" dirty="0" smtClean="0"/>
              <a:t>Le bilan de la cybercriminalité en France en 2015</a:t>
            </a:r>
          </a:p>
          <a:p>
            <a:pPr marL="342900" indent="-342900">
              <a:buFont typeface="Arial" panose="020B0604020202020204" pitchFamily="34" charset="0"/>
              <a:buChar char="•"/>
            </a:pPr>
            <a:endParaRPr lang="fr-FR" sz="2000" b="1" dirty="0" smtClean="0"/>
          </a:p>
          <a:p>
            <a:pPr marL="342900" indent="-342900">
              <a:buFont typeface="Arial" panose="020B0604020202020204" pitchFamily="34" charset="0"/>
              <a:buChar char="•"/>
            </a:pPr>
            <a:endParaRPr lang="fr-FR" sz="2000" b="1" dirty="0" smtClean="0"/>
          </a:p>
          <a:p>
            <a:pPr marL="342900" indent="-342900">
              <a:buFont typeface="Arial" panose="020B0604020202020204" pitchFamily="34" charset="0"/>
              <a:buChar char="•"/>
            </a:pPr>
            <a:r>
              <a:rPr lang="fr-FR" sz="2000" b="1" dirty="0" smtClean="0"/>
              <a:t>L’évolution des malwares dans le monde ces dernières années</a:t>
            </a:r>
          </a:p>
          <a:p>
            <a:pPr marL="342900" indent="-342900">
              <a:buFont typeface="Arial" panose="020B0604020202020204" pitchFamily="34" charset="0"/>
              <a:buChar char="•"/>
            </a:pPr>
            <a:endParaRPr lang="fr-FR" sz="2000" b="1" dirty="0" smtClean="0"/>
          </a:p>
          <a:p>
            <a:pPr marL="342900" indent="-342900">
              <a:buFont typeface="Arial" panose="020B0604020202020204" pitchFamily="34" charset="0"/>
              <a:buChar char="•"/>
            </a:pPr>
            <a:endParaRPr lang="fr-FR" sz="2000" b="1" dirty="0" smtClean="0"/>
          </a:p>
          <a:p>
            <a:pPr marL="342900" indent="-342900">
              <a:buFont typeface="Arial" panose="020B0604020202020204" pitchFamily="34" charset="0"/>
              <a:buChar char="•"/>
            </a:pPr>
            <a:r>
              <a:rPr lang="fr-FR" sz="2000" b="1" dirty="0" smtClean="0"/>
              <a:t>Le coût de la cybercriminalité dans le monde</a:t>
            </a:r>
            <a:endParaRPr lang="fr-FR" sz="2000" b="1" dirty="0"/>
          </a:p>
        </p:txBody>
      </p:sp>
      <p:pic>
        <p:nvPicPr>
          <p:cNvPr id="12" name="Picture 11"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4827" y="1976284"/>
            <a:ext cx="546656" cy="454069"/>
          </a:xfrm>
          <a:prstGeom prst="rect">
            <a:avLst/>
          </a:prstGeom>
          <a:solidFill>
            <a:schemeClr val="bg1"/>
          </a:solidFill>
          <a:ln>
            <a:solidFill>
              <a:srgbClr val="0070C0"/>
            </a:solidFill>
          </a:ln>
        </p:spPr>
      </p:pic>
      <p:pic>
        <p:nvPicPr>
          <p:cNvPr id="13" name="Picture 12"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4827" y="3258861"/>
            <a:ext cx="546656" cy="454069"/>
          </a:xfrm>
          <a:prstGeom prst="rect">
            <a:avLst/>
          </a:prstGeom>
          <a:solidFill>
            <a:schemeClr val="bg1"/>
          </a:solidFill>
          <a:ln>
            <a:solidFill>
              <a:srgbClr val="0070C0"/>
            </a:solidFill>
          </a:ln>
        </p:spPr>
      </p:pic>
      <p:pic>
        <p:nvPicPr>
          <p:cNvPr id="14" name="Picture 13"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0504" y="3252150"/>
            <a:ext cx="546656" cy="454069"/>
          </a:xfrm>
          <a:prstGeom prst="rect">
            <a:avLst/>
          </a:prstGeom>
          <a:solidFill>
            <a:schemeClr val="bg1"/>
          </a:solidFill>
          <a:ln>
            <a:solidFill>
              <a:srgbClr val="0070C0"/>
            </a:solidFill>
          </a:ln>
        </p:spPr>
      </p:pic>
      <p:pic>
        <p:nvPicPr>
          <p:cNvPr id="15" name="Picture 14"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5299" y="4798142"/>
            <a:ext cx="546656" cy="454069"/>
          </a:xfrm>
          <a:prstGeom prst="rect">
            <a:avLst/>
          </a:prstGeom>
          <a:solidFill>
            <a:schemeClr val="bg1"/>
          </a:solidFill>
          <a:ln>
            <a:solidFill>
              <a:srgbClr val="0070C0"/>
            </a:solidFill>
          </a:ln>
        </p:spPr>
      </p:pic>
      <p:pic>
        <p:nvPicPr>
          <p:cNvPr id="16" name="Picture 15"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0504" y="4798141"/>
            <a:ext cx="546656" cy="454069"/>
          </a:xfrm>
          <a:prstGeom prst="rect">
            <a:avLst/>
          </a:prstGeom>
          <a:solidFill>
            <a:schemeClr val="bg1"/>
          </a:solidFill>
          <a:ln>
            <a:solidFill>
              <a:srgbClr val="0070C0"/>
            </a:solidFill>
          </a:ln>
        </p:spPr>
      </p:pic>
      <p:pic>
        <p:nvPicPr>
          <p:cNvPr id="17" name="Picture 16" descr="https://upload.wikimedia.org/wikipedia/en/thumb/c/c3/Flag_of_France.svg/1280px-Flag_of_France.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5709" y="4798141"/>
            <a:ext cx="546656" cy="454069"/>
          </a:xfrm>
          <a:prstGeom prst="rect">
            <a:avLst/>
          </a:prstGeom>
          <a:solidFill>
            <a:schemeClr val="bg1"/>
          </a:solidFill>
          <a:ln>
            <a:solidFill>
              <a:srgbClr val="0070C0"/>
            </a:solidFill>
          </a:ln>
        </p:spPr>
      </p:pic>
    </p:spTree>
    <p:extLst>
      <p:ext uri="{BB962C8B-B14F-4D97-AF65-F5344CB8AC3E}">
        <p14:creationId xmlns:p14="http://schemas.microsoft.com/office/powerpoint/2010/main" val="317034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138" y="168347"/>
            <a:ext cx="7637207" cy="844243"/>
          </a:xfrm>
        </p:spPr>
        <p:txBody>
          <a:bodyPr>
            <a:normAutofit fontScale="90000"/>
          </a:bodyPr>
          <a:lstStyle/>
          <a:p>
            <a:r>
              <a:rPr lang="fr-FR" b="1" dirty="0" smtClean="0"/>
              <a:t>Le cyber-terrorisme aujourd’hui</a:t>
            </a:r>
            <a:br>
              <a:rPr lang="fr-FR" b="1" dirty="0" smtClean="0"/>
            </a:br>
            <a:r>
              <a:rPr lang="fr-FR" b="1" dirty="0" smtClean="0"/>
              <a:t>(feuille d’exercice)</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345" y="65984"/>
            <a:ext cx="1104910" cy="9619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79" y="168347"/>
            <a:ext cx="2462090" cy="1048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
          <p:cNvSpPr>
            <a:spLocks noChangeArrowheads="1"/>
          </p:cNvSpPr>
          <p:nvPr/>
        </p:nvSpPr>
        <p:spPr bwMode="auto">
          <a:xfrm>
            <a:off x="213360" y="390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a:spLocks noChangeArrowheads="1"/>
          </p:cNvSpPr>
          <p:nvPr/>
        </p:nvSpPr>
        <p:spPr bwMode="auto">
          <a:xfrm>
            <a:off x="518779" y="2234984"/>
            <a:ext cx="1095300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Le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cyberterrorisme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est interprété comme l’ensemble des attaques informatiques visant à créer un climat d’insécurité. De nos jours, on estime que le nombre des cyber-attaques à travers le monde s’élève à près de 180 000 par jour. </a:t>
            </a:r>
            <a:endParaRPr kumimoji="0" lang="fr-FR" altLang="fr-FR" sz="1600" b="1"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On y retrouve principalement des membres de sous-groupes de réseaux terroristes. On appelle l’utilisation d’Internet et de réseaux sociaux pour le recrutement de la mouvance djihadiste le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cyberdjihadisme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a:t>
            </a:r>
            <a:endParaRPr kumimoji="0" lang="fr-FR" altLang="fr-FR" sz="1600" b="1"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La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cyber-défense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et la cyber-traque s’organisent de plus en plus contre le terrorisme. En ce sens, une loi sur le terrorisme a été adoptée le 13 Novembre 2014 qui visait notamment à alourdir les peines ainsi que la possibilité de supprimer les URL de sites faisant l’apologie du terrorisme.</a:t>
            </a:r>
            <a:endParaRPr kumimoji="0" lang="fr-FR" altLang="fr-FR" sz="1600" b="1"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Suite aux attentats du mois de Janvier 2015, Manuel Valls avait annoncé la création de plus de 2500 postes dédiés à la lutte contre le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cyberterrorisme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ainsi que le déblocage de 425 millions d’euros. </a:t>
            </a:r>
            <a:endParaRPr kumimoji="0" lang="fr-FR" altLang="fr-FR" sz="1600" b="1"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En Janvier 2015, l’ANSSI (l’agence nationale de la sécurité des systèmes d’information) a publié, une fiche d’information à l’intention des  administrateurs de sites web, les invitant à mettre à jour la sécurité de leurs systèmes, suite à la vague d’attaques de cyber-</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jihadistes</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a:t>
            </a:r>
            <a:endParaRPr kumimoji="0" lang="fr-FR" altLang="fr-FR" sz="1600" b="1"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Même si des moyens de lutte sont mis en place, la lutte contre le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cyberterrorisme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est loin d’être finie surtout que pour le moment, le risque le plus présent n’est pas le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cyberterrorisme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mais la cybercriminalité dont la motivation est financière et qui reste la priorité numéro 1 de la </a:t>
            </a:r>
            <a:r>
              <a:rPr kumimoji="0" lang="fr-FR" altLang="fr-FR" b="1" i="0" u="none" strike="noStrike" cap="none" normalizeH="0" baseline="0" dirty="0" err="1" smtClean="0">
                <a:ln>
                  <a:noFill/>
                </a:ln>
                <a:solidFill>
                  <a:srgbClr val="000000"/>
                </a:solidFill>
                <a:effectLst/>
                <a:latin typeface="+mj-lt"/>
                <a:ea typeface="Times New Roman" panose="02020603050405020304" pitchFamily="18" charset="0"/>
                <a:cs typeface="Times New Roman" panose="02020603050405020304" pitchFamily="18" charset="0"/>
              </a:rPr>
              <a:t>cyber-défense</a:t>
            </a:r>
            <a:r>
              <a:rPr kumimoji="0" lang="fr-FR" altLang="fr-FR" b="1" i="0" u="none" strike="noStrike" cap="none" normalizeH="0" baseline="0" dirty="0" smtClean="0">
                <a:ln>
                  <a:noFill/>
                </a:ln>
                <a:solidFill>
                  <a:srgbClr val="000000"/>
                </a:solidFill>
                <a:effectLst/>
                <a:latin typeface="+mj-lt"/>
                <a:ea typeface="Times New Roman" panose="02020603050405020304" pitchFamily="18" charset="0"/>
                <a:cs typeface="Times New Roman" panose="02020603050405020304" pitchFamily="18" charset="0"/>
              </a:rPr>
              <a:t>. </a:t>
            </a:r>
            <a:endParaRPr kumimoji="0" lang="fr-FR" altLang="fr-FR" sz="2800" b="1" i="0" u="none" strike="noStrike" cap="none" normalizeH="0" baseline="0" dirty="0" smtClean="0">
              <a:ln>
                <a:noFill/>
              </a:ln>
              <a:solidFill>
                <a:schemeClr val="tx1"/>
              </a:solidFill>
              <a:effectLst/>
              <a:latin typeface="+mj-lt"/>
            </a:endParaRPr>
          </a:p>
        </p:txBody>
      </p:sp>
      <p:sp>
        <p:nvSpPr>
          <p:cNvPr id="10" name="TextBox 9"/>
          <p:cNvSpPr txBox="1"/>
          <p:nvPr/>
        </p:nvSpPr>
        <p:spPr>
          <a:xfrm>
            <a:off x="518779" y="1439773"/>
            <a:ext cx="6507935" cy="523220"/>
          </a:xfrm>
          <a:prstGeom prst="rect">
            <a:avLst/>
          </a:prstGeom>
          <a:noFill/>
        </p:spPr>
        <p:txBody>
          <a:bodyPr wrap="none" rtlCol="0">
            <a:spAutoFit/>
          </a:bodyPr>
          <a:lstStyle/>
          <a:p>
            <a:r>
              <a:rPr lang="fr-FR" sz="2800" b="1" dirty="0" smtClean="0"/>
              <a:t>Lisez le passage et répondez aux questions</a:t>
            </a:r>
            <a:endParaRPr lang="fr-FR" sz="2800" b="1" dirty="0"/>
          </a:p>
        </p:txBody>
      </p:sp>
    </p:spTree>
    <p:extLst>
      <p:ext uri="{BB962C8B-B14F-4D97-AF65-F5344CB8AC3E}">
        <p14:creationId xmlns:p14="http://schemas.microsoft.com/office/powerpoint/2010/main" val="75978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138" y="168347"/>
            <a:ext cx="7637207" cy="844243"/>
          </a:xfrm>
        </p:spPr>
        <p:txBody>
          <a:bodyPr>
            <a:normAutofit fontScale="90000"/>
          </a:bodyPr>
          <a:lstStyle/>
          <a:p>
            <a:r>
              <a:rPr lang="fr-FR" b="1" dirty="0" smtClean="0"/>
              <a:t>Le cyber-terrorisme aujourd’hui</a:t>
            </a:r>
            <a:br>
              <a:rPr lang="fr-FR" b="1" dirty="0" smtClean="0"/>
            </a:b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345" y="65984"/>
            <a:ext cx="1104910" cy="9619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79" y="168347"/>
            <a:ext cx="2462090" cy="1048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
          <p:cNvSpPr>
            <a:spLocks noChangeArrowheads="1"/>
          </p:cNvSpPr>
          <p:nvPr/>
        </p:nvSpPr>
        <p:spPr bwMode="auto">
          <a:xfrm>
            <a:off x="213360" y="390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TextBox 2"/>
          <p:cNvSpPr txBox="1"/>
          <p:nvPr/>
        </p:nvSpPr>
        <p:spPr>
          <a:xfrm>
            <a:off x="7993626" y="1010756"/>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6" name="Picture 5"/>
          <p:cNvPicPr>
            <a:picLocks noChangeAspect="1"/>
          </p:cNvPicPr>
          <p:nvPr/>
        </p:nvPicPr>
        <p:blipFill rotWithShape="1">
          <a:blip r:embed="rId4"/>
          <a:srcRect t="2584"/>
          <a:stretch/>
        </p:blipFill>
        <p:spPr>
          <a:xfrm>
            <a:off x="518779" y="2109019"/>
            <a:ext cx="11213833" cy="3347884"/>
          </a:xfrm>
          <a:prstGeom prst="rect">
            <a:avLst/>
          </a:prstGeom>
        </p:spPr>
      </p:pic>
      <p:sp>
        <p:nvSpPr>
          <p:cNvPr id="8" name="TextBox 7"/>
          <p:cNvSpPr txBox="1"/>
          <p:nvPr/>
        </p:nvSpPr>
        <p:spPr>
          <a:xfrm>
            <a:off x="2980869" y="3297505"/>
            <a:ext cx="1473480" cy="461665"/>
          </a:xfrm>
          <a:prstGeom prst="rect">
            <a:avLst/>
          </a:prstGeom>
          <a:noFill/>
        </p:spPr>
        <p:txBody>
          <a:bodyPr wrap="none" rtlCol="0">
            <a:spAutoFit/>
          </a:bodyPr>
          <a:lstStyle/>
          <a:p>
            <a:r>
              <a:rPr lang="fr-FR" sz="2400" b="1" dirty="0" smtClean="0">
                <a:solidFill>
                  <a:srgbClr val="FF0000"/>
                </a:solidFill>
              </a:rPr>
              <a:t>interprété</a:t>
            </a:r>
            <a:endParaRPr lang="fr-FR" sz="2400" b="1" dirty="0">
              <a:solidFill>
                <a:srgbClr val="FF0000"/>
              </a:solidFill>
            </a:endParaRPr>
          </a:p>
        </p:txBody>
      </p:sp>
      <p:sp>
        <p:nvSpPr>
          <p:cNvPr id="11" name="TextBox 10"/>
          <p:cNvSpPr txBox="1"/>
          <p:nvPr/>
        </p:nvSpPr>
        <p:spPr>
          <a:xfrm>
            <a:off x="2980869" y="3782961"/>
            <a:ext cx="729430" cy="461665"/>
          </a:xfrm>
          <a:prstGeom prst="rect">
            <a:avLst/>
          </a:prstGeom>
          <a:noFill/>
        </p:spPr>
        <p:txBody>
          <a:bodyPr wrap="none" rtlCol="0">
            <a:spAutoFit/>
          </a:bodyPr>
          <a:lstStyle/>
          <a:p>
            <a:r>
              <a:rPr lang="fr-FR" sz="2400" b="1" dirty="0" smtClean="0">
                <a:solidFill>
                  <a:srgbClr val="FF0000"/>
                </a:solidFill>
              </a:rPr>
              <a:t>créé</a:t>
            </a:r>
            <a:endParaRPr lang="fr-FR" sz="2400" b="1" dirty="0">
              <a:solidFill>
                <a:srgbClr val="FF0000"/>
              </a:solidFill>
            </a:endParaRPr>
          </a:p>
        </p:txBody>
      </p:sp>
      <p:sp>
        <p:nvSpPr>
          <p:cNvPr id="12" name="TextBox 11"/>
          <p:cNvSpPr txBox="1"/>
          <p:nvPr/>
        </p:nvSpPr>
        <p:spPr>
          <a:xfrm>
            <a:off x="2973559" y="4188030"/>
            <a:ext cx="1157433" cy="461665"/>
          </a:xfrm>
          <a:prstGeom prst="rect">
            <a:avLst/>
          </a:prstGeom>
          <a:noFill/>
        </p:spPr>
        <p:txBody>
          <a:bodyPr wrap="none" rtlCol="0">
            <a:spAutoFit/>
          </a:bodyPr>
          <a:lstStyle/>
          <a:p>
            <a:r>
              <a:rPr lang="fr-FR" sz="2400" b="1" dirty="0" smtClean="0">
                <a:solidFill>
                  <a:srgbClr val="FF0000"/>
                </a:solidFill>
              </a:rPr>
              <a:t>estimer</a:t>
            </a:r>
            <a:endParaRPr lang="fr-FR" sz="2400" b="1" dirty="0">
              <a:solidFill>
                <a:srgbClr val="FF0000"/>
              </a:solidFill>
            </a:endParaRPr>
          </a:p>
        </p:txBody>
      </p:sp>
      <p:sp>
        <p:nvSpPr>
          <p:cNvPr id="13" name="TextBox 12"/>
          <p:cNvSpPr txBox="1"/>
          <p:nvPr/>
        </p:nvSpPr>
        <p:spPr>
          <a:xfrm>
            <a:off x="2973559" y="4674663"/>
            <a:ext cx="1015021" cy="461665"/>
          </a:xfrm>
          <a:prstGeom prst="rect">
            <a:avLst/>
          </a:prstGeom>
          <a:noFill/>
        </p:spPr>
        <p:txBody>
          <a:bodyPr wrap="none" rtlCol="0">
            <a:spAutoFit/>
          </a:bodyPr>
          <a:lstStyle/>
          <a:p>
            <a:r>
              <a:rPr lang="fr-FR" sz="2400" b="1" dirty="0">
                <a:solidFill>
                  <a:srgbClr val="FF0000"/>
                </a:solidFill>
              </a:rPr>
              <a:t>v</a:t>
            </a:r>
            <a:r>
              <a:rPr lang="fr-FR" sz="2400" b="1" dirty="0" smtClean="0">
                <a:solidFill>
                  <a:srgbClr val="FF0000"/>
                </a:solidFill>
              </a:rPr>
              <a:t>iser à</a:t>
            </a:r>
            <a:endParaRPr lang="fr-FR" sz="2400" b="1" dirty="0">
              <a:solidFill>
                <a:srgbClr val="FF0000"/>
              </a:solidFill>
            </a:endParaRPr>
          </a:p>
        </p:txBody>
      </p:sp>
      <p:sp>
        <p:nvSpPr>
          <p:cNvPr id="14" name="TextBox 13"/>
          <p:cNvSpPr txBox="1"/>
          <p:nvPr/>
        </p:nvSpPr>
        <p:spPr>
          <a:xfrm>
            <a:off x="9180108" y="3300883"/>
            <a:ext cx="1502334" cy="461665"/>
          </a:xfrm>
          <a:prstGeom prst="rect">
            <a:avLst/>
          </a:prstGeom>
          <a:noFill/>
        </p:spPr>
        <p:txBody>
          <a:bodyPr wrap="none" rtlCol="0">
            <a:spAutoFit/>
          </a:bodyPr>
          <a:lstStyle/>
          <a:p>
            <a:r>
              <a:rPr lang="fr-FR" sz="2400" b="1" dirty="0" smtClean="0">
                <a:solidFill>
                  <a:srgbClr val="FF0000"/>
                </a:solidFill>
              </a:rPr>
              <a:t>supprimer</a:t>
            </a:r>
            <a:endParaRPr lang="fr-FR" sz="2400" b="1" dirty="0">
              <a:solidFill>
                <a:srgbClr val="FF0000"/>
              </a:solidFill>
            </a:endParaRPr>
          </a:p>
        </p:txBody>
      </p:sp>
      <p:sp>
        <p:nvSpPr>
          <p:cNvPr id="15" name="TextBox 14"/>
          <p:cNvSpPr txBox="1"/>
          <p:nvPr/>
        </p:nvSpPr>
        <p:spPr>
          <a:xfrm>
            <a:off x="9128155" y="3786339"/>
            <a:ext cx="1084592" cy="461665"/>
          </a:xfrm>
          <a:prstGeom prst="rect">
            <a:avLst/>
          </a:prstGeom>
          <a:noFill/>
        </p:spPr>
        <p:txBody>
          <a:bodyPr wrap="none" rtlCol="0">
            <a:spAutoFit/>
          </a:bodyPr>
          <a:lstStyle/>
          <a:p>
            <a:r>
              <a:rPr lang="fr-FR" sz="2400" b="1" dirty="0">
                <a:solidFill>
                  <a:srgbClr val="FF0000"/>
                </a:solidFill>
              </a:rPr>
              <a:t>l</a:t>
            </a:r>
            <a:r>
              <a:rPr lang="fr-FR" sz="2400" b="1" dirty="0" smtClean="0">
                <a:solidFill>
                  <a:srgbClr val="FF0000"/>
                </a:solidFill>
              </a:rPr>
              <a:t>a lutte</a:t>
            </a:r>
            <a:endParaRPr lang="fr-FR" sz="2400" b="1" dirty="0">
              <a:solidFill>
                <a:srgbClr val="FF0000"/>
              </a:solidFill>
            </a:endParaRPr>
          </a:p>
        </p:txBody>
      </p:sp>
      <p:sp>
        <p:nvSpPr>
          <p:cNvPr id="16" name="TextBox 15"/>
          <p:cNvSpPr txBox="1"/>
          <p:nvPr/>
        </p:nvSpPr>
        <p:spPr>
          <a:xfrm>
            <a:off x="9128155" y="4266699"/>
            <a:ext cx="1868268" cy="461665"/>
          </a:xfrm>
          <a:prstGeom prst="rect">
            <a:avLst/>
          </a:prstGeom>
          <a:noFill/>
        </p:spPr>
        <p:txBody>
          <a:bodyPr wrap="none" rtlCol="0">
            <a:spAutoFit/>
          </a:bodyPr>
          <a:lstStyle/>
          <a:p>
            <a:r>
              <a:rPr lang="fr-FR" sz="2400" b="1" dirty="0">
                <a:solidFill>
                  <a:srgbClr val="FF0000"/>
                </a:solidFill>
              </a:rPr>
              <a:t>m</a:t>
            </a:r>
            <a:r>
              <a:rPr lang="fr-FR" sz="2400" b="1" dirty="0" smtClean="0">
                <a:solidFill>
                  <a:srgbClr val="FF0000"/>
                </a:solidFill>
              </a:rPr>
              <a:t>ettre à jour</a:t>
            </a:r>
            <a:endParaRPr lang="fr-FR" sz="2400" b="1" dirty="0">
              <a:solidFill>
                <a:srgbClr val="FF0000"/>
              </a:solidFill>
            </a:endParaRPr>
          </a:p>
        </p:txBody>
      </p:sp>
      <p:sp>
        <p:nvSpPr>
          <p:cNvPr id="17" name="TextBox 16"/>
          <p:cNvSpPr txBox="1"/>
          <p:nvPr/>
        </p:nvSpPr>
        <p:spPr>
          <a:xfrm>
            <a:off x="9152810" y="4718021"/>
            <a:ext cx="1937390" cy="461665"/>
          </a:xfrm>
          <a:prstGeom prst="rect">
            <a:avLst/>
          </a:prstGeom>
          <a:noFill/>
        </p:spPr>
        <p:txBody>
          <a:bodyPr wrap="none" rtlCol="0">
            <a:spAutoFit/>
          </a:bodyPr>
          <a:lstStyle/>
          <a:p>
            <a:r>
              <a:rPr lang="fr-FR" sz="2400" b="1" dirty="0" smtClean="0">
                <a:solidFill>
                  <a:srgbClr val="FF0000"/>
                </a:solidFill>
              </a:rPr>
              <a:t>La motivation</a:t>
            </a:r>
            <a:endParaRPr lang="fr-FR" sz="2400" b="1" dirty="0">
              <a:solidFill>
                <a:srgbClr val="FF0000"/>
              </a:solidFill>
            </a:endParaRPr>
          </a:p>
        </p:txBody>
      </p:sp>
      <p:sp>
        <p:nvSpPr>
          <p:cNvPr id="18" name="TextBox 17"/>
          <p:cNvSpPr txBox="1"/>
          <p:nvPr/>
        </p:nvSpPr>
        <p:spPr>
          <a:xfrm>
            <a:off x="9931275" y="6032090"/>
            <a:ext cx="521297" cy="523220"/>
          </a:xfrm>
          <a:prstGeom prst="rect">
            <a:avLst/>
          </a:prstGeom>
          <a:noFill/>
        </p:spPr>
        <p:txBody>
          <a:bodyPr wrap="none" rtlCol="0">
            <a:spAutoFit/>
          </a:bodyPr>
          <a:lstStyle/>
          <a:p>
            <a:r>
              <a:rPr lang="fr-FR" sz="2800" b="1" dirty="0" smtClean="0">
                <a:solidFill>
                  <a:srgbClr val="FF0000"/>
                </a:solidFill>
              </a:rPr>
              <a:t>/8</a:t>
            </a:r>
            <a:endParaRPr lang="fr-FR" sz="2800" b="1" dirty="0">
              <a:solidFill>
                <a:srgbClr val="FF0000"/>
              </a:solidFill>
            </a:endParaRPr>
          </a:p>
        </p:txBody>
      </p:sp>
    </p:spTree>
    <p:extLst>
      <p:ext uri="{BB962C8B-B14F-4D97-AF65-F5344CB8AC3E}">
        <p14:creationId xmlns:p14="http://schemas.microsoft.com/office/powerpoint/2010/main" val="169777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721394" y="1418174"/>
            <a:ext cx="10632406" cy="4966531"/>
          </a:xfrm>
          <a:prstGeom prst="rect">
            <a:avLst/>
          </a:prstGeom>
        </p:spPr>
      </p:pic>
      <p:sp>
        <p:nvSpPr>
          <p:cNvPr id="2" name="Title 1"/>
          <p:cNvSpPr>
            <a:spLocks noGrp="1"/>
          </p:cNvSpPr>
          <p:nvPr>
            <p:ph type="title"/>
          </p:nvPr>
        </p:nvSpPr>
        <p:spPr>
          <a:xfrm>
            <a:off x="3164138" y="168347"/>
            <a:ext cx="7637207" cy="844243"/>
          </a:xfrm>
        </p:spPr>
        <p:txBody>
          <a:bodyPr>
            <a:normAutofit fontScale="90000"/>
          </a:bodyPr>
          <a:lstStyle/>
          <a:p>
            <a:r>
              <a:rPr lang="fr-FR" b="1" dirty="0" smtClean="0"/>
              <a:t>Le cyber-terrorisme aujourd’hui</a:t>
            </a:r>
            <a:br>
              <a:rPr lang="fr-FR" b="1" dirty="0" smtClean="0"/>
            </a:br>
            <a:endParaRPr lang="fr-FR"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345" y="65984"/>
            <a:ext cx="1104910" cy="9619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779" y="168347"/>
            <a:ext cx="2462090" cy="1048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
          <p:cNvSpPr>
            <a:spLocks noChangeArrowheads="1"/>
          </p:cNvSpPr>
          <p:nvPr/>
        </p:nvSpPr>
        <p:spPr bwMode="auto">
          <a:xfrm>
            <a:off x="213360" y="390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TextBox 2"/>
          <p:cNvSpPr txBox="1"/>
          <p:nvPr/>
        </p:nvSpPr>
        <p:spPr>
          <a:xfrm>
            <a:off x="7993626" y="1010756"/>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10" name="TextBox 9"/>
          <p:cNvSpPr txBox="1"/>
          <p:nvPr/>
        </p:nvSpPr>
        <p:spPr>
          <a:xfrm>
            <a:off x="6902245" y="2241756"/>
            <a:ext cx="367408" cy="461665"/>
          </a:xfrm>
          <a:prstGeom prst="rect">
            <a:avLst/>
          </a:prstGeom>
          <a:noFill/>
        </p:spPr>
        <p:txBody>
          <a:bodyPr wrap="none" rtlCol="0">
            <a:spAutoFit/>
          </a:bodyPr>
          <a:lstStyle/>
          <a:p>
            <a:r>
              <a:rPr lang="fr-FR" sz="2400" b="1" dirty="0" smtClean="0">
                <a:solidFill>
                  <a:srgbClr val="FF0000"/>
                </a:solidFill>
              </a:rPr>
              <a:t>V</a:t>
            </a:r>
            <a:endParaRPr lang="fr-FR" sz="2400" b="1" dirty="0">
              <a:solidFill>
                <a:srgbClr val="FF0000"/>
              </a:solidFill>
            </a:endParaRPr>
          </a:p>
        </p:txBody>
      </p:sp>
      <p:sp>
        <p:nvSpPr>
          <p:cNvPr id="19" name="TextBox 18"/>
          <p:cNvSpPr txBox="1"/>
          <p:nvPr/>
        </p:nvSpPr>
        <p:spPr>
          <a:xfrm>
            <a:off x="6718541" y="2703421"/>
            <a:ext cx="367408" cy="461665"/>
          </a:xfrm>
          <a:prstGeom prst="rect">
            <a:avLst/>
          </a:prstGeom>
          <a:noFill/>
        </p:spPr>
        <p:txBody>
          <a:bodyPr wrap="none" rtlCol="0">
            <a:spAutoFit/>
          </a:bodyPr>
          <a:lstStyle/>
          <a:p>
            <a:r>
              <a:rPr lang="fr-FR" sz="2400" b="1" dirty="0" smtClean="0">
                <a:solidFill>
                  <a:srgbClr val="FF0000"/>
                </a:solidFill>
              </a:rPr>
              <a:t>V</a:t>
            </a:r>
            <a:endParaRPr lang="fr-FR" sz="2400" b="1" dirty="0">
              <a:solidFill>
                <a:srgbClr val="FF0000"/>
              </a:solidFill>
            </a:endParaRPr>
          </a:p>
        </p:txBody>
      </p:sp>
      <p:sp>
        <p:nvSpPr>
          <p:cNvPr id="20" name="TextBox 19"/>
          <p:cNvSpPr txBox="1"/>
          <p:nvPr/>
        </p:nvSpPr>
        <p:spPr>
          <a:xfrm>
            <a:off x="4281948" y="4877455"/>
            <a:ext cx="367408" cy="461665"/>
          </a:xfrm>
          <a:prstGeom prst="rect">
            <a:avLst/>
          </a:prstGeom>
          <a:noFill/>
        </p:spPr>
        <p:txBody>
          <a:bodyPr wrap="none" rtlCol="0">
            <a:spAutoFit/>
          </a:bodyPr>
          <a:lstStyle/>
          <a:p>
            <a:r>
              <a:rPr lang="fr-FR" sz="2400" b="1" dirty="0" smtClean="0">
                <a:solidFill>
                  <a:srgbClr val="FF0000"/>
                </a:solidFill>
              </a:rPr>
              <a:t>V</a:t>
            </a:r>
            <a:endParaRPr lang="fr-FR" sz="2400" b="1" dirty="0">
              <a:solidFill>
                <a:srgbClr val="FF0000"/>
              </a:solidFill>
            </a:endParaRPr>
          </a:p>
        </p:txBody>
      </p:sp>
      <p:sp>
        <p:nvSpPr>
          <p:cNvPr id="21" name="TextBox 20"/>
          <p:cNvSpPr txBox="1"/>
          <p:nvPr/>
        </p:nvSpPr>
        <p:spPr>
          <a:xfrm>
            <a:off x="10284541" y="3591725"/>
            <a:ext cx="325730" cy="461665"/>
          </a:xfrm>
          <a:prstGeom prst="rect">
            <a:avLst/>
          </a:prstGeom>
          <a:noFill/>
        </p:spPr>
        <p:txBody>
          <a:bodyPr wrap="none" rtlCol="0">
            <a:spAutoFit/>
          </a:bodyPr>
          <a:lstStyle/>
          <a:p>
            <a:r>
              <a:rPr lang="fr-FR" sz="2400" b="1" dirty="0">
                <a:solidFill>
                  <a:srgbClr val="FF0000"/>
                </a:solidFill>
              </a:rPr>
              <a:t>F</a:t>
            </a:r>
          </a:p>
        </p:txBody>
      </p:sp>
      <p:sp>
        <p:nvSpPr>
          <p:cNvPr id="22" name="TextBox 21"/>
          <p:cNvSpPr txBox="1"/>
          <p:nvPr/>
        </p:nvSpPr>
        <p:spPr>
          <a:xfrm>
            <a:off x="7296751" y="3130060"/>
            <a:ext cx="325730" cy="461665"/>
          </a:xfrm>
          <a:prstGeom prst="rect">
            <a:avLst/>
          </a:prstGeom>
          <a:noFill/>
        </p:spPr>
        <p:txBody>
          <a:bodyPr wrap="none" rtlCol="0">
            <a:spAutoFit/>
          </a:bodyPr>
          <a:lstStyle/>
          <a:p>
            <a:r>
              <a:rPr lang="fr-FR" sz="2400" b="1" dirty="0">
                <a:solidFill>
                  <a:srgbClr val="FF0000"/>
                </a:solidFill>
              </a:rPr>
              <a:t>F</a:t>
            </a:r>
          </a:p>
        </p:txBody>
      </p:sp>
      <p:sp>
        <p:nvSpPr>
          <p:cNvPr id="23" name="TextBox 22"/>
          <p:cNvSpPr txBox="1"/>
          <p:nvPr/>
        </p:nvSpPr>
        <p:spPr>
          <a:xfrm>
            <a:off x="5742676" y="4057857"/>
            <a:ext cx="325730" cy="461665"/>
          </a:xfrm>
          <a:prstGeom prst="rect">
            <a:avLst/>
          </a:prstGeom>
          <a:noFill/>
        </p:spPr>
        <p:txBody>
          <a:bodyPr wrap="none" rtlCol="0">
            <a:spAutoFit/>
          </a:bodyPr>
          <a:lstStyle/>
          <a:p>
            <a:r>
              <a:rPr lang="fr-FR" sz="2400" b="1" dirty="0">
                <a:solidFill>
                  <a:srgbClr val="FF0000"/>
                </a:solidFill>
              </a:rPr>
              <a:t>F</a:t>
            </a:r>
          </a:p>
        </p:txBody>
      </p:sp>
      <p:sp>
        <p:nvSpPr>
          <p:cNvPr id="24" name="TextBox 23"/>
          <p:cNvSpPr txBox="1"/>
          <p:nvPr/>
        </p:nvSpPr>
        <p:spPr>
          <a:xfrm>
            <a:off x="7133886" y="5307323"/>
            <a:ext cx="325730" cy="461665"/>
          </a:xfrm>
          <a:prstGeom prst="rect">
            <a:avLst/>
          </a:prstGeom>
          <a:noFill/>
        </p:spPr>
        <p:txBody>
          <a:bodyPr wrap="none" rtlCol="0">
            <a:spAutoFit/>
          </a:bodyPr>
          <a:lstStyle/>
          <a:p>
            <a:r>
              <a:rPr lang="fr-FR" sz="2400" b="1" dirty="0">
                <a:solidFill>
                  <a:srgbClr val="FF0000"/>
                </a:solidFill>
              </a:rPr>
              <a:t>F</a:t>
            </a:r>
          </a:p>
        </p:txBody>
      </p:sp>
      <p:sp>
        <p:nvSpPr>
          <p:cNvPr id="25" name="TextBox 24"/>
          <p:cNvSpPr txBox="1"/>
          <p:nvPr/>
        </p:nvSpPr>
        <p:spPr>
          <a:xfrm>
            <a:off x="9302763" y="5768988"/>
            <a:ext cx="325730" cy="461665"/>
          </a:xfrm>
          <a:prstGeom prst="rect">
            <a:avLst/>
          </a:prstGeom>
          <a:noFill/>
        </p:spPr>
        <p:txBody>
          <a:bodyPr wrap="none" rtlCol="0">
            <a:spAutoFit/>
          </a:bodyPr>
          <a:lstStyle/>
          <a:p>
            <a:r>
              <a:rPr lang="fr-FR" sz="2400" b="1" dirty="0">
                <a:solidFill>
                  <a:srgbClr val="FF0000"/>
                </a:solidFill>
              </a:rPr>
              <a:t>F</a:t>
            </a:r>
          </a:p>
        </p:txBody>
      </p:sp>
      <p:sp>
        <p:nvSpPr>
          <p:cNvPr id="26" name="TextBox 25"/>
          <p:cNvSpPr txBox="1"/>
          <p:nvPr/>
        </p:nvSpPr>
        <p:spPr>
          <a:xfrm>
            <a:off x="11125106" y="5876823"/>
            <a:ext cx="521297" cy="523220"/>
          </a:xfrm>
          <a:prstGeom prst="rect">
            <a:avLst/>
          </a:prstGeom>
          <a:noFill/>
        </p:spPr>
        <p:txBody>
          <a:bodyPr wrap="none" rtlCol="0">
            <a:spAutoFit/>
          </a:bodyPr>
          <a:lstStyle/>
          <a:p>
            <a:r>
              <a:rPr lang="fr-FR" sz="2800" b="1" dirty="0" smtClean="0">
                <a:solidFill>
                  <a:srgbClr val="FF0000"/>
                </a:solidFill>
              </a:rPr>
              <a:t>/8</a:t>
            </a:r>
            <a:endParaRPr lang="fr-FR" sz="2800" b="1" dirty="0">
              <a:solidFill>
                <a:srgbClr val="FF0000"/>
              </a:solidFill>
            </a:endParaRPr>
          </a:p>
        </p:txBody>
      </p:sp>
    </p:spTree>
    <p:extLst>
      <p:ext uri="{BB962C8B-B14F-4D97-AF65-F5344CB8AC3E}">
        <p14:creationId xmlns:p14="http://schemas.microsoft.com/office/powerpoint/2010/main" val="171708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5" y="0"/>
            <a:ext cx="10515600" cy="844243"/>
          </a:xfrm>
        </p:spPr>
        <p:txBody>
          <a:bodyPr/>
          <a:lstStyle/>
          <a:p>
            <a:r>
              <a:rPr lang="fr-FR" b="1" dirty="0" smtClean="0"/>
              <a:t>Les pronoms d’objet indirect </a:t>
            </a:r>
            <a:endParaRPr lang="fr-FR" b="1" dirty="0"/>
          </a:p>
        </p:txBody>
      </p:sp>
      <p:sp>
        <p:nvSpPr>
          <p:cNvPr id="3" name="Content Placeholder 2"/>
          <p:cNvSpPr>
            <a:spLocks noGrp="1"/>
          </p:cNvSpPr>
          <p:nvPr>
            <p:ph idx="1"/>
          </p:nvPr>
        </p:nvSpPr>
        <p:spPr>
          <a:xfrm>
            <a:off x="838199" y="1061719"/>
            <a:ext cx="10515600" cy="5128853"/>
          </a:xfrm>
          <a:solidFill>
            <a:schemeClr val="accent6">
              <a:lumMod val="20000"/>
              <a:lumOff val="80000"/>
            </a:schemeClr>
          </a:solidFill>
          <a:ln w="38100">
            <a:solidFill>
              <a:schemeClr val="tx1"/>
            </a:solidFill>
          </a:ln>
        </p:spPr>
        <p:txBody>
          <a:bodyPr>
            <a:noAutofit/>
          </a:bodyPr>
          <a:lstStyle/>
          <a:p>
            <a:pPr algn="just"/>
            <a:r>
              <a:rPr lang="fr-FR" sz="2400" b="1" dirty="0" smtClean="0"/>
              <a:t>Le pronom d’objet indirect remplace le nom qui est l’objet de la phrase lorsque le verbe est normalement suivi de la préposition: à</a:t>
            </a:r>
          </a:p>
          <a:p>
            <a:pPr marL="0" indent="0" algn="just">
              <a:buNone/>
            </a:pPr>
            <a:endParaRPr lang="fr-FR" sz="2400" b="1" dirty="0"/>
          </a:p>
          <a:p>
            <a:pPr marL="0" indent="0" algn="just">
              <a:buNone/>
            </a:pPr>
            <a:endParaRPr lang="fr-FR" sz="2400" b="1" dirty="0" smtClean="0"/>
          </a:p>
          <a:p>
            <a:pPr marL="0" indent="0" algn="just">
              <a:buNone/>
            </a:pPr>
            <a:endParaRPr lang="fr-FR" sz="2400" b="1" dirty="0"/>
          </a:p>
          <a:p>
            <a:pPr marL="0" indent="0" algn="just">
              <a:buNone/>
            </a:pPr>
            <a:endParaRPr lang="fr-FR" sz="2400" b="1" dirty="0" smtClean="0"/>
          </a:p>
          <a:p>
            <a:pPr marL="0" indent="0" algn="just">
              <a:buNone/>
            </a:pPr>
            <a:endParaRPr lang="fr-FR" sz="2400" b="1" dirty="0" smtClean="0"/>
          </a:p>
          <a:p>
            <a:pPr marL="0" indent="0" algn="just">
              <a:buNone/>
            </a:pPr>
            <a:endParaRPr lang="fr-FR" sz="2400" b="1" dirty="0"/>
          </a:p>
          <a:p>
            <a:pPr algn="just"/>
            <a:r>
              <a:rPr lang="fr-FR" sz="2400" b="1" dirty="0" smtClean="0"/>
              <a:t>Le pronom se place devant le verbe ou devant l’auxiliaire pour le passé composé </a:t>
            </a:r>
          </a:p>
          <a:p>
            <a:pPr marL="0" indent="0" algn="ctr">
              <a:buNone/>
            </a:pPr>
            <a:r>
              <a:rPr lang="fr-FR" sz="2400" b="1" dirty="0" smtClean="0"/>
              <a:t>Exemple: Il a donné des fleurs à Laure</a:t>
            </a:r>
            <a:r>
              <a:rPr lang="fr-FR" sz="2400" b="1" dirty="0" smtClean="0">
                <a:sym typeface="Wingdings" panose="05000000000000000000" pitchFamily="2" charset="2"/>
              </a:rPr>
              <a:t> Il lui a donné des fleurs</a:t>
            </a:r>
            <a:endParaRPr lang="fr-FR" sz="2500" b="1" dirty="0" smtClean="0"/>
          </a:p>
          <a:p>
            <a:pPr algn="just"/>
            <a:endParaRPr lang="fr-FR" sz="25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11" y="0"/>
            <a:ext cx="1496377" cy="105813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00799289"/>
              </p:ext>
            </p:extLst>
          </p:nvPr>
        </p:nvGraphicFramePr>
        <p:xfrm>
          <a:off x="4753896" y="1812894"/>
          <a:ext cx="3018504" cy="2377440"/>
        </p:xfrm>
        <a:graphic>
          <a:graphicData uri="http://schemas.openxmlformats.org/drawingml/2006/table">
            <a:tbl>
              <a:tblPr firstRow="1" bandRow="1">
                <a:tableStyleId>{5C22544A-7EE6-4342-B048-85BDC9FD1C3A}</a:tableStyleId>
              </a:tblPr>
              <a:tblGrid>
                <a:gridCol w="1509252">
                  <a:extLst>
                    <a:ext uri="{9D8B030D-6E8A-4147-A177-3AD203B41FA5}">
                      <a16:colId xmlns:a16="http://schemas.microsoft.com/office/drawing/2014/main" val="20000"/>
                    </a:ext>
                  </a:extLst>
                </a:gridCol>
                <a:gridCol w="1509252">
                  <a:extLst>
                    <a:ext uri="{9D8B030D-6E8A-4147-A177-3AD203B41FA5}">
                      <a16:colId xmlns:a16="http://schemas.microsoft.com/office/drawing/2014/main" val="20001"/>
                    </a:ext>
                  </a:extLst>
                </a:gridCol>
              </a:tblGrid>
              <a:tr h="370840">
                <a:tc>
                  <a:txBody>
                    <a:bodyPr/>
                    <a:lstStyle/>
                    <a:p>
                      <a:r>
                        <a:rPr lang="fr-FR" sz="2000" b="1" dirty="0" smtClean="0">
                          <a:solidFill>
                            <a:sysClr val="windowText" lastClr="000000"/>
                          </a:solidFill>
                        </a:rPr>
                        <a:t>me/ m’</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me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te/t’</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a:t>
                      </a:r>
                      <a:r>
                        <a:rPr lang="fr-FR" sz="2000" b="1" dirty="0" err="1" smtClean="0">
                          <a:solidFill>
                            <a:sysClr val="windowText" lastClr="000000"/>
                          </a:solidFill>
                        </a:rPr>
                        <a:t>you</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lui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a:t>
                      </a:r>
                      <a:r>
                        <a:rPr lang="fr-FR" sz="2000" b="1" dirty="0" err="1" smtClean="0">
                          <a:solidFill>
                            <a:sysClr val="windowText" lastClr="000000"/>
                          </a:solidFill>
                        </a:rPr>
                        <a:t>him</a:t>
                      </a:r>
                      <a:r>
                        <a:rPr lang="fr-FR" sz="2000" b="1" dirty="0" smtClean="0">
                          <a:solidFill>
                            <a:sysClr val="windowText" lastClr="000000"/>
                          </a:solidFill>
                        </a:rPr>
                        <a:t>/</a:t>
                      </a:r>
                      <a:r>
                        <a:rPr lang="fr-FR" sz="2000" b="1" dirty="0" err="1" smtClean="0">
                          <a:solidFill>
                            <a:sysClr val="windowText" lastClr="000000"/>
                          </a:solidFill>
                        </a:rPr>
                        <a:t>her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nous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vous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a:t>
                      </a:r>
                      <a:r>
                        <a:rPr lang="fr-FR" sz="2000" b="1" dirty="0" err="1" smtClean="0">
                          <a:solidFill>
                            <a:sysClr val="windowText" lastClr="000000"/>
                          </a:solidFill>
                        </a:rPr>
                        <a:t>you</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leur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to </a:t>
                      </a:r>
                      <a:r>
                        <a:rPr lang="fr-FR" sz="2000" b="1" dirty="0" err="1" smtClean="0">
                          <a:solidFill>
                            <a:sysClr val="windowText" lastClr="000000"/>
                          </a:solidFill>
                        </a:rPr>
                        <a:t>them</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1541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7" y="365126"/>
            <a:ext cx="10515600" cy="1325563"/>
          </a:xfrm>
        </p:spPr>
        <p:txBody>
          <a:bodyPr>
            <a:normAutofit fontScale="90000"/>
          </a:bodyPr>
          <a:lstStyle/>
          <a:p>
            <a:r>
              <a:rPr lang="fr-FR" sz="4900" b="1" dirty="0" smtClean="0"/>
              <a:t>À deux et </a:t>
            </a:r>
            <a:r>
              <a:rPr lang="fr-FR" sz="4900" b="1" dirty="0"/>
              <a:t>à </a:t>
            </a:r>
            <a:r>
              <a:rPr lang="fr-FR" sz="4900" b="1" dirty="0" smtClean="0"/>
              <a:t>l’oral:</a:t>
            </a:r>
            <a:br>
              <a:rPr lang="fr-FR" sz="4900" b="1" dirty="0" smtClean="0"/>
            </a:br>
            <a:r>
              <a:rPr lang="fr-FR" dirty="0" smtClean="0"/>
              <a:t/>
            </a:r>
            <a:br>
              <a:rPr lang="fr-FR" dirty="0" smtClean="0"/>
            </a:br>
            <a:r>
              <a:rPr lang="fr-FR" sz="3600" b="1" dirty="0" smtClean="0"/>
              <a:t>Traduisez les conseils donnés aux enfants pour se protéger sur Internet</a:t>
            </a:r>
            <a:endParaRPr lang="fr-FR" sz="3600" b="1" dirty="0"/>
          </a:p>
        </p:txBody>
      </p:sp>
      <p:sp>
        <p:nvSpPr>
          <p:cNvPr id="3" name="Content Placeholder 2"/>
          <p:cNvSpPr>
            <a:spLocks noGrp="1"/>
          </p:cNvSpPr>
          <p:nvPr>
            <p:ph idx="1"/>
          </p:nvPr>
        </p:nvSpPr>
        <p:spPr>
          <a:xfrm>
            <a:off x="1811593" y="2209082"/>
            <a:ext cx="8320548" cy="4147472"/>
          </a:xfrm>
          <a:solidFill>
            <a:schemeClr val="accent6">
              <a:lumMod val="20000"/>
              <a:lumOff val="80000"/>
            </a:schemeClr>
          </a:solidFill>
        </p:spPr>
        <p:txBody>
          <a:bodyPr>
            <a:normAutofit fontScale="92500" lnSpcReduction="20000"/>
          </a:bodyPr>
          <a:lstStyle/>
          <a:p>
            <a:pPr marL="514350" indent="-514350">
              <a:buAutoNum type="arabicPeriod"/>
            </a:pPr>
            <a:r>
              <a:rPr lang="fr-FR" b="1" dirty="0" smtClean="0">
                <a:latin typeface="+mj-lt"/>
              </a:rPr>
              <a:t>Ne dévoile pas ta vie privée</a:t>
            </a:r>
          </a:p>
          <a:p>
            <a:pPr marL="514350" indent="-514350">
              <a:buAutoNum type="arabicPeriod"/>
            </a:pPr>
            <a:r>
              <a:rPr lang="fr-FR" b="1" dirty="0" smtClean="0">
                <a:latin typeface="+mj-lt"/>
              </a:rPr>
              <a:t>Refuse toujours les rencontres physiques</a:t>
            </a:r>
          </a:p>
          <a:p>
            <a:pPr marL="514350" indent="-514350">
              <a:buAutoNum type="arabicPeriod"/>
            </a:pPr>
            <a:r>
              <a:rPr lang="fr-FR" b="1" dirty="0" smtClean="0">
                <a:latin typeface="+mj-lt"/>
              </a:rPr>
              <a:t>Ne mets pas de photos et vidéos provocatrices</a:t>
            </a:r>
          </a:p>
          <a:p>
            <a:pPr marL="514350" indent="-514350">
              <a:buAutoNum type="arabicPeriod"/>
            </a:pPr>
            <a:r>
              <a:rPr lang="fr-FR" b="1" dirty="0" smtClean="0">
                <a:latin typeface="+mj-lt"/>
              </a:rPr>
              <a:t>Ne donne jamais ton adresse ou numéro de téléphone</a:t>
            </a:r>
          </a:p>
          <a:p>
            <a:pPr marL="514350" indent="-514350">
              <a:buAutoNum type="arabicPeriod"/>
            </a:pPr>
            <a:r>
              <a:rPr lang="fr-FR" b="1" dirty="0" smtClean="0">
                <a:latin typeface="+mj-lt"/>
              </a:rPr>
              <a:t>N’accepte pas d’inconnus dans ton réseau d’amis</a:t>
            </a:r>
          </a:p>
          <a:p>
            <a:pPr marL="514350" indent="-514350">
              <a:buAutoNum type="arabicPeriod"/>
            </a:pPr>
            <a:r>
              <a:rPr lang="fr-FR" b="1" dirty="0" smtClean="0">
                <a:latin typeface="+mj-lt"/>
              </a:rPr>
              <a:t>Protège tes mots de passe</a:t>
            </a:r>
          </a:p>
          <a:p>
            <a:pPr marL="514350" indent="-514350">
              <a:buAutoNum type="arabicPeriod"/>
            </a:pPr>
            <a:r>
              <a:rPr lang="fr-FR" b="1" dirty="0" smtClean="0">
                <a:latin typeface="+mj-lt"/>
              </a:rPr>
              <a:t>N’achète rien sur Internet sans l’accord d’un adulte</a:t>
            </a:r>
          </a:p>
          <a:p>
            <a:pPr marL="514350" indent="-514350">
              <a:buAutoNum type="arabicPeriod"/>
            </a:pPr>
            <a:r>
              <a:rPr lang="fr-FR" b="1" dirty="0" smtClean="0">
                <a:latin typeface="+mj-lt"/>
              </a:rPr>
              <a:t>Ne crois pas tout ce que tu peux lire sur Internet</a:t>
            </a:r>
          </a:p>
          <a:p>
            <a:pPr marL="514350" indent="-514350">
              <a:buAutoNum type="arabicPeriod"/>
            </a:pPr>
            <a:r>
              <a:rPr lang="fr-FR" b="1" dirty="0" smtClean="0">
                <a:latin typeface="+mj-lt"/>
              </a:rPr>
              <a:t>En cas de problème, parles-en à un adulte</a:t>
            </a:r>
          </a:p>
          <a:p>
            <a:pPr marL="514350" indent="-514350">
              <a:buAutoNum type="arabicPeriod"/>
            </a:pPr>
            <a:r>
              <a:rPr lang="fr-FR" b="1" dirty="0" smtClean="0">
                <a:latin typeface="+mj-lt"/>
              </a:rPr>
              <a:t>Nettoie ton ordinateur</a:t>
            </a:r>
            <a:endParaRPr lang="fr-FR"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874" y="23788"/>
            <a:ext cx="1004119" cy="10041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288" y="54590"/>
            <a:ext cx="1885028" cy="942514"/>
          </a:xfrm>
          <a:prstGeom prst="rect">
            <a:avLst/>
          </a:prstGeom>
        </p:spPr>
      </p:pic>
    </p:spTree>
    <p:extLst>
      <p:ext uri="{BB962C8B-B14F-4D97-AF65-F5344CB8AC3E}">
        <p14:creationId xmlns:p14="http://schemas.microsoft.com/office/powerpoint/2010/main" val="815843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8488"/>
          </a:xfrm>
        </p:spPr>
        <p:txBody>
          <a:bodyPr/>
          <a:lstStyle/>
          <a:p>
            <a:r>
              <a:rPr lang="fr-FR" b="1" dirty="0" smtClean="0"/>
              <a:t>Répondez aux questions dans les cahiers</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28793" y="6406"/>
            <a:ext cx="1050013" cy="882082"/>
          </a:xfrm>
        </p:spPr>
      </p:pic>
      <p:sp>
        <p:nvSpPr>
          <p:cNvPr id="5" name="TextBox 4"/>
          <p:cNvSpPr txBox="1"/>
          <p:nvPr/>
        </p:nvSpPr>
        <p:spPr>
          <a:xfrm>
            <a:off x="2211073" y="1533832"/>
            <a:ext cx="9351662" cy="4832092"/>
          </a:xfrm>
          <a:prstGeom prst="rect">
            <a:avLst/>
          </a:prstGeom>
          <a:solidFill>
            <a:schemeClr val="accent1">
              <a:lumMod val="20000"/>
              <a:lumOff val="80000"/>
            </a:schemeClr>
          </a:solidFill>
        </p:spPr>
        <p:txBody>
          <a:bodyPr wrap="square" rtlCol="0">
            <a:spAutoFit/>
          </a:bodyPr>
          <a:lstStyle/>
          <a:p>
            <a:pPr marL="342900" indent="-342900" algn="just">
              <a:buAutoNum type="arabicPeriod"/>
            </a:pPr>
            <a:r>
              <a:rPr lang="fr-FR" sz="2800" b="1" dirty="0" smtClean="0"/>
              <a:t>Quels sont les aspects négatifs de la cyber-société?</a:t>
            </a:r>
          </a:p>
          <a:p>
            <a:pPr marL="342900" indent="-342900" algn="just">
              <a:buAutoNum type="arabicPeriod"/>
            </a:pPr>
            <a:r>
              <a:rPr lang="fr-FR" sz="2800" b="1" dirty="0" smtClean="0"/>
              <a:t>Qu’est-ce que c’est la cyber-violence? le cyber-terrorisme?</a:t>
            </a:r>
          </a:p>
          <a:p>
            <a:pPr marL="342900" indent="-342900" algn="just">
              <a:buAutoNum type="arabicPeriod"/>
            </a:pPr>
            <a:endParaRPr lang="fr-FR" sz="2800" b="1" dirty="0"/>
          </a:p>
          <a:p>
            <a:pPr marL="342900" indent="-342900" algn="just">
              <a:buAutoNum type="arabicPeriod"/>
            </a:pPr>
            <a:r>
              <a:rPr lang="fr-FR" sz="2800" b="1" dirty="0" smtClean="0"/>
              <a:t>Les réseaux sociaux peuvent-ils être dangereux?</a:t>
            </a:r>
          </a:p>
          <a:p>
            <a:pPr marL="342900" indent="-342900" algn="just">
              <a:buAutoNum type="arabicPeriod"/>
            </a:pPr>
            <a:r>
              <a:rPr lang="fr-FR" sz="2800" b="1" dirty="0" smtClean="0"/>
              <a:t>Faut-il craindre le cyber-terrorisme en France?</a:t>
            </a:r>
          </a:p>
          <a:p>
            <a:pPr marL="342900" indent="-342900" algn="just">
              <a:buAutoNum type="arabicPeriod"/>
            </a:pPr>
            <a:endParaRPr lang="fr-FR" sz="2800" b="1" dirty="0"/>
          </a:p>
          <a:p>
            <a:pPr marL="342900" indent="-342900" algn="just">
              <a:buAutoNum type="arabicPeriod"/>
            </a:pPr>
            <a:r>
              <a:rPr lang="fr-FR" sz="2800" b="1" dirty="0" smtClean="0"/>
              <a:t>Que faut-il faire pour combattre la cyber-intimidation selon vous?</a:t>
            </a:r>
          </a:p>
          <a:p>
            <a:pPr marL="342900" indent="-342900" algn="just">
              <a:buAutoNum type="arabicPeriod"/>
            </a:pPr>
            <a:r>
              <a:rPr lang="fr-FR" sz="2800" b="1" dirty="0" smtClean="0"/>
              <a:t>Quelles initiatives existent en France ou dans d’autres pays Francophones pour combattre le cyber-terrorisme? Sont-elles efficaces?</a:t>
            </a:r>
          </a:p>
        </p:txBody>
      </p:sp>
      <p:pic>
        <p:nvPicPr>
          <p:cNvPr id="6" name="Picture 5"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64" y="4132679"/>
            <a:ext cx="546656" cy="454069"/>
          </a:xfrm>
          <a:prstGeom prst="rect">
            <a:avLst/>
          </a:prstGeom>
          <a:solidFill>
            <a:schemeClr val="bg1"/>
          </a:solidFill>
          <a:ln>
            <a:solidFill>
              <a:srgbClr val="0070C0"/>
            </a:solidFill>
          </a:ln>
        </p:spPr>
      </p:pic>
      <p:pic>
        <p:nvPicPr>
          <p:cNvPr id="7" name="Picture 6"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80" y="4132680"/>
            <a:ext cx="546656" cy="454069"/>
          </a:xfrm>
          <a:prstGeom prst="rect">
            <a:avLst/>
          </a:prstGeom>
          <a:solidFill>
            <a:schemeClr val="bg1"/>
          </a:solidFill>
          <a:ln>
            <a:solidFill>
              <a:srgbClr val="0070C0"/>
            </a:solidFill>
          </a:ln>
        </p:spPr>
      </p:pic>
      <p:pic>
        <p:nvPicPr>
          <p:cNvPr id="8" name="Picture 7"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230" y="4132680"/>
            <a:ext cx="546656" cy="454069"/>
          </a:xfrm>
          <a:prstGeom prst="rect">
            <a:avLst/>
          </a:prstGeom>
          <a:solidFill>
            <a:schemeClr val="bg1"/>
          </a:solidFill>
          <a:ln>
            <a:solidFill>
              <a:srgbClr val="0070C0"/>
            </a:solidFill>
          </a:ln>
        </p:spPr>
      </p:pic>
      <p:pic>
        <p:nvPicPr>
          <p:cNvPr id="9" name="Picture 8"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824" y="2920182"/>
            <a:ext cx="546656" cy="454069"/>
          </a:xfrm>
          <a:prstGeom prst="rect">
            <a:avLst/>
          </a:prstGeom>
          <a:solidFill>
            <a:schemeClr val="bg1"/>
          </a:solidFill>
          <a:ln>
            <a:solidFill>
              <a:srgbClr val="0070C0"/>
            </a:solidFill>
          </a:ln>
        </p:spPr>
      </p:pic>
      <p:pic>
        <p:nvPicPr>
          <p:cNvPr id="10" name="Picture 9"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391" y="2920182"/>
            <a:ext cx="546656" cy="454069"/>
          </a:xfrm>
          <a:prstGeom prst="rect">
            <a:avLst/>
          </a:prstGeom>
          <a:solidFill>
            <a:schemeClr val="bg1"/>
          </a:solidFill>
          <a:ln>
            <a:solidFill>
              <a:srgbClr val="0070C0"/>
            </a:solidFill>
          </a:ln>
        </p:spPr>
      </p:pic>
      <p:pic>
        <p:nvPicPr>
          <p:cNvPr id="11" name="Picture 10" descr="https://upload.wikimedia.org/wikipedia/en/thumb/c/c3/Flag_of_France.svg/1280px-Flag_of_France.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535" y="1646917"/>
            <a:ext cx="546656" cy="454069"/>
          </a:xfrm>
          <a:prstGeom prst="rect">
            <a:avLst/>
          </a:prstGeom>
          <a:solidFill>
            <a:schemeClr val="bg1"/>
          </a:solidFill>
          <a:ln>
            <a:solidFill>
              <a:srgbClr val="0070C0"/>
            </a:solidFill>
          </a:ln>
        </p:spPr>
      </p:pic>
    </p:spTree>
    <p:extLst>
      <p:ext uri="{BB962C8B-B14F-4D97-AF65-F5344CB8AC3E}">
        <p14:creationId xmlns:p14="http://schemas.microsoft.com/office/powerpoint/2010/main" val="48789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aspects négatifs de la cyber-société</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produire des arguments qui montrent que la cyber-société a des aspects négatifs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Relever des informations spécifiques pour des cas particuliers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83228"/>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844912"/>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02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67" y="143899"/>
            <a:ext cx="10119852" cy="1325563"/>
          </a:xfrm>
        </p:spPr>
        <p:txBody>
          <a:bodyPr/>
          <a:lstStyle/>
          <a:p>
            <a:r>
              <a:rPr lang="fr-FR" b="1" dirty="0" smtClean="0"/>
              <a:t>Traduisez les phrases en français en utilisant le </a:t>
            </a:r>
            <a:r>
              <a:rPr lang="fr-FR" b="1" smtClean="0"/>
              <a:t>texte </a:t>
            </a:r>
            <a:endParaRPr lang="fr-FR" sz="4000" b="1" dirty="0"/>
          </a:p>
        </p:txBody>
      </p:sp>
      <p:pic>
        <p:nvPicPr>
          <p:cNvPr id="5" name="Picture 4"/>
          <p:cNvPicPr>
            <a:picLocks noChangeAspect="1"/>
          </p:cNvPicPr>
          <p:nvPr/>
        </p:nvPicPr>
        <p:blipFill>
          <a:blip r:embed="rId2"/>
          <a:stretch>
            <a:fillRect/>
          </a:stretch>
        </p:blipFill>
        <p:spPr>
          <a:xfrm>
            <a:off x="1141617" y="1666567"/>
            <a:ext cx="9965761" cy="4785697"/>
          </a:xfrm>
          <a:prstGeom prst="rect">
            <a:avLst/>
          </a:prstGeom>
          <a:ln w="381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771" y="143899"/>
            <a:ext cx="1452409" cy="726205"/>
          </a:xfrm>
          <a:prstGeom prst="rect">
            <a:avLst/>
          </a:prstGeom>
        </p:spPr>
      </p:pic>
    </p:spTree>
    <p:extLst>
      <p:ext uri="{BB962C8B-B14F-4D97-AF65-F5344CB8AC3E}">
        <p14:creationId xmlns:p14="http://schemas.microsoft.com/office/powerpoint/2010/main" val="1803272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90" y="308859"/>
            <a:ext cx="10515600" cy="1079595"/>
          </a:xfrm>
        </p:spPr>
        <p:txBody>
          <a:bodyPr>
            <a:normAutofit fontScale="90000"/>
          </a:bodyPr>
          <a:lstStyle/>
          <a:p>
            <a:r>
              <a:rPr lang="fr-FR" b="1" dirty="0" smtClean="0"/>
              <a:t>À deux: </a:t>
            </a:r>
            <a:br>
              <a:rPr lang="fr-FR" b="1" dirty="0" smtClean="0"/>
            </a:br>
            <a:r>
              <a:rPr lang="fr-FR" b="1" dirty="0" smtClean="0"/>
              <a:t>Choisissez chacun une opinion et faites un débat</a:t>
            </a: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817" y="2698955"/>
            <a:ext cx="3815917" cy="2148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p:cNvSpPr/>
          <p:nvPr/>
        </p:nvSpPr>
        <p:spPr>
          <a:xfrm>
            <a:off x="1091381" y="1814052"/>
            <a:ext cx="2787445" cy="2698954"/>
          </a:xfrm>
          <a:prstGeom prst="wedgeRoundRectCallout">
            <a:avLst>
              <a:gd name="adj1" fmla="val -37235"/>
              <a:gd name="adj2" fmla="val 77254"/>
              <a:gd name="adj3" fmla="val 166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1006796" y="2042450"/>
            <a:ext cx="2956614" cy="1938992"/>
          </a:xfrm>
          <a:prstGeom prst="rect">
            <a:avLst/>
          </a:prstGeom>
          <a:noFill/>
        </p:spPr>
        <p:txBody>
          <a:bodyPr wrap="square" rtlCol="0">
            <a:spAutoFit/>
          </a:bodyPr>
          <a:lstStyle/>
          <a:p>
            <a:pPr algn="ctr"/>
            <a:r>
              <a:rPr lang="fr-FR" sz="2400" b="1" u="sng" dirty="0" smtClean="0"/>
              <a:t>Opinion 1:</a:t>
            </a:r>
          </a:p>
          <a:p>
            <a:pPr algn="ctr"/>
            <a:r>
              <a:rPr lang="fr-FR" sz="2400" b="1" dirty="0" smtClean="0"/>
              <a:t>Les nouvelles technologies apportent beaucoup d’avantages</a:t>
            </a:r>
            <a:endParaRPr lang="fr-FR" sz="2400" b="1" dirty="0"/>
          </a:p>
        </p:txBody>
      </p:sp>
      <p:sp>
        <p:nvSpPr>
          <p:cNvPr id="7" name="Rounded Rectangular Callout 6"/>
          <p:cNvSpPr/>
          <p:nvPr/>
        </p:nvSpPr>
        <p:spPr>
          <a:xfrm>
            <a:off x="8734424" y="1814052"/>
            <a:ext cx="2787445" cy="2698954"/>
          </a:xfrm>
          <a:prstGeom prst="wedgeRoundRectCallout">
            <a:avLst>
              <a:gd name="adj1" fmla="val 39485"/>
              <a:gd name="adj2" fmla="val 77254"/>
              <a:gd name="adj3" fmla="val 166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8819008" y="2009367"/>
            <a:ext cx="2566577" cy="1938992"/>
          </a:xfrm>
          <a:prstGeom prst="rect">
            <a:avLst/>
          </a:prstGeom>
          <a:noFill/>
        </p:spPr>
        <p:txBody>
          <a:bodyPr wrap="square" rtlCol="0">
            <a:spAutoFit/>
          </a:bodyPr>
          <a:lstStyle/>
          <a:p>
            <a:pPr algn="ctr"/>
            <a:r>
              <a:rPr lang="fr-FR" sz="2400" b="1" u="sng" dirty="0" smtClean="0"/>
              <a:t>Opinion 2:</a:t>
            </a:r>
          </a:p>
          <a:p>
            <a:pPr algn="ctr"/>
            <a:r>
              <a:rPr lang="fr-FR" sz="2400" b="1" dirty="0" smtClean="0"/>
              <a:t>Les nouvelles technologies ont beaucoup d’aspects négatifs</a:t>
            </a:r>
            <a:endParaRPr lang="fr-FR" sz="24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090" y="-40819"/>
            <a:ext cx="1048365" cy="1048365"/>
          </a:xfrm>
          <a:prstGeom prst="rect">
            <a:avLst/>
          </a:prstGeom>
        </p:spPr>
      </p:pic>
    </p:spTree>
    <p:extLst>
      <p:ext uri="{BB962C8B-B14F-4D97-AF65-F5344CB8AC3E}">
        <p14:creationId xmlns:p14="http://schemas.microsoft.com/office/powerpoint/2010/main" val="3496972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ce qu’est le cyber-terrorisme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l’impact positif et négatif de la cyber-société</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détails sur son impact</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165932"/>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Quels dangers la cyber-société pose-t-elle?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aspects négatifs de la cyber-société</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a:t>
                      </a:r>
                      <a:r>
                        <a:rPr lang="fr-FR" sz="2400" b="1" noProof="0" dirty="0" err="1" smtClean="0">
                          <a:solidFill>
                            <a:schemeClr val="tx1"/>
                          </a:solidFill>
                        </a:rPr>
                        <a:t>cyberintimidation</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 cyber-terrorisme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675654"/>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181640"/>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48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89" y="203337"/>
            <a:ext cx="11480943" cy="557537"/>
          </a:xfrm>
        </p:spPr>
        <p:txBody>
          <a:bodyPr>
            <a:noAutofit/>
          </a:bodyPr>
          <a:lstStyle/>
          <a:p>
            <a:r>
              <a:rPr lang="fr-FR" sz="3600" b="1" dirty="0" smtClean="0"/>
              <a:t>Quels sont les aspects négatifs de la cyber-société </a:t>
            </a:r>
            <a:br>
              <a:rPr lang="fr-FR" sz="3600" b="1" dirty="0" smtClean="0"/>
            </a:br>
            <a:r>
              <a:rPr lang="fr-FR" sz="3600" b="1" dirty="0" smtClean="0"/>
              <a:t>les plus importants selon vous? </a:t>
            </a:r>
            <a:endParaRPr lang="fr-FR" sz="3600" b="1" dirty="0"/>
          </a:p>
        </p:txBody>
      </p:sp>
      <p:sp>
        <p:nvSpPr>
          <p:cNvPr id="4" name="Rectangle 3"/>
          <p:cNvSpPr/>
          <p:nvPr/>
        </p:nvSpPr>
        <p:spPr>
          <a:xfrm>
            <a:off x="3824864" y="3847722"/>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938172" y="1195224"/>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866427" y="2088627"/>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744209" y="2947392"/>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85918" y="2947392"/>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2500" y="2933754"/>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15954" y="2088627"/>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815953" y="3840795"/>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938171" y="4706487"/>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p:cNvSpPr txBox="1"/>
          <p:nvPr/>
        </p:nvSpPr>
        <p:spPr>
          <a:xfrm>
            <a:off x="7020790" y="1604450"/>
            <a:ext cx="5171210" cy="3477875"/>
          </a:xfrm>
          <a:prstGeom prst="rect">
            <a:avLst/>
          </a:prstGeom>
          <a:noFill/>
        </p:spPr>
        <p:txBody>
          <a:bodyPr wrap="square" rtlCol="0">
            <a:spAutoFit/>
          </a:bodyPr>
          <a:lstStyle/>
          <a:p>
            <a:pPr marL="457200" indent="-457200">
              <a:buAutoNum type="arabicPeriod"/>
            </a:pPr>
            <a:r>
              <a:rPr lang="fr-FR" sz="2000" b="1" dirty="0" smtClean="0"/>
              <a:t>l’utilisation des informations personnelles </a:t>
            </a:r>
          </a:p>
          <a:p>
            <a:pPr marL="457200" indent="-457200">
              <a:buAutoNum type="arabicPeriod"/>
            </a:pPr>
            <a:r>
              <a:rPr lang="fr-FR" sz="2000" b="1" dirty="0" smtClean="0"/>
              <a:t>Le manque de vie privée</a:t>
            </a:r>
          </a:p>
          <a:p>
            <a:pPr marL="457200" indent="-457200">
              <a:buAutoNum type="arabicPeriod"/>
            </a:pPr>
            <a:r>
              <a:rPr lang="fr-FR" sz="2000" b="1" dirty="0" smtClean="0"/>
              <a:t>La perte des emplois</a:t>
            </a:r>
          </a:p>
          <a:p>
            <a:pPr marL="457200" indent="-457200">
              <a:buAutoNum type="arabicPeriod"/>
            </a:pPr>
            <a:r>
              <a:rPr lang="fr-FR" sz="2000" b="1" dirty="0" smtClean="0"/>
              <a:t>L’encouragement à la surconsommation</a:t>
            </a:r>
          </a:p>
          <a:p>
            <a:pPr marL="457200" indent="-457200">
              <a:buAutoNum type="arabicPeriod"/>
            </a:pPr>
            <a:r>
              <a:rPr lang="fr-FR" sz="2000" b="1" dirty="0" smtClean="0"/>
              <a:t>L’anti-sociabilité </a:t>
            </a:r>
          </a:p>
          <a:p>
            <a:pPr marL="457200" indent="-457200">
              <a:buAutoNum type="arabicPeriod"/>
            </a:pPr>
            <a:r>
              <a:rPr lang="fr-FR" sz="2000" b="1" dirty="0" smtClean="0"/>
              <a:t>L’augmentation des fraudes</a:t>
            </a:r>
          </a:p>
          <a:p>
            <a:pPr marL="457200" indent="-457200">
              <a:buAutoNum type="arabicPeriod"/>
            </a:pPr>
            <a:r>
              <a:rPr lang="fr-FR" sz="2000" b="1" dirty="0" smtClean="0"/>
              <a:t>Le vol d’identité</a:t>
            </a:r>
          </a:p>
          <a:p>
            <a:pPr marL="457200" indent="-457200">
              <a:buAutoNum type="arabicPeriod"/>
            </a:pPr>
            <a:r>
              <a:rPr lang="fr-FR" sz="2000" b="1" dirty="0" smtClean="0"/>
              <a:t>La technologie qui ne marche pas</a:t>
            </a:r>
          </a:p>
          <a:p>
            <a:pPr marL="457200" indent="-457200">
              <a:buAutoNum type="arabicPeriod"/>
            </a:pPr>
            <a:r>
              <a:rPr lang="fr-FR" sz="2000" b="1" dirty="0" smtClean="0"/>
              <a:t>L’impact sur la santé</a:t>
            </a:r>
          </a:p>
          <a:p>
            <a:pPr marL="457200" indent="-457200">
              <a:buAutoNum type="arabicPeriod"/>
            </a:pPr>
            <a:r>
              <a:rPr lang="fr-FR" sz="2000" b="1" dirty="0" smtClean="0"/>
              <a:t>La </a:t>
            </a:r>
            <a:r>
              <a:rPr lang="fr-FR" sz="2000" b="1" dirty="0" err="1" smtClean="0"/>
              <a:t>cyberintimidation</a:t>
            </a:r>
            <a:endParaRPr lang="fr-FR" sz="2000" b="1" dirty="0" smtClean="0"/>
          </a:p>
          <a:p>
            <a:pPr marL="457200" indent="-457200">
              <a:buAutoNum type="arabicPeriod"/>
            </a:pPr>
            <a:r>
              <a:rPr lang="fr-FR" sz="2000" b="1" dirty="0" smtClean="0"/>
              <a:t>La cybercriminalité</a:t>
            </a:r>
          </a:p>
        </p:txBody>
      </p:sp>
      <p:sp>
        <p:nvSpPr>
          <p:cNvPr id="3" name="TextBox 2"/>
          <p:cNvSpPr txBox="1"/>
          <p:nvPr/>
        </p:nvSpPr>
        <p:spPr>
          <a:xfrm>
            <a:off x="219219" y="5631127"/>
            <a:ext cx="11811000" cy="1077218"/>
          </a:xfrm>
          <a:prstGeom prst="rect">
            <a:avLst/>
          </a:prstGeom>
          <a:solidFill>
            <a:schemeClr val="accent1">
              <a:lumMod val="40000"/>
              <a:lumOff val="60000"/>
            </a:schemeClr>
          </a:solidFill>
        </p:spPr>
        <p:txBody>
          <a:bodyPr wrap="square" rtlCol="0">
            <a:spAutoFit/>
          </a:bodyPr>
          <a:lstStyle/>
          <a:p>
            <a:r>
              <a:rPr lang="fr-FR" sz="2400" b="1" dirty="0" smtClean="0"/>
              <a:t>Donnez des phrases qui expliquent votre classement.</a:t>
            </a:r>
          </a:p>
          <a:p>
            <a:r>
              <a:rPr lang="fr-FR" sz="2000" b="1" dirty="0" err="1" smtClean="0"/>
              <a:t>e.g</a:t>
            </a:r>
            <a:r>
              <a:rPr lang="fr-FR" sz="2000" b="1" dirty="0" smtClean="0"/>
              <a:t>: Pour moi, l’aspect négatif de la cyber-société le plus important c’est l’utilisation des informations personnelles car tous les jours on essaye de nous vendre quelque chose et je trouve ça vraiment agaçant! </a:t>
            </a:r>
            <a:endParaRPr lang="fr-FR" sz="2000" b="1"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7645" y="14703"/>
            <a:ext cx="768544" cy="76854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280" y="-1456"/>
            <a:ext cx="807076" cy="807076"/>
          </a:xfrm>
          <a:prstGeom prst="rect">
            <a:avLst/>
          </a:prstGeom>
        </p:spPr>
      </p:pic>
    </p:spTree>
    <p:extLst>
      <p:ext uri="{BB962C8B-B14F-4D97-AF65-F5344CB8AC3E}">
        <p14:creationId xmlns:p14="http://schemas.microsoft.com/office/powerpoint/2010/main" val="3852328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163584"/>
            <a:ext cx="10515600" cy="1325563"/>
          </a:xfrm>
        </p:spPr>
        <p:txBody>
          <a:bodyPr>
            <a:normAutofit/>
          </a:bodyPr>
          <a:lstStyle/>
          <a:p>
            <a:r>
              <a:rPr lang="fr-FR" sz="4000" b="1" dirty="0" smtClean="0"/>
              <a:t>Regardez la vidéo ‘Les dangers d’Internet’ </a:t>
            </a:r>
            <a:br>
              <a:rPr lang="fr-FR" sz="4000" b="1" dirty="0" smtClean="0"/>
            </a:br>
            <a:r>
              <a:rPr lang="fr-FR" sz="4000" b="1" dirty="0" smtClean="0"/>
              <a:t>et prenez des notes pour répondre aux questions</a:t>
            </a:r>
            <a:endParaRPr lang="fr-FR" sz="4000" b="1" dirty="0"/>
          </a:p>
        </p:txBody>
      </p:sp>
      <p:pic>
        <p:nvPicPr>
          <p:cNvPr id="4" name="Picture 3"/>
          <p:cNvPicPr>
            <a:picLocks noChangeAspect="1"/>
          </p:cNvPicPr>
          <p:nvPr/>
        </p:nvPicPr>
        <p:blipFill>
          <a:blip r:embed="rId2"/>
          <a:stretch>
            <a:fillRect/>
          </a:stretch>
        </p:blipFill>
        <p:spPr>
          <a:xfrm>
            <a:off x="965788" y="2408027"/>
            <a:ext cx="4548322" cy="3212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025" y="0"/>
            <a:ext cx="880813" cy="880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344" y="129459"/>
            <a:ext cx="894397" cy="751354"/>
          </a:xfrm>
          <a:prstGeom prst="rect">
            <a:avLst/>
          </a:prstGeom>
        </p:spPr>
      </p:pic>
      <p:sp>
        <p:nvSpPr>
          <p:cNvPr id="8" name="TextBox 7"/>
          <p:cNvSpPr txBox="1"/>
          <p:nvPr/>
        </p:nvSpPr>
        <p:spPr>
          <a:xfrm>
            <a:off x="7184359" y="2244438"/>
            <a:ext cx="4821382" cy="3539430"/>
          </a:xfrm>
          <a:prstGeom prst="rect">
            <a:avLst/>
          </a:prstGeom>
          <a:solidFill>
            <a:schemeClr val="accent1">
              <a:lumMod val="20000"/>
              <a:lumOff val="80000"/>
            </a:schemeClr>
          </a:solidFill>
        </p:spPr>
        <p:txBody>
          <a:bodyPr wrap="square" rtlCol="0">
            <a:spAutoFit/>
          </a:bodyPr>
          <a:lstStyle/>
          <a:p>
            <a:r>
              <a:rPr lang="fr-FR" sz="2800" b="1" dirty="0" smtClean="0"/>
              <a:t>Quel est le problème principal avec Internet?</a:t>
            </a:r>
          </a:p>
          <a:p>
            <a:endParaRPr lang="fr-FR" sz="2800" b="1" dirty="0" smtClean="0"/>
          </a:p>
          <a:p>
            <a:r>
              <a:rPr lang="fr-FR" sz="2800" b="1" dirty="0" smtClean="0"/>
              <a:t>Quels sont les dangers mentionnés dans la vidéo?</a:t>
            </a:r>
          </a:p>
          <a:p>
            <a:endParaRPr lang="fr-FR" sz="2800" b="1" dirty="0"/>
          </a:p>
          <a:p>
            <a:r>
              <a:rPr lang="fr-FR" sz="2800" b="1" dirty="0" smtClean="0"/>
              <a:t>Quels conseils sont donnés?</a:t>
            </a:r>
          </a:p>
          <a:p>
            <a:endParaRPr lang="fr-FR" sz="2800" b="1" dirty="0"/>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4494" y="2244438"/>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4493" y="3587821"/>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507" y="3587821"/>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3083" y="4928047"/>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698" y="4928047"/>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3685" y="4928047"/>
            <a:ext cx="439865"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47074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163584"/>
            <a:ext cx="10515600" cy="1325563"/>
          </a:xfrm>
        </p:spPr>
        <p:txBody>
          <a:bodyPr>
            <a:normAutofit/>
          </a:bodyPr>
          <a:lstStyle/>
          <a:p>
            <a:r>
              <a:rPr lang="fr-FR" sz="4000" b="1" dirty="0" smtClean="0"/>
              <a:t>Regardez la vidéo ‘Les dangers d’Internet’ </a:t>
            </a:r>
            <a:br>
              <a:rPr lang="fr-FR" sz="4000" b="1" dirty="0" smtClean="0"/>
            </a:br>
            <a:r>
              <a:rPr lang="fr-FR" sz="4000" b="1" dirty="0" smtClean="0"/>
              <a:t>et prenez des notes pour répondre aux questions</a:t>
            </a:r>
            <a:endParaRPr lang="fr-FR"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25" y="0"/>
            <a:ext cx="880813" cy="8808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344" y="129459"/>
            <a:ext cx="894397" cy="751354"/>
          </a:xfrm>
          <a:prstGeom prst="rect">
            <a:avLst/>
          </a:prstGeom>
        </p:spPr>
      </p:pic>
      <p:sp>
        <p:nvSpPr>
          <p:cNvPr id="8" name="TextBox 7"/>
          <p:cNvSpPr txBox="1"/>
          <p:nvPr/>
        </p:nvSpPr>
        <p:spPr>
          <a:xfrm>
            <a:off x="1925782" y="2244438"/>
            <a:ext cx="10079959" cy="4401205"/>
          </a:xfrm>
          <a:prstGeom prst="rect">
            <a:avLst/>
          </a:prstGeom>
          <a:solidFill>
            <a:schemeClr val="accent1">
              <a:lumMod val="20000"/>
              <a:lumOff val="80000"/>
            </a:schemeClr>
          </a:solidFill>
        </p:spPr>
        <p:txBody>
          <a:bodyPr wrap="square" rtlCol="0">
            <a:spAutoFit/>
          </a:bodyPr>
          <a:lstStyle/>
          <a:p>
            <a:r>
              <a:rPr lang="fr-FR" sz="2800" b="1" dirty="0" smtClean="0"/>
              <a:t>Quel est le problème principal avec Internet? </a:t>
            </a:r>
            <a:r>
              <a:rPr lang="fr-FR" sz="2800" b="1" dirty="0" smtClean="0">
                <a:solidFill>
                  <a:srgbClr val="FF0000"/>
                </a:solidFill>
              </a:rPr>
              <a:t>C’est un lieu public donc on peut devenir une cible pour les chasseurs d’informations</a:t>
            </a:r>
          </a:p>
          <a:p>
            <a:endParaRPr lang="fr-FR" sz="2800" b="1" dirty="0" smtClean="0"/>
          </a:p>
          <a:p>
            <a:r>
              <a:rPr lang="fr-FR" sz="2800" b="1" dirty="0" smtClean="0"/>
              <a:t>Quels sont les dangers mentionnés dans la vidéo? </a:t>
            </a:r>
            <a:r>
              <a:rPr lang="fr-FR" sz="2800" b="1" dirty="0" smtClean="0">
                <a:solidFill>
                  <a:srgbClr val="FF0000"/>
                </a:solidFill>
              </a:rPr>
              <a:t>Les entreprises qui essayent de faire de l’argent grâce à nous et les prédateurs qui veulent faire du mal. </a:t>
            </a:r>
          </a:p>
          <a:p>
            <a:endParaRPr lang="fr-FR" sz="2800" b="1" dirty="0"/>
          </a:p>
          <a:p>
            <a:r>
              <a:rPr lang="fr-FR" sz="2800" b="1" dirty="0" smtClean="0"/>
              <a:t>Quels conseils sont donnés? </a:t>
            </a:r>
            <a:r>
              <a:rPr lang="fr-FR" sz="2800" b="1" dirty="0" smtClean="0">
                <a:solidFill>
                  <a:srgbClr val="FF0000"/>
                </a:solidFill>
              </a:rPr>
              <a:t>Si on a un doute, il faut en parler à ses parents. Il ne faut pas donner son adresse. On peut s’inscrire sous un pseudonyme pour séparer sa vie réelle et sa vie sur Internet</a:t>
            </a:r>
          </a:p>
        </p:txBody>
      </p:sp>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966" y="2244438"/>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966" y="3670949"/>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80" y="3670949"/>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5" y="4983465"/>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80" y="4983465"/>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967" y="4983465"/>
            <a:ext cx="439865" cy="426332"/>
          </a:xfrm>
          <a:prstGeom prst="rect">
            <a:avLst/>
          </a:prstGeom>
          <a:solidFill>
            <a:schemeClr val="bg1"/>
          </a:solidFill>
          <a:ln>
            <a:solidFill>
              <a:srgbClr val="0070C0"/>
            </a:solidFill>
          </a:ln>
        </p:spPr>
      </p:pic>
      <p:sp>
        <p:nvSpPr>
          <p:cNvPr id="3" name="TextBox 2"/>
          <p:cNvSpPr txBox="1"/>
          <p:nvPr/>
        </p:nvSpPr>
        <p:spPr>
          <a:xfrm>
            <a:off x="6179127" y="1489147"/>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361760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453" y="1340960"/>
            <a:ext cx="10134600" cy="2185214"/>
          </a:xfrm>
          <a:prstGeom prst="rect">
            <a:avLst/>
          </a:prstGeom>
          <a:noFill/>
        </p:spPr>
        <p:txBody>
          <a:bodyPr wrap="square" rtlCol="0">
            <a:spAutoFit/>
          </a:bodyPr>
          <a:lstStyle/>
          <a:p>
            <a:pPr algn="just"/>
            <a:r>
              <a:rPr lang="fr-FR" sz="2800" b="1" dirty="0"/>
              <a:t>Écoutez </a:t>
            </a:r>
            <a:r>
              <a:rPr lang="fr-FR" sz="2800" b="1" dirty="0" smtClean="0"/>
              <a:t>le reportage sur les bénéfices et les dangers d’Internet. Écrivez en français et en phrases complètes un paragraphe de 70 mots au maximum où vous résumez ce que vous avez compris selon les points suivants:</a:t>
            </a:r>
            <a:endParaRPr lang="fr-FR" sz="2800" b="1" dirty="0"/>
          </a:p>
          <a:p>
            <a:pPr algn="just"/>
            <a:endParaRPr lang="fr-FR" sz="2400" dirty="0"/>
          </a:p>
        </p:txBody>
      </p:sp>
      <p:sp>
        <p:nvSpPr>
          <p:cNvPr id="7" name="Rectangle 6"/>
          <p:cNvSpPr/>
          <p:nvPr/>
        </p:nvSpPr>
        <p:spPr>
          <a:xfrm>
            <a:off x="1136073" y="1340960"/>
            <a:ext cx="10709564" cy="5065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904416" y="3356440"/>
            <a:ext cx="9537034" cy="2000548"/>
          </a:xfrm>
          <a:prstGeom prst="rect">
            <a:avLst/>
          </a:prstGeom>
          <a:noFill/>
        </p:spPr>
        <p:txBody>
          <a:bodyPr wrap="none" rtlCol="0">
            <a:spAutoFit/>
          </a:bodyPr>
          <a:lstStyle/>
          <a:p>
            <a:pPr marL="285750" indent="-285750">
              <a:buFont typeface="Arial" panose="020B0604020202020204" pitchFamily="34" charset="0"/>
              <a:buChar char="•"/>
            </a:pPr>
            <a:r>
              <a:rPr lang="fr-FR" sz="3200" b="1" dirty="0" smtClean="0"/>
              <a:t>Les avantages d’Internet (3 détails)</a:t>
            </a:r>
          </a:p>
          <a:p>
            <a:pPr marL="285750" indent="-285750">
              <a:buFont typeface="Arial" panose="020B0604020202020204" pitchFamily="34" charset="0"/>
              <a:buChar char="•"/>
            </a:pPr>
            <a:r>
              <a:rPr lang="fr-FR" sz="3200" b="1" dirty="0" smtClean="0"/>
              <a:t>Les nouveaux aspects d’Internet (2 détails)</a:t>
            </a:r>
          </a:p>
          <a:p>
            <a:pPr marL="285750" indent="-285750">
              <a:buFont typeface="Arial" panose="020B0604020202020204" pitchFamily="34" charset="0"/>
              <a:buChar char="•"/>
            </a:pPr>
            <a:r>
              <a:rPr lang="fr-FR" sz="3200" b="1" dirty="0" smtClean="0"/>
              <a:t>Les inconvénients de la diversité d’Internet (2 détails)</a:t>
            </a:r>
          </a:p>
          <a:p>
            <a:pPr marL="285750" indent="-285750">
              <a:buFont typeface="Arial" panose="020B0604020202020204" pitchFamily="34" charset="0"/>
              <a:buChar char="•"/>
            </a:pPr>
            <a:endParaRPr lang="fr-FR" sz="2800" b="1" dirty="0" smtClean="0"/>
          </a:p>
        </p:txBody>
      </p:sp>
      <p:sp>
        <p:nvSpPr>
          <p:cNvPr id="10" name="TextBox 9"/>
          <p:cNvSpPr txBox="1"/>
          <p:nvPr/>
        </p:nvSpPr>
        <p:spPr>
          <a:xfrm>
            <a:off x="1246907" y="5527964"/>
            <a:ext cx="10411693" cy="707886"/>
          </a:xfrm>
          <a:prstGeom prst="rect">
            <a:avLst/>
          </a:prstGeom>
          <a:noFill/>
        </p:spPr>
        <p:txBody>
          <a:bodyPr wrap="square" rtlCol="0">
            <a:spAutoFit/>
          </a:bodyPr>
          <a:lstStyle/>
          <a:p>
            <a:r>
              <a:rPr lang="fr-FR" sz="2000" b="1" i="1" dirty="0"/>
              <a:t>Attention! Il y a 5 points supplémentaires pour la qualité de votre langue. Essayez donc d’utiliser vos propres mots autant que possible.</a:t>
            </a:r>
            <a:endParaRPr lang="fr-FR" sz="20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0337" y="0"/>
            <a:ext cx="822226" cy="690725"/>
          </a:xfrm>
          <a:prstGeom prst="rect">
            <a:avLst/>
          </a:prstGeom>
        </p:spPr>
      </p:pic>
      <p:sp>
        <p:nvSpPr>
          <p:cNvPr id="13" name="Title 1"/>
          <p:cNvSpPr txBox="1">
            <a:spLocks/>
          </p:cNvSpPr>
          <p:nvPr/>
        </p:nvSpPr>
        <p:spPr>
          <a:xfrm>
            <a:off x="727363" y="191952"/>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Les bénéfices et les dangers d’Internet</a:t>
            </a:r>
            <a:br>
              <a:rPr lang="fr-FR" b="1" dirty="0" smtClean="0"/>
            </a:br>
            <a:r>
              <a:rPr lang="fr-FR" b="1" dirty="0" smtClean="0"/>
              <a:t>(feuille d’exercice)</a:t>
            </a:r>
            <a:endParaRPr lang="fr-FR" b="1" dirty="0"/>
          </a:p>
        </p:txBody>
      </p:sp>
      <p:pic>
        <p:nvPicPr>
          <p:cNvPr id="3" name="les benefices et dangers d inter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51464" y="101443"/>
            <a:ext cx="609600" cy="609600"/>
          </a:xfrm>
          <a:prstGeom prst="rect">
            <a:avLst/>
          </a:prstGeom>
        </p:spPr>
      </p:pic>
    </p:spTree>
    <p:extLst>
      <p:ext uri="{BB962C8B-B14F-4D97-AF65-F5344CB8AC3E}">
        <p14:creationId xmlns:p14="http://schemas.microsoft.com/office/powerpoint/2010/main" val="797512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7481"/>
            <a:ext cx="10515600" cy="923348"/>
          </a:xfrm>
        </p:spPr>
        <p:txBody>
          <a:bodyPr>
            <a:normAutofit/>
          </a:bodyPr>
          <a:lstStyle/>
          <a:p>
            <a:r>
              <a:rPr lang="fr-FR" sz="3200" b="1" dirty="0" smtClean="0"/>
              <a:t>Utilisez la transcription pour corriger vos erreurs</a:t>
            </a:r>
            <a:endParaRPr lang="fr-FR" sz="3200" b="1" dirty="0"/>
          </a:p>
        </p:txBody>
      </p:sp>
      <p:pic>
        <p:nvPicPr>
          <p:cNvPr id="4" name="Picture 3"/>
          <p:cNvPicPr>
            <a:picLocks noChangeAspect="1"/>
          </p:cNvPicPr>
          <p:nvPr/>
        </p:nvPicPr>
        <p:blipFill>
          <a:blip r:embed="rId2"/>
          <a:stretch>
            <a:fillRect/>
          </a:stretch>
        </p:blipFill>
        <p:spPr>
          <a:xfrm>
            <a:off x="727363" y="1981200"/>
            <a:ext cx="11283033" cy="4384925"/>
          </a:xfrm>
          <a:prstGeom prst="rect">
            <a:avLst/>
          </a:prstGeom>
          <a:ln w="38100">
            <a:solidFill>
              <a:schemeClr val="tx1"/>
            </a:solidFill>
          </a:ln>
        </p:spPr>
      </p:pic>
      <p:sp>
        <p:nvSpPr>
          <p:cNvPr id="5" name="Title 1"/>
          <p:cNvSpPr txBox="1">
            <a:spLocks/>
          </p:cNvSpPr>
          <p:nvPr/>
        </p:nvSpPr>
        <p:spPr>
          <a:xfrm>
            <a:off x="727363" y="316643"/>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Les bénéfices et les dangers d’Internet</a:t>
            </a:r>
            <a:br>
              <a:rPr lang="fr-FR" b="1" dirty="0" smtClean="0"/>
            </a:br>
            <a:endParaRPr lang="fr-FR" b="1" dirty="0"/>
          </a:p>
        </p:txBody>
      </p:sp>
    </p:spTree>
    <p:extLst>
      <p:ext uri="{BB962C8B-B14F-4D97-AF65-F5344CB8AC3E}">
        <p14:creationId xmlns:p14="http://schemas.microsoft.com/office/powerpoint/2010/main" val="1054616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4B0B6-AF51-4711-A443-D7C6F4B6C1F8}">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BACF844-63AB-4361-AF36-68424BC78A11}">
  <ds:schemaRefs>
    <ds:schemaRef ds:uri="http://schemas.microsoft.com/sharepoint/v3/contenttype/forms"/>
  </ds:schemaRefs>
</ds:datastoreItem>
</file>

<file path=customXml/itemProps3.xml><?xml version="1.0" encoding="utf-8"?>
<ds:datastoreItem xmlns:ds="http://schemas.openxmlformats.org/officeDocument/2006/customXml" ds:itemID="{4AB8141B-57EB-4EA6-A0D5-046F746F3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1385</TotalTime>
  <Words>3081</Words>
  <Application>Microsoft Office PowerPoint</Application>
  <PresentationFormat>Widescreen</PresentationFormat>
  <Paragraphs>387</Paragraphs>
  <Slides>42</Slides>
  <Notes>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Office Theme</vt:lpstr>
      <vt:lpstr>PowerPoint Presentation</vt:lpstr>
      <vt:lpstr>Vocabulaire Pg 11</vt:lpstr>
      <vt:lpstr>PowerPoint Presentation</vt:lpstr>
      <vt:lpstr>Les objectifs:</vt:lpstr>
      <vt:lpstr>Quels sont les aspects négatifs de la cyber-société  les plus importants selon vous? </vt:lpstr>
      <vt:lpstr>Regardez la vidéo ‘Les dangers d’Internet’  et prenez des notes pour répondre aux questions</vt:lpstr>
      <vt:lpstr>Regardez la vidéo ‘Les dangers d’Internet’  et prenez des notes pour répondre aux questions</vt:lpstr>
      <vt:lpstr>PowerPoint Presentation</vt:lpstr>
      <vt:lpstr>Utilisez la transcription pour corriger vos erreurs</vt:lpstr>
      <vt:lpstr>Utilisez vos propres mots pour reformuler les phrases ci-dessous</vt:lpstr>
      <vt:lpstr>Utilisez vos propres mots pour reformuler les phrases ci-dessous</vt:lpstr>
      <vt:lpstr>PowerPoint Presentation</vt:lpstr>
      <vt:lpstr>Que voient-ils de vous sur Internet? (feuille d’exercice)</vt:lpstr>
      <vt:lpstr>Que voient-ils de vous sur Internet? </vt:lpstr>
      <vt:lpstr>PowerPoint Presentation</vt:lpstr>
      <vt:lpstr>Les objectifs:</vt:lpstr>
      <vt:lpstr>Les devoirs</vt:lpstr>
      <vt:lpstr>Les objectifs:</vt:lpstr>
      <vt:lpstr>Pour commencer: La cyber-violence</vt:lpstr>
      <vt:lpstr>Les amis virtuels (feuille d’exercice)</vt:lpstr>
      <vt:lpstr>Les amis virtuels</vt:lpstr>
      <vt:lpstr>Les pronoms d’objet direct</vt:lpstr>
      <vt:lpstr>La cyber-violence à l’école </vt:lpstr>
      <vt:lpstr>La cyber-violence à l’école </vt:lpstr>
      <vt:lpstr>Dans cet extrait du livre ‘Les petites reines’, la narratrice, Mireille Laplanche, raconte un incident qui se passe au collège. </vt:lpstr>
      <vt:lpstr>Dans cet extrait du livre ‘Les petites reines’, la narratrice, Mireille Laplanche, raconte un incident qui se passe au collège. </vt:lpstr>
      <vt:lpstr>Le centre Cyber-Aide</vt:lpstr>
      <vt:lpstr>Traduisez le texte en anglais (feuille d’exercice)</vt:lpstr>
      <vt:lpstr>Les ados victimes de cyber-harcèlement</vt:lpstr>
      <vt:lpstr>Les objectifs:</vt:lpstr>
      <vt:lpstr>devoirs</vt:lpstr>
      <vt:lpstr>Les objectifs:</vt:lpstr>
      <vt:lpstr>PowerPoint Presentation</vt:lpstr>
      <vt:lpstr>Le cyber-terrorisme aujourd’hui (feuille d’exercice)</vt:lpstr>
      <vt:lpstr>Le cyber-terrorisme aujourd’hui </vt:lpstr>
      <vt:lpstr>Le cyber-terrorisme aujourd’hui </vt:lpstr>
      <vt:lpstr>Les pronoms d’objet indirect </vt:lpstr>
      <vt:lpstr>À deux et à l’oral:  Traduisez les conseils donnés aux enfants pour se protéger sur Internet</vt:lpstr>
      <vt:lpstr>Répondez aux questions dans les cahiers</vt:lpstr>
      <vt:lpstr>Traduisez les phrases en français en utilisant le texte </vt:lpstr>
      <vt:lpstr>À deux:  Choisissez chacun une opinion et faites un débat</vt:lpstr>
      <vt:lpstr>Les objectifs: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151</cp:revision>
  <dcterms:created xsi:type="dcterms:W3CDTF">2017-11-13T15:09:45Z</dcterms:created>
  <dcterms:modified xsi:type="dcterms:W3CDTF">2018-11-20T11:11:10Z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