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mid" ContentType="audio/mid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ABEAE6-BDCC-4CBF-BC49-CAB3B6302079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9497124F-251A-4288-BFF8-74D4C0D096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309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70E20B-A6D6-439B-9361-9D11E83E549C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611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2692400 h 1753"/>
                <a:gd name="T2" fmla="*/ 357188 w 670"/>
                <a:gd name="T3" fmla="*/ 2782888 h 1753"/>
                <a:gd name="T4" fmla="*/ 1063625 w 670"/>
                <a:gd name="T5" fmla="*/ 0 h 1753"/>
                <a:gd name="T6" fmla="*/ 682625 w 670"/>
                <a:gd name="T7" fmla="*/ 0 h 1753"/>
                <a:gd name="T8" fmla="*/ 0 w 670"/>
                <a:gd name="T9" fmla="*/ 2692400 h 17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0"/>
                <a:gd name="T16" fmla="*/ 0 h 1753"/>
                <a:gd name="T17" fmla="*/ 670 w 670"/>
                <a:gd name="T18" fmla="*/ 1753 h 17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0BBB5-6998-46C7-8BDA-E95D01046AE6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585B6-0ED0-4A96-986F-A8DD83CC8B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C419D-D3AE-4AAC-B413-B468BBA2EE34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F8997-47C9-4EB6-9051-FE0E1995FF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9B4A2-4EA5-494A-9D59-59FD7CBED6FC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9C5DB-9A90-473D-8BB9-1008B5BF37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7D9A2-643B-4586-8A7B-784B5B178C2E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D49A49A-A1AA-4DC3-81AF-E7094071FCB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E0D7-D1E9-4EEE-81DE-8745FE825C1A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70860-274E-4E74-A36B-9C0766A147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5801-2287-460F-8814-5325D390B2DE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4E834E9-AD7F-41CD-B5A1-DD92401505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78434-6AB6-4E80-A541-D690279355DC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8C292D-73D4-484D-A2B1-7C2B938110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0C0D-7A48-4527-AFCB-D513187C80B9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99FE9-206A-44F8-9CD1-C7B430CFAB6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FF8E-AD04-49E0-8CC5-0FD96AD9422F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8535B-CB5E-433F-91D6-DFE08760BE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63483-D729-4D04-B7A4-5AEECAA81AF4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fld id="{036B2DEF-51ED-4DF7-B621-817BCBD98E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88E0C-4825-49C8-A40D-A8F35BB90962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D22C7-6188-4992-8678-1900B2EFD1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EEC65-57C2-4CD2-8F35-E472C89D774A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A990D-4F8E-46E6-BAA3-035537D1CF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16B22-1630-44E8-8D89-A79DF3F82762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1881A-DBBC-45A3-960D-BC008956B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A0A2A-C012-4DA5-9E4C-EA1499A6CB23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37800-35BE-41F6-BDC3-255B408D37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2A405-3EDD-4F85-A3CB-905D7A2B5D8F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30F0C-0F04-44AD-9E62-C15A8B93E8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98287-2D51-4906-BC86-AAC8B180B85B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A59CE-AA1B-47D8-BC97-62FC2AEC57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F0B3E-CFDD-482C-8C3E-ACBA2EBFF17A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944AE-384F-435D-B344-2D7F95D7F6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5286375 h 3357"/>
                <a:gd name="T2" fmla="*/ 247650 w 707"/>
                <a:gd name="T3" fmla="*/ 5329238 h 3357"/>
                <a:gd name="T4" fmla="*/ 1122363 w 707"/>
                <a:gd name="T5" fmla="*/ 0 h 3357"/>
                <a:gd name="T6" fmla="*/ 868363 w 707"/>
                <a:gd name="T7" fmla="*/ 0 h 3357"/>
                <a:gd name="T8" fmla="*/ 0 w 707"/>
                <a:gd name="T9" fmla="*/ 5286375 h 33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7"/>
                <a:gd name="T16" fmla="*/ 0 h 3357"/>
                <a:gd name="T17" fmla="*/ 707 w 707"/>
                <a:gd name="T18" fmla="*/ 3357 h 33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B00F87AF-E2E8-4392-A31D-2BE1900E5018}" type="datetimeFigureOut">
              <a:rPr lang="en-US"/>
              <a:pPr>
                <a:defRPr/>
              </a:pPr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Corbel" pitchFamily="34" charset="0"/>
              </a:defRPr>
            </a:lvl1pPr>
          </a:lstStyle>
          <a:p>
            <a:fld id="{5EF73132-04F0-414F-B6CE-0040C0387D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8" r:id="rId12"/>
    <p:sldLayoutId id="2147483702" r:id="rId13"/>
    <p:sldLayoutId id="2147483709" r:id="rId14"/>
    <p:sldLayoutId id="2147483703" r:id="rId15"/>
    <p:sldLayoutId id="2147483704" r:id="rId16"/>
    <p:sldLayoutId id="2147483705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../media/media1.mid"/><Relationship Id="rId1" Type="http://schemas.microsoft.com/office/2007/relationships/media" Target="../media/media1.mid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166938" y="627063"/>
            <a:ext cx="9850437" cy="1492250"/>
          </a:xfrm>
        </p:spPr>
        <p:txBody>
          <a:bodyPr/>
          <a:lstStyle/>
          <a:p>
            <a:pPr algn="l" eaLnBrk="1" hangingPunct="1"/>
            <a:r>
              <a:rPr lang="en-US" altLang="en-US">
                <a:ln>
                  <a:noFill/>
                </a:ln>
              </a:rPr>
              <a:t>    Qui sont les cybernautes?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3997325" y="4179888"/>
            <a:ext cx="7715250" cy="1606550"/>
          </a:xfrm>
        </p:spPr>
        <p:txBody>
          <a:bodyPr/>
          <a:lstStyle/>
          <a:p>
            <a:pPr algn="ctr" eaLnBrk="1" hangingPunct="1"/>
            <a:r>
              <a:rPr lang="en-US" altLang="en-US" sz="2800" b="1" i="1"/>
              <a:t>Objectif:</a:t>
            </a:r>
          </a:p>
          <a:p>
            <a:pPr algn="l" eaLnBrk="1" hangingPunct="1"/>
            <a:r>
              <a:rPr lang="en-US" altLang="en-US" sz="2800" b="1"/>
              <a:t>Considérer les différents utilisateurs d’Internet</a:t>
            </a:r>
          </a:p>
          <a:p>
            <a:pPr algn="l" eaLnBrk="1" hangingPunct="1">
              <a:buFont typeface="Arial" charset="0"/>
              <a:buChar char="•"/>
            </a:pPr>
            <a:endParaRPr lang="en-US" altLang="en-US" sz="2800" b="1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4525" y="2673350"/>
            <a:ext cx="1741488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601788" y="587375"/>
            <a:ext cx="10018712" cy="660400"/>
          </a:xfrm>
        </p:spPr>
        <p:txBody>
          <a:bodyPr/>
          <a:lstStyle/>
          <a:p>
            <a:pPr eaLnBrk="1" hangingPunct="1"/>
            <a:r>
              <a:rPr lang="en-US" altLang="en-US" sz="2800" b="1" i="1">
                <a:ln>
                  <a:noFill/>
                </a:ln>
              </a:rPr>
              <a:t>Avec quelles prédictions êtes-vous d’accord?</a:t>
            </a:r>
          </a:p>
        </p:txBody>
      </p:sp>
      <p:pic>
        <p:nvPicPr>
          <p:cNvPr id="8195" name="Content Placeholder 1"/>
          <p:cNvPicPr>
            <a:picLocks noGrp="1" noChangeAspect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2703513" y="1490663"/>
            <a:ext cx="8782050" cy="4935537"/>
          </a:xfrm>
        </p:spPr>
      </p:pic>
      <p:sp>
        <p:nvSpPr>
          <p:cNvPr id="3" name="Rectangle 2"/>
          <p:cNvSpPr/>
          <p:nvPr/>
        </p:nvSpPr>
        <p:spPr>
          <a:xfrm>
            <a:off x="2703513" y="1490663"/>
            <a:ext cx="2279650" cy="3443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90875" y="2743200"/>
            <a:ext cx="14668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mission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190875" y="5375275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0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9913" y="4192588"/>
            <a:ext cx="2760662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76425" y="2339975"/>
            <a:ext cx="2890838" cy="3124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GB" dirty="0"/>
              <a:t>1 	</a:t>
            </a:r>
            <a:r>
              <a:rPr lang="en-GB" dirty="0" err="1"/>
              <a:t>vrai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GB" dirty="0"/>
              <a:t>2 	</a:t>
            </a:r>
            <a:r>
              <a:rPr lang="en-GB" dirty="0" err="1"/>
              <a:t>fournir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GB" dirty="0"/>
              <a:t>3 	</a:t>
            </a:r>
            <a:r>
              <a:rPr lang="en-GB" dirty="0" err="1"/>
              <a:t>appartiennent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en-GB" dirty="0"/>
              <a:t>4 	</a:t>
            </a:r>
            <a:r>
              <a:rPr lang="en-GB" dirty="0" err="1"/>
              <a:t>nécessaires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fr-FR" dirty="0"/>
              <a:t>5 	comparer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fr-FR" dirty="0"/>
              <a:t>6 	dépend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fr-FR" dirty="0"/>
              <a:t>7 	possèdent</a:t>
            </a:r>
            <a:endParaRPr lang="en-GB" dirty="0"/>
          </a:p>
          <a:p>
            <a:pPr eaLnBrk="1" fontAlgn="auto" hangingPunct="1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en-GB" dirty="0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3382963" y="587375"/>
            <a:ext cx="6192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 sz="3600" b="1">
                <a:latin typeface="Corbel" pitchFamily="34" charset="0"/>
              </a:rPr>
              <a:t>Remplissez les blancs</a:t>
            </a:r>
          </a:p>
        </p:txBody>
      </p:sp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4989513" y="2260600"/>
            <a:ext cx="5853112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altLang="en-US" sz="2400">
                <a:latin typeface="Corbel" pitchFamily="34" charset="0"/>
              </a:rPr>
              <a:t>8 	faible</a:t>
            </a:r>
            <a:endParaRPr lang="en-GB" altLang="en-US" sz="2400">
              <a:latin typeface="Corbel" pitchFamily="34" charset="0"/>
            </a:endParaRPr>
          </a:p>
          <a:p>
            <a:pPr eaLnBrk="1" hangingPunct="1"/>
            <a:r>
              <a:rPr lang="fr-FR" altLang="en-US" sz="2400">
                <a:latin typeface="Corbel" pitchFamily="34" charset="0"/>
              </a:rPr>
              <a:t>9	s’inquiéter</a:t>
            </a:r>
            <a:endParaRPr lang="en-GB" altLang="en-US" sz="2400">
              <a:latin typeface="Corbel" pitchFamily="34" charset="0"/>
            </a:endParaRPr>
          </a:p>
          <a:p>
            <a:pPr eaLnBrk="1" hangingPunct="1"/>
            <a:r>
              <a:rPr lang="fr-FR" altLang="en-US" sz="2400">
                <a:latin typeface="Corbel" pitchFamily="34" charset="0"/>
              </a:rPr>
              <a:t>10	souligne</a:t>
            </a:r>
            <a:endParaRPr lang="en-GB" altLang="en-US" sz="2400">
              <a:latin typeface="Corbel" pitchFamily="34" charset="0"/>
            </a:endParaRPr>
          </a:p>
          <a:p>
            <a:pPr eaLnBrk="1" hangingPunct="1"/>
            <a:endParaRPr lang="en-GB" altLang="en-US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363788" y="358775"/>
            <a:ext cx="6958012" cy="450850"/>
          </a:xfrm>
        </p:spPr>
        <p:txBody>
          <a:bodyPr/>
          <a:lstStyle/>
          <a:p>
            <a:pPr eaLnBrk="1" hangingPunct="1"/>
            <a:r>
              <a:rPr lang="en-GB" altLang="en-US" sz="3600">
                <a:ln>
                  <a:noFill/>
                </a:ln>
              </a:rPr>
              <a:t>Traductions possibles</a:t>
            </a:r>
            <a:endParaRPr lang="en-GB" altLang="en-US" sz="3600" b="1">
              <a:ln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27138" y="1792288"/>
            <a:ext cx="111521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457200" indent="-457200" defTabSz="914400" eaLnBrk="1" hangingPunct="1">
              <a:buFontTx/>
              <a:buAutoNum type="arabicPlain"/>
              <a:tabLst>
                <a:tab pos="269875" algn="l"/>
              </a:tabLst>
              <a:defRPr/>
            </a:pP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À l’avenir, on consommera de moins en moins de papier.</a:t>
            </a:r>
          </a:p>
          <a:p>
            <a:pPr marL="457200" indent="-457200" defTabSz="914400" eaLnBrk="1" hangingPunct="1">
              <a:tabLst>
                <a:tab pos="269875" algn="l"/>
              </a:tabLst>
              <a:defRPr/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 marL="457200" indent="-457200" defTabSz="914400">
              <a:buFontTx/>
              <a:buAutoNum type="arabicPlain" startAt="2"/>
              <a:tabLst>
                <a:tab pos="269875" algn="l"/>
              </a:tabLst>
              <a:defRPr/>
            </a:pP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Les hôpitaux se serviront peut-être de robots au lieu de chirurgiens.</a:t>
            </a:r>
          </a:p>
          <a:p>
            <a:pPr marL="457200" indent="-457200" defTabSz="914400">
              <a:tabLst>
                <a:tab pos="269875" algn="l"/>
              </a:tabLst>
              <a:defRPr/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 marL="457200" indent="-457200" defTabSz="914400">
              <a:buFontTx/>
              <a:buAutoNum type="arabicPlain" startAt="3"/>
              <a:tabLst>
                <a:tab pos="269875" algn="l"/>
              </a:tabLst>
              <a:defRPr/>
            </a:pP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L’enseignement de l’informatique devrait être obligatoire dans les écoles françaises</a:t>
            </a:r>
          </a:p>
          <a:p>
            <a:pPr marL="457200" indent="-457200" defTabSz="914400">
              <a:tabLst>
                <a:tab pos="269875" algn="l"/>
              </a:tabLst>
              <a:defRPr/>
            </a:pP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.</a:t>
            </a: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 marL="457200" indent="-457200" defTabSz="914400">
              <a:buFontTx/>
              <a:buAutoNum type="arabicPlain" startAt="4"/>
              <a:tabLst>
                <a:tab pos="269875" algn="l"/>
              </a:tabLst>
              <a:defRPr/>
            </a:pP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Les jeunes doivent être capables de travailler avec la technologie numérique.</a:t>
            </a:r>
          </a:p>
          <a:p>
            <a:pPr marL="457200" indent="-457200" defTabSz="914400">
              <a:tabLst>
                <a:tab pos="269875" algn="l"/>
              </a:tabLst>
              <a:defRPr/>
            </a:pP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 defTabSz="914400">
              <a:tabLst>
                <a:tab pos="269875" algn="l"/>
              </a:tabLst>
              <a:defRPr/>
            </a:pP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5 </a:t>
            </a:r>
            <a:r>
              <a:rPr lang="fr-FR" sz="240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	    Personne </a:t>
            </a:r>
            <a:r>
              <a:rPr lang="fr-FR" sz="2400" dirty="0">
                <a:solidFill>
                  <a:srgbClr val="000000"/>
                </a:solidFill>
                <a:latin typeface="+mn-lt"/>
                <a:ea typeface="Cambria" pitchFamily="18" charset="0"/>
                <a:cs typeface="Times New Roman" pitchFamily="18" charset="0"/>
              </a:rPr>
              <a:t>ne sait ce qui sera possible d’ici vingt ans.</a:t>
            </a:r>
            <a:endParaRPr lang="en-GB" sz="2400" dirty="0">
              <a:latin typeface="+mn-lt"/>
              <a:cs typeface="Arial" panose="020B0604020202020204" pitchFamily="34" charset="0"/>
            </a:endParaRPr>
          </a:p>
          <a:p>
            <a:pPr defTabSz="914400">
              <a:tabLst>
                <a:tab pos="269875" algn="l"/>
              </a:tabLst>
              <a:defRPr/>
            </a:pPr>
            <a:endParaRPr lang="en-GB" sz="24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363788" y="358775"/>
            <a:ext cx="6958012" cy="450850"/>
          </a:xfrm>
        </p:spPr>
        <p:txBody>
          <a:bodyPr/>
          <a:lstStyle/>
          <a:p>
            <a:pPr eaLnBrk="1" hangingPunct="1"/>
            <a:r>
              <a:rPr lang="en-GB" altLang="en-US" sz="3600">
                <a:ln>
                  <a:noFill/>
                </a:ln>
              </a:rPr>
              <a:t>Traductions possibles</a:t>
            </a:r>
            <a:endParaRPr lang="en-GB" altLang="en-US" sz="3600" b="1">
              <a:ln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85925" y="1039813"/>
            <a:ext cx="9093200" cy="5648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spcAft>
                <a:spcPts val="600"/>
              </a:spcAft>
              <a:buFontTx/>
              <a:buAutoNum type="arabicPlain"/>
              <a:tabLst>
                <a:tab pos="27051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Les enfants savent /qu’ils ne devraient pas donner leurs coordonnées/ à une personne inconnue. [3 marks]</a:t>
            </a:r>
          </a:p>
          <a:p>
            <a:pPr marL="342900" indent="-342900" eaLnBrk="1" hangingPunct="1">
              <a:spcAft>
                <a:spcPts val="600"/>
              </a:spcAft>
              <a:buFontTx/>
              <a:buAutoNum type="arabicPlain"/>
              <a:tabLst>
                <a:tab pos="270510" algn="l"/>
              </a:tabLst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70510" indent="-270510" eaLnBrk="1" hangingPunct="1">
              <a:spcAft>
                <a:spcPts val="600"/>
              </a:spcAft>
              <a:tabLst>
                <a:tab pos="27051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2   Hier,/ j’ai supprimé un message/ sans le lire. [3 marks]</a:t>
            </a: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2"/>
              <a:tabLst>
                <a:tab pos="270510" algn="l"/>
              </a:tabLst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3"/>
              <a:tabLst>
                <a:tab pos="27051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Beaucoup de jeunes /se sont inscrits sur Facebook – /et leurs parents aussi!			[3 marks]</a:t>
            </a: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3"/>
              <a:tabLst>
                <a:tab pos="270510" algn="l"/>
              </a:tabLst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4"/>
              <a:tabLst>
                <a:tab pos="27051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Si nous comprenons /les dangers des réseaux sociaux/, nous pouvons nous en protéger.	[3 marks]</a:t>
            </a: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4"/>
              <a:tabLst>
                <a:tab pos="270510" algn="l"/>
              </a:tabLst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5"/>
              <a:tabLst>
                <a:tab pos="27051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Vous sentez-vous dépassé/ en ce qui concerne/ la communication électronique? 		[3 marks]</a:t>
            </a:r>
          </a:p>
          <a:p>
            <a:pPr eaLnBrk="1" hangingPunct="1">
              <a:spcAft>
                <a:spcPts val="600"/>
              </a:spcAft>
              <a:tabLst>
                <a:tab pos="270510" algn="l"/>
              </a:tabLst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Aft>
                <a:spcPts val="600"/>
              </a:spcAft>
              <a:buFontTx/>
              <a:buAutoNum type="arabicPlain" startAt="5"/>
              <a:tabLst>
                <a:tab pos="270510" algn="l"/>
              </a:tabLst>
              <a:defRPr/>
            </a:pP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	J’ai </a:t>
            </a:r>
            <a:r>
              <a:rPr lang="fr-FR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assisté à une conférence/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parce que je voulais </a:t>
            </a:r>
            <a:r>
              <a:rPr lang="fr-FR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tout simplement/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m’informer.		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[3 marks]</a:t>
            </a:r>
          </a:p>
          <a:p>
            <a:pPr marL="270510" indent="-270510" eaLnBrk="1" hangingPunct="1">
              <a:spcAft>
                <a:spcPts val="600"/>
              </a:spcAft>
              <a:tabLst>
                <a:tab pos="270510" algn="l"/>
              </a:tabLst>
              <a:defRPr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													[Total: 18 marks]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145</TotalTime>
  <Words>259</Words>
  <Application>Microsoft Office PowerPoint</Application>
  <PresentationFormat>Widescreen</PresentationFormat>
  <Paragraphs>39</Paragraphs>
  <Slides>5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Parallax</vt:lpstr>
      <vt:lpstr>    Qui sont les cybernautes?</vt:lpstr>
      <vt:lpstr>Avec quelles prédictions êtes-vous d’accord?</vt:lpstr>
      <vt:lpstr>PowerPoint Presentation</vt:lpstr>
      <vt:lpstr>Traductions possibles</vt:lpstr>
      <vt:lpstr>Traductions possibles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Convisser</dc:creator>
  <cp:lastModifiedBy>Françoise Marteel</cp:lastModifiedBy>
  <cp:revision>21</cp:revision>
  <dcterms:created xsi:type="dcterms:W3CDTF">2014-09-12T02:11:33Z</dcterms:created>
  <dcterms:modified xsi:type="dcterms:W3CDTF">2023-01-06T11:54:33Z</dcterms:modified>
</cp:coreProperties>
</file>