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70" r:id="rId5"/>
    <p:sldId id="258" r:id="rId6"/>
    <p:sldId id="260" r:id="rId7"/>
    <p:sldId id="293" r:id="rId8"/>
    <p:sldId id="271" r:id="rId9"/>
    <p:sldId id="294" r:id="rId10"/>
    <p:sldId id="295" r:id="rId11"/>
    <p:sldId id="277" r:id="rId12"/>
    <p:sldId id="296" r:id="rId13"/>
    <p:sldId id="297" r:id="rId14"/>
    <p:sldId id="307" r:id="rId15"/>
    <p:sldId id="312" r:id="rId16"/>
    <p:sldId id="313" r:id="rId17"/>
    <p:sldId id="278" r:id="rId18"/>
    <p:sldId id="298" r:id="rId19"/>
    <p:sldId id="267" r:id="rId20"/>
    <p:sldId id="272" r:id="rId21"/>
    <p:sldId id="306" r:id="rId22"/>
    <p:sldId id="274" r:id="rId23"/>
    <p:sldId id="308" r:id="rId24"/>
    <p:sldId id="309" r:id="rId25"/>
    <p:sldId id="289" r:id="rId26"/>
    <p:sldId id="315" r:id="rId27"/>
    <p:sldId id="286" r:id="rId28"/>
    <p:sldId id="302" r:id="rId29"/>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E9E"/>
    <a:srgbClr val="F3793F"/>
    <a:srgbClr val="A262D0"/>
    <a:srgbClr val="99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9" d="100"/>
          <a:sy n="109" d="100"/>
        </p:scale>
        <p:origin x="6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22FF365-F60B-4EA8-8B63-C1DF69708A40}" type="datetimeFigureOut">
              <a:rPr lang="fr-FR" smtClean="0"/>
              <a:t>17/11/2020</a:t>
            </a:fld>
            <a:endParaRPr lang="fr-FR"/>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1AEEF32-60EF-4A6E-AB98-E6FA3F2B725A}" type="slidenum">
              <a:rPr lang="fr-FR" smtClean="0"/>
              <a:t>‹#›</a:t>
            </a:fld>
            <a:endParaRPr lang="fr-FR"/>
          </a:p>
        </p:txBody>
      </p:sp>
    </p:spTree>
    <p:extLst>
      <p:ext uri="{BB962C8B-B14F-4D97-AF65-F5344CB8AC3E}">
        <p14:creationId xmlns:p14="http://schemas.microsoft.com/office/powerpoint/2010/main" val="2794282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F5252C6-324E-4A1F-A028-CABD48B3BA7F}" type="datetimeFigureOut">
              <a:rPr lang="fr-FR" smtClean="0"/>
              <a:t>17/11/2020</a:t>
            </a:fld>
            <a:endParaRPr lang="fr-FR"/>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60B39B9-4632-4180-8A4C-CA6539A82B04}" type="slidenum">
              <a:rPr lang="fr-FR" smtClean="0"/>
              <a:t>‹#›</a:t>
            </a:fld>
            <a:endParaRPr lang="fr-FR"/>
          </a:p>
        </p:txBody>
      </p:sp>
    </p:spTree>
    <p:extLst>
      <p:ext uri="{BB962C8B-B14F-4D97-AF65-F5344CB8AC3E}">
        <p14:creationId xmlns:p14="http://schemas.microsoft.com/office/powerpoint/2010/main" val="29843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Mark out of 20. </a:t>
            </a:r>
            <a:r>
              <a:rPr lang="fr-FR" dirty="0" err="1"/>
              <a:t>Divide</a:t>
            </a:r>
            <a:r>
              <a:rPr lang="fr-FR" dirty="0"/>
              <a:t> by </a:t>
            </a:r>
            <a:r>
              <a:rPr lang="fr-FR" dirty="0" err="1"/>
              <a:t>two</a:t>
            </a:r>
            <a:r>
              <a:rPr lang="fr-FR" dirty="0"/>
              <a:t>. Round up for a</a:t>
            </a:r>
            <a:r>
              <a:rPr lang="fr-FR" baseline="0" dirty="0"/>
              <a:t> mark out of 10</a:t>
            </a:r>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21</a:t>
            </a:fld>
            <a:endParaRPr lang="fr-FR"/>
          </a:p>
        </p:txBody>
      </p:sp>
    </p:spTree>
    <p:extLst>
      <p:ext uri="{BB962C8B-B14F-4D97-AF65-F5344CB8AC3E}">
        <p14:creationId xmlns:p14="http://schemas.microsoft.com/office/powerpoint/2010/main" val="87644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17/11/2020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0251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17/11/2020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24172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17/11/2020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4061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17/11/2020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67848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37D85-D84B-4CFB-BB0A-F4455B32746E}" type="datetimeFigureOut">
              <a:rPr lang="fr-FR" smtClean="0"/>
              <a:t>17/11/2020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0250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3CB37D85-D84B-4CFB-BB0A-F4455B32746E}" type="datetimeFigureOut">
              <a:rPr lang="fr-FR" smtClean="0"/>
              <a:t>17/11/2020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42927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3CB37D85-D84B-4CFB-BB0A-F4455B32746E}" type="datetimeFigureOut">
              <a:rPr lang="fr-FR" smtClean="0"/>
              <a:t>17/11/2020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7427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3CB37D85-D84B-4CFB-BB0A-F4455B32746E}" type="datetimeFigureOut">
              <a:rPr lang="fr-FR" smtClean="0"/>
              <a:t>17/11/2020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0559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37D85-D84B-4CFB-BB0A-F4455B32746E}" type="datetimeFigureOut">
              <a:rPr lang="fr-FR" smtClean="0"/>
              <a:t>17/11/2020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79683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17/11/2020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21032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17/11/2020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603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37D85-D84B-4CFB-BB0A-F4455B32746E}" type="datetimeFigureOut">
              <a:rPr lang="fr-FR" smtClean="0"/>
              <a:t>17/11/2020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3C8C8-59B0-40E2-8E53-9D17CC1F5A67}" type="slidenum">
              <a:rPr lang="fr-FR" smtClean="0"/>
              <a:t>‹#›</a:t>
            </a:fld>
            <a:endParaRPr lang="fr-FR"/>
          </a:p>
        </p:txBody>
      </p:sp>
    </p:spTree>
    <p:extLst>
      <p:ext uri="{BB962C8B-B14F-4D97-AF65-F5344CB8AC3E}">
        <p14:creationId xmlns:p14="http://schemas.microsoft.com/office/powerpoint/2010/main" val="214690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media5.mp3"/><Relationship Id="rId5" Type="http://schemas.microsoft.com/office/2007/relationships/media" Target="../media/media5.mp3"/><Relationship Id="rId4" Type="http://schemas.openxmlformats.org/officeDocument/2006/relationships/audio" Target="../media/media4.mp3"/><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rPr>
              <a:t>Thème 1: Les Aspects de la Société Francophone: Les Tendances</a:t>
            </a:r>
          </a:p>
        </p:txBody>
      </p:sp>
      <p:sp>
        <p:nvSpPr>
          <p:cNvPr id="5" name="Rectangle 4"/>
          <p:cNvSpPr/>
          <p:nvPr/>
        </p:nvSpPr>
        <p:spPr>
          <a:xfrm>
            <a:off x="3911253" y="632110"/>
            <a:ext cx="2179150" cy="1112172"/>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1. La famille en voie de changement</a:t>
            </a:r>
          </a:p>
        </p:txBody>
      </p:sp>
      <p:sp>
        <p:nvSpPr>
          <p:cNvPr id="9" name="Rectangle 8"/>
          <p:cNvSpPr/>
          <p:nvPr/>
        </p:nvSpPr>
        <p:spPr>
          <a:xfrm>
            <a:off x="3869742" y="2950338"/>
            <a:ext cx="2220661" cy="1123955"/>
          </a:xfrm>
          <a:prstGeom prst="rect">
            <a:avLst/>
          </a:prstGeom>
          <a:solidFill>
            <a:srgbClr val="8CDA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2. La ‘cyber-société’</a:t>
            </a:r>
          </a:p>
        </p:txBody>
      </p:sp>
      <p:sp>
        <p:nvSpPr>
          <p:cNvPr id="10" name="Rectangle 9"/>
          <p:cNvSpPr/>
          <p:nvPr/>
        </p:nvSpPr>
        <p:spPr>
          <a:xfrm>
            <a:off x="3869741" y="4865205"/>
            <a:ext cx="2220662" cy="1161198"/>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3: Le rôle du bénévolat</a:t>
            </a:r>
          </a:p>
        </p:txBody>
      </p:sp>
      <p:sp>
        <p:nvSpPr>
          <p:cNvPr id="11" name="Rectangle 10"/>
          <p:cNvSpPr/>
          <p:nvPr/>
        </p:nvSpPr>
        <p:spPr>
          <a:xfrm>
            <a:off x="6340568" y="211352"/>
            <a:ext cx="4327433" cy="538619"/>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a. La vie de couple: nouvelles tendances</a:t>
            </a:r>
          </a:p>
        </p:txBody>
      </p:sp>
      <p:sp>
        <p:nvSpPr>
          <p:cNvPr id="12" name="Rectangle 11"/>
          <p:cNvSpPr/>
          <p:nvPr/>
        </p:nvSpPr>
        <p:spPr>
          <a:xfrm>
            <a:off x="6340567" y="901723"/>
            <a:ext cx="4327433" cy="556796"/>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b. Monoparentalité, homoparentalité, familles recomposées</a:t>
            </a:r>
          </a:p>
        </p:txBody>
      </p:sp>
      <p:sp>
        <p:nvSpPr>
          <p:cNvPr id="13" name="Rectangle 12"/>
          <p:cNvSpPr/>
          <p:nvPr/>
        </p:nvSpPr>
        <p:spPr>
          <a:xfrm>
            <a:off x="6340567" y="1635339"/>
            <a:ext cx="4327433" cy="533620"/>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c. Grands-parents, parents et enfants: soucis et problèmes</a:t>
            </a:r>
          </a:p>
        </p:txBody>
      </p:sp>
      <p:sp>
        <p:nvSpPr>
          <p:cNvPr id="30" name="Rectangle 29"/>
          <p:cNvSpPr/>
          <p:nvPr/>
        </p:nvSpPr>
        <p:spPr>
          <a:xfrm>
            <a:off x="6300245" y="2416718"/>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a. Comment la technologie facilite la vie quotidienne</a:t>
            </a:r>
          </a:p>
        </p:txBody>
      </p:sp>
      <p:sp>
        <p:nvSpPr>
          <p:cNvPr id="31" name="Rectangle 30"/>
          <p:cNvSpPr/>
          <p:nvPr/>
        </p:nvSpPr>
        <p:spPr>
          <a:xfrm>
            <a:off x="6300245" y="3077989"/>
            <a:ext cx="4327433" cy="533620"/>
          </a:xfrm>
          <a:prstGeom prst="rect">
            <a:avLst/>
          </a:prstGeom>
          <a:solidFill>
            <a:srgbClr val="8CDAC2"/>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a:solidFill>
                  <a:schemeClr val="tx1"/>
                </a:solidFill>
              </a:rPr>
              <a:t>b. Quels dangers la cyber-société pose-t-elle?</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rgbClr val="8CDAC2"/>
          </a:solidFill>
          <a:ln w="571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a:solidFill>
                  <a:schemeClr val="tx1"/>
                </a:solidFill>
              </a:rPr>
              <a:t>c. Qui sont les cybernautes?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a:solidFill>
                  <a:schemeClr val="tx1"/>
                </a:solidFill>
              </a:rPr>
              <a:t>a. Qui sont et que font les bénévoles?</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a:solidFill>
                <a:schemeClr val="tx1"/>
              </a:solidFill>
            </a:endParaRPr>
          </a:p>
          <a:p>
            <a:pPr marL="0" lvl="1"/>
            <a:r>
              <a:rPr lang="fr-FR" sz="1600" b="1" dirty="0">
                <a:solidFill>
                  <a:schemeClr val="tx1"/>
                </a:solidFill>
              </a:rPr>
              <a:t>b. Le bénévolat: Quelles valeurs pour ceux qui sont aidés?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a:solidFill>
                <a:schemeClr val="tx1"/>
              </a:solidFill>
            </a:endParaRPr>
          </a:p>
          <a:p>
            <a:pPr marL="0" lvl="1"/>
            <a:r>
              <a:rPr lang="fr-FR" sz="1600" b="1" dirty="0">
                <a:solidFill>
                  <a:schemeClr val="tx1"/>
                </a:solidFill>
              </a:rPr>
              <a:t>c. Le bénévolat: Quelles valeurs pour ceux qui aident?</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360218" y="387927"/>
            <a:ext cx="1382430" cy="400110"/>
          </a:xfrm>
          <a:prstGeom prst="rect">
            <a:avLst/>
          </a:prstGeom>
          <a:noFill/>
        </p:spPr>
        <p:txBody>
          <a:bodyPr wrap="none" rtlCol="0">
            <a:spAutoFit/>
          </a:bodyPr>
          <a:lstStyle/>
          <a:p>
            <a:r>
              <a:rPr lang="fr-FR" sz="2000" b="1" dirty="0"/>
              <a:t>1ère année</a:t>
            </a:r>
          </a:p>
        </p:txBody>
      </p:sp>
    </p:spTree>
    <p:extLst>
      <p:ext uri="{BB962C8B-B14F-4D97-AF65-F5344CB8AC3E}">
        <p14:creationId xmlns:p14="http://schemas.microsoft.com/office/powerpoint/2010/main" val="286327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08556"/>
            <a:ext cx="7921154" cy="611875"/>
          </a:xfrm>
        </p:spPr>
        <p:txBody>
          <a:bodyPr>
            <a:normAutofit/>
          </a:bodyPr>
          <a:lstStyle/>
          <a:p>
            <a:r>
              <a:rPr lang="fr-FR" sz="3600" b="1" dirty="0"/>
              <a:t>Dix conseils pour rester net sur le Web</a:t>
            </a:r>
          </a:p>
        </p:txBody>
      </p:sp>
      <p:pic>
        <p:nvPicPr>
          <p:cNvPr id="5" name="Picture 4" descr="Conseil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528" y="1094540"/>
            <a:ext cx="4051768" cy="5448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642781" y="1020422"/>
            <a:ext cx="4786710" cy="5632312"/>
          </a:xfrm>
          <a:prstGeom prst="rect">
            <a:avLst/>
          </a:prstGeom>
          <a:solidFill>
            <a:schemeClr val="accent1">
              <a:lumMod val="20000"/>
              <a:lumOff val="80000"/>
            </a:schemeClr>
          </a:solidFill>
        </p:spPr>
        <p:txBody>
          <a:bodyPr wrap="square" rtlCol="0">
            <a:spAutoFit/>
          </a:bodyPr>
          <a:lstStyle/>
          <a:p>
            <a:r>
              <a:rPr lang="fr-FR" sz="2000" b="1" dirty="0"/>
              <a:t>Sur le poster, écrivez le bon titre pour chaque conseil:</a:t>
            </a:r>
          </a:p>
          <a:p>
            <a:pPr marL="285750" indent="-285750">
              <a:buFont typeface="Arial"/>
              <a:buChar char="•"/>
            </a:pPr>
            <a:r>
              <a:rPr lang="fr-FR" sz="1600" dirty="0"/>
              <a:t>Faire attention aux photos </a:t>
            </a:r>
            <a:r>
              <a:rPr lang="fr-FR" sz="1600" b="1" dirty="0">
                <a:solidFill>
                  <a:srgbClr val="FF0000"/>
                </a:solidFill>
              </a:rPr>
              <a:t>3</a:t>
            </a:r>
          </a:p>
          <a:p>
            <a:pPr marL="285750" indent="-285750">
              <a:buFont typeface="Arial"/>
              <a:buChar char="•"/>
            </a:pPr>
            <a:r>
              <a:rPr lang="fr-FR" sz="1600" dirty="0"/>
              <a:t>Respecter les autres </a:t>
            </a:r>
            <a:r>
              <a:rPr lang="fr-FR" sz="1600" b="1" dirty="0">
                <a:solidFill>
                  <a:srgbClr val="FF0000"/>
                </a:solidFill>
              </a:rPr>
              <a:t>7</a:t>
            </a:r>
            <a:endParaRPr lang="fr-FR" sz="1600" dirty="0"/>
          </a:p>
          <a:p>
            <a:pPr marL="285750" indent="-285750">
              <a:buFont typeface="Arial"/>
              <a:buChar char="•"/>
            </a:pPr>
            <a:r>
              <a:rPr lang="fr-FR" sz="1600" dirty="0"/>
              <a:t>Ne pas tout dire </a:t>
            </a:r>
            <a:r>
              <a:rPr lang="fr-FR" sz="1600" b="1" dirty="0">
                <a:solidFill>
                  <a:srgbClr val="FF0000"/>
                </a:solidFill>
              </a:rPr>
              <a:t>2</a:t>
            </a:r>
            <a:endParaRPr lang="fr-FR" sz="1600" dirty="0"/>
          </a:p>
          <a:p>
            <a:pPr marL="285750" indent="-285750">
              <a:buFont typeface="Arial"/>
              <a:buChar char="•"/>
            </a:pPr>
            <a:r>
              <a:rPr lang="fr-FR" sz="1600" dirty="0"/>
              <a:t>Réfléchir avant de publier </a:t>
            </a:r>
            <a:r>
              <a:rPr lang="fr-FR" sz="1600" b="1" dirty="0">
                <a:solidFill>
                  <a:srgbClr val="FF0000"/>
                </a:solidFill>
              </a:rPr>
              <a:t>1</a:t>
            </a:r>
            <a:endParaRPr lang="fr-FR" sz="1600" dirty="0"/>
          </a:p>
          <a:p>
            <a:pPr marL="285750" indent="-285750">
              <a:buFont typeface="Arial"/>
              <a:buChar char="•"/>
            </a:pPr>
            <a:r>
              <a:rPr lang="fr-FR" sz="1600" dirty="0"/>
              <a:t>Vérifier ses traces </a:t>
            </a:r>
            <a:r>
              <a:rPr lang="fr-FR" sz="1600" b="1" dirty="0">
                <a:solidFill>
                  <a:srgbClr val="FF0000"/>
                </a:solidFill>
              </a:rPr>
              <a:t>6</a:t>
            </a:r>
            <a:endParaRPr lang="fr-FR" sz="1600" dirty="0"/>
          </a:p>
          <a:p>
            <a:pPr marL="285750" indent="-285750">
              <a:buFont typeface="Arial"/>
              <a:buChar char="•"/>
            </a:pPr>
            <a:r>
              <a:rPr lang="fr-FR" sz="1600" dirty="0"/>
              <a:t>Se créer plusieurs adresses </a:t>
            </a:r>
            <a:r>
              <a:rPr lang="fr-FR" sz="1600" b="1" dirty="0">
                <a:solidFill>
                  <a:srgbClr val="FF0000"/>
                </a:solidFill>
              </a:rPr>
              <a:t>10</a:t>
            </a:r>
            <a:endParaRPr lang="fr-FR" sz="1600" dirty="0"/>
          </a:p>
          <a:p>
            <a:pPr marL="285750" indent="-285750">
              <a:buFont typeface="Arial"/>
              <a:buChar char="•"/>
            </a:pPr>
            <a:r>
              <a:rPr lang="fr-FR" sz="1600" dirty="0"/>
              <a:t>Sécuriser ses comptes </a:t>
            </a:r>
            <a:r>
              <a:rPr lang="fr-FR" sz="1600" b="1" dirty="0">
                <a:solidFill>
                  <a:srgbClr val="FF0000"/>
                </a:solidFill>
              </a:rPr>
              <a:t>4</a:t>
            </a:r>
            <a:endParaRPr lang="fr-FR" sz="1600" dirty="0"/>
          </a:p>
          <a:p>
            <a:pPr marL="285750" indent="-285750">
              <a:buFont typeface="Arial"/>
              <a:buChar char="•"/>
            </a:pPr>
            <a:r>
              <a:rPr lang="fr-FR" sz="1600" dirty="0"/>
              <a:t>Utiliser un pseudonyme </a:t>
            </a:r>
            <a:r>
              <a:rPr lang="fr-FR" sz="1600" b="1" dirty="0">
                <a:solidFill>
                  <a:srgbClr val="FF0000"/>
                </a:solidFill>
              </a:rPr>
              <a:t>8</a:t>
            </a:r>
            <a:endParaRPr lang="fr-FR" sz="1600" dirty="0"/>
          </a:p>
          <a:p>
            <a:pPr marL="285750" indent="-285750">
              <a:buFont typeface="Arial"/>
              <a:buChar char="•"/>
            </a:pPr>
            <a:r>
              <a:rPr lang="fr-FR" sz="1600" dirty="0"/>
              <a:t>Faire attention aux mots de passe </a:t>
            </a:r>
            <a:r>
              <a:rPr lang="fr-FR" sz="1600" b="1" dirty="0">
                <a:solidFill>
                  <a:srgbClr val="FF0000"/>
                </a:solidFill>
              </a:rPr>
              <a:t>5</a:t>
            </a:r>
            <a:endParaRPr lang="fr-FR" sz="1600" dirty="0"/>
          </a:p>
          <a:p>
            <a:pPr marL="285750" indent="-285750">
              <a:buFont typeface="Arial"/>
              <a:buChar char="•"/>
            </a:pPr>
            <a:r>
              <a:rPr lang="fr-FR" sz="1600" dirty="0"/>
              <a:t>Faire le ménage après son surf </a:t>
            </a:r>
            <a:r>
              <a:rPr lang="fr-FR" sz="1600" b="1" dirty="0">
                <a:solidFill>
                  <a:srgbClr val="FF0000"/>
                </a:solidFill>
              </a:rPr>
              <a:t>9</a:t>
            </a:r>
            <a:endParaRPr lang="fr-FR" sz="1600" dirty="0"/>
          </a:p>
          <a:p>
            <a:pPr marL="285750" indent="-285750">
              <a:buFont typeface="Arial"/>
              <a:buChar char="•"/>
            </a:pPr>
            <a:endParaRPr lang="fr-FR" dirty="0"/>
          </a:p>
          <a:p>
            <a:r>
              <a:rPr lang="fr-FR" sz="2000" b="1" dirty="0"/>
              <a:t>Ecrivez des phrases pour donner des conseils aux enfants qui utilisent Internet. </a:t>
            </a:r>
          </a:p>
          <a:p>
            <a:endParaRPr lang="fr-FR" dirty="0"/>
          </a:p>
          <a:p>
            <a:pPr algn="just"/>
            <a:r>
              <a:rPr lang="fr-FR" sz="1600" b="1" dirty="0">
                <a:solidFill>
                  <a:srgbClr val="FF0000"/>
                </a:solidFill>
              </a:rPr>
              <a:t>Pour rester en sécurité sur Internet, les enfants devraient utiliser un pseudonyme. Il faut aussi réfléchir avant de publier et il ne faut pas tout dire en ligne. De plus, il est important de sécuriser ses comptes et de se créer plusieurs adresses email. </a:t>
            </a:r>
          </a:p>
        </p:txBody>
      </p:sp>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4093" y="1029547"/>
            <a:ext cx="517182"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2824" y="4427759"/>
            <a:ext cx="517182"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552" y="4427760"/>
            <a:ext cx="517182" cy="426332"/>
          </a:xfrm>
          <a:prstGeom prst="rect">
            <a:avLst/>
          </a:prstGeom>
          <a:solidFill>
            <a:schemeClr val="bg1"/>
          </a:solidFill>
          <a:ln>
            <a:solidFill>
              <a:srgbClr val="0070C0"/>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481" y="141121"/>
            <a:ext cx="733062" cy="63819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8740" y="95066"/>
            <a:ext cx="799311" cy="671475"/>
          </a:xfrm>
          <a:prstGeom prst="rect">
            <a:avLst/>
          </a:prstGeom>
        </p:spPr>
      </p:pic>
      <p:sp>
        <p:nvSpPr>
          <p:cNvPr id="3" name="TextBox 2"/>
          <p:cNvSpPr txBox="1"/>
          <p:nvPr/>
        </p:nvSpPr>
        <p:spPr>
          <a:xfrm rot="631343">
            <a:off x="10618772" y="911866"/>
            <a:ext cx="1549723" cy="400110"/>
          </a:xfrm>
          <a:prstGeom prst="rect">
            <a:avLst/>
          </a:prstGeom>
          <a:noFill/>
        </p:spPr>
        <p:txBody>
          <a:bodyPr wrap="none" rtlCol="0">
            <a:spAutoFit/>
          </a:bodyPr>
          <a:lstStyle/>
          <a:p>
            <a:r>
              <a:rPr lang="fr-FR" sz="2000" b="1" dirty="0">
                <a:solidFill>
                  <a:srgbClr val="FF0000"/>
                </a:solidFill>
              </a:rPr>
              <a:t>Les réponses</a:t>
            </a:r>
          </a:p>
        </p:txBody>
      </p:sp>
    </p:spTree>
    <p:extLst>
      <p:ext uri="{BB962C8B-B14F-4D97-AF65-F5344CB8AC3E}">
        <p14:creationId xmlns:p14="http://schemas.microsoft.com/office/powerpoint/2010/main" val="50772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5781" y="1340960"/>
            <a:ext cx="10134600" cy="1938992"/>
          </a:xfrm>
          <a:prstGeom prst="rect">
            <a:avLst/>
          </a:prstGeom>
          <a:noFill/>
        </p:spPr>
        <p:txBody>
          <a:bodyPr wrap="square" rtlCol="0">
            <a:spAutoFit/>
          </a:bodyPr>
          <a:lstStyle/>
          <a:p>
            <a:pPr algn="just"/>
            <a:r>
              <a:rPr lang="fr-FR" sz="2400" b="1" dirty="0"/>
              <a:t>Écoutez le reportage concernant une étude effectuée sur l’usage des Smartphones par les gens de plus de 65 ans. Écrivez en français et en phrases complètes un paragraphe de 70 mots au maximum où vous résumez ce que vous avez compris selon les points suivants:</a:t>
            </a:r>
          </a:p>
          <a:p>
            <a:pPr algn="just"/>
            <a:endParaRPr lang="fr-FR" sz="2400" dirty="0"/>
          </a:p>
        </p:txBody>
      </p:sp>
      <p:sp>
        <p:nvSpPr>
          <p:cNvPr id="7" name="Rectangle 6"/>
          <p:cNvSpPr/>
          <p:nvPr/>
        </p:nvSpPr>
        <p:spPr>
          <a:xfrm>
            <a:off x="836401" y="1340960"/>
            <a:ext cx="10709564" cy="50658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1404962" y="3156675"/>
            <a:ext cx="9611539" cy="2092881"/>
          </a:xfrm>
          <a:prstGeom prst="rect">
            <a:avLst/>
          </a:prstGeom>
          <a:noFill/>
        </p:spPr>
        <p:txBody>
          <a:bodyPr wrap="square" rtlCol="0">
            <a:spAutoFit/>
          </a:bodyPr>
          <a:lstStyle/>
          <a:p>
            <a:pPr marL="285750" indent="-285750">
              <a:buFont typeface="Arial" panose="020B0604020202020204" pitchFamily="34" charset="0"/>
              <a:buChar char="•"/>
            </a:pPr>
            <a:r>
              <a:rPr lang="fr-FR" sz="2600" b="1" dirty="0"/>
              <a:t>Les caractéristiques des vieux téléphones portables (2 détails)</a:t>
            </a:r>
          </a:p>
          <a:p>
            <a:pPr marL="285750" indent="-285750">
              <a:buFont typeface="Arial" panose="020B0604020202020204" pitchFamily="34" charset="0"/>
              <a:buChar char="•"/>
            </a:pPr>
            <a:r>
              <a:rPr lang="fr-FR" sz="2600" b="1" dirty="0"/>
              <a:t>Les résultats de l’étude réalisée par </a:t>
            </a:r>
            <a:r>
              <a:rPr lang="fr-FR" sz="2600" b="1" dirty="0" err="1"/>
              <a:t>Doro</a:t>
            </a:r>
            <a:r>
              <a:rPr lang="fr-FR" sz="2600" b="1" dirty="0"/>
              <a:t> (3 détails)</a:t>
            </a:r>
          </a:p>
          <a:p>
            <a:pPr marL="285750" indent="-285750">
              <a:buFont typeface="Arial" panose="020B0604020202020204" pitchFamily="34" charset="0"/>
              <a:buChar char="•"/>
            </a:pPr>
            <a:r>
              <a:rPr lang="fr-FR" sz="2600" b="1" dirty="0"/>
              <a:t>Les raisons pour lesquelles certains séniors n’ont pas encore acheté de Smartphones (2 détails)</a:t>
            </a:r>
          </a:p>
          <a:p>
            <a:pPr marL="285750" indent="-285750">
              <a:buFont typeface="Arial" panose="020B0604020202020204" pitchFamily="34" charset="0"/>
              <a:buChar char="•"/>
            </a:pPr>
            <a:endParaRPr lang="fr-FR" sz="2600" b="1" dirty="0"/>
          </a:p>
        </p:txBody>
      </p:sp>
      <p:sp>
        <p:nvSpPr>
          <p:cNvPr id="10" name="TextBox 9"/>
          <p:cNvSpPr txBox="1"/>
          <p:nvPr/>
        </p:nvSpPr>
        <p:spPr>
          <a:xfrm>
            <a:off x="947235" y="5527964"/>
            <a:ext cx="10411693" cy="707886"/>
          </a:xfrm>
          <a:prstGeom prst="rect">
            <a:avLst/>
          </a:prstGeom>
          <a:noFill/>
        </p:spPr>
        <p:txBody>
          <a:bodyPr wrap="square" rtlCol="0">
            <a:spAutoFit/>
          </a:bodyPr>
          <a:lstStyle/>
          <a:p>
            <a:r>
              <a:rPr lang="fr-FR" sz="2000" b="1" i="1" dirty="0"/>
              <a:t>Attention! Il y a 5 points supplémentaires pour la qualité de votre langue. Essayez donc d’utiliser vos propres mots autant que possible.</a:t>
            </a:r>
            <a:endParaRPr lang="fr-FR" sz="2000"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5296" y="141122"/>
            <a:ext cx="654237" cy="549603"/>
          </a:xfrm>
          <a:prstGeom prst="rect">
            <a:avLst/>
          </a:prstGeom>
        </p:spPr>
      </p:pic>
      <p:sp>
        <p:nvSpPr>
          <p:cNvPr id="13" name="Title 1"/>
          <p:cNvSpPr txBox="1">
            <a:spLocks/>
          </p:cNvSpPr>
          <p:nvPr/>
        </p:nvSpPr>
        <p:spPr>
          <a:xfrm>
            <a:off x="727363" y="191952"/>
            <a:ext cx="10515600" cy="909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t>L’usage des Smartphones chez les séniors</a:t>
            </a:r>
            <a:endParaRPr lang="fr-FR" sz="3200" b="1" dirty="0"/>
          </a:p>
        </p:txBody>
      </p:sp>
      <p:pic>
        <p:nvPicPr>
          <p:cNvPr id="2" name="les smartphones et les senior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15172" y="171227"/>
            <a:ext cx="610624" cy="610624"/>
          </a:xfrm>
          <a:prstGeom prst="rect">
            <a:avLst/>
          </a:prstGeom>
        </p:spPr>
      </p:pic>
    </p:spTree>
    <p:extLst>
      <p:ext uri="{BB962C8B-B14F-4D97-AF65-F5344CB8AC3E}">
        <p14:creationId xmlns:p14="http://schemas.microsoft.com/office/powerpoint/2010/main" val="2084607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72" fill="hold"/>
                                        <p:tgtEl>
                                          <p:spTgt spid="2"/>
                                        </p:tgtEl>
                                      </p:cBhvr>
                                    </p:cmd>
                                  </p:childTnLst>
                                </p:cTn>
                              </p:par>
                            </p:childTnLst>
                          </p:cTn>
                        </p:par>
                      </p:childTnLst>
                    </p:cTn>
                  </p:par>
                </p:childTnLst>
              </p:cTn>
              <p:nextCondLst>
                <p:cond evt="onClick" delay="0">
                  <p:tgtEl>
                    <p:spTgt spid="2"/>
                  </p:tgtEl>
                </p:cond>
              </p:nextCondLst>
            </p:seq>
            <p:audio>
              <p:cMediaNode vol="71698">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5296" y="141122"/>
            <a:ext cx="654237" cy="549603"/>
          </a:xfrm>
          <a:prstGeom prst="rect">
            <a:avLst/>
          </a:prstGeom>
        </p:spPr>
      </p:pic>
      <p:sp>
        <p:nvSpPr>
          <p:cNvPr id="13" name="Title 1"/>
          <p:cNvSpPr txBox="1">
            <a:spLocks/>
          </p:cNvSpPr>
          <p:nvPr/>
        </p:nvSpPr>
        <p:spPr>
          <a:xfrm>
            <a:off x="727363" y="191952"/>
            <a:ext cx="10515600" cy="909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ea typeface="MS Mincho"/>
                <a:cs typeface="Times New Roman" panose="02020603050405020304" pitchFamily="18" charset="0"/>
              </a:rPr>
              <a:t>CONTENT</a:t>
            </a:r>
            <a:r>
              <a:rPr lang="en-GB" sz="3200" dirty="0">
                <a:ea typeface="MS Mincho"/>
                <a:cs typeface="Times New Roman" panose="02020603050405020304" pitchFamily="18" charset="0"/>
              </a:rPr>
              <a:t> :</a:t>
            </a:r>
            <a:r>
              <a:rPr lang="fr-FR" sz="3600" b="1" dirty="0"/>
              <a:t>L’usage des Smartphones chez les séniors</a:t>
            </a:r>
            <a:endParaRPr lang="fr-FR" sz="3200" b="1" dirty="0"/>
          </a:p>
        </p:txBody>
      </p:sp>
      <p:pic>
        <p:nvPicPr>
          <p:cNvPr id="2" name="les smartphones et les senior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15172" y="171227"/>
            <a:ext cx="610624" cy="610624"/>
          </a:xfrm>
          <a:prstGeom prst="rect">
            <a:avLst/>
          </a:prstGeom>
        </p:spPr>
      </p:pic>
      <p:sp>
        <p:nvSpPr>
          <p:cNvPr id="11" name="TextBox 10"/>
          <p:cNvSpPr txBox="1"/>
          <p:nvPr/>
        </p:nvSpPr>
        <p:spPr>
          <a:xfrm rot="978709">
            <a:off x="8568366" y="1369384"/>
            <a:ext cx="3062557" cy="461665"/>
          </a:xfrm>
          <a:prstGeom prst="rect">
            <a:avLst/>
          </a:prstGeom>
          <a:noFill/>
        </p:spPr>
        <p:txBody>
          <a:bodyPr wrap="none" rtlCol="0">
            <a:spAutoFit/>
          </a:bodyPr>
          <a:lstStyle/>
          <a:p>
            <a:r>
              <a:rPr lang="fr-FR" sz="2400" b="1" dirty="0">
                <a:solidFill>
                  <a:srgbClr val="FF0000"/>
                </a:solidFill>
              </a:rPr>
              <a:t>Les réponses possibles</a:t>
            </a:r>
          </a:p>
        </p:txBody>
      </p:sp>
      <p:sp>
        <p:nvSpPr>
          <p:cNvPr id="3" name="Rectangle 2"/>
          <p:cNvSpPr/>
          <p:nvPr/>
        </p:nvSpPr>
        <p:spPr>
          <a:xfrm>
            <a:off x="545432" y="1101445"/>
            <a:ext cx="10958301" cy="5648278"/>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tabLst>
                <a:tab pos="298450" algn="l"/>
              </a:tabLst>
            </a:pPr>
            <a:r>
              <a:rPr lang="fr-FR" sz="2400" b="1" dirty="0">
                <a:ea typeface="Cambria" panose="02040503050406030204" pitchFamily="18" charset="0"/>
                <a:cs typeface="Times New Roman" panose="02020603050405020304" pitchFamily="18" charset="0"/>
              </a:rPr>
              <a:t>1</a:t>
            </a:r>
            <a:r>
              <a:rPr lang="fr-FR" sz="2400" b="1" baseline="30000" dirty="0">
                <a:ea typeface="Cambria" panose="02040503050406030204" pitchFamily="18" charset="0"/>
                <a:cs typeface="Times New Roman" panose="02020603050405020304" pitchFamily="18" charset="0"/>
              </a:rPr>
              <a:t>er</a:t>
            </a:r>
            <a:r>
              <a:rPr lang="fr-FR" sz="2400" b="1" dirty="0">
                <a:ea typeface="Cambria" panose="02040503050406030204" pitchFamily="18" charset="0"/>
                <a:cs typeface="Times New Roman" panose="02020603050405020304" pitchFamily="18" charset="0"/>
              </a:rPr>
              <a:t> point</a:t>
            </a:r>
            <a:endParaRPr lang="en-GB" sz="2000" dirty="0">
              <a:ea typeface="Cambria" panose="02040503050406030204" pitchFamily="18" charset="0"/>
              <a:cs typeface="Times New Roman" panose="02020603050405020304" pitchFamily="18" charset="0"/>
            </a:endParaRPr>
          </a:p>
          <a:p>
            <a:pPr>
              <a:spcAft>
                <a:spcPts val="0"/>
              </a:spcAft>
              <a:tabLst>
                <a:tab pos="298450" algn="l"/>
              </a:tabLst>
            </a:pPr>
            <a:r>
              <a:rPr lang="fr-FR" sz="2400" dirty="0">
                <a:ea typeface="MS Mincho"/>
                <a:cs typeface="Times New Roman" panose="02020603050405020304" pitchFamily="18" charset="0"/>
              </a:rPr>
              <a:t>-inélégants</a:t>
            </a:r>
            <a:endParaRPr lang="en-GB" sz="2400" dirty="0">
              <a:ea typeface="MS Mincho"/>
              <a:cs typeface="Times New Roman" panose="02020603050405020304" pitchFamily="18" charset="0"/>
            </a:endParaRPr>
          </a:p>
          <a:p>
            <a:pPr>
              <a:spcAft>
                <a:spcPts val="0"/>
              </a:spcAft>
              <a:tabLst>
                <a:tab pos="298450" algn="l"/>
              </a:tabLst>
            </a:pPr>
            <a:r>
              <a:rPr lang="fr-FR" sz="2400" dirty="0">
                <a:ea typeface="MS Mincho"/>
                <a:cs typeface="Times New Roman" panose="02020603050405020304" pitchFamily="18" charset="0"/>
              </a:rPr>
              <a:t>-grosses touches</a:t>
            </a:r>
            <a:endParaRPr lang="en-GB" sz="2400" dirty="0">
              <a:ea typeface="MS Mincho"/>
              <a:cs typeface="Times New Roman" panose="02020603050405020304" pitchFamily="18" charset="0"/>
            </a:endParaRPr>
          </a:p>
          <a:p>
            <a:pPr>
              <a:spcAft>
                <a:spcPts val="0"/>
              </a:spcAft>
              <a:tabLst>
                <a:tab pos="298450" algn="l"/>
              </a:tabLst>
            </a:pPr>
            <a:r>
              <a:rPr lang="fr-FR" sz="2400" dirty="0">
                <a:ea typeface="MS Mincho"/>
                <a:cs typeface="Times New Roman" panose="02020603050405020304" pitchFamily="18" charset="0"/>
              </a:rPr>
              <a:t> </a:t>
            </a:r>
            <a:endParaRPr lang="en-GB" sz="2400" dirty="0">
              <a:ea typeface="MS Mincho"/>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298450" algn="l"/>
              </a:tabLst>
            </a:pPr>
            <a:r>
              <a:rPr lang="fr-FR" sz="2400" b="1" dirty="0">
                <a:ea typeface="Cambria" panose="02040503050406030204" pitchFamily="18" charset="0"/>
                <a:cs typeface="Times New Roman" panose="02020603050405020304" pitchFamily="18" charset="0"/>
              </a:rPr>
              <a:t>2</a:t>
            </a:r>
            <a:r>
              <a:rPr lang="fr-FR" sz="2400" b="1" baseline="30000" dirty="0">
                <a:ea typeface="Cambria" panose="02040503050406030204" pitchFamily="18" charset="0"/>
                <a:cs typeface="Cambria" panose="02040503050406030204" pitchFamily="18" charset="0"/>
              </a:rPr>
              <a:t>è</a:t>
            </a:r>
            <a:r>
              <a:rPr lang="fr-FR" sz="2400" b="1" baseline="30000" dirty="0">
                <a:ea typeface="Cambria" panose="02040503050406030204" pitchFamily="18" charset="0"/>
                <a:cs typeface="Times New Roman" panose="02020603050405020304" pitchFamily="18" charset="0"/>
              </a:rPr>
              <a:t>me</a:t>
            </a:r>
            <a:r>
              <a:rPr lang="fr-FR" sz="2400" b="1" dirty="0">
                <a:ea typeface="Cambria" panose="02040503050406030204" pitchFamily="18" charset="0"/>
                <a:cs typeface="Times New Roman" panose="02020603050405020304" pitchFamily="18" charset="0"/>
              </a:rPr>
              <a:t> point : </a:t>
            </a:r>
            <a:r>
              <a:rPr lang="fr-FR" sz="2400" b="1" dirty="0" err="1">
                <a:ea typeface="Cambria" panose="02040503050406030204" pitchFamily="18" charset="0"/>
                <a:cs typeface="Times New Roman" panose="02020603050405020304" pitchFamily="18" charset="0"/>
              </a:rPr>
              <a:t>any</a:t>
            </a:r>
            <a:r>
              <a:rPr lang="fr-FR" sz="2400" b="1" dirty="0">
                <a:ea typeface="Cambria" panose="02040503050406030204" pitchFamily="18" charset="0"/>
                <a:cs typeface="Times New Roman" panose="02020603050405020304" pitchFamily="18" charset="0"/>
              </a:rPr>
              <a:t> </a:t>
            </a:r>
            <a:r>
              <a:rPr lang="fr-FR" sz="2400" b="1" dirty="0" err="1">
                <a:ea typeface="Cambria" panose="02040503050406030204" pitchFamily="18" charset="0"/>
                <a:cs typeface="Times New Roman" panose="02020603050405020304" pitchFamily="18" charset="0"/>
              </a:rPr>
              <a:t>three</a:t>
            </a:r>
            <a:endParaRPr lang="en-GB" sz="2000" dirty="0">
              <a:ea typeface="Cambria" panose="02040503050406030204" pitchFamily="18" charset="0"/>
              <a:cs typeface="Times New Roman" panose="02020603050405020304" pitchFamily="18" charset="0"/>
            </a:endParaRPr>
          </a:p>
          <a:p>
            <a:pPr>
              <a:spcAft>
                <a:spcPts val="0"/>
              </a:spcAft>
              <a:tabLst>
                <a:tab pos="298450" algn="l"/>
              </a:tabLst>
            </a:pPr>
            <a:r>
              <a:rPr lang="fr-FR" sz="2400" b="1" dirty="0">
                <a:ea typeface="MS Mincho"/>
                <a:cs typeface="Times New Roman" panose="02020603050405020304" pitchFamily="18" charset="0"/>
              </a:rPr>
              <a:t>-</a:t>
            </a:r>
            <a:r>
              <a:rPr lang="fr-FR" sz="2400" dirty="0">
                <a:ea typeface="MS Mincho"/>
                <a:cs typeface="Times New Roman" panose="02020603050405020304" pitchFamily="18" charset="0"/>
              </a:rPr>
              <a:t>35% des répondants/ sondés/ des français de plus de 65 ans qui ont un téléphone portable ont un Smartphone</a:t>
            </a:r>
            <a:endParaRPr lang="en-GB" sz="2400" dirty="0">
              <a:ea typeface="MS Mincho"/>
              <a:cs typeface="Times New Roman" panose="02020603050405020304" pitchFamily="18" charset="0"/>
            </a:endParaRPr>
          </a:p>
          <a:p>
            <a:pPr>
              <a:spcAft>
                <a:spcPts val="0"/>
              </a:spcAft>
              <a:tabLst>
                <a:tab pos="298450" algn="l"/>
              </a:tabLst>
            </a:pPr>
            <a:r>
              <a:rPr lang="fr-FR" sz="2400" dirty="0">
                <a:ea typeface="MS Mincho"/>
                <a:cs typeface="Times New Roman" panose="02020603050405020304" pitchFamily="18" charset="0"/>
              </a:rPr>
              <a:t>-la majorité/ 64% d’entre eux utilisent un téléphone classique</a:t>
            </a:r>
            <a:endParaRPr lang="en-GB" sz="2400" dirty="0">
              <a:ea typeface="MS Mincho"/>
              <a:cs typeface="Times New Roman" panose="02020603050405020304" pitchFamily="18" charset="0"/>
            </a:endParaRPr>
          </a:p>
          <a:p>
            <a:pPr>
              <a:spcAft>
                <a:spcPts val="0"/>
              </a:spcAft>
              <a:tabLst>
                <a:tab pos="298450" algn="l"/>
              </a:tabLst>
            </a:pPr>
            <a:r>
              <a:rPr lang="fr-FR" sz="2400" dirty="0">
                <a:ea typeface="MS Mincho"/>
                <a:cs typeface="Times New Roman" panose="02020603050405020304" pitchFamily="18" charset="0"/>
              </a:rPr>
              <a:t>-la majorité/ 64% d’entre eux ne font qu’appeler/ envoyer des SMS</a:t>
            </a:r>
            <a:endParaRPr lang="en-GB" sz="2400" dirty="0">
              <a:ea typeface="MS Mincho"/>
              <a:cs typeface="Times New Roman" panose="02020603050405020304" pitchFamily="18" charset="0"/>
            </a:endParaRPr>
          </a:p>
          <a:p>
            <a:pPr>
              <a:spcAft>
                <a:spcPts val="0"/>
              </a:spcAft>
              <a:tabLst>
                <a:tab pos="298450" algn="l"/>
              </a:tabLst>
            </a:pPr>
            <a:r>
              <a:rPr lang="fr-FR" sz="2400" dirty="0">
                <a:ea typeface="MS Mincho"/>
                <a:cs typeface="Times New Roman" panose="02020603050405020304" pitchFamily="18" charset="0"/>
              </a:rPr>
              <a:t>-1% ne savent pas quel téléphone ils ont</a:t>
            </a:r>
            <a:endParaRPr lang="en-GB" sz="2400" dirty="0">
              <a:ea typeface="MS Mincho"/>
              <a:cs typeface="Times New Roman" panose="02020603050405020304" pitchFamily="18" charset="0"/>
            </a:endParaRPr>
          </a:p>
          <a:p>
            <a:pPr>
              <a:spcAft>
                <a:spcPts val="0"/>
              </a:spcAft>
              <a:tabLst>
                <a:tab pos="298450" algn="l"/>
              </a:tabLst>
            </a:pPr>
            <a:r>
              <a:rPr lang="fr-FR" sz="2400" dirty="0">
                <a:ea typeface="MS Mincho"/>
                <a:cs typeface="Times New Roman" panose="02020603050405020304" pitchFamily="18" charset="0"/>
              </a:rPr>
              <a:t>-42% souhaiteraient avoir un Smartphone à l’avenir</a:t>
            </a:r>
            <a:endParaRPr lang="en-GB" sz="2400" dirty="0">
              <a:ea typeface="MS Mincho"/>
              <a:cs typeface="Times New Roman" panose="02020603050405020304" pitchFamily="18" charset="0"/>
            </a:endParaRPr>
          </a:p>
          <a:p>
            <a:pPr>
              <a:spcAft>
                <a:spcPts val="0"/>
              </a:spcAft>
              <a:tabLst>
                <a:tab pos="298450" algn="l"/>
              </a:tabLst>
            </a:pPr>
            <a:r>
              <a:rPr lang="fr-FR" sz="2400" dirty="0">
                <a:ea typeface="MS Mincho"/>
                <a:cs typeface="Times New Roman" panose="02020603050405020304" pitchFamily="18" charset="0"/>
              </a:rPr>
              <a:t> </a:t>
            </a:r>
            <a:endParaRPr lang="en-GB" sz="2400" dirty="0">
              <a:ea typeface="MS Mincho"/>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298450" algn="l"/>
              </a:tabLst>
            </a:pPr>
            <a:r>
              <a:rPr lang="fr-FR" sz="2400" b="1" dirty="0">
                <a:ea typeface="Cambria" panose="02040503050406030204" pitchFamily="18" charset="0"/>
                <a:cs typeface="Times New Roman" panose="02020603050405020304" pitchFamily="18" charset="0"/>
              </a:rPr>
              <a:t>3</a:t>
            </a:r>
            <a:r>
              <a:rPr lang="fr-FR" sz="2400" b="1" baseline="30000" dirty="0">
                <a:ea typeface="Cambria" panose="02040503050406030204" pitchFamily="18" charset="0"/>
                <a:cs typeface="Cambria" panose="02040503050406030204" pitchFamily="18" charset="0"/>
              </a:rPr>
              <a:t>è</a:t>
            </a:r>
            <a:r>
              <a:rPr lang="fr-FR" sz="2400" b="1" baseline="30000" dirty="0">
                <a:ea typeface="Cambria" panose="02040503050406030204" pitchFamily="18" charset="0"/>
                <a:cs typeface="Times New Roman" panose="02020603050405020304" pitchFamily="18" charset="0"/>
              </a:rPr>
              <a:t>me</a:t>
            </a:r>
            <a:r>
              <a:rPr lang="fr-FR" sz="2400" b="1" dirty="0">
                <a:ea typeface="Cambria" panose="02040503050406030204" pitchFamily="18" charset="0"/>
                <a:cs typeface="Times New Roman" panose="02020603050405020304" pitchFamily="18" charset="0"/>
              </a:rPr>
              <a:t> point :</a:t>
            </a:r>
            <a:endParaRPr lang="en-GB" sz="2000" dirty="0">
              <a:ea typeface="Cambria" panose="02040503050406030204" pitchFamily="18" charset="0"/>
              <a:cs typeface="Times New Roman" panose="02020603050405020304" pitchFamily="18" charset="0"/>
            </a:endParaRPr>
          </a:p>
          <a:p>
            <a:pPr>
              <a:spcAft>
                <a:spcPts val="0"/>
              </a:spcAft>
              <a:tabLst>
                <a:tab pos="298450" algn="l"/>
              </a:tabLst>
            </a:pPr>
            <a:r>
              <a:rPr lang="fr-FR" sz="2400" dirty="0">
                <a:ea typeface="MS Mincho"/>
                <a:cs typeface="Times New Roman" panose="02020603050405020304" pitchFamily="18" charset="0"/>
              </a:rPr>
              <a:t>-trop complexes</a:t>
            </a:r>
            <a:endParaRPr lang="en-GB" sz="2400" dirty="0">
              <a:ea typeface="MS Mincho"/>
              <a:cs typeface="Times New Roman" panose="02020603050405020304" pitchFamily="18" charset="0"/>
            </a:endParaRPr>
          </a:p>
        </p:txBody>
      </p:sp>
    </p:spTree>
    <p:extLst>
      <p:ext uri="{BB962C8B-B14F-4D97-AF65-F5344CB8AC3E}">
        <p14:creationId xmlns:p14="http://schemas.microsoft.com/office/powerpoint/2010/main" val="2123257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72" fill="hold"/>
                                        <p:tgtEl>
                                          <p:spTgt spid="2"/>
                                        </p:tgtEl>
                                      </p:cBhvr>
                                    </p:cmd>
                                  </p:childTnLst>
                                </p:cTn>
                              </p:par>
                            </p:childTnLst>
                          </p:cTn>
                        </p:par>
                      </p:childTnLst>
                    </p:cTn>
                  </p:par>
                </p:childTnLst>
              </p:cTn>
              <p:nextCondLst>
                <p:cond evt="onClick" delay="0">
                  <p:tgtEl>
                    <p:spTgt spid="2"/>
                  </p:tgtEl>
                </p:cond>
              </p:nextCondLst>
            </p:seq>
            <p:audio>
              <p:cMediaNode vol="71698">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7363" y="191952"/>
            <a:ext cx="10515600" cy="909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err="1">
                <a:solidFill>
                  <a:srgbClr val="FF0000"/>
                </a:solidFill>
              </a:rPr>
              <a:t>Example</a:t>
            </a:r>
            <a:r>
              <a:rPr lang="fr-FR" dirty="0">
                <a:solidFill>
                  <a:srgbClr val="FF0000"/>
                </a:solidFill>
              </a:rPr>
              <a:t> of a </a:t>
            </a:r>
            <a:r>
              <a:rPr lang="fr-FR" dirty="0" err="1">
                <a:solidFill>
                  <a:srgbClr val="FF0000"/>
                </a:solidFill>
              </a:rPr>
              <a:t>paragraph</a:t>
            </a:r>
            <a:r>
              <a:rPr lang="fr-FR" dirty="0">
                <a:solidFill>
                  <a:srgbClr val="FF0000"/>
                </a:solidFill>
              </a:rPr>
              <a:t> </a:t>
            </a:r>
            <a:r>
              <a:rPr lang="fr-FR" dirty="0"/>
              <a:t>:</a:t>
            </a:r>
            <a:endParaRPr lang="en-GB" dirty="0"/>
          </a:p>
        </p:txBody>
      </p:sp>
      <p:pic>
        <p:nvPicPr>
          <p:cNvPr id="2" name="les smartphones et les senior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15172" y="171227"/>
            <a:ext cx="610624" cy="610624"/>
          </a:xfrm>
          <a:prstGeom prst="rect">
            <a:avLst/>
          </a:prstGeom>
        </p:spPr>
      </p:pic>
      <p:sp>
        <p:nvSpPr>
          <p:cNvPr id="3" name="Rectangle 2"/>
          <p:cNvSpPr/>
          <p:nvPr/>
        </p:nvSpPr>
        <p:spPr>
          <a:xfrm>
            <a:off x="506012" y="1884710"/>
            <a:ext cx="10958301" cy="4524315"/>
          </a:xfrm>
          <a:prstGeom prst="rect">
            <a:avLst/>
          </a:prstGeom>
        </p:spPr>
        <p:txBody>
          <a:bodyPr wrap="square">
            <a:spAutoFit/>
          </a:bodyPr>
          <a:lstStyle/>
          <a:p>
            <a:r>
              <a:rPr lang="fr-FR" sz="3200" dirty="0"/>
              <a:t>Les anciens téléphones portables ne sont pas élégants avec leurs grosses touches. </a:t>
            </a:r>
          </a:p>
          <a:p>
            <a:r>
              <a:rPr lang="fr-FR" sz="3200" dirty="0"/>
              <a:t>Pourtant, l’étude effectuée par </a:t>
            </a:r>
            <a:r>
              <a:rPr lang="fr-FR" sz="3200" dirty="0" err="1"/>
              <a:t>Doro</a:t>
            </a:r>
            <a:r>
              <a:rPr lang="fr-FR" sz="3200" dirty="0"/>
              <a:t> montre que seulement 35% des séniors sondés possèdent un Smartphone. </a:t>
            </a:r>
          </a:p>
          <a:p>
            <a:r>
              <a:rPr lang="fr-FR" sz="3200" dirty="0"/>
              <a:t>La majorité n’utilise les téléphones portables que pour appeler ou envoyer des </a:t>
            </a:r>
            <a:r>
              <a:rPr lang="fr-FR" sz="3200" dirty="0" err="1"/>
              <a:t>textos</a:t>
            </a:r>
            <a:r>
              <a:rPr lang="fr-FR" sz="3200" dirty="0"/>
              <a:t> mais 42% de ceux-ci voudraient utiliser un Smartphone à l’avenir. </a:t>
            </a:r>
          </a:p>
          <a:p>
            <a:r>
              <a:rPr lang="fr-FR" sz="3200" dirty="0"/>
              <a:t>Le problème c’est qu’actuellement, les Smartphones sont trop complexes pour les séniors et qu’il y a trop de choix. </a:t>
            </a:r>
            <a:r>
              <a:rPr lang="fr-FR" sz="3200" i="1" dirty="0">
                <a:solidFill>
                  <a:srgbClr val="FF0000"/>
                </a:solidFill>
              </a:rPr>
              <a:t>(69 </a:t>
            </a:r>
            <a:r>
              <a:rPr lang="fr-FR" sz="3200" i="1" dirty="0" err="1">
                <a:solidFill>
                  <a:srgbClr val="FF0000"/>
                </a:solidFill>
              </a:rPr>
              <a:t>words</a:t>
            </a:r>
            <a:r>
              <a:rPr lang="fr-FR" sz="3200" i="1" dirty="0">
                <a:solidFill>
                  <a:srgbClr val="FF0000"/>
                </a:solidFill>
              </a:rPr>
              <a:t>)</a:t>
            </a:r>
            <a:endParaRPr lang="en-GB" sz="3200" i="1" dirty="0">
              <a:solidFill>
                <a:srgbClr val="FF0000"/>
              </a:solidFill>
            </a:endParaRPr>
          </a:p>
        </p:txBody>
      </p:sp>
    </p:spTree>
    <p:extLst>
      <p:ext uri="{BB962C8B-B14F-4D97-AF65-F5344CB8AC3E}">
        <p14:creationId xmlns:p14="http://schemas.microsoft.com/office/powerpoint/2010/main" val="2109760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72" fill="hold"/>
                                        <p:tgtEl>
                                          <p:spTgt spid="2"/>
                                        </p:tgtEl>
                                      </p:cBhvr>
                                    </p:cmd>
                                  </p:childTnLst>
                                </p:cTn>
                              </p:par>
                            </p:childTnLst>
                          </p:cTn>
                        </p:par>
                      </p:childTnLst>
                    </p:cTn>
                  </p:par>
                </p:childTnLst>
              </p:cTn>
              <p:nextCondLst>
                <p:cond evt="onClick" delay="0">
                  <p:tgtEl>
                    <p:spTgt spid="2"/>
                  </p:tgtEl>
                </p:cond>
              </p:nextCondLst>
            </p:seq>
            <p:audio>
              <p:cMediaNode vol="71698">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845" y="310847"/>
            <a:ext cx="7866882" cy="818131"/>
          </a:xfrm>
        </p:spPr>
        <p:txBody>
          <a:bodyPr>
            <a:normAutofit/>
          </a:bodyPr>
          <a:lstStyle/>
          <a:p>
            <a:r>
              <a:rPr lang="fr-FR" sz="3600" b="1" dirty="0"/>
              <a:t>Les séniors face au numérique</a:t>
            </a:r>
          </a:p>
        </p:txBody>
      </p:sp>
      <p:pic>
        <p:nvPicPr>
          <p:cNvPr id="5" name="Picture 4" descr="07986739-photo-seniors-et-num-riqu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573" y="1639189"/>
            <a:ext cx="2682260" cy="2301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592745" y="1606623"/>
            <a:ext cx="7880163" cy="2462212"/>
          </a:xfrm>
          <a:prstGeom prst="rect">
            <a:avLst/>
          </a:prstGeom>
          <a:noFill/>
          <a:ln w="38100" cmpd="sng">
            <a:solidFill>
              <a:schemeClr val="tx1"/>
            </a:solidFill>
          </a:ln>
        </p:spPr>
        <p:txBody>
          <a:bodyPr wrap="square" rtlCol="0">
            <a:spAutoFit/>
          </a:bodyPr>
          <a:lstStyle/>
          <a:p>
            <a:pPr algn="just"/>
            <a:r>
              <a:rPr lang="fr-FR" sz="2200" b="1" dirty="0"/>
              <a:t>On entend souvent dire que les séniors ne vont pas sur Internet et encore moins sur les réseaux sociaux, mais c’est faux! En réalité, 30% des internautes français sont âgés de 50 ans et plus et nous comptons 68% d’utilisateurs réguliers chez les séniors. Parmi ceux-là, la moitié considèrent qu’Internet est important pour leur vie sociale et 19% considèrent même cet élément comme essentiel!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054" y="150446"/>
            <a:ext cx="917864" cy="917864"/>
          </a:xfrm>
          <a:prstGeom prst="rect">
            <a:avLst/>
          </a:prstGeom>
        </p:spPr>
      </p:pic>
      <p:sp>
        <p:nvSpPr>
          <p:cNvPr id="8" name="TextBox 7"/>
          <p:cNvSpPr txBox="1"/>
          <p:nvPr/>
        </p:nvSpPr>
        <p:spPr>
          <a:xfrm>
            <a:off x="748943" y="4667891"/>
            <a:ext cx="10713112" cy="1846659"/>
          </a:xfrm>
          <a:prstGeom prst="rect">
            <a:avLst/>
          </a:prstGeom>
          <a:solidFill>
            <a:schemeClr val="accent1">
              <a:lumMod val="20000"/>
              <a:lumOff val="80000"/>
            </a:schemeClr>
          </a:solidFill>
        </p:spPr>
        <p:txBody>
          <a:bodyPr wrap="square" rtlCol="0">
            <a:spAutoFit/>
          </a:bodyPr>
          <a:lstStyle/>
          <a:p>
            <a:r>
              <a:rPr lang="fr-FR" sz="1900" b="1" dirty="0"/>
              <a:t>Questions:</a:t>
            </a:r>
          </a:p>
          <a:p>
            <a:endParaRPr lang="fr-FR" sz="1900" b="1" dirty="0"/>
          </a:p>
          <a:p>
            <a:pPr marL="342900" indent="-342900">
              <a:buAutoNum type="arabicPeriod"/>
            </a:pPr>
            <a:r>
              <a:rPr lang="fr-FR" sz="1900" b="1" dirty="0"/>
              <a:t>Que dit-on ici au sujet des séniors?</a:t>
            </a:r>
          </a:p>
          <a:p>
            <a:pPr marL="342900" indent="-342900">
              <a:buAutoNum type="arabicPeriod"/>
            </a:pPr>
            <a:r>
              <a:rPr lang="fr-FR" sz="1900" b="1" dirty="0"/>
              <a:t>Comment réagissez-vous aux informations données sur cette carte?</a:t>
            </a:r>
          </a:p>
          <a:p>
            <a:pPr marL="342900" indent="-342900">
              <a:buAutoNum type="arabicPeriod"/>
            </a:pPr>
            <a:r>
              <a:rPr lang="fr-FR" sz="1900" b="1" dirty="0"/>
              <a:t>Selon ce que vous en savez, comment l’utilisation de la technologie numérique a t-elle évolué en France ou ailleurs dans le monde francophone, ces dernières décennies?</a:t>
            </a:r>
          </a:p>
        </p:txBody>
      </p:sp>
    </p:spTree>
    <p:extLst>
      <p:ext uri="{BB962C8B-B14F-4D97-AF65-F5344CB8AC3E}">
        <p14:creationId xmlns:p14="http://schemas.microsoft.com/office/powerpoint/2010/main" val="295657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54" y="0"/>
            <a:ext cx="7866882" cy="818131"/>
          </a:xfrm>
        </p:spPr>
        <p:txBody>
          <a:bodyPr>
            <a:normAutofit/>
          </a:bodyPr>
          <a:lstStyle/>
          <a:p>
            <a:r>
              <a:rPr lang="fr-FR" sz="3600" b="1" dirty="0"/>
              <a:t>Les séniors face au numérique</a:t>
            </a:r>
          </a:p>
        </p:txBody>
      </p:sp>
      <p:pic>
        <p:nvPicPr>
          <p:cNvPr id="5" name="Picture 4" descr="07986739-photo-seniors-et-num-riqu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428" y="1204967"/>
            <a:ext cx="2682260" cy="2301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603600" y="1172401"/>
            <a:ext cx="7880163" cy="2462212"/>
          </a:xfrm>
          <a:prstGeom prst="rect">
            <a:avLst/>
          </a:prstGeom>
          <a:noFill/>
          <a:ln w="38100" cmpd="sng">
            <a:solidFill>
              <a:schemeClr val="tx1"/>
            </a:solidFill>
          </a:ln>
        </p:spPr>
        <p:txBody>
          <a:bodyPr wrap="square" rtlCol="0">
            <a:spAutoFit/>
          </a:bodyPr>
          <a:lstStyle/>
          <a:p>
            <a:pPr algn="just"/>
            <a:r>
              <a:rPr lang="fr-FR" sz="2200" b="1" dirty="0"/>
              <a:t>On entend souvent dire que les séniors ne vont pas sur Internet et encore moins sur les réseaux sociaux, mais c’est faux! En réalité, 30% des internautes français sont âgés de 50 ans et plus et nous comptons 68% d’utilisateurs réguliers chez les séniors. Parmi ceux-là, la moitié considèrent qu’Internet est important pour leur vie sociale et 19% considèrent même cet élément comme essentiel!  </a:t>
            </a:r>
          </a:p>
        </p:txBody>
      </p:sp>
      <p:sp>
        <p:nvSpPr>
          <p:cNvPr id="8" name="TextBox 7"/>
          <p:cNvSpPr txBox="1"/>
          <p:nvPr/>
        </p:nvSpPr>
        <p:spPr>
          <a:xfrm>
            <a:off x="2235971" y="4502554"/>
            <a:ext cx="8987290" cy="2123658"/>
          </a:xfrm>
          <a:prstGeom prst="rect">
            <a:avLst/>
          </a:prstGeom>
          <a:solidFill>
            <a:schemeClr val="accent1">
              <a:lumMod val="20000"/>
              <a:lumOff val="80000"/>
            </a:schemeClr>
          </a:solidFill>
        </p:spPr>
        <p:txBody>
          <a:bodyPr wrap="square" rtlCol="0">
            <a:spAutoFit/>
          </a:bodyPr>
          <a:lstStyle/>
          <a:p>
            <a:r>
              <a:rPr lang="fr-FR" sz="1600" b="1" dirty="0"/>
              <a:t>Questions:</a:t>
            </a:r>
          </a:p>
          <a:p>
            <a:endParaRPr lang="fr-FR" sz="1600" b="1" dirty="0"/>
          </a:p>
          <a:p>
            <a:pPr marL="342900" indent="-342900">
              <a:buAutoNum type="arabicPeriod"/>
            </a:pPr>
            <a:r>
              <a:rPr lang="fr-FR" sz="1600" b="1" dirty="0"/>
              <a:t>Que dit-on ici au sujet des séniors?</a:t>
            </a:r>
          </a:p>
          <a:p>
            <a:pPr marL="342900" indent="-342900">
              <a:buAutoNum type="arabicPeriod"/>
            </a:pPr>
            <a:endParaRPr lang="fr-FR" sz="1600" b="1" dirty="0"/>
          </a:p>
          <a:p>
            <a:pPr marL="342900" indent="-342900">
              <a:buAutoNum type="arabicPeriod"/>
            </a:pPr>
            <a:r>
              <a:rPr lang="fr-FR" sz="1600" b="1" dirty="0"/>
              <a:t>Comment réagissez-vous aux informations données sur cette carte?</a:t>
            </a:r>
          </a:p>
          <a:p>
            <a:pPr marL="342900" indent="-342900">
              <a:buAutoNum type="arabicPeriod"/>
            </a:pPr>
            <a:endParaRPr lang="fr-FR" sz="1600" b="1" dirty="0"/>
          </a:p>
          <a:p>
            <a:pPr marL="342900" indent="-342900">
              <a:buAutoNum type="arabicPeriod"/>
            </a:pPr>
            <a:r>
              <a:rPr lang="fr-FR" sz="1600" b="1" dirty="0"/>
              <a:t>Selon ce que vous en savez, comment l’utilisation de la technologie numérique a t-elle évolué en France ou ailleurs dans le monde francophone, ces dernières décennies?</a:t>
            </a:r>
          </a:p>
        </p:txBody>
      </p:sp>
      <p:sp>
        <p:nvSpPr>
          <p:cNvPr id="3" name="TextBox 2"/>
          <p:cNvSpPr txBox="1"/>
          <p:nvPr/>
        </p:nvSpPr>
        <p:spPr>
          <a:xfrm>
            <a:off x="553566" y="3756024"/>
            <a:ext cx="10817385" cy="461665"/>
          </a:xfrm>
          <a:prstGeom prst="rect">
            <a:avLst/>
          </a:prstGeom>
          <a:noFill/>
        </p:spPr>
        <p:txBody>
          <a:bodyPr wrap="none" rtlCol="0">
            <a:spAutoFit/>
          </a:bodyPr>
          <a:lstStyle/>
          <a:p>
            <a:r>
              <a:rPr lang="fr-FR" sz="2400" b="1" dirty="0"/>
              <a:t>Ecoutez les réponses modèles et utilisez la transcription pour analyser leur contenu</a:t>
            </a:r>
          </a:p>
        </p:txBody>
      </p:sp>
      <p:sp>
        <p:nvSpPr>
          <p:cNvPr id="4" name="TextBox 3"/>
          <p:cNvSpPr txBox="1"/>
          <p:nvPr/>
        </p:nvSpPr>
        <p:spPr>
          <a:xfrm>
            <a:off x="8629103" y="390800"/>
            <a:ext cx="2981555" cy="461665"/>
          </a:xfrm>
          <a:prstGeom prst="rect">
            <a:avLst/>
          </a:prstGeom>
          <a:noFill/>
        </p:spPr>
        <p:txBody>
          <a:bodyPr wrap="none" rtlCol="0">
            <a:spAutoFit/>
          </a:bodyPr>
          <a:lstStyle/>
          <a:p>
            <a:r>
              <a:rPr lang="fr-FR" sz="2400" b="1" dirty="0">
                <a:solidFill>
                  <a:srgbClr val="FF0000"/>
                </a:solidFill>
              </a:rPr>
              <a:t>Les réponses modèles</a:t>
            </a:r>
          </a:p>
        </p:txBody>
      </p:sp>
      <p:pic>
        <p:nvPicPr>
          <p:cNvPr id="7" name="reponse modele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84402" y="4950135"/>
            <a:ext cx="405043" cy="405043"/>
          </a:xfrm>
          <a:prstGeom prst="rect">
            <a:avLst/>
          </a:prstGeom>
        </p:spPr>
      </p:pic>
      <p:pic>
        <p:nvPicPr>
          <p:cNvPr id="9" name="reponse modele 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693258" y="5495622"/>
            <a:ext cx="369766" cy="369766"/>
          </a:xfrm>
          <a:prstGeom prst="rect">
            <a:avLst/>
          </a:prstGeom>
        </p:spPr>
      </p:pic>
      <p:pic>
        <p:nvPicPr>
          <p:cNvPr id="10" name="reponse modele 3.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668835" y="6035691"/>
            <a:ext cx="405043" cy="405043"/>
          </a:xfrm>
          <a:prstGeom prst="rect">
            <a:avLst/>
          </a:prstGeom>
        </p:spPr>
      </p:pic>
    </p:spTree>
    <p:extLst>
      <p:ext uri="{BB962C8B-B14F-4D97-AF65-F5344CB8AC3E}">
        <p14:creationId xmlns:p14="http://schemas.microsoft.com/office/powerpoint/2010/main" val="3881899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6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8775"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3560" fill="hold"/>
                                        <p:tgtEl>
                                          <p:spTgt spid="10"/>
                                        </p:tgtEl>
                                      </p:cBhvr>
                                    </p:cmd>
                                  </p:childTnLst>
                                </p:cTn>
                              </p:par>
                            </p:childTnLst>
                          </p:cTn>
                        </p:par>
                      </p:childTnLst>
                    </p:cTn>
                  </p:par>
                </p:childTnLst>
              </p:cTn>
              <p:nextCondLst>
                <p:cond evt="onClick" delay="0">
                  <p:tgtEl>
                    <p:spTgt spid="10"/>
                  </p:tgtEl>
                </p:cond>
              </p:nextCondLst>
            </p:seq>
            <p:audio>
              <p:cMediaNode vol="100000">
                <p:cTn id="19"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262" y="0"/>
            <a:ext cx="10515600" cy="926687"/>
          </a:xfrm>
        </p:spPr>
        <p:txBody>
          <a:bodyPr/>
          <a:lstStyle/>
          <a:p>
            <a:r>
              <a:rPr lang="fr-FR" b="1" dirty="0"/>
              <a:t>Pour commencer</a:t>
            </a:r>
          </a:p>
        </p:txBody>
      </p:sp>
      <p:pic>
        <p:nvPicPr>
          <p:cNvPr id="6" name="Picture 5" descr="social-life-plateformes-reseaux-sociaux-france-Harris-Cafe.jpg"/>
          <p:cNvPicPr>
            <a:picLocks noChangeAspect="1"/>
          </p:cNvPicPr>
          <p:nvPr/>
        </p:nvPicPr>
        <p:blipFill rotWithShape="1">
          <a:blip r:embed="rId2">
            <a:extLst>
              <a:ext uri="{28A0092B-C50C-407E-A947-70E740481C1C}">
                <a14:useLocalDpi xmlns:a14="http://schemas.microsoft.com/office/drawing/2010/main" val="0"/>
              </a:ext>
            </a:extLst>
          </a:blip>
          <a:srcRect t="9554" r="25314" b="7690"/>
          <a:stretch/>
        </p:blipFill>
        <p:spPr>
          <a:xfrm>
            <a:off x="759797" y="995556"/>
            <a:ext cx="6805594" cy="5655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9106" y="131974"/>
            <a:ext cx="664155" cy="6641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533" y="108556"/>
            <a:ext cx="808846" cy="808846"/>
          </a:xfrm>
          <a:prstGeom prst="rect">
            <a:avLst/>
          </a:prstGeom>
        </p:spPr>
      </p:pic>
      <p:sp>
        <p:nvSpPr>
          <p:cNvPr id="9" name="TextBox 8"/>
          <p:cNvSpPr txBox="1"/>
          <p:nvPr/>
        </p:nvSpPr>
        <p:spPr>
          <a:xfrm>
            <a:off x="7847599" y="1997423"/>
            <a:ext cx="4005207" cy="3231654"/>
          </a:xfrm>
          <a:prstGeom prst="rect">
            <a:avLst/>
          </a:prstGeom>
          <a:solidFill>
            <a:schemeClr val="accent1">
              <a:lumMod val="20000"/>
              <a:lumOff val="80000"/>
            </a:schemeClr>
          </a:solidFill>
        </p:spPr>
        <p:txBody>
          <a:bodyPr wrap="square" rtlCol="0">
            <a:spAutoFit/>
          </a:bodyPr>
          <a:lstStyle/>
          <a:p>
            <a:r>
              <a:rPr lang="fr-FR" sz="2800" b="1" dirty="0"/>
              <a:t>Faites des phrases pour résumer les informations</a:t>
            </a:r>
          </a:p>
          <a:p>
            <a:endParaRPr lang="fr-FR" sz="2800" b="1" dirty="0"/>
          </a:p>
          <a:p>
            <a:r>
              <a:rPr lang="fr-FR" sz="2400" b="1" dirty="0"/>
              <a:t>Exemple: </a:t>
            </a:r>
            <a:endParaRPr lang="fr-FR" sz="2800" b="1" dirty="0"/>
          </a:p>
          <a:p>
            <a:pPr algn="just"/>
            <a:r>
              <a:rPr lang="fr-FR" sz="2400" b="1" dirty="0"/>
              <a:t>57% des internautes français utilisent Facebook. 55% de ces inscrits sont des femmes qui ont 40 ans en moyenne. </a:t>
            </a:r>
          </a:p>
        </p:txBody>
      </p:sp>
    </p:spTree>
    <p:extLst>
      <p:ext uri="{BB962C8B-B14F-4D97-AF65-F5344CB8AC3E}">
        <p14:creationId xmlns:p14="http://schemas.microsoft.com/office/powerpoint/2010/main" val="347981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91" y="158869"/>
            <a:ext cx="4697452" cy="720431"/>
          </a:xfrm>
        </p:spPr>
        <p:txBody>
          <a:bodyPr/>
          <a:lstStyle/>
          <a:p>
            <a:r>
              <a:rPr lang="fr-FR" b="1" dirty="0"/>
              <a:t>Les </a:t>
            </a:r>
            <a:r>
              <a:rPr lang="fr-FR" b="1" dirty="0" err="1"/>
              <a:t>Youtubeurs</a:t>
            </a:r>
            <a:endParaRPr lang="fr-FR" b="1" dirty="0"/>
          </a:p>
        </p:txBody>
      </p:sp>
      <p:pic>
        <p:nvPicPr>
          <p:cNvPr id="4" name="Picture 3" descr="Le-palmarès-des-Youtubeurs-français-en-infographie-focussu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26" y="2268813"/>
            <a:ext cx="5001739" cy="3437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57482" y="922721"/>
            <a:ext cx="10211524" cy="523220"/>
          </a:xfrm>
          <a:prstGeom prst="rect">
            <a:avLst/>
          </a:prstGeom>
          <a:noFill/>
        </p:spPr>
        <p:txBody>
          <a:bodyPr wrap="none" rtlCol="0">
            <a:spAutoFit/>
          </a:bodyPr>
          <a:lstStyle/>
          <a:p>
            <a:r>
              <a:rPr lang="fr-FR" sz="2800" b="1" dirty="0"/>
              <a:t>Regardez la vidéo et prenez des notes pour répondre aux questions</a:t>
            </a:r>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159548" y="153858"/>
            <a:ext cx="659918" cy="659918"/>
          </a:xfrm>
        </p:spPr>
      </p:pic>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7032" y="167159"/>
            <a:ext cx="747212" cy="627708"/>
          </a:xfrm>
          <a:prstGeom prst="rect">
            <a:avLst/>
          </a:prstGeom>
        </p:spPr>
      </p:pic>
      <p:sp>
        <p:nvSpPr>
          <p:cNvPr id="9" name="TextBox 8"/>
          <p:cNvSpPr txBox="1"/>
          <p:nvPr/>
        </p:nvSpPr>
        <p:spPr>
          <a:xfrm>
            <a:off x="7294035" y="1910578"/>
            <a:ext cx="4504500" cy="4185761"/>
          </a:xfrm>
          <a:prstGeom prst="rect">
            <a:avLst/>
          </a:prstGeom>
          <a:solidFill>
            <a:schemeClr val="accent1">
              <a:lumMod val="20000"/>
              <a:lumOff val="80000"/>
            </a:schemeClr>
          </a:solidFill>
        </p:spPr>
        <p:txBody>
          <a:bodyPr wrap="square" rtlCol="0">
            <a:spAutoFit/>
          </a:bodyPr>
          <a:lstStyle/>
          <a:p>
            <a:r>
              <a:rPr lang="fr-FR" sz="1900" b="1" dirty="0"/>
              <a:t>Comment les </a:t>
            </a:r>
            <a:r>
              <a:rPr lang="fr-FR" sz="1900" b="1" dirty="0" err="1"/>
              <a:t>Youtubeurs</a:t>
            </a:r>
            <a:r>
              <a:rPr lang="fr-FR" sz="1900" b="1" dirty="0"/>
              <a:t> se font-ils connaître?</a:t>
            </a:r>
          </a:p>
          <a:p>
            <a:endParaRPr lang="fr-FR" sz="1900" b="1" dirty="0"/>
          </a:p>
          <a:p>
            <a:r>
              <a:rPr lang="fr-FR" sz="1900" b="1" dirty="0"/>
              <a:t>Peut-on gagner de l’argent en étant </a:t>
            </a:r>
            <a:r>
              <a:rPr lang="fr-FR" sz="1900" b="1" dirty="0" err="1"/>
              <a:t>Youtubeur</a:t>
            </a:r>
            <a:r>
              <a:rPr lang="fr-FR" sz="1900" b="1" dirty="0"/>
              <a:t>?</a:t>
            </a:r>
          </a:p>
          <a:p>
            <a:endParaRPr lang="fr-FR" sz="1900" b="1" dirty="0"/>
          </a:p>
          <a:p>
            <a:r>
              <a:rPr lang="fr-FR" sz="1900" b="1" dirty="0"/>
              <a:t>Qu’est-ce que c’est le MCN?</a:t>
            </a:r>
          </a:p>
          <a:p>
            <a:endParaRPr lang="fr-FR" sz="1900" b="1" dirty="0"/>
          </a:p>
          <a:p>
            <a:r>
              <a:rPr lang="fr-FR" sz="1900" b="1" dirty="0"/>
              <a:t>Quels sont les </a:t>
            </a:r>
            <a:r>
              <a:rPr lang="fr-FR" sz="1900" b="1" dirty="0" err="1"/>
              <a:t>Youtubeurs</a:t>
            </a:r>
            <a:r>
              <a:rPr lang="fr-FR" sz="1900" b="1" dirty="0"/>
              <a:t> français mentionnés dans la vidéo? En connaissez-vous d’autres?</a:t>
            </a:r>
          </a:p>
          <a:p>
            <a:endParaRPr lang="fr-FR" sz="1900" b="1" dirty="0"/>
          </a:p>
          <a:p>
            <a:r>
              <a:rPr lang="fr-FR" sz="1900" b="1" dirty="0"/>
              <a:t>Selon vous, est-ce que </a:t>
            </a:r>
            <a:r>
              <a:rPr lang="fr-FR" sz="1900" b="1" dirty="0" err="1"/>
              <a:t>Youtubeur</a:t>
            </a:r>
            <a:r>
              <a:rPr lang="fr-FR" sz="1900" b="1" dirty="0"/>
              <a:t> est un métier?</a:t>
            </a:r>
          </a:p>
        </p:txBody>
      </p:sp>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8526" y="1910578"/>
            <a:ext cx="396564" cy="32690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113" y="3691312"/>
            <a:ext cx="396564" cy="32690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3944" y="3691312"/>
            <a:ext cx="396564" cy="32690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8967" y="5373924"/>
            <a:ext cx="396564" cy="32690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2235" y="5373923"/>
            <a:ext cx="396564" cy="326902"/>
          </a:xfrm>
          <a:prstGeom prst="rect">
            <a:avLst/>
          </a:prstGeom>
          <a:solidFill>
            <a:schemeClr val="bg1"/>
          </a:solidFill>
          <a:ln>
            <a:solidFill>
              <a:srgbClr val="0070C0"/>
            </a:solidFill>
          </a:ln>
        </p:spPr>
      </p:pic>
      <p:pic>
        <p:nvPicPr>
          <p:cNvPr id="15"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359" y="5373924"/>
            <a:ext cx="396564" cy="326902"/>
          </a:xfrm>
          <a:prstGeom prst="rect">
            <a:avLst/>
          </a:prstGeom>
          <a:solidFill>
            <a:schemeClr val="bg1"/>
          </a:solidFill>
          <a:ln>
            <a:solidFill>
              <a:srgbClr val="0070C0"/>
            </a:solidFill>
          </a:ln>
        </p:spPr>
      </p:pic>
    </p:spTree>
    <p:extLst>
      <p:ext uri="{BB962C8B-B14F-4D97-AF65-F5344CB8AC3E}">
        <p14:creationId xmlns:p14="http://schemas.microsoft.com/office/powerpoint/2010/main" val="4053859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91" y="158869"/>
            <a:ext cx="4697452" cy="720431"/>
          </a:xfrm>
        </p:spPr>
        <p:txBody>
          <a:bodyPr/>
          <a:lstStyle/>
          <a:p>
            <a:r>
              <a:rPr lang="fr-FR" b="1" dirty="0"/>
              <a:t>Les </a:t>
            </a:r>
            <a:r>
              <a:rPr lang="fr-FR" b="1" dirty="0" err="1"/>
              <a:t>Youtubeurs</a:t>
            </a:r>
            <a:endParaRPr lang="fr-FR" b="1" dirty="0"/>
          </a:p>
        </p:txBody>
      </p:sp>
      <p:pic>
        <p:nvPicPr>
          <p:cNvPr id="4" name="Picture 3" descr="Le-palmarès-des-Youtubeurs-français-en-infographie-focussu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09" y="2808662"/>
            <a:ext cx="3300008" cy="2267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57482" y="922721"/>
            <a:ext cx="10211524" cy="523220"/>
          </a:xfrm>
          <a:prstGeom prst="rect">
            <a:avLst/>
          </a:prstGeom>
          <a:noFill/>
        </p:spPr>
        <p:txBody>
          <a:bodyPr wrap="none" rtlCol="0">
            <a:spAutoFit/>
          </a:bodyPr>
          <a:lstStyle/>
          <a:p>
            <a:r>
              <a:rPr lang="fr-FR" sz="2800" b="1" dirty="0"/>
              <a:t>Regardez la vidéo et prenez des notes pour répondre aux questions</a:t>
            </a:r>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159548" y="153858"/>
            <a:ext cx="659918" cy="659918"/>
          </a:xfrm>
        </p:spPr>
      </p:pic>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7032" y="167159"/>
            <a:ext cx="747212" cy="627708"/>
          </a:xfrm>
          <a:prstGeom prst="rect">
            <a:avLst/>
          </a:prstGeom>
        </p:spPr>
      </p:pic>
      <p:sp>
        <p:nvSpPr>
          <p:cNvPr id="9" name="TextBox 8"/>
          <p:cNvSpPr txBox="1"/>
          <p:nvPr/>
        </p:nvSpPr>
        <p:spPr>
          <a:xfrm>
            <a:off x="5709319" y="1791167"/>
            <a:ext cx="6013237" cy="4801315"/>
          </a:xfrm>
          <a:prstGeom prst="rect">
            <a:avLst/>
          </a:prstGeom>
          <a:solidFill>
            <a:schemeClr val="accent1">
              <a:lumMod val="20000"/>
              <a:lumOff val="80000"/>
            </a:schemeClr>
          </a:solidFill>
        </p:spPr>
        <p:txBody>
          <a:bodyPr wrap="square" rtlCol="0">
            <a:spAutoFit/>
          </a:bodyPr>
          <a:lstStyle/>
          <a:p>
            <a:pPr algn="just"/>
            <a:r>
              <a:rPr lang="fr-FR" b="1" dirty="0">
                <a:solidFill>
                  <a:srgbClr val="FF0000"/>
                </a:solidFill>
              </a:rPr>
              <a:t>Les </a:t>
            </a:r>
            <a:r>
              <a:rPr lang="fr-FR" b="1" dirty="0" err="1">
                <a:solidFill>
                  <a:srgbClr val="FF0000"/>
                </a:solidFill>
              </a:rPr>
              <a:t>Youtubeurs</a:t>
            </a:r>
            <a:r>
              <a:rPr lang="fr-FR" b="1" dirty="0">
                <a:solidFill>
                  <a:srgbClr val="FF0000"/>
                </a:solidFill>
              </a:rPr>
              <a:t> commencent seuls et c’est le public qui juge directement leurs productions et est la clef de leur succès. Il est possible de gagner de l’argent en étant </a:t>
            </a:r>
            <a:r>
              <a:rPr lang="fr-FR" b="1" dirty="0" err="1">
                <a:solidFill>
                  <a:srgbClr val="FF0000"/>
                </a:solidFill>
              </a:rPr>
              <a:t>Youtubeur</a:t>
            </a:r>
            <a:r>
              <a:rPr lang="fr-FR" b="1" dirty="0">
                <a:solidFill>
                  <a:srgbClr val="FF0000"/>
                </a:solidFill>
              </a:rPr>
              <a:t> mais il faut beaucoup de vues.</a:t>
            </a:r>
          </a:p>
          <a:p>
            <a:pPr algn="just"/>
            <a:endParaRPr lang="fr-FR" b="1" dirty="0">
              <a:solidFill>
                <a:srgbClr val="FF0000"/>
              </a:solidFill>
            </a:endParaRPr>
          </a:p>
          <a:p>
            <a:pPr algn="just"/>
            <a:r>
              <a:rPr lang="fr-FR" b="1" dirty="0">
                <a:solidFill>
                  <a:srgbClr val="FF0000"/>
                </a:solidFill>
              </a:rPr>
              <a:t>Les </a:t>
            </a:r>
            <a:r>
              <a:rPr lang="fr-FR" b="1" dirty="0" err="1">
                <a:solidFill>
                  <a:srgbClr val="FF0000"/>
                </a:solidFill>
              </a:rPr>
              <a:t>Youtubeurs</a:t>
            </a:r>
            <a:r>
              <a:rPr lang="fr-FR" b="1" dirty="0">
                <a:solidFill>
                  <a:srgbClr val="FF0000"/>
                </a:solidFill>
              </a:rPr>
              <a:t> qui ont le plus de succès, peuvent rejoindre un MCN (Media Channel Network) qui est une entreprise qui s’occupe de mieux vendre leur contenu en négociant des pubs avec les marques en échange d’un pourcentage des gains. Norman, </a:t>
            </a:r>
            <a:r>
              <a:rPr lang="fr-FR" b="1" dirty="0" err="1">
                <a:solidFill>
                  <a:srgbClr val="FF0000"/>
                </a:solidFill>
              </a:rPr>
              <a:t>Enjoyphoenix</a:t>
            </a:r>
            <a:r>
              <a:rPr lang="fr-FR" b="1" dirty="0">
                <a:solidFill>
                  <a:srgbClr val="FF0000"/>
                </a:solidFill>
              </a:rPr>
              <a:t> et </a:t>
            </a:r>
            <a:r>
              <a:rPr lang="fr-FR" b="1" dirty="0" err="1">
                <a:solidFill>
                  <a:srgbClr val="FF0000"/>
                </a:solidFill>
              </a:rPr>
              <a:t>Squeezie</a:t>
            </a:r>
            <a:r>
              <a:rPr lang="fr-FR" b="1" dirty="0">
                <a:solidFill>
                  <a:srgbClr val="FF0000"/>
                </a:solidFill>
              </a:rPr>
              <a:t> sont des </a:t>
            </a:r>
            <a:r>
              <a:rPr lang="fr-FR" b="1" dirty="0" err="1">
                <a:solidFill>
                  <a:srgbClr val="FF0000"/>
                </a:solidFill>
              </a:rPr>
              <a:t>Youtubeurs</a:t>
            </a:r>
            <a:r>
              <a:rPr lang="fr-FR" b="1" dirty="0">
                <a:solidFill>
                  <a:srgbClr val="FF0000"/>
                </a:solidFill>
              </a:rPr>
              <a:t> français populaires qui ont un MCN.</a:t>
            </a:r>
          </a:p>
          <a:p>
            <a:pPr algn="just"/>
            <a:endParaRPr lang="fr-FR" b="1" dirty="0">
              <a:solidFill>
                <a:srgbClr val="FF0000"/>
              </a:solidFill>
            </a:endParaRPr>
          </a:p>
          <a:p>
            <a:pPr algn="just"/>
            <a:r>
              <a:rPr lang="fr-FR" b="1" dirty="0">
                <a:solidFill>
                  <a:srgbClr val="FF0000"/>
                </a:solidFill>
              </a:rPr>
              <a:t>Selon moi </a:t>
            </a:r>
            <a:r>
              <a:rPr lang="fr-FR" b="1" dirty="0" err="1">
                <a:solidFill>
                  <a:srgbClr val="FF0000"/>
                </a:solidFill>
              </a:rPr>
              <a:t>Youtubeur</a:t>
            </a:r>
            <a:r>
              <a:rPr lang="fr-FR" b="1" dirty="0">
                <a:solidFill>
                  <a:srgbClr val="FF0000"/>
                </a:solidFill>
              </a:rPr>
              <a:t> n’est pas un métier en lui-même. C’est un moyen, parmi d’autres, qui permet de promouvoir son talent et de se faire connaître.  Etre </a:t>
            </a:r>
            <a:r>
              <a:rPr lang="fr-FR" b="1" dirty="0" err="1">
                <a:solidFill>
                  <a:srgbClr val="FF0000"/>
                </a:solidFill>
              </a:rPr>
              <a:t>Youtubeur</a:t>
            </a:r>
            <a:r>
              <a:rPr lang="fr-FR" b="1" dirty="0">
                <a:solidFill>
                  <a:srgbClr val="FF0000"/>
                </a:solidFill>
              </a:rPr>
              <a:t> peut être une plateforme pour devenir comédien ou humoriste par exemple. </a:t>
            </a:r>
            <a:endParaRPr lang="fr-FR" sz="2000" b="1" dirty="0">
              <a:solidFill>
                <a:srgbClr val="FF0000"/>
              </a:solidFill>
            </a:endParaRPr>
          </a:p>
        </p:txBody>
      </p:sp>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2955" y="1823733"/>
            <a:ext cx="396564" cy="32690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2542" y="3202812"/>
            <a:ext cx="396564" cy="32690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8373" y="3202812"/>
            <a:ext cx="396564" cy="32690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1687" y="5156813"/>
            <a:ext cx="396564" cy="32690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4955" y="5156812"/>
            <a:ext cx="396564" cy="326902"/>
          </a:xfrm>
          <a:prstGeom prst="rect">
            <a:avLst/>
          </a:prstGeom>
          <a:solidFill>
            <a:schemeClr val="bg1"/>
          </a:solidFill>
          <a:ln>
            <a:solidFill>
              <a:srgbClr val="0070C0"/>
            </a:solidFill>
          </a:ln>
        </p:spPr>
      </p:pic>
      <p:pic>
        <p:nvPicPr>
          <p:cNvPr id="15"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9079" y="5156813"/>
            <a:ext cx="396564" cy="326902"/>
          </a:xfrm>
          <a:prstGeom prst="rect">
            <a:avLst/>
          </a:prstGeom>
          <a:solidFill>
            <a:schemeClr val="bg1"/>
          </a:solidFill>
          <a:ln>
            <a:solidFill>
              <a:srgbClr val="0070C0"/>
            </a:solidFill>
          </a:ln>
        </p:spPr>
      </p:pic>
      <p:sp>
        <p:nvSpPr>
          <p:cNvPr id="3" name="TextBox 2"/>
          <p:cNvSpPr txBox="1"/>
          <p:nvPr/>
        </p:nvSpPr>
        <p:spPr>
          <a:xfrm>
            <a:off x="879191" y="2084267"/>
            <a:ext cx="3062557" cy="461665"/>
          </a:xfrm>
          <a:prstGeom prst="rect">
            <a:avLst/>
          </a:prstGeom>
          <a:noFill/>
        </p:spPr>
        <p:txBody>
          <a:bodyPr wrap="none" rtlCol="0">
            <a:spAutoFit/>
          </a:bodyPr>
          <a:lstStyle/>
          <a:p>
            <a:r>
              <a:rPr lang="fr-FR" sz="2400" b="1" dirty="0">
                <a:solidFill>
                  <a:srgbClr val="FF0000"/>
                </a:solidFill>
              </a:rPr>
              <a:t>Les réponses possibles</a:t>
            </a:r>
          </a:p>
        </p:txBody>
      </p:sp>
    </p:spTree>
    <p:extLst>
      <p:ext uri="{BB962C8B-B14F-4D97-AF65-F5344CB8AC3E}">
        <p14:creationId xmlns:p14="http://schemas.microsoft.com/office/powerpoint/2010/main" val="2762481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29" y="100259"/>
            <a:ext cx="8511897" cy="662237"/>
          </a:xfrm>
        </p:spPr>
        <p:txBody>
          <a:bodyPr>
            <a:normAutofit/>
          </a:bodyPr>
          <a:lstStyle/>
          <a:p>
            <a:r>
              <a:rPr lang="fr-FR" sz="3600" b="1" dirty="0"/>
              <a:t>Le monde des cybernautes</a:t>
            </a:r>
          </a:p>
        </p:txBody>
      </p:sp>
      <p:sp>
        <p:nvSpPr>
          <p:cNvPr id="3" name="Content Placeholder 2"/>
          <p:cNvSpPr>
            <a:spLocks noGrp="1"/>
          </p:cNvSpPr>
          <p:nvPr>
            <p:ph idx="1"/>
          </p:nvPr>
        </p:nvSpPr>
        <p:spPr>
          <a:xfrm>
            <a:off x="860481" y="1670593"/>
            <a:ext cx="10515600" cy="3854797"/>
          </a:xfrm>
          <a:ln w="38100" cmpd="sng">
            <a:solidFill>
              <a:schemeClr val="tx1"/>
            </a:solidFill>
          </a:ln>
        </p:spPr>
        <p:txBody>
          <a:bodyPr>
            <a:noAutofit/>
          </a:bodyPr>
          <a:lstStyle/>
          <a:p>
            <a:pPr marL="0" indent="0" algn="just">
              <a:lnSpc>
                <a:spcPct val="150000"/>
              </a:lnSpc>
              <a:buNone/>
            </a:pPr>
            <a:r>
              <a:rPr lang="fr-FR" sz="2300" b="1" dirty="0"/>
              <a:t>Les jeunes générations …..1…..peu des stylos. Ils …..2…..vite sur un clavier et ils sont constamment …..3…..un écran. Certains adolescents français ont …..4…..amis francophones sur Facebook où ils échangent leurs expériences …..5….. . Ils peuvent accéder à …..6…..à n’importe quel moment en utilisant leur Smartphone. Les parents se demandent parfois ce qu’on peut voir …..7…..sur un si petit écran. Les jeunes peuvent télécharger leurs …..8…..sur leur portable et il est possible de …..9…..des encyclopédies complètes sur de toutes petites clés USB.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2494" y="168376"/>
            <a:ext cx="733062" cy="638195"/>
          </a:xfrm>
          <a:prstGeom prst="rect">
            <a:avLst/>
          </a:prstGeom>
        </p:spPr>
      </p:pic>
      <p:sp>
        <p:nvSpPr>
          <p:cNvPr id="5" name="TextBox 4"/>
          <p:cNvSpPr txBox="1"/>
          <p:nvPr/>
        </p:nvSpPr>
        <p:spPr>
          <a:xfrm>
            <a:off x="846686" y="790932"/>
            <a:ext cx="10550153" cy="830997"/>
          </a:xfrm>
          <a:prstGeom prst="rect">
            <a:avLst/>
          </a:prstGeom>
          <a:noFill/>
        </p:spPr>
        <p:txBody>
          <a:bodyPr wrap="square" rtlCol="0">
            <a:spAutoFit/>
          </a:bodyPr>
          <a:lstStyle/>
          <a:p>
            <a:r>
              <a:rPr lang="fr-FR" sz="2400" b="1" dirty="0"/>
              <a:t>Remplissez les blancs en utilisant les mots dans la liste. Attention! Il y a trois mots en trop!</a:t>
            </a:r>
          </a:p>
        </p:txBody>
      </p:sp>
      <p:graphicFrame>
        <p:nvGraphicFramePr>
          <p:cNvPr id="6" name="Table 5"/>
          <p:cNvGraphicFramePr>
            <a:graphicFrameLocks noGrp="1"/>
          </p:cNvGraphicFramePr>
          <p:nvPr>
            <p:extLst>
              <p:ext uri="{D42A27DB-BD31-4B8C-83A1-F6EECF244321}">
                <p14:modId xmlns:p14="http://schemas.microsoft.com/office/powerpoint/2010/main" val="261087655"/>
              </p:ext>
            </p:extLst>
          </p:nvPr>
        </p:nvGraphicFramePr>
        <p:xfrm>
          <a:off x="2439791" y="5740761"/>
          <a:ext cx="7575612" cy="1005840"/>
        </p:xfrm>
        <a:graphic>
          <a:graphicData uri="http://schemas.openxmlformats.org/drawingml/2006/table">
            <a:tbl>
              <a:tblPr firstRow="1" bandRow="1">
                <a:tableStyleId>{5C22544A-7EE6-4342-B048-85BDC9FD1C3A}</a:tableStyleId>
              </a:tblPr>
              <a:tblGrid>
                <a:gridCol w="1893903">
                  <a:extLst>
                    <a:ext uri="{9D8B030D-6E8A-4147-A177-3AD203B41FA5}">
                      <a16:colId xmlns:a16="http://schemas.microsoft.com/office/drawing/2014/main" val="20000"/>
                    </a:ext>
                  </a:extLst>
                </a:gridCol>
                <a:gridCol w="1893903">
                  <a:extLst>
                    <a:ext uri="{9D8B030D-6E8A-4147-A177-3AD203B41FA5}">
                      <a16:colId xmlns:a16="http://schemas.microsoft.com/office/drawing/2014/main" val="20001"/>
                    </a:ext>
                  </a:extLst>
                </a:gridCol>
                <a:gridCol w="1893903">
                  <a:extLst>
                    <a:ext uri="{9D8B030D-6E8A-4147-A177-3AD203B41FA5}">
                      <a16:colId xmlns:a16="http://schemas.microsoft.com/office/drawing/2014/main" val="20002"/>
                    </a:ext>
                  </a:extLst>
                </a:gridCol>
                <a:gridCol w="1893903">
                  <a:extLst>
                    <a:ext uri="{9D8B030D-6E8A-4147-A177-3AD203B41FA5}">
                      <a16:colId xmlns:a16="http://schemas.microsoft.com/office/drawing/2014/main" val="20003"/>
                    </a:ext>
                  </a:extLst>
                </a:gridCol>
              </a:tblGrid>
              <a:tr h="280818">
                <a:tc>
                  <a:txBody>
                    <a:bodyPr/>
                    <a:lstStyle/>
                    <a:p>
                      <a:pPr algn="ctr"/>
                      <a:r>
                        <a:rPr lang="fr-FR" sz="1600" b="1" dirty="0">
                          <a:solidFill>
                            <a:schemeClr val="tx1"/>
                          </a:solidFill>
                        </a:rPr>
                        <a:t>virtuel</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1600" b="1" dirty="0">
                          <a:solidFill>
                            <a:schemeClr val="tx1"/>
                          </a:solidFill>
                        </a:rPr>
                        <a:t>leur compte</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1600" b="1" dirty="0">
                          <a:solidFill>
                            <a:schemeClr val="tx1"/>
                          </a:solidFill>
                        </a:rPr>
                        <a:t>écrit</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1600" b="1" dirty="0">
                          <a:solidFill>
                            <a:schemeClr val="tx1"/>
                          </a:solidFill>
                        </a:rPr>
                        <a:t>devant</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80818">
                <a:tc>
                  <a:txBody>
                    <a:bodyPr/>
                    <a:lstStyle/>
                    <a:p>
                      <a:pPr algn="ctr"/>
                      <a:r>
                        <a:rPr lang="fr-FR" sz="1600" b="1" dirty="0">
                          <a:solidFill>
                            <a:schemeClr val="tx1"/>
                          </a:solidFill>
                        </a:rPr>
                        <a:t>plus de 1000</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1600" b="1" dirty="0">
                          <a:solidFill>
                            <a:schemeClr val="tx1"/>
                          </a:solidFill>
                        </a:rPr>
                        <a:t>les</a:t>
                      </a:r>
                      <a:r>
                        <a:rPr lang="fr-FR" sz="1600" b="1" baseline="0" dirty="0">
                          <a:solidFill>
                            <a:schemeClr val="tx1"/>
                          </a:solidFill>
                        </a:rPr>
                        <a:t> informations</a:t>
                      </a:r>
                      <a:endParaRPr lang="fr-FR" sz="1600" b="1" dirty="0">
                        <a:solidFill>
                          <a:schemeClr val="tx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1600" b="1" dirty="0">
                          <a:solidFill>
                            <a:schemeClr val="tx1"/>
                          </a:solidFill>
                        </a:rPr>
                        <a:t>se servent</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1600" b="1" dirty="0">
                          <a:solidFill>
                            <a:schemeClr val="tx1"/>
                          </a:solidFill>
                        </a:rPr>
                        <a:t>films préférés</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80818">
                <a:tc>
                  <a:txBody>
                    <a:bodyPr/>
                    <a:lstStyle/>
                    <a:p>
                      <a:pPr algn="ctr"/>
                      <a:r>
                        <a:rPr lang="fr-FR" sz="1600" b="1" dirty="0">
                          <a:solidFill>
                            <a:schemeClr val="tx1"/>
                          </a:solidFill>
                        </a:rPr>
                        <a:t>tapent</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1600" b="1" dirty="0">
                          <a:solidFill>
                            <a:schemeClr val="tx1"/>
                          </a:solidFill>
                        </a:rPr>
                        <a:t>d’intéressant</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1600" b="1" dirty="0">
                          <a:solidFill>
                            <a:schemeClr val="tx1"/>
                          </a:solidFill>
                        </a:rPr>
                        <a:t>transporter</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fr-FR" sz="1600" b="1" dirty="0">
                          <a:solidFill>
                            <a:schemeClr val="tx1"/>
                          </a:solidFill>
                        </a:rPr>
                        <a:t>culturelles</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309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a:t>Les objectifs:</a:t>
            </a:r>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a:ln w="0"/>
                <a:solidFill>
                  <a:schemeClr val="tx1"/>
                </a:solidFill>
                <a:effectLst>
                  <a:outerShdw blurRad="38100" dist="19050" dir="2700000" algn="tl" rotWithShape="0">
                    <a:schemeClr val="dk1">
                      <a:alpha val="40000"/>
                    </a:schemeClr>
                  </a:outerShdw>
                </a:effectLst>
              </a:rPr>
              <a:t>Difficile: </a:t>
            </a:r>
          </a:p>
          <a:p>
            <a:r>
              <a:rPr lang="fr-FR" sz="2400" dirty="0">
                <a:ln w="0"/>
                <a:solidFill>
                  <a:schemeClr val="tx1"/>
                </a:solidFill>
                <a:effectLst>
                  <a:outerShdw blurRad="38100" dist="19050" dir="2700000" algn="tl" rotWithShape="0">
                    <a:schemeClr val="dk1">
                      <a:alpha val="40000"/>
                    </a:schemeClr>
                  </a:outerShdw>
                </a:effectLst>
              </a:rPr>
              <a:t>Les connaissances: identifier les utilisateurs d’Internet en France</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a:ln w="0"/>
                <a:solidFill>
                  <a:schemeClr val="tx1"/>
                </a:solidFill>
                <a:effectLst>
                  <a:outerShdw blurRad="38100" dist="19050" dir="2700000" algn="tl" rotWithShape="0">
                    <a:schemeClr val="dk1">
                      <a:alpha val="40000"/>
                    </a:schemeClr>
                  </a:outerShdw>
                </a:effectLst>
              </a:rPr>
              <a:t>Le plus difficile:</a:t>
            </a:r>
          </a:p>
          <a:p>
            <a:r>
              <a:rPr lang="fr-FR" sz="2400" dirty="0">
                <a:ln w="0"/>
                <a:solidFill>
                  <a:schemeClr val="tx1"/>
                </a:solidFill>
                <a:effectLst>
                  <a:outerShdw blurRad="38100" dist="19050" dir="2700000" algn="tl" rotWithShape="0">
                    <a:schemeClr val="dk1">
                      <a:alpha val="40000"/>
                    </a:schemeClr>
                  </a:outerShdw>
                </a:effectLst>
              </a:rPr>
              <a:t>L’analyse: donner son opinion et réagir aux informations relevées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a:ln w="0"/>
                <a:solidFill>
                  <a:schemeClr val="tx1"/>
                </a:solidFill>
                <a:effectLst>
                  <a:outerShdw blurRad="38100" dist="19050" dir="2700000" algn="tl" rotWithShape="0">
                    <a:schemeClr val="dk1">
                      <a:alpha val="40000"/>
                    </a:schemeClr>
                  </a:outerShdw>
                </a:effectLst>
              </a:rPr>
              <a:t>Plus difficile:</a:t>
            </a:r>
          </a:p>
          <a:p>
            <a:r>
              <a:rPr lang="fr-FR" sz="2400" dirty="0">
                <a:ln w="0"/>
                <a:solidFill>
                  <a:schemeClr val="tx1"/>
                </a:solidFill>
                <a:effectLst>
                  <a:outerShdw blurRad="38100" dist="19050" dir="2700000" algn="tl" rotWithShape="0">
                    <a:schemeClr val="dk1">
                      <a:alpha val="40000"/>
                    </a:schemeClr>
                  </a:outerShdw>
                </a:effectLst>
              </a:rPr>
              <a:t>L’application: relevez des informations spécifiques sur les utilisateurs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1549518501"/>
              </p:ext>
            </p:extLst>
          </p:nvPr>
        </p:nvGraphicFramePr>
        <p:xfrm>
          <a:off x="8448789" y="660443"/>
          <a:ext cx="2787557" cy="3325834"/>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a:t>Qui sont les cybernautes?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a:solidFill>
                            <a:schemeClr val="tx1"/>
                          </a:solidFill>
                        </a:rPr>
                        <a:t>Les générations et Internet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a:solidFill>
                            <a:schemeClr val="tx1"/>
                          </a:solidFill>
                        </a:rPr>
                        <a:t>Le monde des cybernautes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a:solidFill>
                            <a:schemeClr val="tx1"/>
                          </a:solidFill>
                        </a:rPr>
                        <a:t>L’avenir de la cyber-société</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5792" y="2856880"/>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513795"/>
            <a:ext cx="530682" cy="6556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87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29" y="100259"/>
            <a:ext cx="8511897" cy="662237"/>
          </a:xfrm>
        </p:spPr>
        <p:txBody>
          <a:bodyPr>
            <a:normAutofit/>
          </a:bodyPr>
          <a:lstStyle/>
          <a:p>
            <a:r>
              <a:rPr lang="fr-FR" sz="3600" b="1" dirty="0"/>
              <a:t>Le monde des cybernautes</a:t>
            </a:r>
          </a:p>
        </p:txBody>
      </p:sp>
      <p:sp>
        <p:nvSpPr>
          <p:cNvPr id="3" name="Content Placeholder 2"/>
          <p:cNvSpPr>
            <a:spLocks noGrp="1"/>
          </p:cNvSpPr>
          <p:nvPr>
            <p:ph idx="1"/>
          </p:nvPr>
        </p:nvSpPr>
        <p:spPr>
          <a:xfrm>
            <a:off x="927325" y="1158158"/>
            <a:ext cx="10515600" cy="4456351"/>
          </a:xfrm>
          <a:ln w="38100" cmpd="sng">
            <a:solidFill>
              <a:schemeClr val="tx1"/>
            </a:solidFill>
          </a:ln>
        </p:spPr>
        <p:txBody>
          <a:bodyPr>
            <a:noAutofit/>
          </a:bodyPr>
          <a:lstStyle/>
          <a:p>
            <a:pPr marL="0" indent="0" algn="just">
              <a:lnSpc>
                <a:spcPct val="150000"/>
              </a:lnSpc>
              <a:buNone/>
            </a:pPr>
            <a:r>
              <a:rPr lang="fr-FR" sz="2300" b="1" dirty="0"/>
              <a:t>Les jeunes générations </a:t>
            </a:r>
            <a:r>
              <a:rPr lang="fr-FR" sz="2300" b="1" dirty="0">
                <a:solidFill>
                  <a:srgbClr val="FF0000"/>
                </a:solidFill>
              </a:rPr>
              <a:t>se servent </a:t>
            </a:r>
            <a:r>
              <a:rPr lang="fr-FR" sz="2300" b="1" dirty="0"/>
              <a:t>peu des stylos. Ils </a:t>
            </a:r>
            <a:r>
              <a:rPr lang="fr-FR" sz="2300" b="1" dirty="0">
                <a:solidFill>
                  <a:srgbClr val="FF0000"/>
                </a:solidFill>
              </a:rPr>
              <a:t>tapent</a:t>
            </a:r>
            <a:r>
              <a:rPr lang="fr-FR" sz="2300" b="1" dirty="0"/>
              <a:t> vite sur un clavier et ils sont constamment </a:t>
            </a:r>
            <a:r>
              <a:rPr lang="fr-FR" sz="2300" b="1" dirty="0">
                <a:solidFill>
                  <a:srgbClr val="FF0000"/>
                </a:solidFill>
              </a:rPr>
              <a:t>devant</a:t>
            </a:r>
            <a:r>
              <a:rPr lang="fr-FR" sz="2300" b="1" dirty="0"/>
              <a:t> un écran. Certains adolescents français ont </a:t>
            </a:r>
            <a:r>
              <a:rPr lang="fr-FR" sz="2300" b="1" dirty="0">
                <a:solidFill>
                  <a:srgbClr val="FF0000"/>
                </a:solidFill>
              </a:rPr>
              <a:t>plus de 1000 </a:t>
            </a:r>
            <a:r>
              <a:rPr lang="fr-FR" sz="2300" b="1" dirty="0"/>
              <a:t>amis francophones sur Facebook où ils échangent leurs expériences </a:t>
            </a:r>
            <a:r>
              <a:rPr lang="fr-FR" sz="2300" b="1" dirty="0">
                <a:solidFill>
                  <a:srgbClr val="FF0000"/>
                </a:solidFill>
              </a:rPr>
              <a:t>culturelles</a:t>
            </a:r>
            <a:r>
              <a:rPr lang="fr-FR" sz="2300" b="1" dirty="0"/>
              <a:t>. Ils peuvent accéder à </a:t>
            </a:r>
            <a:r>
              <a:rPr lang="fr-FR" sz="2300" b="1" dirty="0">
                <a:solidFill>
                  <a:srgbClr val="FF0000"/>
                </a:solidFill>
              </a:rPr>
              <a:t>leur compte </a:t>
            </a:r>
            <a:r>
              <a:rPr lang="fr-FR" sz="2300" b="1" dirty="0"/>
              <a:t>à n’importe quel moment en utilisant leur Smartphone. Les parents se demandent parfois ce qu’on peut voir </a:t>
            </a:r>
            <a:r>
              <a:rPr lang="fr-FR" sz="2300" b="1" dirty="0">
                <a:solidFill>
                  <a:srgbClr val="FF0000"/>
                </a:solidFill>
              </a:rPr>
              <a:t>d’intéressant </a:t>
            </a:r>
            <a:r>
              <a:rPr lang="fr-FR" sz="2300" b="1" dirty="0"/>
              <a:t>sur un si petit écran. Les jeunes peuvent télécharger leurs </a:t>
            </a:r>
            <a:r>
              <a:rPr lang="fr-FR" sz="2300" b="1" dirty="0">
                <a:solidFill>
                  <a:srgbClr val="FF0000"/>
                </a:solidFill>
              </a:rPr>
              <a:t>films préférés </a:t>
            </a:r>
            <a:r>
              <a:rPr lang="fr-FR" sz="2300" b="1" dirty="0"/>
              <a:t>sur leur portable et il est possible de </a:t>
            </a:r>
            <a:r>
              <a:rPr lang="fr-FR" sz="2300" b="1" dirty="0">
                <a:solidFill>
                  <a:srgbClr val="FF0000"/>
                </a:solidFill>
              </a:rPr>
              <a:t>transporter </a:t>
            </a:r>
            <a:r>
              <a:rPr lang="fr-FR" sz="2300" b="1" dirty="0"/>
              <a:t>des encyclopédies complètes sur de toutes petites clés USB. </a:t>
            </a:r>
          </a:p>
        </p:txBody>
      </p:sp>
      <p:sp>
        <p:nvSpPr>
          <p:cNvPr id="7" name="TextBox 6"/>
          <p:cNvSpPr txBox="1"/>
          <p:nvPr/>
        </p:nvSpPr>
        <p:spPr>
          <a:xfrm rot="817411">
            <a:off x="9937419" y="345336"/>
            <a:ext cx="2095746" cy="523220"/>
          </a:xfrm>
          <a:prstGeom prst="rect">
            <a:avLst/>
          </a:prstGeom>
          <a:noFill/>
        </p:spPr>
        <p:txBody>
          <a:bodyPr wrap="none" rtlCol="0">
            <a:spAutoFit/>
          </a:bodyPr>
          <a:lstStyle/>
          <a:p>
            <a:r>
              <a:rPr lang="fr-FR" sz="2800" b="1" dirty="0">
                <a:solidFill>
                  <a:srgbClr val="FF0000"/>
                </a:solidFill>
              </a:rPr>
              <a:t>Les réponses</a:t>
            </a:r>
          </a:p>
        </p:txBody>
      </p:sp>
      <p:sp>
        <p:nvSpPr>
          <p:cNvPr id="8" name="TextBox 7"/>
          <p:cNvSpPr txBox="1"/>
          <p:nvPr/>
        </p:nvSpPr>
        <p:spPr>
          <a:xfrm>
            <a:off x="958092" y="5926426"/>
            <a:ext cx="7609375" cy="584776"/>
          </a:xfrm>
          <a:prstGeom prst="rect">
            <a:avLst/>
          </a:prstGeom>
          <a:solidFill>
            <a:schemeClr val="accent1">
              <a:lumMod val="20000"/>
              <a:lumOff val="80000"/>
            </a:schemeClr>
          </a:solidFill>
        </p:spPr>
        <p:txBody>
          <a:bodyPr wrap="none" rtlCol="0">
            <a:spAutoFit/>
          </a:bodyPr>
          <a:lstStyle/>
          <a:p>
            <a:r>
              <a:rPr lang="fr-FR" sz="3200" b="1" dirty="0"/>
              <a:t>Maintenant, traduisez le passage en anglais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069" y="5763367"/>
            <a:ext cx="1748270" cy="874135"/>
          </a:xfrm>
          <a:prstGeom prst="rect">
            <a:avLst/>
          </a:prstGeom>
        </p:spPr>
      </p:pic>
    </p:spTree>
    <p:extLst>
      <p:ext uri="{BB962C8B-B14F-4D97-AF65-F5344CB8AC3E}">
        <p14:creationId xmlns:p14="http://schemas.microsoft.com/office/powerpoint/2010/main" val="378863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9232" y="1472953"/>
            <a:ext cx="10193653" cy="4493537"/>
          </a:xfrm>
          <a:prstGeom prst="rect">
            <a:avLst/>
          </a:prstGeom>
          <a:noFill/>
          <a:ln w="38100" cmpd="sng">
            <a:solidFill>
              <a:schemeClr val="tx1"/>
            </a:solidFill>
          </a:ln>
        </p:spPr>
        <p:txBody>
          <a:bodyPr wrap="square" rtlCol="0">
            <a:spAutoFit/>
          </a:bodyPr>
          <a:lstStyle/>
          <a:p>
            <a:pPr algn="just">
              <a:lnSpc>
                <a:spcPct val="150000"/>
              </a:lnSpc>
            </a:pPr>
            <a:r>
              <a:rPr lang="en-GB" sz="2400" b="1" dirty="0"/>
              <a:t>The younger generations do not use</a:t>
            </a:r>
            <a:r>
              <a:rPr lang="en-GB" sz="2400" b="1" dirty="0">
                <a:solidFill>
                  <a:srgbClr val="FF0000"/>
                </a:solidFill>
              </a:rPr>
              <a:t>/</a:t>
            </a:r>
            <a:r>
              <a:rPr lang="en-GB" sz="2400" b="1" dirty="0"/>
              <a:t> pens (very) often. </a:t>
            </a:r>
            <a:r>
              <a:rPr lang="en-GB" sz="2400" b="1" dirty="0">
                <a:solidFill>
                  <a:srgbClr val="FF0000"/>
                </a:solidFill>
              </a:rPr>
              <a:t>/</a:t>
            </a:r>
            <a:r>
              <a:rPr lang="en-GB" sz="2400" b="1" dirty="0"/>
              <a:t>They type quickly on a keyboard </a:t>
            </a:r>
            <a:r>
              <a:rPr lang="en-GB" sz="2400" b="1" dirty="0">
                <a:solidFill>
                  <a:srgbClr val="FF0000"/>
                </a:solidFill>
              </a:rPr>
              <a:t>/</a:t>
            </a:r>
            <a:r>
              <a:rPr lang="en-GB" sz="2400" b="1" dirty="0"/>
              <a:t>and they are constantly </a:t>
            </a:r>
            <a:r>
              <a:rPr lang="en-GB" sz="2400" b="1" dirty="0">
                <a:solidFill>
                  <a:srgbClr val="FF0000"/>
                </a:solidFill>
              </a:rPr>
              <a:t>/</a:t>
            </a:r>
            <a:r>
              <a:rPr lang="en-GB" sz="2400" b="1" dirty="0"/>
              <a:t>in front of a screen.</a:t>
            </a:r>
            <a:r>
              <a:rPr lang="en-GB" sz="2400" b="1" dirty="0">
                <a:solidFill>
                  <a:srgbClr val="FF0000"/>
                </a:solidFill>
              </a:rPr>
              <a:t>/</a:t>
            </a:r>
            <a:r>
              <a:rPr lang="en-GB" sz="2400" b="1" dirty="0"/>
              <a:t> Some French teenagers have more than/ over</a:t>
            </a:r>
            <a:r>
              <a:rPr lang="en-GB" sz="2400" b="1" dirty="0">
                <a:solidFill>
                  <a:srgbClr val="FF0000"/>
                </a:solidFill>
              </a:rPr>
              <a:t>/</a:t>
            </a:r>
            <a:r>
              <a:rPr lang="en-GB" sz="2400" b="1" dirty="0"/>
              <a:t> 1000 French-speaking friends on Facebook</a:t>
            </a:r>
            <a:r>
              <a:rPr lang="en-GB" sz="2400" b="1" dirty="0">
                <a:solidFill>
                  <a:srgbClr val="FF0000"/>
                </a:solidFill>
              </a:rPr>
              <a:t>/</a:t>
            </a:r>
            <a:r>
              <a:rPr lang="en-GB" sz="2400" b="1" dirty="0"/>
              <a:t> where they share </a:t>
            </a:r>
            <a:r>
              <a:rPr lang="en-GB" sz="2400" b="1" dirty="0">
                <a:solidFill>
                  <a:srgbClr val="FF0000"/>
                </a:solidFill>
              </a:rPr>
              <a:t>/</a:t>
            </a:r>
            <a:r>
              <a:rPr lang="en-GB" sz="2400" b="1" dirty="0"/>
              <a:t>their cultural experiences. </a:t>
            </a:r>
            <a:r>
              <a:rPr lang="en-GB" sz="2400" b="1" dirty="0">
                <a:solidFill>
                  <a:srgbClr val="FF0000"/>
                </a:solidFill>
              </a:rPr>
              <a:t>/</a:t>
            </a:r>
            <a:r>
              <a:rPr lang="en-GB" sz="2400" b="1" dirty="0"/>
              <a:t>They can access their account</a:t>
            </a:r>
            <a:r>
              <a:rPr lang="en-GB" sz="2400" b="1" dirty="0">
                <a:solidFill>
                  <a:srgbClr val="FF0000"/>
                </a:solidFill>
              </a:rPr>
              <a:t>/</a:t>
            </a:r>
            <a:r>
              <a:rPr lang="en-GB" sz="2400" b="1" dirty="0"/>
              <a:t> at any time using their Smartphone. </a:t>
            </a:r>
            <a:r>
              <a:rPr lang="en-GB" sz="2400" b="1" dirty="0">
                <a:solidFill>
                  <a:srgbClr val="FF0000"/>
                </a:solidFill>
              </a:rPr>
              <a:t>/</a:t>
            </a:r>
            <a:r>
              <a:rPr lang="en-GB" sz="2400" b="1" dirty="0"/>
              <a:t>Parents sometimes wonder </a:t>
            </a:r>
            <a:r>
              <a:rPr lang="en-GB" sz="2400" b="1" dirty="0">
                <a:solidFill>
                  <a:srgbClr val="FF0000"/>
                </a:solidFill>
              </a:rPr>
              <a:t>/</a:t>
            </a:r>
            <a:r>
              <a:rPr lang="en-GB" sz="2400" b="1" dirty="0"/>
              <a:t>what interesting things </a:t>
            </a:r>
            <a:r>
              <a:rPr lang="en-GB" sz="2400" b="1" dirty="0">
                <a:solidFill>
                  <a:srgbClr val="FF0000"/>
                </a:solidFill>
              </a:rPr>
              <a:t>/</a:t>
            </a:r>
            <a:r>
              <a:rPr lang="en-GB" sz="2400" b="1" dirty="0"/>
              <a:t>can be seen/ we can see </a:t>
            </a:r>
            <a:r>
              <a:rPr lang="en-GB" sz="2400" b="1" dirty="0">
                <a:solidFill>
                  <a:srgbClr val="FF0000"/>
                </a:solidFill>
              </a:rPr>
              <a:t>/</a:t>
            </a:r>
            <a:r>
              <a:rPr lang="en-GB" sz="2400" b="1" dirty="0"/>
              <a:t>on such a small screen.</a:t>
            </a:r>
            <a:r>
              <a:rPr lang="en-GB" sz="2400" b="1" dirty="0">
                <a:solidFill>
                  <a:srgbClr val="FF0000"/>
                </a:solidFill>
              </a:rPr>
              <a:t>/</a:t>
            </a:r>
            <a:r>
              <a:rPr lang="en-GB" sz="2400" b="1" dirty="0"/>
              <a:t> Young people can download</a:t>
            </a:r>
            <a:r>
              <a:rPr lang="en-GB" sz="2400" b="1" dirty="0">
                <a:solidFill>
                  <a:srgbClr val="FF0000"/>
                </a:solidFill>
              </a:rPr>
              <a:t>/</a:t>
            </a:r>
            <a:r>
              <a:rPr lang="en-GB" sz="2400" b="1" dirty="0"/>
              <a:t> their favourite movies on their mobile</a:t>
            </a:r>
            <a:r>
              <a:rPr lang="en-GB" sz="2400" b="1" dirty="0">
                <a:solidFill>
                  <a:srgbClr val="FF0000"/>
                </a:solidFill>
              </a:rPr>
              <a:t>/</a:t>
            </a:r>
            <a:r>
              <a:rPr lang="en-GB" sz="2400" b="1" dirty="0"/>
              <a:t> and it is possible to carry</a:t>
            </a:r>
            <a:r>
              <a:rPr lang="en-GB" sz="2400" b="1" dirty="0">
                <a:solidFill>
                  <a:srgbClr val="FF0000"/>
                </a:solidFill>
              </a:rPr>
              <a:t>/</a:t>
            </a:r>
            <a:r>
              <a:rPr lang="en-GB" sz="2400" b="1" dirty="0"/>
              <a:t> full encyclopaedias </a:t>
            </a:r>
            <a:r>
              <a:rPr lang="en-GB" sz="2400" b="1" dirty="0">
                <a:solidFill>
                  <a:srgbClr val="FF0000"/>
                </a:solidFill>
              </a:rPr>
              <a:t>/</a:t>
            </a:r>
            <a:r>
              <a:rPr lang="en-GB" sz="2400" b="1" dirty="0"/>
              <a:t>on very small/tiny USB sticks.</a:t>
            </a:r>
          </a:p>
        </p:txBody>
      </p:sp>
      <p:sp>
        <p:nvSpPr>
          <p:cNvPr id="5" name="Title 1"/>
          <p:cNvSpPr>
            <a:spLocks noGrp="1"/>
          </p:cNvSpPr>
          <p:nvPr>
            <p:ph type="title"/>
          </p:nvPr>
        </p:nvSpPr>
        <p:spPr>
          <a:xfrm>
            <a:off x="823929" y="100259"/>
            <a:ext cx="8511897" cy="662237"/>
          </a:xfrm>
        </p:spPr>
        <p:txBody>
          <a:bodyPr>
            <a:normAutofit/>
          </a:bodyPr>
          <a:lstStyle/>
          <a:p>
            <a:r>
              <a:rPr lang="fr-FR" sz="3600" b="1" dirty="0"/>
              <a:t>Le monde des cybernautes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083" y="148858"/>
            <a:ext cx="1748270" cy="874135"/>
          </a:xfrm>
          <a:prstGeom prst="rect">
            <a:avLst/>
          </a:prstGeom>
        </p:spPr>
      </p:pic>
      <p:sp>
        <p:nvSpPr>
          <p:cNvPr id="7" name="TextBox 6"/>
          <p:cNvSpPr txBox="1"/>
          <p:nvPr/>
        </p:nvSpPr>
        <p:spPr>
          <a:xfrm>
            <a:off x="8076939" y="846632"/>
            <a:ext cx="1843924" cy="461665"/>
          </a:xfrm>
          <a:prstGeom prst="rect">
            <a:avLst/>
          </a:prstGeom>
          <a:noFill/>
        </p:spPr>
        <p:txBody>
          <a:bodyPr wrap="none" rtlCol="0">
            <a:spAutoFit/>
          </a:bodyPr>
          <a:lstStyle/>
          <a:p>
            <a:r>
              <a:rPr lang="fr-FR" sz="2400" b="1" dirty="0">
                <a:solidFill>
                  <a:srgbClr val="FF0000"/>
                </a:solidFill>
              </a:rPr>
              <a:t>La correction</a:t>
            </a:r>
          </a:p>
        </p:txBody>
      </p:sp>
      <p:sp>
        <p:nvSpPr>
          <p:cNvPr id="8" name="TextBox 7"/>
          <p:cNvSpPr txBox="1"/>
          <p:nvPr/>
        </p:nvSpPr>
        <p:spPr>
          <a:xfrm>
            <a:off x="11418796" y="6120331"/>
            <a:ext cx="628898" cy="461665"/>
          </a:xfrm>
          <a:prstGeom prst="rect">
            <a:avLst/>
          </a:prstGeom>
          <a:noFill/>
        </p:spPr>
        <p:txBody>
          <a:bodyPr wrap="none" rtlCol="0">
            <a:spAutoFit/>
          </a:bodyPr>
          <a:lstStyle/>
          <a:p>
            <a:r>
              <a:rPr lang="fr-FR" sz="2400" b="1" dirty="0"/>
              <a:t>/10</a:t>
            </a:r>
          </a:p>
        </p:txBody>
      </p:sp>
    </p:spTree>
    <p:extLst>
      <p:ext uri="{BB962C8B-B14F-4D97-AF65-F5344CB8AC3E}">
        <p14:creationId xmlns:p14="http://schemas.microsoft.com/office/powerpoint/2010/main" val="287864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60" y="122554"/>
            <a:ext cx="10515600" cy="833464"/>
          </a:xfrm>
        </p:spPr>
        <p:txBody>
          <a:bodyPr/>
          <a:lstStyle/>
          <a:p>
            <a:r>
              <a:rPr lang="en-US" b="1" dirty="0"/>
              <a:t>Le </a:t>
            </a:r>
            <a:r>
              <a:rPr lang="en-US" b="1" dirty="0" err="1"/>
              <a:t>numérique</a:t>
            </a:r>
            <a:r>
              <a:rPr lang="en-US" b="1" dirty="0"/>
              <a:t> </a:t>
            </a:r>
            <a:r>
              <a:rPr lang="en-US" b="1" dirty="0" err="1"/>
              <a:t>éducatif</a:t>
            </a:r>
            <a:endParaRPr lang="en-US" b="1" dirty="0"/>
          </a:p>
        </p:txBody>
      </p:sp>
      <p:sp>
        <p:nvSpPr>
          <p:cNvPr id="3" name="Content Placeholder 2"/>
          <p:cNvSpPr>
            <a:spLocks noGrp="1"/>
          </p:cNvSpPr>
          <p:nvPr>
            <p:ph idx="1"/>
          </p:nvPr>
        </p:nvSpPr>
        <p:spPr>
          <a:xfrm>
            <a:off x="852470" y="2125273"/>
            <a:ext cx="10515600" cy="3839136"/>
          </a:xfrm>
          <a:ln w="38100" cmpd="sng">
            <a:solidFill>
              <a:schemeClr val="tx1"/>
            </a:solidFill>
          </a:ln>
        </p:spPr>
        <p:txBody>
          <a:bodyPr>
            <a:normAutofit/>
          </a:bodyPr>
          <a:lstStyle/>
          <a:p>
            <a:pPr marL="0" lvl="0" indent="0">
              <a:lnSpc>
                <a:spcPct val="150000"/>
              </a:lnSpc>
              <a:buNone/>
            </a:pPr>
            <a:r>
              <a:rPr lang="en-US" sz="2400" b="1" dirty="0"/>
              <a:t>1. </a:t>
            </a:r>
            <a:r>
              <a:rPr lang="fr-FR" sz="2400" b="1" dirty="0" err="1"/>
              <a:t>Thanks</a:t>
            </a:r>
            <a:r>
              <a:rPr lang="fr-FR" sz="2400" b="1" dirty="0"/>
              <a:t> to the digital plan, all </a:t>
            </a:r>
            <a:r>
              <a:rPr lang="fr-FR" sz="2400" b="1" dirty="0" err="1"/>
              <a:t>year</a:t>
            </a:r>
            <a:r>
              <a:rPr lang="fr-FR" sz="2400" b="1" dirty="0"/>
              <a:t> 8 </a:t>
            </a:r>
            <a:r>
              <a:rPr lang="fr-FR" sz="2400" b="1" dirty="0" err="1"/>
              <a:t>students</a:t>
            </a:r>
            <a:r>
              <a:rPr lang="fr-FR" sz="2400" b="1" dirty="0"/>
              <a:t> </a:t>
            </a:r>
            <a:r>
              <a:rPr lang="fr-FR" sz="2400" b="1" dirty="0" err="1"/>
              <a:t>will</a:t>
            </a:r>
            <a:r>
              <a:rPr lang="fr-FR" sz="2400" b="1" dirty="0"/>
              <a:t> </a:t>
            </a:r>
            <a:r>
              <a:rPr lang="fr-FR" sz="2400" b="1" dirty="0" err="1"/>
              <a:t>receive</a:t>
            </a:r>
            <a:r>
              <a:rPr lang="fr-FR" sz="2400" b="1" dirty="0"/>
              <a:t> a </a:t>
            </a:r>
            <a:r>
              <a:rPr lang="fr-FR" sz="2400" b="1" dirty="0" err="1"/>
              <a:t>tablet</a:t>
            </a:r>
            <a:r>
              <a:rPr lang="fr-FR" sz="2400" b="1" dirty="0"/>
              <a:t> or a </a:t>
            </a:r>
            <a:r>
              <a:rPr lang="fr-FR" sz="2400" b="1" dirty="0" err="1"/>
              <a:t>laptop</a:t>
            </a:r>
            <a:r>
              <a:rPr lang="fr-FR" sz="2400" b="1" dirty="0"/>
              <a:t>.</a:t>
            </a:r>
            <a:endParaRPr lang="en-GB" sz="2400" b="1" dirty="0"/>
          </a:p>
          <a:p>
            <a:pPr marL="0" lvl="0" indent="0">
              <a:lnSpc>
                <a:spcPct val="150000"/>
              </a:lnSpc>
              <a:buNone/>
            </a:pPr>
            <a:r>
              <a:rPr lang="fr-FR" sz="2400" b="1" dirty="0"/>
              <a:t>2. </a:t>
            </a:r>
            <a:r>
              <a:rPr lang="fr-FR" sz="2400" b="1" dirty="0" err="1"/>
              <a:t>Students</a:t>
            </a:r>
            <a:r>
              <a:rPr lang="fr-FR" sz="2400" b="1" dirty="0"/>
              <a:t> </a:t>
            </a:r>
            <a:r>
              <a:rPr lang="fr-FR" sz="2400" b="1" dirty="0" err="1"/>
              <a:t>will</a:t>
            </a:r>
            <a:r>
              <a:rPr lang="fr-FR" sz="2400" b="1" dirty="0"/>
              <a:t> </a:t>
            </a:r>
            <a:r>
              <a:rPr lang="fr-FR" sz="2400" b="1" dirty="0" err="1"/>
              <a:t>be</a:t>
            </a:r>
            <a:r>
              <a:rPr lang="fr-FR" sz="2400" b="1" dirty="0"/>
              <a:t> able to use </a:t>
            </a:r>
            <a:r>
              <a:rPr lang="fr-FR" sz="2400" b="1" dirty="0" err="1"/>
              <a:t>them</a:t>
            </a:r>
            <a:r>
              <a:rPr lang="fr-FR" sz="2400" b="1" dirty="0"/>
              <a:t> in all the </a:t>
            </a:r>
            <a:r>
              <a:rPr lang="fr-FR" sz="2400" b="1" dirty="0" err="1"/>
              <a:t>subjects</a:t>
            </a:r>
            <a:r>
              <a:rPr lang="fr-FR" sz="2400" b="1" dirty="0"/>
              <a:t> and </a:t>
            </a:r>
            <a:r>
              <a:rPr lang="fr-FR" sz="2400" b="1" dirty="0" err="1"/>
              <a:t>take</a:t>
            </a:r>
            <a:r>
              <a:rPr lang="fr-FR" sz="2400" b="1" dirty="0"/>
              <a:t> </a:t>
            </a:r>
            <a:r>
              <a:rPr lang="fr-FR" sz="2400" b="1" dirty="0" err="1"/>
              <a:t>them</a:t>
            </a:r>
            <a:r>
              <a:rPr lang="fr-FR" sz="2400" b="1" dirty="0"/>
              <a:t> home.</a:t>
            </a:r>
            <a:endParaRPr lang="en-GB" sz="2400" b="1" dirty="0"/>
          </a:p>
          <a:p>
            <a:pPr marL="0" lvl="0" indent="0">
              <a:lnSpc>
                <a:spcPct val="150000"/>
              </a:lnSpc>
              <a:buNone/>
            </a:pPr>
            <a:r>
              <a:rPr lang="fr-FR" sz="2400" b="1" dirty="0"/>
              <a:t>3. </a:t>
            </a:r>
            <a:r>
              <a:rPr lang="fr-FR" sz="2400" b="1" dirty="0" err="1"/>
              <a:t>Some</a:t>
            </a:r>
            <a:r>
              <a:rPr lang="fr-FR" sz="2400" b="1" dirty="0"/>
              <a:t> </a:t>
            </a:r>
            <a:r>
              <a:rPr lang="fr-FR" sz="2400" b="1" dirty="0" err="1"/>
              <a:t>teachers</a:t>
            </a:r>
            <a:r>
              <a:rPr lang="fr-FR" sz="2400" b="1" dirty="0"/>
              <a:t> </a:t>
            </a:r>
            <a:r>
              <a:rPr lang="fr-FR" sz="2400" b="1" dirty="0" err="1"/>
              <a:t>remain</a:t>
            </a:r>
            <a:r>
              <a:rPr lang="fr-FR" sz="2400" b="1" dirty="0"/>
              <a:t> </a:t>
            </a:r>
            <a:r>
              <a:rPr lang="fr-FR" sz="2400" b="1" dirty="0" err="1"/>
              <a:t>skeptical</a:t>
            </a:r>
            <a:r>
              <a:rPr lang="fr-FR" sz="2400" b="1" dirty="0"/>
              <a:t> but all </a:t>
            </a:r>
            <a:r>
              <a:rPr lang="fr-FR" sz="2400" b="1" dirty="0" err="1"/>
              <a:t>will</a:t>
            </a:r>
            <a:r>
              <a:rPr lang="fr-FR" sz="2400" b="1" dirty="0"/>
              <a:t> have to use digital </a:t>
            </a:r>
            <a:r>
              <a:rPr lang="fr-FR" sz="2400" b="1" dirty="0" err="1"/>
              <a:t>education</a:t>
            </a:r>
            <a:r>
              <a:rPr lang="fr-FR" sz="2400" b="1" dirty="0"/>
              <a:t>.</a:t>
            </a:r>
            <a:endParaRPr lang="en-GB" sz="2400" b="1" dirty="0"/>
          </a:p>
          <a:p>
            <a:pPr marL="0" lvl="0" indent="0">
              <a:lnSpc>
                <a:spcPct val="150000"/>
              </a:lnSpc>
              <a:buNone/>
            </a:pPr>
            <a:r>
              <a:rPr lang="fr-FR" sz="2400" b="1" dirty="0"/>
              <a:t>4. </a:t>
            </a:r>
            <a:r>
              <a:rPr lang="fr-FR" sz="2400" b="1" dirty="0" err="1"/>
              <a:t>Working</a:t>
            </a:r>
            <a:r>
              <a:rPr lang="fr-FR" sz="2400" b="1" dirty="0"/>
              <a:t> </a:t>
            </a:r>
            <a:r>
              <a:rPr lang="fr-FR" sz="2400" b="1" dirty="0" err="1"/>
              <a:t>this</a:t>
            </a:r>
            <a:r>
              <a:rPr lang="fr-FR" sz="2400" b="1" dirty="0"/>
              <a:t> </a:t>
            </a:r>
            <a:r>
              <a:rPr lang="fr-FR" sz="2400" b="1" dirty="0" err="1"/>
              <a:t>way</a:t>
            </a:r>
            <a:r>
              <a:rPr lang="fr-FR" sz="2400" b="1" dirty="0"/>
              <a:t> </a:t>
            </a:r>
            <a:r>
              <a:rPr lang="fr-FR" sz="2400" b="1" dirty="0" err="1"/>
              <a:t>will</a:t>
            </a:r>
            <a:r>
              <a:rPr lang="fr-FR" sz="2400" b="1" dirty="0"/>
              <a:t> </a:t>
            </a:r>
            <a:r>
              <a:rPr lang="fr-FR" sz="2400" b="1" dirty="0" err="1"/>
              <a:t>enable</a:t>
            </a:r>
            <a:r>
              <a:rPr lang="fr-FR" sz="2400" b="1" dirty="0"/>
              <a:t> a </a:t>
            </a:r>
            <a:r>
              <a:rPr lang="fr-FR" sz="2400" b="1" dirty="0" err="1"/>
              <a:t>better</a:t>
            </a:r>
            <a:r>
              <a:rPr lang="fr-FR" sz="2400" b="1" dirty="0"/>
              <a:t> and more </a:t>
            </a:r>
            <a:r>
              <a:rPr lang="fr-FR" sz="2400" b="1" dirty="0" err="1"/>
              <a:t>fluid</a:t>
            </a:r>
            <a:r>
              <a:rPr lang="fr-FR" sz="2400" b="1" dirty="0"/>
              <a:t> </a:t>
            </a:r>
            <a:r>
              <a:rPr lang="fr-FR" sz="2400" b="1" dirty="0" err="1"/>
              <a:t>pedagogical</a:t>
            </a:r>
            <a:r>
              <a:rPr lang="fr-FR" sz="2400" b="1" dirty="0"/>
              <a:t> </a:t>
            </a:r>
            <a:r>
              <a:rPr lang="fr-FR" sz="2400" b="1" dirty="0" err="1"/>
              <a:t>approach</a:t>
            </a:r>
            <a:r>
              <a:rPr lang="fr-FR" sz="2400" b="1" dirty="0"/>
              <a:t>.</a:t>
            </a:r>
            <a:endParaRPr lang="en-GB" sz="2400" b="1" dirty="0"/>
          </a:p>
          <a:p>
            <a:pPr marL="0" lvl="0" indent="0">
              <a:lnSpc>
                <a:spcPct val="150000"/>
              </a:lnSpc>
              <a:buNone/>
            </a:pPr>
            <a:r>
              <a:rPr lang="fr-FR" sz="2400" b="1" dirty="0"/>
              <a:t>5. </a:t>
            </a:r>
            <a:r>
              <a:rPr lang="fr-FR" sz="2400" b="1" dirty="0" err="1"/>
              <a:t>However</a:t>
            </a:r>
            <a:r>
              <a:rPr lang="fr-FR" sz="2400" b="1" dirty="0"/>
              <a:t>, </a:t>
            </a:r>
            <a:r>
              <a:rPr lang="fr-FR" sz="2400" b="1" dirty="0" err="1"/>
              <a:t>there</a:t>
            </a:r>
            <a:r>
              <a:rPr lang="fr-FR" sz="2400" b="1" dirty="0"/>
              <a:t> are no </a:t>
            </a:r>
            <a:r>
              <a:rPr lang="fr-FR" sz="2400" b="1" dirty="0" err="1"/>
              <a:t>evidence</a:t>
            </a:r>
            <a:r>
              <a:rPr lang="fr-FR" sz="2400" b="1" dirty="0"/>
              <a:t> </a:t>
            </a:r>
            <a:r>
              <a:rPr lang="fr-FR" sz="2400" b="1" dirty="0" err="1"/>
              <a:t>that</a:t>
            </a:r>
            <a:r>
              <a:rPr lang="fr-FR" sz="2400" b="1" dirty="0"/>
              <a:t> </a:t>
            </a:r>
            <a:r>
              <a:rPr lang="fr-FR" sz="2400" b="1" dirty="0" err="1"/>
              <a:t>this</a:t>
            </a:r>
            <a:r>
              <a:rPr lang="fr-FR" sz="2400" b="1" dirty="0"/>
              <a:t> plan </a:t>
            </a:r>
            <a:r>
              <a:rPr lang="fr-FR" sz="2400" b="1" dirty="0" err="1"/>
              <a:t>will</a:t>
            </a:r>
            <a:r>
              <a:rPr lang="fr-FR" sz="2400" b="1" dirty="0"/>
              <a:t> </a:t>
            </a:r>
            <a:r>
              <a:rPr lang="fr-FR" sz="2400" b="1" dirty="0" err="1"/>
              <a:t>improve</a:t>
            </a:r>
            <a:r>
              <a:rPr lang="fr-FR" sz="2400" b="1" dirty="0"/>
              <a:t> </a:t>
            </a:r>
            <a:r>
              <a:rPr lang="fr-FR" sz="2400" b="1" dirty="0" err="1"/>
              <a:t>students</a:t>
            </a:r>
            <a:r>
              <a:rPr lang="fr-FR" sz="2400" b="1" dirty="0"/>
              <a:t>’ </a:t>
            </a:r>
            <a:r>
              <a:rPr lang="fr-FR" sz="2400" b="1" dirty="0" err="1"/>
              <a:t>results</a:t>
            </a:r>
            <a:r>
              <a:rPr lang="fr-FR" sz="2400" b="1" dirty="0"/>
              <a:t>. </a:t>
            </a:r>
            <a:endParaRPr lang="en-GB" sz="2400" b="1" dirty="0"/>
          </a:p>
          <a:p>
            <a:pPr marL="0" indent="0">
              <a:lnSpc>
                <a:spcPct val="150000"/>
              </a:lnSpc>
              <a:buNone/>
            </a:pP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405" y="112761"/>
            <a:ext cx="1729296" cy="864648"/>
          </a:xfrm>
          <a:prstGeom prst="rect">
            <a:avLst/>
          </a:prstGeom>
        </p:spPr>
      </p:pic>
      <p:sp>
        <p:nvSpPr>
          <p:cNvPr id="6" name="TextBox 5"/>
          <p:cNvSpPr txBox="1"/>
          <p:nvPr/>
        </p:nvSpPr>
        <p:spPr>
          <a:xfrm>
            <a:off x="863037" y="1047507"/>
            <a:ext cx="10186978" cy="523220"/>
          </a:xfrm>
          <a:prstGeom prst="rect">
            <a:avLst/>
          </a:prstGeom>
          <a:noFill/>
        </p:spPr>
        <p:txBody>
          <a:bodyPr wrap="none" rtlCol="0">
            <a:spAutoFit/>
          </a:bodyPr>
          <a:lstStyle/>
          <a:p>
            <a:r>
              <a:rPr lang="fr-FR" sz="2800" b="1" dirty="0"/>
              <a:t>Aidez-vous du passage pour traduire les phrases (feuille d’exercice)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8829" y="253990"/>
            <a:ext cx="733062" cy="638195"/>
          </a:xfrm>
          <a:prstGeom prst="rect">
            <a:avLst/>
          </a:prstGeom>
        </p:spPr>
      </p:pic>
    </p:spTree>
    <p:extLst>
      <p:ext uri="{BB962C8B-B14F-4D97-AF65-F5344CB8AC3E}">
        <p14:creationId xmlns:p14="http://schemas.microsoft.com/office/powerpoint/2010/main" val="21500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60" y="122554"/>
            <a:ext cx="10515600" cy="833464"/>
          </a:xfrm>
        </p:spPr>
        <p:txBody>
          <a:bodyPr/>
          <a:lstStyle/>
          <a:p>
            <a:r>
              <a:rPr lang="en-US" b="1" dirty="0"/>
              <a:t>Le </a:t>
            </a:r>
            <a:r>
              <a:rPr lang="en-US" b="1" dirty="0" err="1"/>
              <a:t>numérique</a:t>
            </a:r>
            <a:r>
              <a:rPr lang="en-US" b="1" dirty="0"/>
              <a:t> </a:t>
            </a:r>
            <a:r>
              <a:rPr lang="en-US" b="1" dirty="0" err="1"/>
              <a:t>éducatif</a:t>
            </a:r>
            <a:endParaRPr lang="en-US" b="1" dirty="0"/>
          </a:p>
        </p:txBody>
      </p:sp>
      <p:sp>
        <p:nvSpPr>
          <p:cNvPr id="3" name="Content Placeholder 2"/>
          <p:cNvSpPr>
            <a:spLocks noGrp="1"/>
          </p:cNvSpPr>
          <p:nvPr>
            <p:ph idx="1"/>
          </p:nvPr>
        </p:nvSpPr>
        <p:spPr>
          <a:xfrm>
            <a:off x="689113" y="1570727"/>
            <a:ext cx="10787269" cy="4922838"/>
          </a:xfrm>
          <a:ln w="38100" cmpd="sng">
            <a:solidFill>
              <a:schemeClr val="tx1"/>
            </a:solidFill>
          </a:ln>
        </p:spPr>
        <p:txBody>
          <a:bodyPr>
            <a:normAutofit fontScale="70000" lnSpcReduction="20000"/>
          </a:bodyPr>
          <a:lstStyle/>
          <a:p>
            <a:pPr marL="457200" lvl="0" indent="-457200">
              <a:lnSpc>
                <a:spcPct val="150000"/>
              </a:lnSpc>
              <a:buAutoNum type="arabicPeriod"/>
            </a:pPr>
            <a:r>
              <a:rPr lang="fr-FR" sz="2400" b="1" dirty="0" err="1"/>
              <a:t>Thanks</a:t>
            </a:r>
            <a:r>
              <a:rPr lang="fr-FR" sz="2400" b="1" dirty="0"/>
              <a:t> to the digital plan, all </a:t>
            </a:r>
            <a:r>
              <a:rPr lang="fr-FR" sz="2400" b="1" dirty="0" err="1"/>
              <a:t>year</a:t>
            </a:r>
            <a:r>
              <a:rPr lang="fr-FR" sz="2400" b="1" dirty="0"/>
              <a:t> 8 </a:t>
            </a:r>
            <a:r>
              <a:rPr lang="fr-FR" sz="2400" b="1" dirty="0" err="1"/>
              <a:t>students</a:t>
            </a:r>
            <a:r>
              <a:rPr lang="fr-FR" sz="2400" b="1" dirty="0"/>
              <a:t> </a:t>
            </a:r>
            <a:r>
              <a:rPr lang="fr-FR" sz="2400" b="1" dirty="0" err="1"/>
              <a:t>will</a:t>
            </a:r>
            <a:r>
              <a:rPr lang="fr-FR" sz="2400" b="1" dirty="0"/>
              <a:t> </a:t>
            </a:r>
            <a:r>
              <a:rPr lang="fr-FR" sz="2400" b="1" dirty="0" err="1"/>
              <a:t>receive</a:t>
            </a:r>
            <a:r>
              <a:rPr lang="fr-FR" sz="2400" b="1" dirty="0"/>
              <a:t> a </a:t>
            </a:r>
            <a:r>
              <a:rPr lang="fr-FR" sz="2400" b="1" dirty="0" err="1"/>
              <a:t>tablet</a:t>
            </a:r>
            <a:r>
              <a:rPr lang="fr-FR" sz="2400" b="1" dirty="0"/>
              <a:t> or a laptop</a:t>
            </a:r>
          </a:p>
          <a:p>
            <a:pPr marL="0" lvl="0" indent="0">
              <a:lnSpc>
                <a:spcPct val="150000"/>
              </a:lnSpc>
              <a:buNone/>
            </a:pPr>
            <a:r>
              <a:rPr lang="fr-FR" sz="2400" b="1" dirty="0">
                <a:solidFill>
                  <a:srgbClr val="FF0000"/>
                </a:solidFill>
              </a:rPr>
              <a:t>Grâce au plan numérique tous les étudiants de cinquième recevront une tablette ou un portable </a:t>
            </a:r>
            <a:endParaRPr lang="en-GB" sz="2400" b="1" dirty="0">
              <a:solidFill>
                <a:srgbClr val="FF0000"/>
              </a:solidFill>
            </a:endParaRPr>
          </a:p>
          <a:p>
            <a:pPr marL="0" lvl="0" indent="0">
              <a:lnSpc>
                <a:spcPct val="150000"/>
              </a:lnSpc>
              <a:buNone/>
            </a:pPr>
            <a:r>
              <a:rPr lang="fr-FR" sz="2400" b="1" dirty="0"/>
              <a:t>2. </a:t>
            </a:r>
            <a:r>
              <a:rPr lang="fr-FR" sz="2400" b="1" dirty="0" err="1"/>
              <a:t>Students</a:t>
            </a:r>
            <a:r>
              <a:rPr lang="fr-FR" sz="2400" b="1" dirty="0"/>
              <a:t> </a:t>
            </a:r>
            <a:r>
              <a:rPr lang="fr-FR" sz="2400" b="1" dirty="0" err="1"/>
              <a:t>will</a:t>
            </a:r>
            <a:r>
              <a:rPr lang="fr-FR" sz="2400" b="1" dirty="0"/>
              <a:t> </a:t>
            </a:r>
            <a:r>
              <a:rPr lang="fr-FR" sz="2400" b="1" dirty="0" err="1"/>
              <a:t>be</a:t>
            </a:r>
            <a:r>
              <a:rPr lang="fr-FR" sz="2400" b="1" dirty="0"/>
              <a:t> able to use </a:t>
            </a:r>
            <a:r>
              <a:rPr lang="fr-FR" sz="2400" b="1" dirty="0" err="1"/>
              <a:t>them</a:t>
            </a:r>
            <a:r>
              <a:rPr lang="fr-FR" sz="2400" b="1" dirty="0"/>
              <a:t> in all the </a:t>
            </a:r>
            <a:r>
              <a:rPr lang="fr-FR" sz="2400" b="1" dirty="0" err="1"/>
              <a:t>subjects</a:t>
            </a:r>
            <a:r>
              <a:rPr lang="fr-FR" sz="2400" b="1" dirty="0"/>
              <a:t> and </a:t>
            </a:r>
            <a:r>
              <a:rPr lang="fr-FR" sz="2400" b="1" dirty="0" err="1"/>
              <a:t>take</a:t>
            </a:r>
            <a:r>
              <a:rPr lang="fr-FR" sz="2400" b="1" dirty="0"/>
              <a:t> </a:t>
            </a:r>
            <a:r>
              <a:rPr lang="fr-FR" sz="2400" b="1" dirty="0" err="1"/>
              <a:t>them</a:t>
            </a:r>
            <a:r>
              <a:rPr lang="fr-FR" sz="2400" b="1" dirty="0"/>
              <a:t> home.</a:t>
            </a:r>
          </a:p>
          <a:p>
            <a:pPr marL="0" lvl="0" indent="0">
              <a:lnSpc>
                <a:spcPct val="150000"/>
              </a:lnSpc>
              <a:buNone/>
            </a:pPr>
            <a:r>
              <a:rPr lang="en-GB" sz="2400" b="1" dirty="0">
                <a:solidFill>
                  <a:srgbClr val="FF0000"/>
                </a:solidFill>
              </a:rPr>
              <a:t>Les </a:t>
            </a:r>
            <a:r>
              <a:rPr lang="en-GB" sz="2400" b="1" dirty="0" err="1">
                <a:solidFill>
                  <a:srgbClr val="FF0000"/>
                </a:solidFill>
              </a:rPr>
              <a:t>étudiants</a:t>
            </a:r>
            <a:r>
              <a:rPr lang="en-GB" sz="2400" b="1" dirty="0">
                <a:solidFill>
                  <a:srgbClr val="FF0000"/>
                </a:solidFill>
              </a:rPr>
              <a:t> </a:t>
            </a:r>
            <a:r>
              <a:rPr lang="en-GB" sz="2400" b="1" dirty="0" err="1">
                <a:solidFill>
                  <a:srgbClr val="FF0000"/>
                </a:solidFill>
              </a:rPr>
              <a:t>pourront</a:t>
            </a:r>
            <a:r>
              <a:rPr lang="en-GB" sz="2400" b="1" dirty="0">
                <a:solidFill>
                  <a:srgbClr val="FF0000"/>
                </a:solidFill>
              </a:rPr>
              <a:t> les utiliser pour </a:t>
            </a:r>
            <a:r>
              <a:rPr lang="en-GB" sz="2400" b="1" dirty="0" err="1">
                <a:solidFill>
                  <a:srgbClr val="FF0000"/>
                </a:solidFill>
              </a:rPr>
              <a:t>toutes</a:t>
            </a:r>
            <a:r>
              <a:rPr lang="en-GB" sz="2400" b="1" dirty="0">
                <a:solidFill>
                  <a:srgbClr val="FF0000"/>
                </a:solidFill>
              </a:rPr>
              <a:t> les matières et les </a:t>
            </a:r>
            <a:r>
              <a:rPr lang="en-GB" sz="2400" b="1" dirty="0" err="1">
                <a:solidFill>
                  <a:srgbClr val="FF0000"/>
                </a:solidFill>
              </a:rPr>
              <a:t>apporter</a:t>
            </a:r>
            <a:r>
              <a:rPr lang="en-GB" sz="2400" b="1" dirty="0">
                <a:solidFill>
                  <a:srgbClr val="FF0000"/>
                </a:solidFill>
              </a:rPr>
              <a:t> à la </a:t>
            </a:r>
            <a:r>
              <a:rPr lang="en-GB" sz="2400" b="1" dirty="0" err="1">
                <a:solidFill>
                  <a:srgbClr val="FF0000"/>
                </a:solidFill>
              </a:rPr>
              <a:t>maison</a:t>
            </a:r>
            <a:r>
              <a:rPr lang="en-GB" sz="2400" b="1" dirty="0">
                <a:solidFill>
                  <a:srgbClr val="FF0000"/>
                </a:solidFill>
              </a:rPr>
              <a:t>/chez </a:t>
            </a:r>
            <a:r>
              <a:rPr lang="en-GB" sz="2400" b="1" dirty="0" err="1">
                <a:solidFill>
                  <a:srgbClr val="FF0000"/>
                </a:solidFill>
              </a:rPr>
              <a:t>eux</a:t>
            </a:r>
            <a:endParaRPr lang="en-GB" sz="2400" b="1" dirty="0">
              <a:solidFill>
                <a:srgbClr val="FF0000"/>
              </a:solidFill>
            </a:endParaRPr>
          </a:p>
          <a:p>
            <a:pPr marL="0" lvl="0" indent="0">
              <a:lnSpc>
                <a:spcPct val="150000"/>
              </a:lnSpc>
              <a:buNone/>
            </a:pPr>
            <a:r>
              <a:rPr lang="fr-FR" sz="2400" b="1" dirty="0"/>
              <a:t>3. </a:t>
            </a:r>
            <a:r>
              <a:rPr lang="fr-FR" sz="2400" b="1" dirty="0" err="1"/>
              <a:t>Some</a:t>
            </a:r>
            <a:r>
              <a:rPr lang="fr-FR" sz="2400" b="1" dirty="0"/>
              <a:t> </a:t>
            </a:r>
            <a:r>
              <a:rPr lang="fr-FR" sz="2400" b="1" dirty="0" err="1"/>
              <a:t>teachers</a:t>
            </a:r>
            <a:r>
              <a:rPr lang="fr-FR" sz="2400" b="1" dirty="0"/>
              <a:t> </a:t>
            </a:r>
            <a:r>
              <a:rPr lang="fr-FR" sz="2400" b="1" dirty="0" err="1"/>
              <a:t>remain</a:t>
            </a:r>
            <a:r>
              <a:rPr lang="fr-FR" sz="2400" b="1" dirty="0"/>
              <a:t> </a:t>
            </a:r>
            <a:r>
              <a:rPr lang="fr-FR" sz="2400" b="1" dirty="0" err="1"/>
              <a:t>skeptical</a:t>
            </a:r>
            <a:r>
              <a:rPr lang="fr-FR" sz="2400" b="1" dirty="0"/>
              <a:t> but all </a:t>
            </a:r>
            <a:r>
              <a:rPr lang="fr-FR" sz="2400" b="1" dirty="0" err="1"/>
              <a:t>will</a:t>
            </a:r>
            <a:r>
              <a:rPr lang="fr-FR" sz="2400" b="1" dirty="0"/>
              <a:t> have to use digital </a:t>
            </a:r>
            <a:r>
              <a:rPr lang="fr-FR" sz="2400" b="1" dirty="0" err="1"/>
              <a:t>education</a:t>
            </a:r>
            <a:r>
              <a:rPr lang="fr-FR" sz="2400" b="1" dirty="0"/>
              <a:t>.</a:t>
            </a:r>
          </a:p>
          <a:p>
            <a:pPr marL="0" lvl="0" indent="0">
              <a:lnSpc>
                <a:spcPct val="150000"/>
              </a:lnSpc>
              <a:buNone/>
            </a:pPr>
            <a:r>
              <a:rPr lang="en-GB" sz="2400" b="1" dirty="0" err="1">
                <a:solidFill>
                  <a:srgbClr val="FF0000"/>
                </a:solidFill>
              </a:rPr>
              <a:t>Certains</a:t>
            </a:r>
            <a:r>
              <a:rPr lang="en-GB" sz="2400" b="1" dirty="0">
                <a:solidFill>
                  <a:srgbClr val="FF0000"/>
                </a:solidFill>
              </a:rPr>
              <a:t> </a:t>
            </a:r>
            <a:r>
              <a:rPr lang="en-GB" sz="2400" b="1" dirty="0" err="1">
                <a:solidFill>
                  <a:srgbClr val="FF0000"/>
                </a:solidFill>
              </a:rPr>
              <a:t>professeurs</a:t>
            </a:r>
            <a:r>
              <a:rPr lang="en-GB" sz="2400" b="1" dirty="0">
                <a:solidFill>
                  <a:srgbClr val="FF0000"/>
                </a:solidFill>
              </a:rPr>
              <a:t> </a:t>
            </a:r>
            <a:r>
              <a:rPr lang="en-GB" sz="2400" b="1" dirty="0" err="1">
                <a:solidFill>
                  <a:srgbClr val="FF0000"/>
                </a:solidFill>
              </a:rPr>
              <a:t>sont</a:t>
            </a:r>
            <a:r>
              <a:rPr lang="en-GB" sz="2400" b="1" dirty="0">
                <a:solidFill>
                  <a:srgbClr val="FF0000"/>
                </a:solidFill>
              </a:rPr>
              <a:t> </a:t>
            </a:r>
            <a:r>
              <a:rPr lang="en-GB" sz="2400" b="1" dirty="0" err="1">
                <a:solidFill>
                  <a:srgbClr val="FF0000"/>
                </a:solidFill>
              </a:rPr>
              <a:t>toujours</a:t>
            </a:r>
            <a:r>
              <a:rPr lang="en-GB" sz="2400" b="1" dirty="0">
                <a:solidFill>
                  <a:srgbClr val="FF0000"/>
                </a:solidFill>
              </a:rPr>
              <a:t> </a:t>
            </a:r>
            <a:r>
              <a:rPr lang="en-GB" sz="2400" b="1" dirty="0" err="1">
                <a:solidFill>
                  <a:srgbClr val="FF0000"/>
                </a:solidFill>
              </a:rPr>
              <a:t>sceptiques</a:t>
            </a:r>
            <a:r>
              <a:rPr lang="en-GB" sz="2400" b="1" dirty="0">
                <a:solidFill>
                  <a:srgbClr val="FF0000"/>
                </a:solidFill>
              </a:rPr>
              <a:t> mails </a:t>
            </a:r>
            <a:r>
              <a:rPr lang="en-GB" sz="2400" b="1" dirty="0" err="1">
                <a:solidFill>
                  <a:srgbClr val="FF0000"/>
                </a:solidFill>
              </a:rPr>
              <a:t>tous</a:t>
            </a:r>
            <a:r>
              <a:rPr lang="en-GB" sz="2400" b="1" dirty="0">
                <a:solidFill>
                  <a:srgbClr val="FF0000"/>
                </a:solidFill>
              </a:rPr>
              <a:t> </a:t>
            </a:r>
            <a:r>
              <a:rPr lang="en-GB" sz="2400" b="1" dirty="0" err="1">
                <a:solidFill>
                  <a:srgbClr val="FF0000"/>
                </a:solidFill>
              </a:rPr>
              <a:t>seront</a:t>
            </a:r>
            <a:r>
              <a:rPr lang="en-GB" sz="2400" b="1" dirty="0">
                <a:solidFill>
                  <a:srgbClr val="FF0000"/>
                </a:solidFill>
              </a:rPr>
              <a:t> obliges </a:t>
            </a:r>
            <a:r>
              <a:rPr lang="en-GB" sz="2400" b="1" dirty="0" err="1">
                <a:solidFill>
                  <a:srgbClr val="FF0000"/>
                </a:solidFill>
              </a:rPr>
              <a:t>d’utiliser</a:t>
            </a:r>
            <a:r>
              <a:rPr lang="en-GB" sz="2400" b="1" dirty="0">
                <a:solidFill>
                  <a:srgbClr val="FF0000"/>
                </a:solidFill>
              </a:rPr>
              <a:t> </a:t>
            </a:r>
            <a:r>
              <a:rPr lang="en-GB" sz="2400" b="1" dirty="0" err="1">
                <a:solidFill>
                  <a:srgbClr val="FF0000"/>
                </a:solidFill>
              </a:rPr>
              <a:t>l’education</a:t>
            </a:r>
            <a:r>
              <a:rPr lang="en-GB" sz="2400" b="1" dirty="0">
                <a:solidFill>
                  <a:srgbClr val="FF0000"/>
                </a:solidFill>
              </a:rPr>
              <a:t> </a:t>
            </a:r>
            <a:r>
              <a:rPr lang="en-GB" sz="2400" b="1" dirty="0" err="1">
                <a:solidFill>
                  <a:srgbClr val="FF0000"/>
                </a:solidFill>
              </a:rPr>
              <a:t>numérique</a:t>
            </a:r>
            <a:endParaRPr lang="en-GB" sz="2400" b="1" dirty="0">
              <a:solidFill>
                <a:srgbClr val="FF0000"/>
              </a:solidFill>
            </a:endParaRPr>
          </a:p>
          <a:p>
            <a:pPr marL="0" lvl="0" indent="0">
              <a:lnSpc>
                <a:spcPct val="150000"/>
              </a:lnSpc>
              <a:buNone/>
            </a:pPr>
            <a:r>
              <a:rPr lang="fr-FR" sz="2400" b="1" dirty="0"/>
              <a:t>4. </a:t>
            </a:r>
            <a:r>
              <a:rPr lang="fr-FR" sz="2400" b="1" dirty="0" err="1"/>
              <a:t>Working</a:t>
            </a:r>
            <a:r>
              <a:rPr lang="fr-FR" sz="2400" b="1" dirty="0"/>
              <a:t> </a:t>
            </a:r>
            <a:r>
              <a:rPr lang="fr-FR" sz="2400" b="1" dirty="0" err="1"/>
              <a:t>this</a:t>
            </a:r>
            <a:r>
              <a:rPr lang="fr-FR" sz="2400" b="1" dirty="0"/>
              <a:t> </a:t>
            </a:r>
            <a:r>
              <a:rPr lang="fr-FR" sz="2400" b="1" dirty="0" err="1"/>
              <a:t>way</a:t>
            </a:r>
            <a:r>
              <a:rPr lang="fr-FR" sz="2400" b="1" dirty="0"/>
              <a:t> </a:t>
            </a:r>
            <a:r>
              <a:rPr lang="fr-FR" sz="2400" b="1" dirty="0" err="1"/>
              <a:t>will</a:t>
            </a:r>
            <a:r>
              <a:rPr lang="fr-FR" sz="2400" b="1" dirty="0"/>
              <a:t> enable a </a:t>
            </a:r>
            <a:r>
              <a:rPr lang="fr-FR" sz="2400" b="1" dirty="0" err="1"/>
              <a:t>better</a:t>
            </a:r>
            <a:r>
              <a:rPr lang="fr-FR" sz="2400" b="1" dirty="0"/>
              <a:t> and more </a:t>
            </a:r>
            <a:r>
              <a:rPr lang="fr-FR" sz="2400" b="1" dirty="0" err="1"/>
              <a:t>fluid</a:t>
            </a:r>
            <a:r>
              <a:rPr lang="fr-FR" sz="2400" b="1" dirty="0"/>
              <a:t> </a:t>
            </a:r>
            <a:r>
              <a:rPr lang="fr-FR" sz="2400" b="1" dirty="0" err="1"/>
              <a:t>pedagogical</a:t>
            </a:r>
            <a:r>
              <a:rPr lang="fr-FR" sz="2400" b="1" dirty="0"/>
              <a:t> </a:t>
            </a:r>
            <a:r>
              <a:rPr lang="fr-FR" sz="2400" b="1" dirty="0" err="1"/>
              <a:t>approach</a:t>
            </a:r>
            <a:r>
              <a:rPr lang="fr-FR" sz="2400" b="1" dirty="0"/>
              <a:t>.</a:t>
            </a:r>
          </a:p>
          <a:p>
            <a:pPr marL="0" lvl="0" indent="0">
              <a:lnSpc>
                <a:spcPct val="150000"/>
              </a:lnSpc>
              <a:buNone/>
            </a:pPr>
            <a:r>
              <a:rPr lang="en-GB" sz="2400" b="1" dirty="0" err="1">
                <a:solidFill>
                  <a:srgbClr val="FF0000"/>
                </a:solidFill>
              </a:rPr>
              <a:t>Travaillant</a:t>
            </a:r>
            <a:r>
              <a:rPr lang="en-GB" sz="2400" b="1" dirty="0">
                <a:solidFill>
                  <a:srgbClr val="FF0000"/>
                </a:solidFill>
              </a:rPr>
              <a:t> de </a:t>
            </a:r>
            <a:r>
              <a:rPr lang="en-GB" sz="2400" b="1" dirty="0" err="1">
                <a:solidFill>
                  <a:srgbClr val="FF0000"/>
                </a:solidFill>
              </a:rPr>
              <a:t>cette</a:t>
            </a:r>
            <a:r>
              <a:rPr lang="en-GB" sz="2400" b="1" dirty="0">
                <a:solidFill>
                  <a:srgbClr val="FF0000"/>
                </a:solidFill>
              </a:rPr>
              <a:t> </a:t>
            </a:r>
            <a:r>
              <a:rPr lang="en-GB" sz="2400" b="1" dirty="0" err="1">
                <a:solidFill>
                  <a:srgbClr val="FF0000"/>
                </a:solidFill>
              </a:rPr>
              <a:t>façon</a:t>
            </a:r>
            <a:r>
              <a:rPr lang="en-GB" sz="2400" b="1" dirty="0">
                <a:solidFill>
                  <a:srgbClr val="FF0000"/>
                </a:solidFill>
              </a:rPr>
              <a:t> </a:t>
            </a:r>
            <a:r>
              <a:rPr lang="en-GB" sz="2400" b="1" dirty="0" err="1">
                <a:solidFill>
                  <a:srgbClr val="FF0000"/>
                </a:solidFill>
              </a:rPr>
              <a:t>permettra</a:t>
            </a:r>
            <a:r>
              <a:rPr lang="en-GB" sz="2400" b="1" dirty="0">
                <a:solidFill>
                  <a:srgbClr val="FF0000"/>
                </a:solidFill>
              </a:rPr>
              <a:t> </a:t>
            </a:r>
            <a:r>
              <a:rPr lang="en-GB" sz="2400" b="1" dirty="0" err="1">
                <a:solidFill>
                  <a:srgbClr val="FF0000"/>
                </a:solidFill>
              </a:rPr>
              <a:t>une</a:t>
            </a:r>
            <a:r>
              <a:rPr lang="en-GB" sz="2400" b="1" dirty="0">
                <a:solidFill>
                  <a:srgbClr val="FF0000"/>
                </a:solidFill>
              </a:rPr>
              <a:t> </a:t>
            </a:r>
            <a:r>
              <a:rPr lang="en-GB" sz="2400" b="1" dirty="0" err="1">
                <a:solidFill>
                  <a:srgbClr val="FF0000"/>
                </a:solidFill>
              </a:rPr>
              <a:t>meilleure</a:t>
            </a:r>
            <a:r>
              <a:rPr lang="en-GB" sz="2400" b="1" dirty="0">
                <a:solidFill>
                  <a:srgbClr val="FF0000"/>
                </a:solidFill>
              </a:rPr>
              <a:t> </a:t>
            </a:r>
            <a:r>
              <a:rPr lang="en-GB" sz="2400" b="1" dirty="0" err="1">
                <a:solidFill>
                  <a:srgbClr val="FF0000"/>
                </a:solidFill>
              </a:rPr>
              <a:t>approche</a:t>
            </a:r>
            <a:r>
              <a:rPr lang="en-GB" sz="2400" b="1" dirty="0">
                <a:solidFill>
                  <a:srgbClr val="FF0000"/>
                </a:solidFill>
              </a:rPr>
              <a:t> </a:t>
            </a:r>
            <a:r>
              <a:rPr lang="en-GB" sz="2400" b="1" dirty="0" err="1">
                <a:solidFill>
                  <a:srgbClr val="FF0000"/>
                </a:solidFill>
              </a:rPr>
              <a:t>pédagogique</a:t>
            </a:r>
            <a:r>
              <a:rPr lang="en-GB" sz="2400" b="1" dirty="0">
                <a:solidFill>
                  <a:srgbClr val="FF0000"/>
                </a:solidFill>
              </a:rPr>
              <a:t> plus </a:t>
            </a:r>
            <a:r>
              <a:rPr lang="en-GB" sz="2400" b="1" dirty="0" err="1">
                <a:solidFill>
                  <a:srgbClr val="FF0000"/>
                </a:solidFill>
              </a:rPr>
              <a:t>fluide</a:t>
            </a:r>
            <a:endParaRPr lang="en-GB" sz="2400" b="1" dirty="0">
              <a:solidFill>
                <a:srgbClr val="FF0000"/>
              </a:solidFill>
            </a:endParaRPr>
          </a:p>
          <a:p>
            <a:pPr marL="0" lvl="0" indent="0">
              <a:lnSpc>
                <a:spcPct val="150000"/>
              </a:lnSpc>
              <a:buNone/>
            </a:pPr>
            <a:r>
              <a:rPr lang="fr-FR" sz="2400" b="1" dirty="0"/>
              <a:t>5. </a:t>
            </a:r>
            <a:r>
              <a:rPr lang="fr-FR" sz="2400" b="1" dirty="0" err="1"/>
              <a:t>However</a:t>
            </a:r>
            <a:r>
              <a:rPr lang="fr-FR" sz="2400" b="1" dirty="0"/>
              <a:t>, </a:t>
            </a:r>
            <a:r>
              <a:rPr lang="fr-FR" sz="2400" b="1" dirty="0" err="1"/>
              <a:t>there</a:t>
            </a:r>
            <a:r>
              <a:rPr lang="fr-FR" sz="2400" b="1" dirty="0"/>
              <a:t> are no </a:t>
            </a:r>
            <a:r>
              <a:rPr lang="fr-FR" sz="2400" b="1" dirty="0" err="1"/>
              <a:t>evidence</a:t>
            </a:r>
            <a:r>
              <a:rPr lang="fr-FR" sz="2400" b="1" dirty="0"/>
              <a:t> </a:t>
            </a:r>
            <a:r>
              <a:rPr lang="fr-FR" sz="2400" b="1" dirty="0" err="1"/>
              <a:t>that</a:t>
            </a:r>
            <a:r>
              <a:rPr lang="fr-FR" sz="2400" b="1" dirty="0"/>
              <a:t> </a:t>
            </a:r>
            <a:r>
              <a:rPr lang="fr-FR" sz="2400" b="1" dirty="0" err="1"/>
              <a:t>this</a:t>
            </a:r>
            <a:r>
              <a:rPr lang="fr-FR" sz="2400" b="1" dirty="0"/>
              <a:t> plan </a:t>
            </a:r>
            <a:r>
              <a:rPr lang="fr-FR" sz="2400" b="1" dirty="0" err="1"/>
              <a:t>will</a:t>
            </a:r>
            <a:r>
              <a:rPr lang="fr-FR" sz="2400" b="1" dirty="0"/>
              <a:t> </a:t>
            </a:r>
            <a:r>
              <a:rPr lang="fr-FR" sz="2400" b="1" dirty="0" err="1"/>
              <a:t>improve</a:t>
            </a:r>
            <a:r>
              <a:rPr lang="fr-FR" sz="2400" b="1" dirty="0"/>
              <a:t> </a:t>
            </a:r>
            <a:r>
              <a:rPr lang="fr-FR" sz="2400" b="1" dirty="0" err="1"/>
              <a:t>students</a:t>
            </a:r>
            <a:r>
              <a:rPr lang="fr-FR" sz="2400" b="1" dirty="0"/>
              <a:t>’ </a:t>
            </a:r>
            <a:r>
              <a:rPr lang="fr-FR" sz="2400" b="1" dirty="0" err="1"/>
              <a:t>results</a:t>
            </a:r>
            <a:r>
              <a:rPr lang="fr-FR" sz="2400" b="1" dirty="0"/>
              <a:t>. </a:t>
            </a:r>
          </a:p>
          <a:p>
            <a:pPr marL="0" lvl="0" indent="0">
              <a:lnSpc>
                <a:spcPct val="150000"/>
              </a:lnSpc>
              <a:buNone/>
            </a:pPr>
            <a:r>
              <a:rPr lang="fr-FR" sz="2400" b="1" dirty="0">
                <a:solidFill>
                  <a:srgbClr val="FF0000"/>
                </a:solidFill>
              </a:rPr>
              <a:t>Pourtant il n’y a pas de preuve que ce plan améliorera les résultats des étudiants</a:t>
            </a:r>
          </a:p>
          <a:p>
            <a:pPr marL="0" lvl="0" indent="0">
              <a:lnSpc>
                <a:spcPct val="150000"/>
              </a:lnSpc>
              <a:buNone/>
            </a:pPr>
            <a:endParaRPr lang="fr-FR" sz="2400" b="1" dirty="0"/>
          </a:p>
          <a:p>
            <a:pPr marL="0" lvl="0" indent="0">
              <a:lnSpc>
                <a:spcPct val="150000"/>
              </a:lnSpc>
              <a:buNone/>
            </a:pPr>
            <a:endParaRPr lang="fr-FR" sz="2400" b="1" dirty="0"/>
          </a:p>
          <a:p>
            <a:pPr marL="0" lvl="0" indent="0">
              <a:lnSpc>
                <a:spcPct val="150000"/>
              </a:lnSpc>
              <a:buNone/>
            </a:pPr>
            <a:endParaRPr lang="en-GB" sz="2400" b="1" dirty="0"/>
          </a:p>
          <a:p>
            <a:pPr marL="0" indent="0">
              <a:lnSpc>
                <a:spcPct val="150000"/>
              </a:lnSpc>
              <a:buNone/>
            </a:pP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405" y="112761"/>
            <a:ext cx="1729296" cy="864648"/>
          </a:xfrm>
          <a:prstGeom prst="rect">
            <a:avLst/>
          </a:prstGeom>
        </p:spPr>
      </p:pic>
      <p:sp>
        <p:nvSpPr>
          <p:cNvPr id="6" name="TextBox 5"/>
          <p:cNvSpPr txBox="1"/>
          <p:nvPr/>
        </p:nvSpPr>
        <p:spPr>
          <a:xfrm>
            <a:off x="863037" y="1047507"/>
            <a:ext cx="10186978" cy="523220"/>
          </a:xfrm>
          <a:prstGeom prst="rect">
            <a:avLst/>
          </a:prstGeom>
          <a:noFill/>
        </p:spPr>
        <p:txBody>
          <a:bodyPr wrap="none" rtlCol="0">
            <a:spAutoFit/>
          </a:bodyPr>
          <a:lstStyle/>
          <a:p>
            <a:r>
              <a:rPr lang="fr-FR" sz="2800" b="1" dirty="0"/>
              <a:t>Aidez-vous du passage pour traduire les phrases (feuille d’exercice)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8829" y="253990"/>
            <a:ext cx="733062" cy="638195"/>
          </a:xfrm>
          <a:prstGeom prst="rect">
            <a:avLst/>
          </a:prstGeom>
        </p:spPr>
      </p:pic>
    </p:spTree>
    <p:extLst>
      <p:ext uri="{BB962C8B-B14F-4D97-AF65-F5344CB8AC3E}">
        <p14:creationId xmlns:p14="http://schemas.microsoft.com/office/powerpoint/2010/main" val="80878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6" y="79375"/>
            <a:ext cx="7131051" cy="714375"/>
          </a:xfrm>
        </p:spPr>
        <p:txBody>
          <a:bodyPr>
            <a:normAutofit/>
          </a:bodyPr>
          <a:lstStyle/>
          <a:p>
            <a:r>
              <a:rPr lang="en-US" sz="3200" b="1" dirty="0"/>
              <a:t>La </a:t>
            </a:r>
            <a:r>
              <a:rPr lang="en-US" sz="3200" b="1" dirty="0" err="1"/>
              <a:t>troisième</a:t>
            </a:r>
            <a:r>
              <a:rPr lang="en-US" sz="3200" b="1" dirty="0"/>
              <a:t> </a:t>
            </a:r>
            <a:r>
              <a:rPr lang="en-US" sz="3200" b="1" dirty="0" err="1"/>
              <a:t>révolution</a:t>
            </a:r>
            <a:r>
              <a:rPr lang="en-US" sz="3200" b="1" dirty="0"/>
              <a:t> </a:t>
            </a:r>
            <a:r>
              <a:rPr lang="fr-FR" sz="3200" b="1" dirty="0"/>
              <a:t>industrielle</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500" y="151978"/>
            <a:ext cx="709265" cy="5958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104" y="201073"/>
            <a:ext cx="668620" cy="582093"/>
          </a:xfrm>
          <a:prstGeom prst="rect">
            <a:avLst/>
          </a:prstGeom>
        </p:spPr>
      </p:pic>
      <p:pic>
        <p:nvPicPr>
          <p:cNvPr id="8" name="Picture 7" descr="Screen Shot 2018-01-04 at 21.16.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42" y="1726058"/>
            <a:ext cx="10337947" cy="41548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813828" y="776726"/>
            <a:ext cx="10518103" cy="830997"/>
          </a:xfrm>
          <a:prstGeom prst="rect">
            <a:avLst/>
          </a:prstGeom>
          <a:noFill/>
        </p:spPr>
        <p:txBody>
          <a:bodyPr wrap="square" rtlCol="0">
            <a:spAutoFit/>
          </a:bodyPr>
          <a:lstStyle/>
          <a:p>
            <a:r>
              <a:rPr lang="fr-FR" sz="2400" b="1" dirty="0"/>
              <a:t>Le passage ci-dessous fait 153 mots. Réécrivez le passage en 70 mots maximum tout en gardant les informations essentielles.  </a:t>
            </a:r>
          </a:p>
        </p:txBody>
      </p:sp>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9515" y="6031903"/>
            <a:ext cx="398301"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3756" y="6031903"/>
            <a:ext cx="398301"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6985" y="6031903"/>
            <a:ext cx="398301" cy="426332"/>
          </a:xfrm>
          <a:prstGeom prst="rect">
            <a:avLst/>
          </a:prstGeom>
          <a:solidFill>
            <a:schemeClr val="bg1"/>
          </a:solidFill>
          <a:ln>
            <a:solidFill>
              <a:srgbClr val="0070C0"/>
            </a:solidFill>
          </a:ln>
        </p:spPr>
      </p:pic>
      <p:sp>
        <p:nvSpPr>
          <p:cNvPr id="13" name="TextBox 12"/>
          <p:cNvSpPr txBox="1"/>
          <p:nvPr/>
        </p:nvSpPr>
        <p:spPr>
          <a:xfrm>
            <a:off x="2231860" y="6078191"/>
            <a:ext cx="2404073" cy="400110"/>
          </a:xfrm>
          <a:prstGeom prst="rect">
            <a:avLst/>
          </a:prstGeom>
          <a:noFill/>
        </p:spPr>
        <p:txBody>
          <a:bodyPr wrap="none" rtlCol="0">
            <a:spAutoFit/>
          </a:bodyPr>
          <a:lstStyle/>
          <a:p>
            <a:r>
              <a:rPr lang="fr-FR" sz="2000" b="1" dirty="0"/>
              <a:t>Sans trop reformuler</a:t>
            </a:r>
          </a:p>
        </p:txBody>
      </p:sp>
      <p:sp>
        <p:nvSpPr>
          <p:cNvPr id="14" name="TextBox 13"/>
          <p:cNvSpPr txBox="1"/>
          <p:nvPr/>
        </p:nvSpPr>
        <p:spPr>
          <a:xfrm>
            <a:off x="7945415" y="6070314"/>
            <a:ext cx="1800493" cy="400110"/>
          </a:xfrm>
          <a:prstGeom prst="rect">
            <a:avLst/>
          </a:prstGeom>
          <a:noFill/>
        </p:spPr>
        <p:txBody>
          <a:bodyPr wrap="none" rtlCol="0">
            <a:spAutoFit/>
          </a:bodyPr>
          <a:lstStyle/>
          <a:p>
            <a:r>
              <a:rPr lang="fr-FR" sz="2000" b="1" dirty="0"/>
              <a:t>En reformulant</a:t>
            </a:r>
          </a:p>
        </p:txBody>
      </p:sp>
    </p:spTree>
    <p:extLst>
      <p:ext uri="{BB962C8B-B14F-4D97-AF65-F5344CB8AC3E}">
        <p14:creationId xmlns:p14="http://schemas.microsoft.com/office/powerpoint/2010/main" val="127893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08" y="1168437"/>
            <a:ext cx="10515600" cy="918243"/>
          </a:xfrm>
        </p:spPr>
        <p:txBody>
          <a:bodyPr>
            <a:normAutofit/>
          </a:bodyPr>
          <a:lstStyle/>
          <a:p>
            <a:r>
              <a:rPr lang="fr-FR" sz="3200" b="1" dirty="0"/>
              <a:t>Répondez aux questions dans les cahiers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1336" y="151977"/>
            <a:ext cx="907429" cy="762301"/>
          </a:xfrm>
        </p:spPr>
      </p:pic>
      <p:sp>
        <p:nvSpPr>
          <p:cNvPr id="6" name="TextBox 5"/>
          <p:cNvSpPr txBox="1"/>
          <p:nvPr/>
        </p:nvSpPr>
        <p:spPr>
          <a:xfrm>
            <a:off x="1754663" y="2374232"/>
            <a:ext cx="9718874" cy="3554819"/>
          </a:xfrm>
          <a:prstGeom prst="rect">
            <a:avLst/>
          </a:prstGeom>
          <a:solidFill>
            <a:schemeClr val="accent5">
              <a:lumMod val="20000"/>
              <a:lumOff val="80000"/>
            </a:schemeClr>
          </a:solidFill>
        </p:spPr>
        <p:txBody>
          <a:bodyPr wrap="square" rtlCol="0">
            <a:spAutoFit/>
          </a:bodyPr>
          <a:lstStyle/>
          <a:p>
            <a:pPr marL="342900" indent="-342900">
              <a:buAutoNum type="arabicPeriod"/>
            </a:pPr>
            <a:r>
              <a:rPr lang="fr-FR" sz="2500" b="1" dirty="0"/>
              <a:t>Qui sont les cybernautes en France?</a:t>
            </a:r>
          </a:p>
          <a:p>
            <a:pPr marL="342900" indent="-342900">
              <a:buAutoNum type="arabicPeriod"/>
            </a:pPr>
            <a:r>
              <a:rPr lang="fr-FR" sz="2500" b="1" dirty="0"/>
              <a:t>Quels conseils les parents devraient-ils donner à leurs enfants cybernautes?</a:t>
            </a:r>
          </a:p>
          <a:p>
            <a:endParaRPr lang="fr-FR" sz="2500" b="1" dirty="0"/>
          </a:p>
          <a:p>
            <a:pPr marL="342900" indent="-342900">
              <a:buAutoNum type="arabicPeriod"/>
            </a:pPr>
            <a:r>
              <a:rPr lang="fr-FR" sz="2500" b="1" dirty="0"/>
              <a:t>Qui sont et que font les </a:t>
            </a:r>
            <a:r>
              <a:rPr lang="fr-FR" sz="2500" b="1" dirty="0" err="1"/>
              <a:t>Youtubeurs</a:t>
            </a:r>
            <a:r>
              <a:rPr lang="fr-FR" sz="2500" b="1" dirty="0"/>
              <a:t>?</a:t>
            </a:r>
          </a:p>
          <a:p>
            <a:pPr marL="342900" indent="-342900">
              <a:buAutoNum type="arabicPeriod"/>
            </a:pPr>
            <a:r>
              <a:rPr lang="fr-FR" sz="2500" b="1" dirty="0"/>
              <a:t>Les réseaux sociaux détruisent-ils la société française?</a:t>
            </a:r>
          </a:p>
          <a:p>
            <a:pPr marL="342900" indent="-342900">
              <a:buAutoNum type="arabicPeriod"/>
            </a:pPr>
            <a:endParaRPr lang="fr-FR" sz="2500" b="1" dirty="0"/>
          </a:p>
          <a:p>
            <a:pPr marL="342900" indent="-342900">
              <a:buAutoNum type="arabicPeriod"/>
            </a:pPr>
            <a:r>
              <a:rPr lang="fr-FR" sz="2500" b="1" dirty="0"/>
              <a:t>Devrait-on encourager les élèves à utiliser Internet pour leurs études?</a:t>
            </a:r>
          </a:p>
          <a:p>
            <a:pPr marL="342900" indent="-342900">
              <a:buAutoNum type="arabicPeriod"/>
            </a:pPr>
            <a:r>
              <a:rPr lang="fr-FR" sz="2500" b="1" dirty="0"/>
              <a:t>D’après vous, que se passerait-il si Internet n’existait plus?</a:t>
            </a:r>
          </a:p>
        </p:txBody>
      </p:sp>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361" y="2374232"/>
            <a:ext cx="398301"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891428"/>
            <a:ext cx="398301"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361" y="3891428"/>
            <a:ext cx="398301"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1858" y="5000768"/>
            <a:ext cx="398301"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013546"/>
            <a:ext cx="398301"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42" y="5013546"/>
            <a:ext cx="398301" cy="426332"/>
          </a:xfrm>
          <a:prstGeom prst="rect">
            <a:avLst/>
          </a:prstGeom>
          <a:solidFill>
            <a:schemeClr val="bg1"/>
          </a:solidFill>
          <a:ln>
            <a:solidFill>
              <a:srgbClr val="0070C0"/>
            </a:solidFill>
          </a:ln>
        </p:spPr>
      </p:pic>
      <p:sp>
        <p:nvSpPr>
          <p:cNvPr id="13" name="Title 1"/>
          <p:cNvSpPr txBox="1">
            <a:spLocks/>
          </p:cNvSpPr>
          <p:nvPr/>
        </p:nvSpPr>
        <p:spPr>
          <a:xfrm>
            <a:off x="773075" y="126303"/>
            <a:ext cx="10515600" cy="991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Les devoirs</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9582" y="195400"/>
            <a:ext cx="859002" cy="859002"/>
          </a:xfrm>
          <a:prstGeom prst="rect">
            <a:avLst/>
          </a:prstGeom>
        </p:spPr>
      </p:pic>
    </p:spTree>
    <p:extLst>
      <p:ext uri="{BB962C8B-B14F-4D97-AF65-F5344CB8AC3E}">
        <p14:creationId xmlns:p14="http://schemas.microsoft.com/office/powerpoint/2010/main" val="36307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1" y="165235"/>
            <a:ext cx="10515600" cy="704875"/>
          </a:xfrm>
        </p:spPr>
        <p:txBody>
          <a:bodyPr/>
          <a:lstStyle/>
          <a:p>
            <a:r>
              <a:rPr lang="fr-FR" dirty="0"/>
              <a:t>Pour commencer:</a:t>
            </a:r>
          </a:p>
        </p:txBody>
      </p:sp>
      <p:sp>
        <p:nvSpPr>
          <p:cNvPr id="8" name="TextBox 7"/>
          <p:cNvSpPr txBox="1"/>
          <p:nvPr/>
        </p:nvSpPr>
        <p:spPr>
          <a:xfrm>
            <a:off x="7320879" y="1910293"/>
            <a:ext cx="4367746" cy="4478148"/>
          </a:xfrm>
          <a:prstGeom prst="rect">
            <a:avLst/>
          </a:prstGeom>
          <a:noFill/>
          <a:ln w="38100" cmpd="sng">
            <a:solidFill>
              <a:schemeClr val="tx1"/>
            </a:solidFill>
          </a:ln>
        </p:spPr>
        <p:txBody>
          <a:bodyPr wrap="square" rtlCol="0">
            <a:spAutoFit/>
          </a:bodyPr>
          <a:lstStyle/>
          <a:p>
            <a:pPr algn="just"/>
            <a:r>
              <a:rPr lang="fr-FR" sz="1900" b="1" dirty="0"/>
              <a:t>1. Peu de français utilisent Internet afin d’effectuer des tâches administratives.</a:t>
            </a:r>
          </a:p>
          <a:p>
            <a:pPr marL="457200" indent="-457200" algn="just">
              <a:buAutoNum type="arabicPeriod"/>
            </a:pPr>
            <a:endParaRPr lang="fr-FR" sz="1900" b="1" dirty="0"/>
          </a:p>
          <a:p>
            <a:pPr algn="just"/>
            <a:r>
              <a:rPr lang="fr-FR" sz="1900" b="1" dirty="0"/>
              <a:t>2. Les français qui utilisent les réseaux sociaux sont principalement les séniors.</a:t>
            </a:r>
          </a:p>
          <a:p>
            <a:pPr algn="just"/>
            <a:r>
              <a:rPr lang="fr-FR" sz="1900" b="1" dirty="0"/>
              <a:t> </a:t>
            </a:r>
          </a:p>
          <a:p>
            <a:pPr algn="just"/>
            <a:r>
              <a:rPr lang="fr-FR" sz="1900" b="1" dirty="0"/>
              <a:t>3. Plus de la moitié des français utilisent Internet pour faire des achats.</a:t>
            </a:r>
          </a:p>
          <a:p>
            <a:pPr algn="just"/>
            <a:endParaRPr lang="fr-FR" sz="1900" b="1" dirty="0"/>
          </a:p>
          <a:p>
            <a:pPr algn="just"/>
            <a:r>
              <a:rPr lang="fr-FR" sz="1900" b="1" dirty="0"/>
              <a:t>4. Parmi ceux qui font des achats en ligne, 60% achètent sur Internet au moins une fois par mois. </a:t>
            </a:r>
          </a:p>
          <a:p>
            <a:pPr algn="just"/>
            <a:endParaRPr lang="fr-FR" sz="1900" b="1" dirty="0"/>
          </a:p>
          <a:p>
            <a:pPr algn="just"/>
            <a:r>
              <a:rPr lang="fr-FR" sz="1900" b="1" dirty="0"/>
              <a:t>5. Les jeunes utilisent plus la messagerie instantanée que les autres groupes d'âge. </a:t>
            </a:r>
          </a:p>
        </p:txBody>
      </p:sp>
      <p:graphicFrame>
        <p:nvGraphicFramePr>
          <p:cNvPr id="9" name="Table 8"/>
          <p:cNvGraphicFramePr>
            <a:graphicFrameLocks noGrp="1"/>
          </p:cNvGraphicFramePr>
          <p:nvPr>
            <p:extLst>
              <p:ext uri="{D42A27DB-BD31-4B8C-83A1-F6EECF244321}">
                <p14:modId xmlns:p14="http://schemas.microsoft.com/office/powerpoint/2010/main" val="4107555506"/>
              </p:ext>
            </p:extLst>
          </p:nvPr>
        </p:nvGraphicFramePr>
        <p:xfrm>
          <a:off x="563458" y="1748081"/>
          <a:ext cx="6282441" cy="4846320"/>
        </p:xfrm>
        <a:graphic>
          <a:graphicData uri="http://schemas.openxmlformats.org/drawingml/2006/table">
            <a:tbl>
              <a:tblPr firstRow="1" bandRow="1">
                <a:tableStyleId>{5C22544A-7EE6-4342-B048-85BDC9FD1C3A}</a:tableStyleId>
              </a:tblPr>
              <a:tblGrid>
                <a:gridCol w="2094147">
                  <a:extLst>
                    <a:ext uri="{9D8B030D-6E8A-4147-A177-3AD203B41FA5}">
                      <a16:colId xmlns:a16="http://schemas.microsoft.com/office/drawing/2014/main" val="20000"/>
                    </a:ext>
                  </a:extLst>
                </a:gridCol>
                <a:gridCol w="2094147">
                  <a:extLst>
                    <a:ext uri="{9D8B030D-6E8A-4147-A177-3AD203B41FA5}">
                      <a16:colId xmlns:a16="http://schemas.microsoft.com/office/drawing/2014/main" val="20001"/>
                    </a:ext>
                  </a:extLst>
                </a:gridCol>
                <a:gridCol w="2094147">
                  <a:extLst>
                    <a:ext uri="{9D8B030D-6E8A-4147-A177-3AD203B41FA5}">
                      <a16:colId xmlns:a16="http://schemas.microsoft.com/office/drawing/2014/main" val="20002"/>
                    </a:ext>
                  </a:extLst>
                </a:gridCol>
              </a:tblGrid>
              <a:tr h="973690">
                <a:tc>
                  <a:txBody>
                    <a:bodyPr/>
                    <a:lstStyle/>
                    <a:p>
                      <a:pPr algn="ctr"/>
                      <a:r>
                        <a:rPr lang="fr-FR" sz="2000" dirty="0">
                          <a:solidFill>
                            <a:schemeClr val="tx1"/>
                          </a:solidFill>
                        </a:rPr>
                        <a:t>communiquer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r>
                        <a:rPr lang="fr-FR" sz="2000" dirty="0">
                          <a:solidFill>
                            <a:schemeClr val="tx1"/>
                          </a:solidFill>
                        </a:rPr>
                        <a:t>acheter</a:t>
                      </a:r>
                      <a:r>
                        <a:rPr lang="fr-FR" sz="2000" baseline="0" dirty="0">
                          <a:solidFill>
                            <a:schemeClr val="tx1"/>
                          </a:solidFill>
                        </a:rPr>
                        <a:t> en ligne</a:t>
                      </a:r>
                      <a:endParaRPr lang="fr-FR" sz="2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fr-FR" sz="2000" dirty="0">
                          <a:solidFill>
                            <a:schemeClr val="tx1"/>
                          </a:solidFill>
                        </a:rPr>
                        <a:t>effectuer des démarches administratives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850011">
                <a:tc>
                  <a:txBody>
                    <a:bodyPr/>
                    <a:lstStyle/>
                    <a:p>
                      <a:pPr algn="ctr"/>
                      <a:r>
                        <a:rPr lang="fr-FR" sz="2000" dirty="0">
                          <a:solidFill>
                            <a:schemeClr val="tx1"/>
                          </a:solidFill>
                        </a:rPr>
                        <a:t>84% des moins de 40 ans utilisent les</a:t>
                      </a:r>
                      <a:r>
                        <a:rPr lang="fr-FR" sz="2000" baseline="0" dirty="0">
                          <a:solidFill>
                            <a:schemeClr val="tx1"/>
                          </a:solidFill>
                        </a:rPr>
                        <a:t> réseaux sociaux</a:t>
                      </a:r>
                      <a:endParaRPr lang="fr-FR" sz="2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r>
                        <a:rPr lang="fr-FR" sz="2000" dirty="0">
                          <a:solidFill>
                            <a:schemeClr val="tx1"/>
                          </a:solidFill>
                        </a:rPr>
                        <a:t>60%</a:t>
                      </a:r>
                      <a:r>
                        <a:rPr lang="fr-FR" sz="2000" baseline="0" dirty="0">
                          <a:solidFill>
                            <a:schemeClr val="tx1"/>
                          </a:solidFill>
                        </a:rPr>
                        <a:t> de la population achète sur Internet dont 1/3 au moins tous les mois</a:t>
                      </a:r>
                      <a:endParaRPr lang="fr-FR" sz="2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fr-FR" sz="2000" dirty="0">
                          <a:solidFill>
                            <a:schemeClr val="tx1"/>
                          </a:solidFill>
                        </a:rPr>
                        <a:t>66% des 18 ans et plus ont effectué des démarches administratives sur Internet en 2016</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850011">
                <a:tc>
                  <a:txBody>
                    <a:bodyPr/>
                    <a:lstStyle/>
                    <a:p>
                      <a:pPr algn="ctr"/>
                      <a:r>
                        <a:rPr lang="fr-FR" sz="2000" dirty="0">
                          <a:solidFill>
                            <a:schemeClr val="tx1"/>
                          </a:solidFill>
                        </a:rPr>
                        <a:t>32% de la population utilise</a:t>
                      </a:r>
                      <a:r>
                        <a:rPr lang="fr-FR" sz="2000" baseline="0" dirty="0">
                          <a:solidFill>
                            <a:schemeClr val="tx1"/>
                          </a:solidFill>
                        </a:rPr>
                        <a:t> des messageries instantanées </a:t>
                      </a:r>
                    </a:p>
                    <a:p>
                      <a:pPr algn="ctr"/>
                      <a:r>
                        <a:rPr lang="fr-FR" sz="2000" baseline="0" dirty="0">
                          <a:solidFill>
                            <a:schemeClr val="tx1"/>
                          </a:solidFill>
                        </a:rPr>
                        <a:t>(60% pour les 12-17 ans)</a:t>
                      </a:r>
                      <a:endParaRPr lang="fr-FR" sz="2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r>
                        <a:rPr lang="fr-FR" sz="2000" dirty="0">
                          <a:solidFill>
                            <a:schemeClr val="tx1"/>
                          </a:solidFill>
                        </a:rPr>
                        <a:t>63% d’entre eux privilégient la Livraison à domicile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fr-FR" sz="2000" dirty="0">
                          <a:solidFill>
                            <a:schemeClr val="tx1"/>
                          </a:solidFill>
                        </a:rPr>
                        <a:t>90% des français ayant effectués ces démarches</a:t>
                      </a:r>
                      <a:r>
                        <a:rPr lang="fr-FR" sz="2000" baseline="0" dirty="0">
                          <a:solidFill>
                            <a:schemeClr val="tx1"/>
                          </a:solidFill>
                        </a:rPr>
                        <a:t> les ont trouvées simples à réaliser</a:t>
                      </a:r>
                      <a:endParaRPr lang="fr-FR" sz="2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11" name="TextBox 10"/>
          <p:cNvSpPr txBox="1"/>
          <p:nvPr/>
        </p:nvSpPr>
        <p:spPr>
          <a:xfrm>
            <a:off x="588561" y="1125363"/>
            <a:ext cx="5534288" cy="523220"/>
          </a:xfrm>
          <a:prstGeom prst="rect">
            <a:avLst/>
          </a:prstGeom>
          <a:noFill/>
        </p:spPr>
        <p:txBody>
          <a:bodyPr wrap="none" rtlCol="0">
            <a:spAutoFit/>
          </a:bodyPr>
          <a:lstStyle/>
          <a:p>
            <a:r>
              <a:rPr lang="fr-FR" sz="2800" b="1" dirty="0"/>
              <a:t>Les français sont sur Internet pour…</a:t>
            </a:r>
          </a:p>
        </p:txBody>
      </p:sp>
      <p:sp>
        <p:nvSpPr>
          <p:cNvPr id="12" name="TextBox 11"/>
          <p:cNvSpPr txBox="1"/>
          <p:nvPr/>
        </p:nvSpPr>
        <p:spPr>
          <a:xfrm>
            <a:off x="8363768" y="908550"/>
            <a:ext cx="2204274" cy="523220"/>
          </a:xfrm>
          <a:prstGeom prst="rect">
            <a:avLst/>
          </a:prstGeom>
          <a:noFill/>
        </p:spPr>
        <p:txBody>
          <a:bodyPr wrap="none" rtlCol="0">
            <a:spAutoFit/>
          </a:bodyPr>
          <a:lstStyle/>
          <a:p>
            <a:r>
              <a:rPr lang="fr-FR" sz="2800" b="1" dirty="0"/>
              <a:t>Vrai ou Faux?</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435" y="123892"/>
            <a:ext cx="670410" cy="67041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6902" y="150801"/>
            <a:ext cx="721676" cy="628283"/>
          </a:xfrm>
          <a:prstGeom prst="rect">
            <a:avLst/>
          </a:prstGeom>
        </p:spPr>
      </p:pic>
      <p:pic>
        <p:nvPicPr>
          <p:cNvPr id="15"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5048" y="1022117"/>
            <a:ext cx="437162" cy="360369"/>
          </a:xfrm>
          <a:prstGeom prst="rect">
            <a:avLst/>
          </a:prstGeom>
          <a:solidFill>
            <a:schemeClr val="bg1"/>
          </a:solidFill>
          <a:ln>
            <a:solidFill>
              <a:srgbClr val="0070C0"/>
            </a:solidFill>
          </a:ln>
        </p:spPr>
      </p:pic>
      <p:pic>
        <p:nvPicPr>
          <p:cNvPr id="1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2889" y="1453277"/>
            <a:ext cx="437162" cy="360369"/>
          </a:xfrm>
          <a:prstGeom prst="rect">
            <a:avLst/>
          </a:prstGeom>
          <a:solidFill>
            <a:schemeClr val="bg1"/>
          </a:solidFill>
          <a:ln>
            <a:solidFill>
              <a:srgbClr val="0070C0"/>
            </a:solidFill>
          </a:ln>
        </p:spPr>
      </p:pic>
      <p:sp>
        <p:nvSpPr>
          <p:cNvPr id="18" name="TextBox 17"/>
          <p:cNvSpPr txBox="1"/>
          <p:nvPr/>
        </p:nvSpPr>
        <p:spPr>
          <a:xfrm>
            <a:off x="8381935" y="1350034"/>
            <a:ext cx="3223959" cy="523220"/>
          </a:xfrm>
          <a:prstGeom prst="rect">
            <a:avLst/>
          </a:prstGeom>
          <a:noFill/>
        </p:spPr>
        <p:txBody>
          <a:bodyPr wrap="none" rtlCol="0">
            <a:spAutoFit/>
          </a:bodyPr>
          <a:lstStyle/>
          <a:p>
            <a:r>
              <a:rPr lang="fr-FR" sz="2800" b="1" dirty="0"/>
              <a:t>Corrigez si c’est faux</a:t>
            </a:r>
          </a:p>
        </p:txBody>
      </p:sp>
      <p:pic>
        <p:nvPicPr>
          <p:cNvPr id="1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4774" y="1450810"/>
            <a:ext cx="437162" cy="360369"/>
          </a:xfrm>
          <a:prstGeom prst="rect">
            <a:avLst/>
          </a:prstGeom>
          <a:solidFill>
            <a:schemeClr val="bg1"/>
          </a:solidFill>
          <a:ln>
            <a:solidFill>
              <a:srgbClr val="0070C0"/>
            </a:solidFill>
          </a:ln>
        </p:spPr>
      </p:pic>
    </p:spTree>
    <p:extLst>
      <p:ext uri="{BB962C8B-B14F-4D97-AF65-F5344CB8AC3E}">
        <p14:creationId xmlns:p14="http://schemas.microsoft.com/office/powerpoint/2010/main" val="387776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1" y="165235"/>
            <a:ext cx="10515600" cy="704875"/>
          </a:xfrm>
        </p:spPr>
        <p:txBody>
          <a:bodyPr/>
          <a:lstStyle/>
          <a:p>
            <a:r>
              <a:rPr lang="fr-FR" dirty="0"/>
              <a:t>Pour commencer:</a:t>
            </a:r>
          </a:p>
        </p:txBody>
      </p:sp>
      <p:sp>
        <p:nvSpPr>
          <p:cNvPr id="8" name="TextBox 7"/>
          <p:cNvSpPr txBox="1"/>
          <p:nvPr/>
        </p:nvSpPr>
        <p:spPr>
          <a:xfrm>
            <a:off x="7320879" y="1910293"/>
            <a:ext cx="4367746" cy="4801315"/>
          </a:xfrm>
          <a:prstGeom prst="rect">
            <a:avLst/>
          </a:prstGeom>
          <a:noFill/>
          <a:ln w="38100" cmpd="sng">
            <a:solidFill>
              <a:schemeClr val="tx1"/>
            </a:solidFill>
          </a:ln>
        </p:spPr>
        <p:txBody>
          <a:bodyPr wrap="square" rtlCol="0">
            <a:spAutoFit/>
          </a:bodyPr>
          <a:lstStyle/>
          <a:p>
            <a:pPr algn="just"/>
            <a:r>
              <a:rPr lang="fr-FR" b="1" dirty="0"/>
              <a:t>1. Peu de français utilisent Internet afin d’effectuer des tâches administratives. </a:t>
            </a:r>
          </a:p>
          <a:p>
            <a:pPr algn="just"/>
            <a:r>
              <a:rPr lang="fr-FR" b="1" dirty="0">
                <a:solidFill>
                  <a:srgbClr val="FF0000"/>
                </a:solidFill>
              </a:rPr>
              <a:t>F. 66% des plus de 18 ans l’ont fait en 2016.</a:t>
            </a:r>
            <a:endParaRPr lang="fr-FR" b="1" dirty="0"/>
          </a:p>
          <a:p>
            <a:pPr algn="just"/>
            <a:r>
              <a:rPr lang="fr-FR" b="1" dirty="0"/>
              <a:t>2. Les français qui utilisent les réseaux sociaux sont principalement les seniors.</a:t>
            </a:r>
          </a:p>
          <a:p>
            <a:pPr algn="just"/>
            <a:r>
              <a:rPr lang="fr-FR" b="1" dirty="0">
                <a:solidFill>
                  <a:srgbClr val="FF0000"/>
                </a:solidFill>
              </a:rPr>
              <a:t>F. 84% ont moins de 40 ans.</a:t>
            </a:r>
            <a:endParaRPr lang="fr-FR" b="1" dirty="0"/>
          </a:p>
          <a:p>
            <a:pPr algn="just"/>
            <a:r>
              <a:rPr lang="fr-FR" b="1" dirty="0"/>
              <a:t>3. Plus de la moitié des français utilisent Internet pour faire des achats. </a:t>
            </a:r>
          </a:p>
          <a:p>
            <a:pPr algn="just"/>
            <a:r>
              <a:rPr lang="fr-FR" b="1" dirty="0">
                <a:solidFill>
                  <a:srgbClr val="FF0000"/>
                </a:solidFill>
              </a:rPr>
              <a:t>V. 60% font des achats en ligne.</a:t>
            </a:r>
            <a:endParaRPr lang="fr-FR" b="1" dirty="0"/>
          </a:p>
          <a:p>
            <a:pPr algn="just"/>
            <a:r>
              <a:rPr lang="fr-FR" b="1" dirty="0"/>
              <a:t>4. Parmi ceux qui font des achats en ligne, 60% achètent sur Internet au moins une fois par mois. </a:t>
            </a:r>
          </a:p>
          <a:p>
            <a:pPr algn="just"/>
            <a:r>
              <a:rPr lang="fr-FR" b="1" dirty="0">
                <a:solidFill>
                  <a:srgbClr val="FF0000"/>
                </a:solidFill>
              </a:rPr>
              <a:t>F. Parmi eux, un tiers achète en ligne au moins une fois par mois. </a:t>
            </a:r>
            <a:endParaRPr lang="fr-FR" b="1" dirty="0"/>
          </a:p>
          <a:p>
            <a:pPr algn="just"/>
            <a:r>
              <a:rPr lang="fr-FR" b="1" dirty="0"/>
              <a:t>5. Les jeunes utilisent plus la messagerie instantanée que les autres groupes d'âge. </a:t>
            </a:r>
            <a:r>
              <a:rPr lang="fr-FR" b="1" dirty="0">
                <a:solidFill>
                  <a:srgbClr val="FF0000"/>
                </a:solidFill>
              </a:rPr>
              <a:t>V. 60% des 12-17 ans l’utilisent.</a:t>
            </a:r>
          </a:p>
        </p:txBody>
      </p:sp>
      <p:graphicFrame>
        <p:nvGraphicFramePr>
          <p:cNvPr id="9" name="Table 8"/>
          <p:cNvGraphicFramePr>
            <a:graphicFrameLocks noGrp="1"/>
          </p:cNvGraphicFramePr>
          <p:nvPr>
            <p:extLst>
              <p:ext uri="{D42A27DB-BD31-4B8C-83A1-F6EECF244321}">
                <p14:modId xmlns:p14="http://schemas.microsoft.com/office/powerpoint/2010/main" val="3207260172"/>
              </p:ext>
            </p:extLst>
          </p:nvPr>
        </p:nvGraphicFramePr>
        <p:xfrm>
          <a:off x="563458" y="1748081"/>
          <a:ext cx="6282441" cy="4846320"/>
        </p:xfrm>
        <a:graphic>
          <a:graphicData uri="http://schemas.openxmlformats.org/drawingml/2006/table">
            <a:tbl>
              <a:tblPr firstRow="1" bandRow="1">
                <a:tableStyleId>{5C22544A-7EE6-4342-B048-85BDC9FD1C3A}</a:tableStyleId>
              </a:tblPr>
              <a:tblGrid>
                <a:gridCol w="2094147">
                  <a:extLst>
                    <a:ext uri="{9D8B030D-6E8A-4147-A177-3AD203B41FA5}">
                      <a16:colId xmlns:a16="http://schemas.microsoft.com/office/drawing/2014/main" val="20000"/>
                    </a:ext>
                  </a:extLst>
                </a:gridCol>
                <a:gridCol w="2094147">
                  <a:extLst>
                    <a:ext uri="{9D8B030D-6E8A-4147-A177-3AD203B41FA5}">
                      <a16:colId xmlns:a16="http://schemas.microsoft.com/office/drawing/2014/main" val="20001"/>
                    </a:ext>
                  </a:extLst>
                </a:gridCol>
                <a:gridCol w="2094147">
                  <a:extLst>
                    <a:ext uri="{9D8B030D-6E8A-4147-A177-3AD203B41FA5}">
                      <a16:colId xmlns:a16="http://schemas.microsoft.com/office/drawing/2014/main" val="20002"/>
                    </a:ext>
                  </a:extLst>
                </a:gridCol>
              </a:tblGrid>
              <a:tr h="973690">
                <a:tc>
                  <a:txBody>
                    <a:bodyPr/>
                    <a:lstStyle/>
                    <a:p>
                      <a:pPr algn="ctr"/>
                      <a:r>
                        <a:rPr lang="fr-FR" sz="2000" dirty="0">
                          <a:solidFill>
                            <a:schemeClr val="tx1"/>
                          </a:solidFill>
                        </a:rPr>
                        <a:t>communiquer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r>
                        <a:rPr lang="fr-FR" sz="2000" dirty="0">
                          <a:solidFill>
                            <a:schemeClr val="tx1"/>
                          </a:solidFill>
                        </a:rPr>
                        <a:t>acheter</a:t>
                      </a:r>
                      <a:r>
                        <a:rPr lang="fr-FR" sz="2000" baseline="0" dirty="0">
                          <a:solidFill>
                            <a:schemeClr val="tx1"/>
                          </a:solidFill>
                        </a:rPr>
                        <a:t> en ligne</a:t>
                      </a:r>
                      <a:endParaRPr lang="fr-FR" sz="2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fr-FR" sz="2000" dirty="0">
                          <a:solidFill>
                            <a:schemeClr val="tx1"/>
                          </a:solidFill>
                        </a:rPr>
                        <a:t>effectuer des démarches administratives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850011">
                <a:tc>
                  <a:txBody>
                    <a:bodyPr/>
                    <a:lstStyle/>
                    <a:p>
                      <a:pPr algn="ctr"/>
                      <a:r>
                        <a:rPr lang="fr-FR" sz="2000" dirty="0">
                          <a:solidFill>
                            <a:schemeClr val="tx1"/>
                          </a:solidFill>
                        </a:rPr>
                        <a:t>84% des moins de 40 ans utilisent les</a:t>
                      </a:r>
                      <a:r>
                        <a:rPr lang="fr-FR" sz="2000" baseline="0" dirty="0">
                          <a:solidFill>
                            <a:schemeClr val="tx1"/>
                          </a:solidFill>
                        </a:rPr>
                        <a:t> réseaux sociaux</a:t>
                      </a:r>
                      <a:endParaRPr lang="fr-FR" sz="2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r>
                        <a:rPr lang="fr-FR" sz="2000" dirty="0">
                          <a:solidFill>
                            <a:schemeClr val="tx1"/>
                          </a:solidFill>
                        </a:rPr>
                        <a:t>60%</a:t>
                      </a:r>
                      <a:r>
                        <a:rPr lang="fr-FR" sz="2000" baseline="0" dirty="0">
                          <a:solidFill>
                            <a:schemeClr val="tx1"/>
                          </a:solidFill>
                        </a:rPr>
                        <a:t> de la population achète sur Internet dont 1/3 au moins tous les mois</a:t>
                      </a:r>
                      <a:endParaRPr lang="fr-FR" sz="2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fr-FR" sz="2000" dirty="0">
                          <a:solidFill>
                            <a:schemeClr val="tx1"/>
                          </a:solidFill>
                        </a:rPr>
                        <a:t>66% des 18 ans et plus ont effectué des démarches administratives sur Internet en 2016</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850011">
                <a:tc>
                  <a:txBody>
                    <a:bodyPr/>
                    <a:lstStyle/>
                    <a:p>
                      <a:pPr algn="ctr"/>
                      <a:r>
                        <a:rPr lang="fr-FR" sz="2000" dirty="0">
                          <a:solidFill>
                            <a:schemeClr val="tx1"/>
                          </a:solidFill>
                        </a:rPr>
                        <a:t>32% de la population utilise</a:t>
                      </a:r>
                      <a:r>
                        <a:rPr lang="fr-FR" sz="2000" baseline="0" dirty="0">
                          <a:solidFill>
                            <a:schemeClr val="tx1"/>
                          </a:solidFill>
                        </a:rPr>
                        <a:t> des messageries instantanées </a:t>
                      </a:r>
                    </a:p>
                    <a:p>
                      <a:pPr algn="ctr"/>
                      <a:r>
                        <a:rPr lang="fr-FR" sz="2000" baseline="0" dirty="0">
                          <a:solidFill>
                            <a:schemeClr val="tx1"/>
                          </a:solidFill>
                        </a:rPr>
                        <a:t>(60% pour les 12-17 ans)</a:t>
                      </a:r>
                      <a:endParaRPr lang="fr-FR" sz="2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r>
                        <a:rPr lang="fr-FR" sz="2000" dirty="0">
                          <a:solidFill>
                            <a:schemeClr val="tx1"/>
                          </a:solidFill>
                        </a:rPr>
                        <a:t>63% d’entre eux privilégient la Livraison à domicile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fr-FR" sz="2000" dirty="0">
                          <a:solidFill>
                            <a:schemeClr val="tx1"/>
                          </a:solidFill>
                        </a:rPr>
                        <a:t>90% des français ayant effectués ces démarches</a:t>
                      </a:r>
                      <a:r>
                        <a:rPr lang="fr-FR" sz="2000" baseline="0" dirty="0">
                          <a:solidFill>
                            <a:schemeClr val="tx1"/>
                          </a:solidFill>
                        </a:rPr>
                        <a:t> les ont trouvées simples à réaliser</a:t>
                      </a:r>
                      <a:endParaRPr lang="fr-FR" sz="2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11" name="TextBox 10"/>
          <p:cNvSpPr txBox="1"/>
          <p:nvPr/>
        </p:nvSpPr>
        <p:spPr>
          <a:xfrm>
            <a:off x="588561" y="1125363"/>
            <a:ext cx="5534288" cy="523220"/>
          </a:xfrm>
          <a:prstGeom prst="rect">
            <a:avLst/>
          </a:prstGeom>
          <a:noFill/>
        </p:spPr>
        <p:txBody>
          <a:bodyPr wrap="none" rtlCol="0">
            <a:spAutoFit/>
          </a:bodyPr>
          <a:lstStyle/>
          <a:p>
            <a:r>
              <a:rPr lang="fr-FR" sz="2800" b="1" dirty="0"/>
              <a:t>Les français sont sur Internet pour…</a:t>
            </a:r>
          </a:p>
        </p:txBody>
      </p:sp>
      <p:sp>
        <p:nvSpPr>
          <p:cNvPr id="12" name="TextBox 11"/>
          <p:cNvSpPr txBox="1"/>
          <p:nvPr/>
        </p:nvSpPr>
        <p:spPr>
          <a:xfrm>
            <a:off x="8363768" y="908550"/>
            <a:ext cx="2204274" cy="523220"/>
          </a:xfrm>
          <a:prstGeom prst="rect">
            <a:avLst/>
          </a:prstGeom>
          <a:noFill/>
        </p:spPr>
        <p:txBody>
          <a:bodyPr wrap="none" rtlCol="0">
            <a:spAutoFit/>
          </a:bodyPr>
          <a:lstStyle/>
          <a:p>
            <a:r>
              <a:rPr lang="fr-FR" sz="2800" b="1" dirty="0"/>
              <a:t>Vrai ou Faux?</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435" y="123892"/>
            <a:ext cx="670410" cy="67041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6902" y="150801"/>
            <a:ext cx="721676" cy="628283"/>
          </a:xfrm>
          <a:prstGeom prst="rect">
            <a:avLst/>
          </a:prstGeom>
        </p:spPr>
      </p:pic>
      <p:pic>
        <p:nvPicPr>
          <p:cNvPr id="15"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5048" y="1022117"/>
            <a:ext cx="437162" cy="360369"/>
          </a:xfrm>
          <a:prstGeom prst="rect">
            <a:avLst/>
          </a:prstGeom>
          <a:solidFill>
            <a:schemeClr val="bg1"/>
          </a:solidFill>
          <a:ln>
            <a:solidFill>
              <a:srgbClr val="0070C0"/>
            </a:solidFill>
          </a:ln>
        </p:spPr>
      </p:pic>
      <p:pic>
        <p:nvPicPr>
          <p:cNvPr id="1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2889" y="1453277"/>
            <a:ext cx="437162" cy="360369"/>
          </a:xfrm>
          <a:prstGeom prst="rect">
            <a:avLst/>
          </a:prstGeom>
          <a:solidFill>
            <a:schemeClr val="bg1"/>
          </a:solidFill>
          <a:ln>
            <a:solidFill>
              <a:srgbClr val="0070C0"/>
            </a:solidFill>
          </a:ln>
        </p:spPr>
      </p:pic>
      <p:sp>
        <p:nvSpPr>
          <p:cNvPr id="18" name="TextBox 17"/>
          <p:cNvSpPr txBox="1"/>
          <p:nvPr/>
        </p:nvSpPr>
        <p:spPr>
          <a:xfrm>
            <a:off x="8381935" y="1350034"/>
            <a:ext cx="3223959" cy="523220"/>
          </a:xfrm>
          <a:prstGeom prst="rect">
            <a:avLst/>
          </a:prstGeom>
          <a:noFill/>
        </p:spPr>
        <p:txBody>
          <a:bodyPr wrap="none" rtlCol="0">
            <a:spAutoFit/>
          </a:bodyPr>
          <a:lstStyle/>
          <a:p>
            <a:r>
              <a:rPr lang="fr-FR" sz="2800" b="1" dirty="0"/>
              <a:t>Corrigez si c’est faux</a:t>
            </a:r>
          </a:p>
        </p:txBody>
      </p:sp>
      <p:pic>
        <p:nvPicPr>
          <p:cNvPr id="1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4774" y="1450810"/>
            <a:ext cx="437162" cy="360369"/>
          </a:xfrm>
          <a:prstGeom prst="rect">
            <a:avLst/>
          </a:prstGeom>
          <a:solidFill>
            <a:schemeClr val="bg1"/>
          </a:solidFill>
          <a:ln>
            <a:solidFill>
              <a:srgbClr val="0070C0"/>
            </a:solidFill>
          </a:ln>
        </p:spPr>
      </p:pic>
      <p:sp>
        <p:nvSpPr>
          <p:cNvPr id="3" name="TextBox 2"/>
          <p:cNvSpPr txBox="1"/>
          <p:nvPr/>
        </p:nvSpPr>
        <p:spPr>
          <a:xfrm>
            <a:off x="5524217" y="660763"/>
            <a:ext cx="1822734" cy="461665"/>
          </a:xfrm>
          <a:prstGeom prst="rect">
            <a:avLst/>
          </a:prstGeom>
          <a:noFill/>
        </p:spPr>
        <p:txBody>
          <a:bodyPr wrap="none" rtlCol="0">
            <a:spAutoFit/>
          </a:bodyPr>
          <a:lstStyle/>
          <a:p>
            <a:r>
              <a:rPr lang="fr-FR" sz="2400" b="1" dirty="0">
                <a:solidFill>
                  <a:srgbClr val="FF0000"/>
                </a:solidFill>
              </a:rPr>
              <a:t>Les réponses</a:t>
            </a:r>
          </a:p>
        </p:txBody>
      </p:sp>
    </p:spTree>
    <p:extLst>
      <p:ext uri="{BB962C8B-B14F-4D97-AF65-F5344CB8AC3E}">
        <p14:creationId xmlns:p14="http://schemas.microsoft.com/office/powerpoint/2010/main" val="37812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23" y="199935"/>
            <a:ext cx="8103805" cy="718940"/>
          </a:xfrm>
        </p:spPr>
        <p:txBody>
          <a:bodyPr>
            <a:normAutofit/>
          </a:bodyPr>
          <a:lstStyle/>
          <a:p>
            <a:r>
              <a:rPr lang="fr-FR" sz="3600" dirty="0"/>
              <a:t>Internet: son utilisation et son potentiel</a:t>
            </a:r>
          </a:p>
        </p:txBody>
      </p:sp>
      <p:pic>
        <p:nvPicPr>
          <p:cNvPr id="4" name="Internet- son utilisation et son potentie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5677" y="286627"/>
            <a:ext cx="812800" cy="812800"/>
          </a:xfrm>
          <a:prstGeom prst="rect">
            <a:avLst/>
          </a:prstGeom>
        </p:spPr>
      </p:pic>
      <p:pic>
        <p:nvPicPr>
          <p:cNvPr id="7"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5316" y="3341097"/>
            <a:ext cx="517182"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6294" y="5178845"/>
            <a:ext cx="517182"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429" y="5189170"/>
            <a:ext cx="517182" cy="426332"/>
          </a:xfrm>
          <a:prstGeom prst="rect">
            <a:avLst/>
          </a:prstGeom>
          <a:solidFill>
            <a:schemeClr val="bg1"/>
          </a:solidFill>
          <a:ln>
            <a:solidFill>
              <a:srgbClr val="0070C0"/>
            </a:solidFill>
          </a:ln>
        </p:spPr>
      </p:pic>
      <p:sp>
        <p:nvSpPr>
          <p:cNvPr id="11" name="Rectangle 10"/>
          <p:cNvSpPr/>
          <p:nvPr/>
        </p:nvSpPr>
        <p:spPr>
          <a:xfrm>
            <a:off x="1839900" y="3322647"/>
            <a:ext cx="9631887" cy="954107"/>
          </a:xfrm>
          <a:prstGeom prst="rect">
            <a:avLst/>
          </a:prstGeom>
        </p:spPr>
        <p:txBody>
          <a:bodyPr wrap="square">
            <a:spAutoFit/>
          </a:bodyPr>
          <a:lstStyle/>
          <a:p>
            <a:r>
              <a:rPr lang="fr-FR" sz="2800" b="1" dirty="0"/>
              <a:t>Parmi les trois réponses possibles, entourez la lettre A, B ou C qui vous semble correcte. </a:t>
            </a:r>
          </a:p>
        </p:txBody>
      </p:sp>
      <p:sp>
        <p:nvSpPr>
          <p:cNvPr id="13" name="Rectangle 12"/>
          <p:cNvSpPr/>
          <p:nvPr/>
        </p:nvSpPr>
        <p:spPr>
          <a:xfrm>
            <a:off x="1933832" y="5144028"/>
            <a:ext cx="5609854" cy="523220"/>
          </a:xfrm>
          <a:prstGeom prst="rect">
            <a:avLst/>
          </a:prstGeom>
        </p:spPr>
        <p:txBody>
          <a:bodyPr wrap="none">
            <a:spAutoFit/>
          </a:bodyPr>
          <a:lstStyle/>
          <a:p>
            <a:r>
              <a:rPr lang="fr-FR" sz="2800" b="1" dirty="0"/>
              <a:t>Répondez aux questions en français.</a:t>
            </a:r>
            <a:r>
              <a:rPr lang="en-GB" sz="2800" b="1" dirty="0"/>
              <a:t> </a:t>
            </a:r>
            <a:endParaRPr lang="fr-FR" sz="2800" b="1" dirty="0"/>
          </a:p>
        </p:txBody>
      </p:sp>
      <p:sp>
        <p:nvSpPr>
          <p:cNvPr id="14" name="TextBox 13"/>
          <p:cNvSpPr txBox="1"/>
          <p:nvPr/>
        </p:nvSpPr>
        <p:spPr>
          <a:xfrm>
            <a:off x="1326195" y="1777851"/>
            <a:ext cx="6656916" cy="523220"/>
          </a:xfrm>
          <a:prstGeom prst="rect">
            <a:avLst/>
          </a:prstGeom>
          <a:noFill/>
        </p:spPr>
        <p:txBody>
          <a:bodyPr wrap="none" rtlCol="0">
            <a:spAutoFit/>
          </a:bodyPr>
          <a:lstStyle/>
          <a:p>
            <a:r>
              <a:rPr lang="fr-FR" sz="2800" b="1" dirty="0"/>
              <a:t>Ecoutez le passage et complétez                ou  </a:t>
            </a:r>
          </a:p>
        </p:txBody>
      </p:sp>
      <p:pic>
        <p:nvPicPr>
          <p:cNvPr id="15"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6302" y="1800292"/>
            <a:ext cx="517182" cy="426332"/>
          </a:xfrm>
          <a:prstGeom prst="rect">
            <a:avLst/>
          </a:prstGeom>
          <a:solidFill>
            <a:schemeClr val="bg1"/>
          </a:solidFill>
          <a:ln>
            <a:solidFill>
              <a:srgbClr val="0070C0"/>
            </a:solidFill>
          </a:ln>
        </p:spPr>
      </p:pic>
      <p:pic>
        <p:nvPicPr>
          <p:cNvPr id="16"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5459" y="1808149"/>
            <a:ext cx="517182" cy="426332"/>
          </a:xfrm>
          <a:prstGeom prst="rect">
            <a:avLst/>
          </a:prstGeom>
          <a:solidFill>
            <a:schemeClr val="bg1"/>
          </a:solidFill>
          <a:ln>
            <a:solidFill>
              <a:srgbClr val="0070C0"/>
            </a:solidFill>
          </a:ln>
        </p:spPr>
      </p:pic>
      <p:pic>
        <p:nvPicPr>
          <p:cNvPr id="17"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3111" y="1805682"/>
            <a:ext cx="517182"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3492749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457" fill="hold"/>
                                        <p:tgtEl>
                                          <p:spTgt spid="4"/>
                                        </p:tgtEl>
                                      </p:cBhvr>
                                    </p:cmd>
                                  </p:childTnLst>
                                </p:cTn>
                              </p:par>
                            </p:childTnLst>
                          </p:cTn>
                        </p:par>
                      </p:childTnLst>
                    </p:cTn>
                  </p:par>
                </p:childTnLst>
              </p:cTn>
              <p:nextCondLst>
                <p:cond evt="onClick" delay="0">
                  <p:tgtEl>
                    <p:spTgt spid="4"/>
                  </p:tgtEl>
                </p:cond>
              </p:nextCondLst>
            </p:seq>
            <p:audio>
              <p:cMediaNode vol="43396">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871076" cy="4351338"/>
          </a:xfrm>
          <a:ln w="38100" cmpd="sng">
            <a:solidFill>
              <a:schemeClr val="tx1"/>
            </a:solidFill>
          </a:ln>
        </p:spPr>
        <p:txBody>
          <a:bodyPr>
            <a:normAutofit fontScale="62500" lnSpcReduction="20000"/>
          </a:bodyPr>
          <a:lstStyle/>
          <a:p>
            <a:pPr marL="0" indent="0" algn="just">
              <a:lnSpc>
                <a:spcPct val="120000"/>
              </a:lnSpc>
              <a:buNone/>
            </a:pPr>
            <a:r>
              <a:rPr lang="fr-FR" b="1" dirty="0"/>
              <a:t>Internet, formidable outil! Avec 92% de français qui naviguent chaque jour sur la toile, voyons les différents usages que nous avons avec Internet. </a:t>
            </a:r>
            <a:endParaRPr lang="en-GB" b="1" dirty="0"/>
          </a:p>
          <a:p>
            <a:pPr marL="0" indent="0" algn="just">
              <a:lnSpc>
                <a:spcPct val="120000"/>
              </a:lnSpc>
              <a:buNone/>
            </a:pPr>
            <a:r>
              <a:rPr lang="fr-FR" b="1" dirty="0"/>
              <a:t>Grâce aux moteurs de recherche comme Google on peut trouver toutes sortes d’informations. Tout est répertorié, classé pour que notre demande soit au mieux satisfaite ou complète.  </a:t>
            </a:r>
            <a:endParaRPr lang="en-GB" b="1" dirty="0"/>
          </a:p>
          <a:p>
            <a:pPr marL="0" indent="0" algn="just">
              <a:lnSpc>
                <a:spcPct val="120000"/>
              </a:lnSpc>
              <a:buNone/>
            </a:pPr>
            <a:r>
              <a:rPr lang="fr-FR" b="1" dirty="0"/>
              <a:t>Nous sommes curieux. Nous aimons, désormais, faire des recherches sur tous les sujets possibles car Internet est un outil facile d’usage et pratique. C’est la première raison pour laquelle nous sommes sur l’ordinateur. Etant tous différents, Internet permet de donner à chacun un moyen  d’accéder à ses préférences, telles que la musique, les films en streaming ou téléchargement, la consultation des mails, les réseaux sociaux et même la télévision en ligne. </a:t>
            </a:r>
            <a:endParaRPr lang="en-GB" b="1" dirty="0"/>
          </a:p>
          <a:p>
            <a:pPr marL="0" indent="0" algn="just">
              <a:lnSpc>
                <a:spcPct val="120000"/>
              </a:lnSpc>
              <a:buNone/>
            </a:pPr>
            <a:r>
              <a:rPr lang="fr-FR" b="1" dirty="0"/>
              <a:t>Internet est actuellement entré dans les mœurs et habitudes de beaucoup. Comme les téléphones portables et autres technologies, Internet est une avancée considérable pour la communication, l’information et la participation. Car finalement aujourd’hui on peut tout partager, commenter et ajouter ce que l’on désire pour rendre Internet encore plus complet.  </a:t>
            </a:r>
            <a:endParaRPr lang="en-GB" b="1" dirty="0"/>
          </a:p>
          <a:p>
            <a:pPr marL="0" indent="0" algn="just">
              <a:lnSpc>
                <a:spcPct val="120000"/>
              </a:lnSpc>
              <a:buNone/>
            </a:pPr>
            <a:endParaRPr lang="fr-FR" b="1" dirty="0"/>
          </a:p>
        </p:txBody>
      </p:sp>
      <p:sp>
        <p:nvSpPr>
          <p:cNvPr id="4" name="Title 1"/>
          <p:cNvSpPr>
            <a:spLocks noGrp="1"/>
          </p:cNvSpPr>
          <p:nvPr>
            <p:ph type="title"/>
          </p:nvPr>
        </p:nvSpPr>
        <p:spPr>
          <a:xfrm>
            <a:off x="807223" y="199935"/>
            <a:ext cx="8103805" cy="718940"/>
          </a:xfrm>
        </p:spPr>
        <p:txBody>
          <a:bodyPr>
            <a:normAutofit/>
          </a:bodyPr>
          <a:lstStyle/>
          <a:p>
            <a:r>
              <a:rPr lang="fr-FR" sz="3600" dirty="0"/>
              <a:t>Internet: son utilisation et son potentiel</a:t>
            </a:r>
          </a:p>
        </p:txBody>
      </p:sp>
      <p:sp>
        <p:nvSpPr>
          <p:cNvPr id="5" name="TextBox 4"/>
          <p:cNvSpPr txBox="1"/>
          <p:nvPr/>
        </p:nvSpPr>
        <p:spPr>
          <a:xfrm>
            <a:off x="949959" y="918874"/>
            <a:ext cx="7626156" cy="461665"/>
          </a:xfrm>
          <a:prstGeom prst="rect">
            <a:avLst/>
          </a:prstGeom>
          <a:noFill/>
        </p:spPr>
        <p:txBody>
          <a:bodyPr wrap="none" rtlCol="0">
            <a:spAutoFit/>
          </a:bodyPr>
          <a:lstStyle/>
          <a:p>
            <a:r>
              <a:rPr lang="fr-FR" sz="2400" b="1" dirty="0"/>
              <a:t>Utilisez la transcription pour corriger et notez votre travail</a:t>
            </a:r>
          </a:p>
        </p:txBody>
      </p:sp>
      <p:pic>
        <p:nvPicPr>
          <p:cNvPr id="6" name="Internet- son utilisation et son potentie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55677" y="286627"/>
            <a:ext cx="812800" cy="812800"/>
          </a:xfrm>
          <a:prstGeom prst="rect">
            <a:avLst/>
          </a:prstGeom>
        </p:spPr>
      </p:pic>
    </p:spTree>
    <p:extLst>
      <p:ext uri="{BB962C8B-B14F-4D97-AF65-F5344CB8AC3E}">
        <p14:creationId xmlns:p14="http://schemas.microsoft.com/office/powerpoint/2010/main" val="3556086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691" fill="hold"/>
                                        <p:tgtEl>
                                          <p:spTgt spid="6"/>
                                        </p:tgtEl>
                                      </p:cBhvr>
                                    </p:cmd>
                                  </p:childTnLst>
                                </p:cTn>
                              </p:par>
                            </p:childTnLst>
                          </p:cTn>
                        </p:par>
                      </p:childTnLst>
                    </p:cTn>
                  </p:par>
                </p:childTnLst>
              </p:cTn>
              <p:nextCondLst>
                <p:cond evt="onClick" delay="0">
                  <p:tgtEl>
                    <p:spTgt spid="6"/>
                  </p:tgtEl>
                </p:cond>
              </p:nextCondLst>
            </p:seq>
            <p:audio>
              <p:cMediaNode vol="43396">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50640" y="0"/>
            <a:ext cx="8103805" cy="718940"/>
          </a:xfrm>
        </p:spPr>
        <p:txBody>
          <a:bodyPr>
            <a:normAutofit/>
          </a:bodyPr>
          <a:lstStyle/>
          <a:p>
            <a:r>
              <a:rPr lang="fr-FR" sz="3600" dirty="0"/>
              <a:t>Internet: son utilisation et son potentiel</a:t>
            </a:r>
          </a:p>
        </p:txBody>
      </p:sp>
      <p:sp>
        <p:nvSpPr>
          <p:cNvPr id="6" name="TextBox 5"/>
          <p:cNvSpPr txBox="1"/>
          <p:nvPr/>
        </p:nvSpPr>
        <p:spPr>
          <a:xfrm rot="1008853">
            <a:off x="10341457" y="599347"/>
            <a:ext cx="1822734" cy="461665"/>
          </a:xfrm>
          <a:prstGeom prst="rect">
            <a:avLst/>
          </a:prstGeom>
          <a:noFill/>
        </p:spPr>
        <p:txBody>
          <a:bodyPr wrap="none" rtlCol="0">
            <a:spAutoFit/>
          </a:bodyPr>
          <a:lstStyle/>
          <a:p>
            <a:r>
              <a:rPr lang="fr-FR" sz="2400" b="1" dirty="0">
                <a:solidFill>
                  <a:srgbClr val="FF0000"/>
                </a:solidFill>
              </a:rPr>
              <a:t>Les réponses</a:t>
            </a:r>
          </a:p>
        </p:txBody>
      </p:sp>
      <p:pic>
        <p:nvPicPr>
          <p:cNvPr id="7" name="Picture 6" descr="Screen Shot 2018-01-03 at 12.10.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39" y="834573"/>
            <a:ext cx="9103919" cy="5860594"/>
          </a:xfrm>
          <a:prstGeom prst="rect">
            <a:avLst/>
          </a:prstGeom>
        </p:spPr>
      </p:pic>
    </p:spTree>
    <p:extLst>
      <p:ext uri="{BB962C8B-B14F-4D97-AF65-F5344CB8AC3E}">
        <p14:creationId xmlns:p14="http://schemas.microsoft.com/office/powerpoint/2010/main" val="86152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3" y="180581"/>
            <a:ext cx="10515600" cy="828987"/>
          </a:xfrm>
        </p:spPr>
        <p:txBody>
          <a:bodyPr/>
          <a:lstStyle/>
          <a:p>
            <a:r>
              <a:rPr lang="fr-FR" b="1" dirty="0"/>
              <a:t>Les enfants et Internet</a:t>
            </a:r>
          </a:p>
        </p:txBody>
      </p:sp>
      <p:pic>
        <p:nvPicPr>
          <p:cNvPr id="5" name="Picture 4"/>
          <p:cNvPicPr>
            <a:picLocks noChangeAspect="1"/>
          </p:cNvPicPr>
          <p:nvPr/>
        </p:nvPicPr>
        <p:blipFill>
          <a:blip r:embed="rId2"/>
          <a:stretch>
            <a:fillRect/>
          </a:stretch>
        </p:blipFill>
        <p:spPr>
          <a:xfrm>
            <a:off x="1029639" y="1361533"/>
            <a:ext cx="6985000" cy="483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346895" y="1595767"/>
            <a:ext cx="3408224" cy="4401205"/>
          </a:xfrm>
          <a:prstGeom prst="rect">
            <a:avLst/>
          </a:prstGeom>
          <a:solidFill>
            <a:schemeClr val="accent1">
              <a:lumMod val="20000"/>
              <a:lumOff val="80000"/>
            </a:schemeClr>
          </a:solidFill>
          <a:ln w="38100" cmpd="sng">
            <a:solidFill>
              <a:schemeClr val="tx1"/>
            </a:solidFill>
          </a:ln>
        </p:spPr>
        <p:txBody>
          <a:bodyPr wrap="square" rtlCol="0">
            <a:spAutoFit/>
          </a:bodyPr>
          <a:lstStyle/>
          <a:p>
            <a:endParaRPr lang="fr-FR" sz="2000" b="1" dirty="0"/>
          </a:p>
          <a:p>
            <a:endParaRPr lang="fr-FR" sz="2000" b="1" dirty="0"/>
          </a:p>
          <a:p>
            <a:r>
              <a:rPr lang="fr-FR" sz="2000" b="1" dirty="0"/>
              <a:t>Faites des phrases pour résumer les informations importantes</a:t>
            </a:r>
          </a:p>
          <a:p>
            <a:endParaRPr lang="fr-FR" sz="2000" b="1" dirty="0"/>
          </a:p>
          <a:p>
            <a:endParaRPr lang="fr-FR" sz="2000" b="1" dirty="0"/>
          </a:p>
          <a:p>
            <a:r>
              <a:rPr lang="fr-FR" sz="2000" b="1" dirty="0"/>
              <a:t>Comment réagissez-vous à ces informations?</a:t>
            </a:r>
          </a:p>
          <a:p>
            <a:endParaRPr lang="fr-FR" sz="2000" b="1" dirty="0"/>
          </a:p>
          <a:p>
            <a:endParaRPr lang="fr-FR" sz="2000" b="1" dirty="0"/>
          </a:p>
          <a:p>
            <a:r>
              <a:rPr lang="fr-FR" sz="2000" b="1" dirty="0"/>
              <a:t>Quels conseils les parents devraient-ils donner à leurs enfants?</a:t>
            </a:r>
          </a:p>
        </p:txBody>
      </p:sp>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9457" y="1756870"/>
            <a:ext cx="517182"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8604" y="3330926"/>
            <a:ext cx="517182"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3877" y="3330926"/>
            <a:ext cx="517182"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0312" y="4590171"/>
            <a:ext cx="517182"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3877" y="4590171"/>
            <a:ext cx="517182"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8296" y="4590171"/>
            <a:ext cx="517182" cy="426332"/>
          </a:xfrm>
          <a:prstGeom prst="rect">
            <a:avLst/>
          </a:prstGeom>
          <a:solidFill>
            <a:schemeClr val="bg1"/>
          </a:solidFill>
          <a:ln>
            <a:solidFill>
              <a:srgbClr val="0070C0"/>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312" y="141123"/>
            <a:ext cx="622440" cy="62244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1552" y="140035"/>
            <a:ext cx="667741" cy="667741"/>
          </a:xfrm>
          <a:prstGeom prst="rect">
            <a:avLst/>
          </a:prstGeom>
        </p:spPr>
      </p:pic>
    </p:spTree>
    <p:extLst>
      <p:ext uri="{BB962C8B-B14F-4D97-AF65-F5344CB8AC3E}">
        <p14:creationId xmlns:p14="http://schemas.microsoft.com/office/powerpoint/2010/main" val="381768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08556"/>
            <a:ext cx="7921154" cy="611875"/>
          </a:xfrm>
        </p:spPr>
        <p:txBody>
          <a:bodyPr>
            <a:normAutofit/>
          </a:bodyPr>
          <a:lstStyle/>
          <a:p>
            <a:r>
              <a:rPr lang="fr-FR" sz="3600" b="1" dirty="0"/>
              <a:t>Dix conseils pour rester net sur le Web</a:t>
            </a:r>
          </a:p>
        </p:txBody>
      </p:sp>
      <p:pic>
        <p:nvPicPr>
          <p:cNvPr id="5" name="Picture 4" descr="Conseil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528" y="1094540"/>
            <a:ext cx="4051768" cy="5448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914136" y="987856"/>
            <a:ext cx="4786710" cy="5478424"/>
          </a:xfrm>
          <a:prstGeom prst="rect">
            <a:avLst/>
          </a:prstGeom>
          <a:solidFill>
            <a:schemeClr val="accent1">
              <a:lumMod val="20000"/>
              <a:lumOff val="80000"/>
            </a:schemeClr>
          </a:solidFill>
        </p:spPr>
        <p:txBody>
          <a:bodyPr wrap="square" rtlCol="0">
            <a:spAutoFit/>
          </a:bodyPr>
          <a:lstStyle/>
          <a:p>
            <a:r>
              <a:rPr lang="fr-FR" sz="2000" b="1" dirty="0"/>
              <a:t>Sur le poster, écrivez le bon titre pour chaque conseil:</a:t>
            </a:r>
          </a:p>
          <a:p>
            <a:pPr marL="285750" indent="-285750">
              <a:buFont typeface="Arial"/>
              <a:buChar char="•"/>
            </a:pPr>
            <a:r>
              <a:rPr lang="fr-FR" dirty="0"/>
              <a:t>Faire attention aux photos</a:t>
            </a:r>
          </a:p>
          <a:p>
            <a:pPr marL="285750" indent="-285750">
              <a:buFont typeface="Arial"/>
              <a:buChar char="•"/>
            </a:pPr>
            <a:r>
              <a:rPr lang="fr-FR" dirty="0"/>
              <a:t>Respecter les autres</a:t>
            </a:r>
          </a:p>
          <a:p>
            <a:pPr marL="285750" indent="-285750">
              <a:buFont typeface="Arial"/>
              <a:buChar char="•"/>
            </a:pPr>
            <a:r>
              <a:rPr lang="fr-FR" dirty="0"/>
              <a:t>Ne pas tout dire</a:t>
            </a:r>
          </a:p>
          <a:p>
            <a:pPr marL="285750" indent="-285750">
              <a:buFont typeface="Arial"/>
              <a:buChar char="•"/>
            </a:pPr>
            <a:r>
              <a:rPr lang="fr-FR" dirty="0"/>
              <a:t>Réfléchir avant de publier</a:t>
            </a:r>
          </a:p>
          <a:p>
            <a:pPr marL="285750" indent="-285750">
              <a:buFont typeface="Arial"/>
              <a:buChar char="•"/>
            </a:pPr>
            <a:r>
              <a:rPr lang="fr-FR" dirty="0"/>
              <a:t>Vérifier ses traces</a:t>
            </a:r>
          </a:p>
          <a:p>
            <a:pPr marL="285750" indent="-285750">
              <a:buFont typeface="Arial"/>
              <a:buChar char="•"/>
            </a:pPr>
            <a:r>
              <a:rPr lang="fr-FR" dirty="0"/>
              <a:t>Se créer plusieurs adresses</a:t>
            </a:r>
          </a:p>
          <a:p>
            <a:pPr marL="285750" indent="-285750">
              <a:buFont typeface="Arial"/>
              <a:buChar char="•"/>
            </a:pPr>
            <a:r>
              <a:rPr lang="fr-FR" dirty="0"/>
              <a:t>Sécuriser ses comptes</a:t>
            </a:r>
          </a:p>
          <a:p>
            <a:pPr marL="285750" indent="-285750">
              <a:buFont typeface="Arial"/>
              <a:buChar char="•"/>
            </a:pPr>
            <a:r>
              <a:rPr lang="fr-FR" dirty="0"/>
              <a:t>Utiliser un pseudonyme</a:t>
            </a:r>
          </a:p>
          <a:p>
            <a:pPr marL="285750" indent="-285750">
              <a:buFont typeface="Arial"/>
              <a:buChar char="•"/>
            </a:pPr>
            <a:r>
              <a:rPr lang="fr-FR" dirty="0"/>
              <a:t>Faire attention aux mots de passe</a:t>
            </a:r>
          </a:p>
          <a:p>
            <a:pPr marL="285750" indent="-285750">
              <a:buFont typeface="Arial"/>
              <a:buChar char="•"/>
            </a:pPr>
            <a:r>
              <a:rPr lang="fr-FR" dirty="0"/>
              <a:t>Faire le ménage après son surf</a:t>
            </a:r>
          </a:p>
          <a:p>
            <a:pPr marL="285750" indent="-285750">
              <a:buFont typeface="Arial"/>
              <a:buChar char="•"/>
            </a:pPr>
            <a:endParaRPr lang="fr-FR" dirty="0"/>
          </a:p>
          <a:p>
            <a:r>
              <a:rPr lang="fr-FR" sz="2000" b="1" dirty="0"/>
              <a:t>Ecrivez des phrases pour donner des conseils aux enfants qui utilisent Internet. </a:t>
            </a:r>
          </a:p>
          <a:p>
            <a:endParaRPr lang="fr-FR" dirty="0"/>
          </a:p>
          <a:p>
            <a:pPr marL="285750" indent="-285750">
              <a:buFont typeface="Arial"/>
              <a:buChar char="•"/>
            </a:pPr>
            <a:r>
              <a:rPr lang="fr-FR" dirty="0"/>
              <a:t>Il faut/ il ne faut pas + infinitif</a:t>
            </a:r>
          </a:p>
          <a:p>
            <a:pPr marL="285750" indent="-285750">
              <a:buFont typeface="Arial"/>
              <a:buChar char="•"/>
            </a:pPr>
            <a:r>
              <a:rPr lang="fr-FR" dirty="0"/>
              <a:t>Il est nécessaire de/ essentiel de + infinitif</a:t>
            </a:r>
          </a:p>
          <a:p>
            <a:pPr marL="285750" indent="-285750">
              <a:buFont typeface="Arial"/>
              <a:buChar char="•"/>
            </a:pPr>
            <a:r>
              <a:rPr lang="fr-FR" dirty="0"/>
              <a:t>Les enfants devraient + infinitif</a:t>
            </a:r>
          </a:p>
        </p:txBody>
      </p:sp>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5448" y="996981"/>
            <a:ext cx="517182"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179" y="4677438"/>
            <a:ext cx="517182"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907" y="4677439"/>
            <a:ext cx="517182" cy="426332"/>
          </a:xfrm>
          <a:prstGeom prst="rect">
            <a:avLst/>
          </a:prstGeom>
          <a:solidFill>
            <a:schemeClr val="bg1"/>
          </a:solidFill>
          <a:ln>
            <a:solidFill>
              <a:srgbClr val="0070C0"/>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481" y="141121"/>
            <a:ext cx="733062" cy="63819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8740" y="95066"/>
            <a:ext cx="799311" cy="671475"/>
          </a:xfrm>
          <a:prstGeom prst="rect">
            <a:avLst/>
          </a:prstGeom>
        </p:spPr>
      </p:pic>
    </p:spTree>
    <p:extLst>
      <p:ext uri="{BB962C8B-B14F-4D97-AF65-F5344CB8AC3E}">
        <p14:creationId xmlns:p14="http://schemas.microsoft.com/office/powerpoint/2010/main" val="2661441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6E4B92E-DD6A-467A-9E1E-B6CC2309DDB7}">
  <ds:schemaRefs>
    <ds:schemaRef ds:uri="http://schemas.microsoft.com/sharepoint/v3/contenttype/forms"/>
  </ds:schemaRefs>
</ds:datastoreItem>
</file>

<file path=customXml/itemProps2.xml><?xml version="1.0" encoding="utf-8"?>
<ds:datastoreItem xmlns:ds="http://schemas.openxmlformats.org/officeDocument/2006/customXml" ds:itemID="{E8480042-6171-452B-AB0D-B397423FF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D34230-C863-4C82-9A35-A4B72BB81C2C}">
  <ds:schemaRefs>
    <ds:schemaRef ds:uri="http://purl.org/dc/term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4323</TotalTime>
  <Words>2721</Words>
  <Application>Microsoft Office PowerPoint</Application>
  <PresentationFormat>Widescreen</PresentationFormat>
  <Paragraphs>259</Paragraphs>
  <Slides>25</Slides>
  <Notes>1</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vt:lpstr>
      <vt:lpstr>MS Mincho</vt:lpstr>
      <vt:lpstr>Symbol</vt:lpstr>
      <vt:lpstr>Times New Roman</vt:lpstr>
      <vt:lpstr>Office Theme</vt:lpstr>
      <vt:lpstr>PowerPoint Presentation</vt:lpstr>
      <vt:lpstr>Les objectifs:</vt:lpstr>
      <vt:lpstr>Pour commencer:</vt:lpstr>
      <vt:lpstr>Pour commencer:</vt:lpstr>
      <vt:lpstr>Internet: son utilisation et son potentiel</vt:lpstr>
      <vt:lpstr>Internet: son utilisation et son potentiel</vt:lpstr>
      <vt:lpstr>Internet: son utilisation et son potentiel</vt:lpstr>
      <vt:lpstr>Les enfants et Internet</vt:lpstr>
      <vt:lpstr>Dix conseils pour rester net sur le Web</vt:lpstr>
      <vt:lpstr>Dix conseils pour rester net sur le Web</vt:lpstr>
      <vt:lpstr>PowerPoint Presentation</vt:lpstr>
      <vt:lpstr>PowerPoint Presentation</vt:lpstr>
      <vt:lpstr>PowerPoint Presentation</vt:lpstr>
      <vt:lpstr>Les séniors face au numérique</vt:lpstr>
      <vt:lpstr>Les séniors face au numérique</vt:lpstr>
      <vt:lpstr>Pour commencer</vt:lpstr>
      <vt:lpstr>Les Youtubeurs</vt:lpstr>
      <vt:lpstr>Les Youtubeurs</vt:lpstr>
      <vt:lpstr>Le monde des cybernautes</vt:lpstr>
      <vt:lpstr>Le monde des cybernautes</vt:lpstr>
      <vt:lpstr>Le monde des cybernautes</vt:lpstr>
      <vt:lpstr>Le numérique éducatif</vt:lpstr>
      <vt:lpstr>Le numérique éducatif</vt:lpstr>
      <vt:lpstr>La troisième révolution industrielle</vt:lpstr>
      <vt:lpstr>Répondez aux questions dans les cahiers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Françoise Marteel</cp:lastModifiedBy>
  <cp:revision>409</cp:revision>
  <cp:lastPrinted>2017-11-21T07:05:18Z</cp:lastPrinted>
  <dcterms:created xsi:type="dcterms:W3CDTF">2017-10-29T09:19:52Z</dcterms:created>
  <dcterms:modified xsi:type="dcterms:W3CDTF">2020-11-17T14:16:19Z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