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6" r:id="rId5"/>
    <p:sldId id="257" r:id="rId6"/>
    <p:sldId id="258" r:id="rId7"/>
    <p:sldId id="261" r:id="rId8"/>
    <p:sldId id="259" r:id="rId9"/>
    <p:sldId id="260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BED9"/>
    <a:srgbClr val="A1FDD3"/>
    <a:srgbClr val="FDDFA9"/>
    <a:srgbClr val="FCCA70"/>
    <a:srgbClr val="FFFF99"/>
    <a:srgbClr val="FF9900"/>
    <a:srgbClr val="3333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105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5B6E845-E680-43DF-823C-1641135963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9766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D000E46-AD70-4EE9-8B8F-AE49FAB977B0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FA40E43-1427-43E9-8909-FEE08B643EB8}" type="slidenum">
              <a:rPr lang="en-US"/>
              <a:pPr eaLnBrk="1" hangingPunct="1"/>
              <a:t>10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BACD60-4F51-494C-8FAB-61ECCD1B3988}" type="slidenum">
              <a:rPr lang="en-US"/>
              <a:pPr eaLnBrk="1" hangingPunct="1"/>
              <a:t>11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986A054-FAA6-469C-B769-744D28406169}" type="slidenum">
              <a:rPr lang="en-US"/>
              <a:pPr eaLnBrk="1" hangingPunct="1"/>
              <a:t>12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8BAC05-3132-420E-9EA7-CA7415DFD8DB}" type="slidenum">
              <a:rPr lang="en-US"/>
              <a:pPr eaLnBrk="1" hangingPunct="1"/>
              <a:t>13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15FBF50-03CA-46B9-A8CE-8B2BC60178B3}" type="slidenum">
              <a:rPr lang="en-US"/>
              <a:pPr eaLnBrk="1" hangingPunct="1"/>
              <a:t>14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93A847E-3E9E-4B5B-9D28-21E55E612B5B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B866FA4-B9CD-4A35-8774-94FF78817946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EC18EA5-32CD-46C8-B083-CE17B62A0426}" type="slidenum">
              <a:rPr lang="en-US"/>
              <a:pPr eaLnBrk="1" hangingPunct="1"/>
              <a:t>4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19F7617-1B05-4DBC-AA41-118C11DC1E12}" type="slidenum">
              <a:rPr lang="en-US"/>
              <a:pPr eaLnBrk="1" hangingPunct="1"/>
              <a:t>5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94F1BA8-3A30-4427-9642-147264AD5304}" type="slidenum">
              <a:rPr lang="en-US"/>
              <a:pPr eaLnBrk="1" hangingPunct="1"/>
              <a:t>6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8171682-9870-4E92-9C42-926560D14BFD}" type="slidenum">
              <a:rPr lang="en-US"/>
              <a:pPr eaLnBrk="1" hangingPunct="1"/>
              <a:t>7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05CFAE6-3522-418B-BE09-8A996F03A6AC}" type="slidenum">
              <a:rPr lang="en-US"/>
              <a:pPr eaLnBrk="1" hangingPunct="1"/>
              <a:t>8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32E4046-25DD-4038-9F82-CD86186126EC}" type="slidenum">
              <a:rPr lang="en-US"/>
              <a:pPr eaLnBrk="1" hangingPunct="1"/>
              <a:t>9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par Madame D Reed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D9B8B-BB2B-404F-B7B8-8A2F941CB1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70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par Madame D Reed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17347-42D0-4423-8D7B-34F208D946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803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par Madame D Reed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85C6C-F149-44E4-9DA0-90706B4FB2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36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par Madame D Reed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3F516-6ADA-4192-8DB1-4413B7A20D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4683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par Madame D Reed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FFE41-ED22-4BD2-84E9-8AA7CC039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681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par Madame D Reed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E9AFD-D178-41E1-8A07-992F7F3EF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313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par Madame D Reed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DC5B4-6576-403C-A265-A0F0269307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03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par Madame D Reed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B7835-0328-4DCC-AD02-31F23F3D5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par Madame D Reed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29657-5363-4577-BE33-9B718F539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920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par Madame D Reed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5AB0F-CB81-4FF6-B269-16E00C083D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117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par Madame D Reed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68A1A-F974-4C93-9D08-7958BA4AD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120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par Madame D Reed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84800-64AC-47BF-A44B-C863DC3468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190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par Madame D Reed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A3498-CA0A-4FC7-8C38-D8763FEA3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99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/>
              <a:t>par Madame D Reed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6292653-BF2D-464A-9229-34E9CDBE74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file:///C:\Documents%20and%20Settings\Danielle\My%20Documents\My%20Music\Tex%20audio%20files\ver1\ver1_ex1.mp3" TargetMode="External"/><Relationship Id="rId1" Type="http://schemas.microsoft.com/office/2007/relationships/media" Target="file:///C:\Documents%20and%20Settings\Danielle\My%20Documents\My%20Music\Tex%20audio%20files\ver1\ver1_ex1.mp3" TargetMode="Externa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1773238"/>
            <a:ext cx="7772400" cy="1466850"/>
          </a:xfrm>
        </p:spPr>
        <p:txBody>
          <a:bodyPr/>
          <a:lstStyle/>
          <a:p>
            <a:pPr eaLnBrk="1" hangingPunct="1"/>
            <a:r>
              <a:rPr lang="en-GB" smtClean="0"/>
              <a:t>Boot verbs!</a:t>
            </a:r>
            <a:endParaRPr lang="en-US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500438"/>
            <a:ext cx="8424862" cy="23542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dirty="0" smtClean="0"/>
              <a:t>Aim: to be able to recognise a pattern in a verb conjugation.</a:t>
            </a:r>
          </a:p>
          <a:p>
            <a:pPr eaLnBrk="1" hangingPunct="1">
              <a:lnSpc>
                <a:spcPct val="80000"/>
              </a:lnSpc>
            </a:pPr>
            <a:endParaRPr lang="en-GB" dirty="0" smtClean="0"/>
          </a:p>
        </p:txBody>
      </p:sp>
      <p:pic>
        <p:nvPicPr>
          <p:cNvPr id="2053" name="Picture 4" descr="the bo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908050"/>
            <a:ext cx="2149475" cy="232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par Madame D Reed</a:t>
            </a:r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1271" name="Text Box 6"/>
          <p:cNvSpPr txBox="1">
            <a:spLocks noChangeArrowheads="1"/>
          </p:cNvSpPr>
          <p:nvPr/>
        </p:nvSpPr>
        <p:spPr bwMode="auto">
          <a:xfrm>
            <a:off x="468313" y="549275"/>
            <a:ext cx="3382962" cy="579438"/>
          </a:xfrm>
          <a:prstGeom prst="rect">
            <a:avLst/>
          </a:prstGeom>
          <a:solidFill>
            <a:srgbClr val="A1FDD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/>
              <a:t>3</a:t>
            </a:r>
            <a:r>
              <a:rPr lang="en-GB" sz="3200"/>
              <a:t>. Verbs in </a:t>
            </a:r>
            <a:r>
              <a:rPr lang="en-GB" sz="3200" b="1"/>
              <a:t>–uyer</a:t>
            </a:r>
            <a:r>
              <a:rPr lang="en-GB" sz="2800"/>
              <a:t> </a:t>
            </a:r>
            <a:endParaRPr lang="en-US" sz="2800"/>
          </a:p>
        </p:txBody>
      </p:sp>
      <p:graphicFrame>
        <p:nvGraphicFramePr>
          <p:cNvPr id="25607" name="Group 7"/>
          <p:cNvGraphicFramePr>
            <a:graphicFrameLocks noGrp="1"/>
          </p:cNvGraphicFramePr>
          <p:nvPr/>
        </p:nvGraphicFramePr>
        <p:xfrm>
          <a:off x="1547813" y="1844675"/>
          <a:ext cx="6096000" cy="2735263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1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J’ennu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Nous ennuyons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2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 ennu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Vous ennuyez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1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Il/elle/on ennu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Ils/elles ennu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286" name="Text Box 21"/>
          <p:cNvSpPr txBox="1">
            <a:spLocks noChangeArrowheads="1"/>
          </p:cNvSpPr>
          <p:nvPr/>
        </p:nvSpPr>
        <p:spPr bwMode="auto">
          <a:xfrm>
            <a:off x="2771775" y="1196975"/>
            <a:ext cx="5111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/>
              <a:t>enn</a:t>
            </a:r>
            <a:r>
              <a:rPr lang="en-GB" sz="2800" b="1"/>
              <a:t>uyer</a:t>
            </a:r>
            <a:r>
              <a:rPr lang="en-GB" sz="2800"/>
              <a:t>* = to annoy / bore</a:t>
            </a:r>
            <a:endParaRPr lang="en-US" sz="2800"/>
          </a:p>
        </p:txBody>
      </p:sp>
      <p:sp>
        <p:nvSpPr>
          <p:cNvPr id="11287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1288" name="Rectangle 23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1289" name="Text Box 24"/>
          <p:cNvSpPr txBox="1">
            <a:spLocks noChangeArrowheads="1"/>
          </p:cNvSpPr>
          <p:nvPr/>
        </p:nvSpPr>
        <p:spPr bwMode="auto">
          <a:xfrm>
            <a:off x="395288" y="4724400"/>
            <a:ext cx="8497887" cy="1430338"/>
          </a:xfrm>
          <a:prstGeom prst="rect">
            <a:avLst/>
          </a:prstGeom>
          <a:solidFill>
            <a:srgbClr val="FDDFA9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/>
              <a:t>*Note: </a:t>
            </a:r>
            <a:r>
              <a:rPr lang="en-GB" sz="2800" b="1"/>
              <a:t>-uyer</a:t>
            </a:r>
            <a:r>
              <a:rPr lang="en-GB" sz="2800"/>
              <a:t> verbs have an optional stem change in which </a:t>
            </a:r>
            <a:r>
              <a:rPr lang="en-GB" sz="2800">
                <a:solidFill>
                  <a:srgbClr val="3333FF"/>
                </a:solidFill>
              </a:rPr>
              <a:t>y </a:t>
            </a:r>
            <a:r>
              <a:rPr lang="en-GB" sz="2800"/>
              <a:t>changes to an</a:t>
            </a:r>
            <a:r>
              <a:rPr lang="en-GB" sz="2800">
                <a:solidFill>
                  <a:srgbClr val="CC3300"/>
                </a:solidFill>
              </a:rPr>
              <a:t> </a:t>
            </a:r>
            <a:r>
              <a:rPr lang="en-GB" sz="2800" b="1">
                <a:solidFill>
                  <a:srgbClr val="CC3300"/>
                </a:solidFill>
              </a:rPr>
              <a:t>i</a:t>
            </a:r>
            <a:r>
              <a:rPr lang="en-GB" sz="2800">
                <a:solidFill>
                  <a:srgbClr val="CC3300"/>
                </a:solidFill>
              </a:rPr>
              <a:t> </a:t>
            </a:r>
            <a:r>
              <a:rPr lang="en-GB" sz="2800"/>
              <a:t>in all forms but </a:t>
            </a:r>
            <a:r>
              <a:rPr lang="en-GB" sz="2800" i="1"/>
              <a:t>nous</a:t>
            </a:r>
            <a:r>
              <a:rPr lang="en-GB" sz="2800"/>
              <a:t> and </a:t>
            </a:r>
            <a:r>
              <a:rPr lang="en-GB" sz="2800" i="1"/>
              <a:t>vous</a:t>
            </a:r>
            <a:r>
              <a:rPr lang="en-GB" sz="2800"/>
              <a:t>.</a:t>
            </a:r>
            <a:endParaRPr lang="en-US" sz="2800"/>
          </a:p>
        </p:txBody>
      </p:sp>
      <p:pic>
        <p:nvPicPr>
          <p:cNvPr id="11290" name="Picture 25" descr="the bo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284538"/>
            <a:ext cx="1152525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468313" y="549275"/>
            <a:ext cx="3240087" cy="579438"/>
          </a:xfrm>
          <a:prstGeom prst="rect">
            <a:avLst/>
          </a:prstGeom>
          <a:solidFill>
            <a:srgbClr val="A1FDD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/>
              <a:t>4</a:t>
            </a:r>
            <a:r>
              <a:rPr lang="en-GB" sz="3200"/>
              <a:t>. Verbs in </a:t>
            </a:r>
            <a:r>
              <a:rPr lang="en-GB" sz="3200" b="1"/>
              <a:t>–eler</a:t>
            </a:r>
            <a:r>
              <a:rPr lang="en-GB" sz="2800"/>
              <a:t> </a:t>
            </a:r>
            <a:endParaRPr lang="en-US" sz="2800"/>
          </a:p>
        </p:txBody>
      </p:sp>
      <p:graphicFrame>
        <p:nvGraphicFramePr>
          <p:cNvPr id="27655" name="Group 7"/>
          <p:cNvGraphicFramePr>
            <a:graphicFrameLocks noGrp="1"/>
          </p:cNvGraphicFramePr>
          <p:nvPr/>
        </p:nvGraphicFramePr>
        <p:xfrm>
          <a:off x="1547813" y="1844675"/>
          <a:ext cx="6096000" cy="2735263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1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J’appe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ll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Nous appelons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2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 appe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ll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Vous appelez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1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Il/elle/on appe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ll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Ils/elles appe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ll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310" name="Text Box 21"/>
          <p:cNvSpPr txBox="1">
            <a:spLocks noChangeArrowheads="1"/>
          </p:cNvSpPr>
          <p:nvPr/>
        </p:nvSpPr>
        <p:spPr bwMode="auto">
          <a:xfrm>
            <a:off x="3276600" y="1196975"/>
            <a:ext cx="32400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/>
              <a:t>app</a:t>
            </a:r>
            <a:r>
              <a:rPr lang="en-GB" sz="2800" b="1"/>
              <a:t>eler</a:t>
            </a:r>
            <a:r>
              <a:rPr lang="en-GB" sz="2800"/>
              <a:t> = to call</a:t>
            </a:r>
            <a:endParaRPr lang="en-US" sz="2800"/>
          </a:p>
        </p:txBody>
      </p:sp>
      <p:sp>
        <p:nvSpPr>
          <p:cNvPr id="12311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2312" name="Rectangle 23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2313" name="Text Box 24"/>
          <p:cNvSpPr txBox="1">
            <a:spLocks noChangeArrowheads="1"/>
          </p:cNvSpPr>
          <p:nvPr/>
        </p:nvSpPr>
        <p:spPr bwMode="auto">
          <a:xfrm>
            <a:off x="395288" y="4724400"/>
            <a:ext cx="8497887" cy="1003300"/>
          </a:xfrm>
          <a:prstGeom prst="rect">
            <a:avLst/>
          </a:prstGeom>
          <a:solidFill>
            <a:srgbClr val="FDDFA9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/>
              <a:t>*Note: present tense: l becomes </a:t>
            </a:r>
            <a:r>
              <a:rPr lang="en-GB" sz="2800">
                <a:solidFill>
                  <a:srgbClr val="CC3300"/>
                </a:solidFill>
              </a:rPr>
              <a:t>ll </a:t>
            </a:r>
            <a:r>
              <a:rPr lang="en-GB" sz="2800"/>
              <a:t>in all forms but </a:t>
            </a:r>
            <a:r>
              <a:rPr lang="en-GB" sz="2800" i="1"/>
              <a:t>nous</a:t>
            </a:r>
            <a:r>
              <a:rPr lang="en-GB" sz="2800"/>
              <a:t> and </a:t>
            </a:r>
            <a:r>
              <a:rPr lang="en-GB" sz="2800" i="1"/>
              <a:t>vous</a:t>
            </a:r>
            <a:r>
              <a:rPr lang="en-GB" sz="2800"/>
              <a:t>.</a:t>
            </a:r>
            <a:endParaRPr lang="en-US" sz="2800"/>
          </a:p>
        </p:txBody>
      </p:sp>
      <p:pic>
        <p:nvPicPr>
          <p:cNvPr id="12314" name="Picture 25" descr="the bo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213100"/>
            <a:ext cx="1152525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3318" name="Rectangle 5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3319" name="Text Box 6"/>
          <p:cNvSpPr txBox="1">
            <a:spLocks noChangeArrowheads="1"/>
          </p:cNvSpPr>
          <p:nvPr/>
        </p:nvSpPr>
        <p:spPr bwMode="auto">
          <a:xfrm>
            <a:off x="468313" y="549275"/>
            <a:ext cx="3240087" cy="579438"/>
          </a:xfrm>
          <a:prstGeom prst="rect">
            <a:avLst/>
          </a:prstGeom>
          <a:solidFill>
            <a:srgbClr val="A1FDD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/>
              <a:t>5</a:t>
            </a:r>
            <a:r>
              <a:rPr lang="en-GB" sz="3200"/>
              <a:t>. Verbs in </a:t>
            </a:r>
            <a:r>
              <a:rPr lang="en-GB" sz="3200" b="1"/>
              <a:t>–eter</a:t>
            </a:r>
            <a:r>
              <a:rPr lang="en-GB" sz="2800"/>
              <a:t> </a:t>
            </a:r>
            <a:endParaRPr lang="en-US" sz="2800"/>
          </a:p>
        </p:txBody>
      </p:sp>
      <p:graphicFrame>
        <p:nvGraphicFramePr>
          <p:cNvPr id="33799" name="Group 7"/>
          <p:cNvGraphicFramePr>
            <a:graphicFrameLocks noGrp="1"/>
          </p:cNvGraphicFramePr>
          <p:nvPr/>
        </p:nvGraphicFramePr>
        <p:xfrm>
          <a:off x="1547813" y="1844675"/>
          <a:ext cx="6096000" cy="2735263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1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 je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tt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Nous jetons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2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 je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tt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Vous jetez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1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Il/elle/on je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tt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Ils/elles je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tt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334" name="Text Box 21"/>
          <p:cNvSpPr txBox="1">
            <a:spLocks noChangeArrowheads="1"/>
          </p:cNvSpPr>
          <p:nvPr/>
        </p:nvSpPr>
        <p:spPr bwMode="auto">
          <a:xfrm>
            <a:off x="3276600" y="1196975"/>
            <a:ext cx="32400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/>
              <a:t>j</a:t>
            </a:r>
            <a:r>
              <a:rPr lang="en-GB" sz="2800" b="1"/>
              <a:t>eter</a:t>
            </a:r>
            <a:r>
              <a:rPr lang="en-GB" sz="2800"/>
              <a:t> = to throw</a:t>
            </a:r>
            <a:endParaRPr lang="en-US" sz="2800"/>
          </a:p>
        </p:txBody>
      </p:sp>
      <p:sp>
        <p:nvSpPr>
          <p:cNvPr id="13335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3336" name="Rectangle 23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3337" name="Text Box 24"/>
          <p:cNvSpPr txBox="1">
            <a:spLocks noChangeArrowheads="1"/>
          </p:cNvSpPr>
          <p:nvPr/>
        </p:nvSpPr>
        <p:spPr bwMode="auto">
          <a:xfrm>
            <a:off x="395288" y="4724400"/>
            <a:ext cx="8497887" cy="1003300"/>
          </a:xfrm>
          <a:prstGeom prst="rect">
            <a:avLst/>
          </a:prstGeom>
          <a:solidFill>
            <a:srgbClr val="FDDFA9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/>
              <a:t>*Note: present tense: t becomes </a:t>
            </a:r>
            <a:r>
              <a:rPr lang="en-GB" sz="2800">
                <a:solidFill>
                  <a:srgbClr val="CC3300"/>
                </a:solidFill>
              </a:rPr>
              <a:t>tt </a:t>
            </a:r>
            <a:r>
              <a:rPr lang="en-GB" sz="2800"/>
              <a:t>in all forms but </a:t>
            </a:r>
            <a:r>
              <a:rPr lang="en-GB" sz="2800" i="1"/>
              <a:t>nous</a:t>
            </a:r>
            <a:r>
              <a:rPr lang="en-GB" sz="2800"/>
              <a:t> and </a:t>
            </a:r>
            <a:r>
              <a:rPr lang="en-GB" sz="2800" i="1"/>
              <a:t>vous</a:t>
            </a:r>
            <a:r>
              <a:rPr lang="en-GB" sz="2800"/>
              <a:t>.</a:t>
            </a:r>
            <a:endParaRPr lang="en-US" sz="2800"/>
          </a:p>
        </p:txBody>
      </p:sp>
      <p:pic>
        <p:nvPicPr>
          <p:cNvPr id="13338" name="Picture 26" descr="the bo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213100"/>
            <a:ext cx="1219200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35847" name="Group 7"/>
          <p:cNvGraphicFramePr>
            <a:graphicFrameLocks noGrp="1"/>
          </p:cNvGraphicFramePr>
          <p:nvPr/>
        </p:nvGraphicFramePr>
        <p:xfrm>
          <a:off x="1547813" y="1844675"/>
          <a:ext cx="6096000" cy="2735263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1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 l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è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Nous levons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2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 l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è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Vous levez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1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Il/elle/on l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è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Ils/elles l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è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vent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3276600" y="1196975"/>
            <a:ext cx="41751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/>
              <a:t>l</a:t>
            </a:r>
            <a:r>
              <a:rPr lang="en-GB" sz="2800" b="1"/>
              <a:t>e</a:t>
            </a:r>
            <a:r>
              <a:rPr lang="en-GB" sz="2800"/>
              <a:t>ver = to lift / to raise</a:t>
            </a:r>
            <a:endParaRPr lang="en-US" sz="2800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395288" y="4724400"/>
            <a:ext cx="8497887" cy="1003300"/>
          </a:xfrm>
          <a:prstGeom prst="rect">
            <a:avLst/>
          </a:prstGeom>
          <a:solidFill>
            <a:srgbClr val="FDDFA9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/>
              <a:t>*Note: present tense: </a:t>
            </a:r>
            <a:r>
              <a:rPr lang="en-GB" sz="2800" b="1"/>
              <a:t>e</a:t>
            </a:r>
            <a:r>
              <a:rPr lang="en-GB" sz="2800"/>
              <a:t> in the penultimate syllable changes to </a:t>
            </a:r>
            <a:r>
              <a:rPr lang="en-GB" sz="2800" b="1">
                <a:solidFill>
                  <a:srgbClr val="CC3300"/>
                </a:solidFill>
              </a:rPr>
              <a:t>è</a:t>
            </a:r>
            <a:r>
              <a:rPr lang="en-GB" sz="2800"/>
              <a:t> in all forms but </a:t>
            </a:r>
            <a:r>
              <a:rPr lang="en-GB" sz="2800" i="1"/>
              <a:t>nous</a:t>
            </a:r>
            <a:r>
              <a:rPr lang="en-GB" sz="2800"/>
              <a:t> and </a:t>
            </a:r>
            <a:r>
              <a:rPr lang="en-GB" sz="2800" i="1"/>
              <a:t>vous</a:t>
            </a:r>
            <a:r>
              <a:rPr lang="en-GB" sz="2800"/>
              <a:t>.</a:t>
            </a:r>
            <a:endParaRPr lang="en-US" sz="2800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179388" y="188913"/>
            <a:ext cx="8569325" cy="1066800"/>
          </a:xfrm>
          <a:prstGeom prst="rect">
            <a:avLst/>
          </a:prstGeom>
          <a:solidFill>
            <a:srgbClr val="A1FDD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3200"/>
              <a:t>6.</a:t>
            </a:r>
            <a:r>
              <a:rPr lang="en-US" sz="3200" b="1"/>
              <a:t> </a:t>
            </a:r>
            <a:r>
              <a:rPr lang="en-US" sz="3200"/>
              <a:t>Verbs with</a:t>
            </a:r>
            <a:r>
              <a:rPr lang="en-US" sz="3200" b="1"/>
              <a:t> e</a:t>
            </a:r>
            <a:r>
              <a:rPr lang="en-US" sz="3200"/>
              <a:t> in the penultimate syllable </a:t>
            </a:r>
          </a:p>
          <a:p>
            <a:r>
              <a:rPr lang="en-US" sz="2800"/>
              <a:t>(</a:t>
            </a:r>
            <a:r>
              <a:rPr lang="en-US" sz="2800" i="1"/>
              <a:t>except for the -eler and -eter verbs, above)</a:t>
            </a:r>
            <a:r>
              <a:rPr lang="en-US" sz="3200"/>
              <a:t> </a:t>
            </a:r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124075" y="5949950"/>
            <a:ext cx="4603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Present tense: </a:t>
            </a:r>
            <a:r>
              <a:rPr lang="en-US" b="1"/>
              <a:t>e</a:t>
            </a:r>
            <a:r>
              <a:rPr lang="en-US"/>
              <a:t> in the penultimate syllable </a:t>
            </a:r>
          </a:p>
        </p:txBody>
      </p:sp>
      <p:pic>
        <p:nvPicPr>
          <p:cNvPr id="14363" name="Picture 27" descr="the bo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213100"/>
            <a:ext cx="1152525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37920" name="Group 32"/>
          <p:cNvGraphicFramePr>
            <a:graphicFrameLocks noGrp="1"/>
          </p:cNvGraphicFramePr>
          <p:nvPr/>
        </p:nvGraphicFramePr>
        <p:xfrm>
          <a:off x="1258888" y="1844675"/>
          <a:ext cx="6840537" cy="2735263"/>
        </p:xfrm>
        <a:graphic>
          <a:graphicData uri="http://schemas.openxmlformats.org/drawingml/2006/table">
            <a:tbl>
              <a:tblPr/>
              <a:tblGrid>
                <a:gridCol w="3421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9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1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 consid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èr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Nous considérons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2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 consid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èr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Vous considérez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1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Il/elle/on consid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èr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Ils/elles consid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èr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381" name="Text Box 20"/>
          <p:cNvSpPr txBox="1">
            <a:spLocks noChangeArrowheads="1"/>
          </p:cNvSpPr>
          <p:nvPr/>
        </p:nvSpPr>
        <p:spPr bwMode="auto">
          <a:xfrm>
            <a:off x="2195513" y="1196975"/>
            <a:ext cx="4248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/>
              <a:t>consid</a:t>
            </a:r>
            <a:r>
              <a:rPr lang="en-GB" sz="2800" b="1"/>
              <a:t>é</a:t>
            </a:r>
            <a:r>
              <a:rPr lang="en-GB" sz="2800"/>
              <a:t>rer = to consider</a:t>
            </a:r>
            <a:endParaRPr lang="en-US" sz="2800"/>
          </a:p>
        </p:txBody>
      </p:sp>
      <p:sp>
        <p:nvSpPr>
          <p:cNvPr id="15382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5383" name="Rectangle 22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5384" name="Text Box 23"/>
          <p:cNvSpPr txBox="1">
            <a:spLocks noChangeArrowheads="1"/>
          </p:cNvSpPr>
          <p:nvPr/>
        </p:nvSpPr>
        <p:spPr bwMode="auto">
          <a:xfrm>
            <a:off x="395288" y="4724400"/>
            <a:ext cx="8497887" cy="1003300"/>
          </a:xfrm>
          <a:prstGeom prst="rect">
            <a:avLst/>
          </a:prstGeom>
          <a:solidFill>
            <a:srgbClr val="FDDFA9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/>
              <a:t>*Note: present tense: </a:t>
            </a:r>
            <a:r>
              <a:rPr lang="en-GB" sz="2800" b="1"/>
              <a:t>é</a:t>
            </a:r>
            <a:r>
              <a:rPr lang="en-GB" sz="2800"/>
              <a:t> in the penultimate syllable changes to </a:t>
            </a:r>
            <a:r>
              <a:rPr lang="en-GB" sz="2800" b="1">
                <a:solidFill>
                  <a:srgbClr val="CC3300"/>
                </a:solidFill>
              </a:rPr>
              <a:t>è</a:t>
            </a:r>
            <a:r>
              <a:rPr lang="en-GB" sz="2800"/>
              <a:t> in all forms but </a:t>
            </a:r>
            <a:r>
              <a:rPr lang="en-GB" sz="2800" i="1"/>
              <a:t>nous</a:t>
            </a:r>
            <a:r>
              <a:rPr lang="en-GB" sz="2800"/>
              <a:t> and </a:t>
            </a:r>
            <a:r>
              <a:rPr lang="en-GB" sz="2800" i="1"/>
              <a:t>vous</a:t>
            </a:r>
            <a:r>
              <a:rPr lang="en-GB" sz="2800"/>
              <a:t>.</a:t>
            </a:r>
            <a:endParaRPr lang="en-US" sz="2800"/>
          </a:p>
        </p:txBody>
      </p:sp>
      <p:sp>
        <p:nvSpPr>
          <p:cNvPr id="15385" name="Rectangle 24"/>
          <p:cNvSpPr>
            <a:spLocks noChangeArrowheads="1"/>
          </p:cNvSpPr>
          <p:nvPr/>
        </p:nvSpPr>
        <p:spPr bwMode="auto">
          <a:xfrm>
            <a:off x="179388" y="431800"/>
            <a:ext cx="7848600" cy="579438"/>
          </a:xfrm>
          <a:prstGeom prst="rect">
            <a:avLst/>
          </a:prstGeom>
          <a:solidFill>
            <a:srgbClr val="A1FDD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3200"/>
              <a:t>6.</a:t>
            </a:r>
            <a:r>
              <a:rPr lang="en-US" sz="3200" b="1"/>
              <a:t> </a:t>
            </a:r>
            <a:r>
              <a:rPr lang="en-US" sz="3200"/>
              <a:t>Verbs with</a:t>
            </a:r>
            <a:r>
              <a:rPr lang="en-US" sz="3200" b="1"/>
              <a:t> é</a:t>
            </a:r>
            <a:r>
              <a:rPr lang="en-US" sz="3200"/>
              <a:t> in the penultimate syllable </a:t>
            </a:r>
          </a:p>
        </p:txBody>
      </p:sp>
      <p:pic>
        <p:nvPicPr>
          <p:cNvPr id="15386" name="Picture 33" descr="the bo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357563"/>
            <a:ext cx="1019175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 reminder:</a:t>
            </a:r>
            <a:endParaRPr lang="en-US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There are three major groups of regular verbs in French: 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verbs with infinitives ending in </a:t>
            </a:r>
            <a:r>
              <a:rPr lang="en-US" b="1" dirty="0" smtClean="0">
                <a:solidFill>
                  <a:srgbClr val="FF0000"/>
                </a:solidFill>
              </a:rPr>
              <a:t>-</a:t>
            </a:r>
            <a:r>
              <a:rPr lang="en-US" b="1" dirty="0" err="1" smtClean="0">
                <a:solidFill>
                  <a:srgbClr val="FF0000"/>
                </a:solidFill>
              </a:rPr>
              <a:t>er</a:t>
            </a:r>
            <a:r>
              <a:rPr lang="en-US" dirty="0" smtClean="0"/>
              <a:t>, </a:t>
            </a:r>
          </a:p>
          <a:p>
            <a:pPr eaLnBrk="1" hangingPunct="1"/>
            <a:r>
              <a:rPr lang="en-US" dirty="0" smtClean="0"/>
              <a:t>verbs with infinitives ending in </a:t>
            </a:r>
            <a:r>
              <a:rPr lang="en-US" b="1" dirty="0" smtClean="0">
                <a:solidFill>
                  <a:srgbClr val="FF0000"/>
                </a:solidFill>
              </a:rPr>
              <a:t>-</a:t>
            </a:r>
            <a:r>
              <a:rPr lang="en-US" b="1" dirty="0" err="1" smtClean="0">
                <a:solidFill>
                  <a:srgbClr val="FF0000"/>
                </a:solidFill>
              </a:rPr>
              <a:t>ir</a:t>
            </a:r>
            <a:r>
              <a:rPr lang="en-US" dirty="0" smtClean="0"/>
              <a:t>, and </a:t>
            </a:r>
          </a:p>
          <a:p>
            <a:pPr eaLnBrk="1" hangingPunct="1"/>
            <a:r>
              <a:rPr lang="en-US" dirty="0" smtClean="0"/>
              <a:t>verbs with infinitives ending in </a:t>
            </a:r>
            <a:r>
              <a:rPr lang="en-US" b="1" dirty="0" smtClean="0">
                <a:solidFill>
                  <a:srgbClr val="FF0000"/>
                </a:solidFill>
              </a:rPr>
              <a:t>-re</a:t>
            </a:r>
            <a:r>
              <a:rPr lang="en-US" dirty="0" smtClean="0"/>
              <a:t>. </a:t>
            </a:r>
          </a:p>
          <a:p>
            <a:pPr eaLnBrk="1" hangingPunct="1"/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4421088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b="1" dirty="0" smtClean="0">
                <a:solidFill>
                  <a:srgbClr val="FF0000"/>
                </a:solidFill>
              </a:rPr>
              <a:t>-</a:t>
            </a:r>
            <a:r>
              <a:rPr lang="en-US" b="1" dirty="0" err="1" smtClean="0">
                <a:solidFill>
                  <a:srgbClr val="FF0000"/>
                </a:solidFill>
              </a:rPr>
              <a:t>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verbs are the most numerous</a:t>
            </a:r>
          </a:p>
          <a:p>
            <a:pPr marL="609600" indent="-609600" eaLnBrk="1" hangingPunct="1">
              <a:buFontTx/>
              <a:buNone/>
            </a:pPr>
            <a:r>
              <a:rPr lang="en-US" dirty="0" smtClean="0"/>
              <a:t>To conjugate these verbs: </a:t>
            </a:r>
          </a:p>
          <a:p>
            <a:pPr marL="609600" indent="-609600" eaLnBrk="1" hangingPunct="1">
              <a:buFontTx/>
              <a:buNone/>
            </a:pPr>
            <a:endParaRPr lang="en-US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dirty="0" smtClean="0"/>
              <a:t>drop the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-</a:t>
            </a:r>
            <a:r>
              <a:rPr lang="en-US" b="1" dirty="0" err="1" smtClean="0">
                <a:solidFill>
                  <a:srgbClr val="FF0000"/>
                </a:solidFill>
              </a:rPr>
              <a:t>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from the infinitive to form the stem.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dirty="0" smtClean="0"/>
              <a:t>Next, add the </a:t>
            </a:r>
            <a:r>
              <a:rPr lang="en-US" b="1" dirty="0" smtClean="0"/>
              <a:t>–</a:t>
            </a:r>
            <a:r>
              <a:rPr lang="en-US" b="1" dirty="0" err="1" smtClean="0"/>
              <a:t>er</a:t>
            </a:r>
            <a:r>
              <a:rPr lang="en-US" b="1" dirty="0" smtClean="0"/>
              <a:t> </a:t>
            </a:r>
            <a:r>
              <a:rPr lang="en-US" dirty="0" smtClean="0"/>
              <a:t>endings to the stem. </a:t>
            </a:r>
          </a:p>
          <a:p>
            <a:pPr marL="609600" indent="-609600" eaLnBrk="1" hangingPunct="1">
              <a:buFontTx/>
              <a:buNone/>
            </a:pPr>
            <a:r>
              <a:rPr lang="en-US" dirty="0" smtClean="0"/>
              <a:t>(Different tenses have different endings.) </a:t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620713"/>
            <a:ext cx="8569325" cy="20875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The following endings: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FF0000"/>
                </a:solidFill>
              </a:rPr>
              <a:t>-e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b="1" dirty="0" smtClean="0">
                <a:solidFill>
                  <a:srgbClr val="FF0000"/>
                </a:solidFill>
              </a:rPr>
              <a:t>-</a:t>
            </a:r>
            <a:r>
              <a:rPr lang="en-US" b="1" dirty="0" err="1" smtClean="0">
                <a:solidFill>
                  <a:srgbClr val="FF0000"/>
                </a:solidFill>
              </a:rPr>
              <a:t>es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b="1" dirty="0" smtClean="0">
                <a:solidFill>
                  <a:srgbClr val="FF0000"/>
                </a:solidFill>
              </a:rPr>
              <a:t>-e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b="1" dirty="0" smtClean="0">
                <a:solidFill>
                  <a:srgbClr val="FF0000"/>
                </a:solidFill>
              </a:rPr>
              <a:t>-</a:t>
            </a:r>
            <a:r>
              <a:rPr lang="en-US" b="1" dirty="0" err="1" smtClean="0">
                <a:solidFill>
                  <a:srgbClr val="FF0000"/>
                </a:solidFill>
              </a:rPr>
              <a:t>ons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b="1" dirty="0" smtClean="0">
                <a:solidFill>
                  <a:srgbClr val="FF0000"/>
                </a:solidFill>
              </a:rPr>
              <a:t>-</a:t>
            </a:r>
            <a:r>
              <a:rPr lang="en-US" b="1" dirty="0" err="1" smtClean="0">
                <a:solidFill>
                  <a:srgbClr val="FF0000"/>
                </a:solidFill>
              </a:rPr>
              <a:t>ez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b="1" dirty="0" smtClean="0">
                <a:solidFill>
                  <a:srgbClr val="FF0000"/>
                </a:solidFill>
              </a:rPr>
              <a:t>-</a:t>
            </a:r>
            <a:r>
              <a:rPr lang="en-US" b="1" dirty="0" err="1" smtClean="0">
                <a:solidFill>
                  <a:srgbClr val="FF0000"/>
                </a:solidFill>
              </a:rPr>
              <a:t>ent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are for forming the present tense.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pattern can you see? 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68313" y="3284538"/>
            <a:ext cx="83518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23850" y="3573463"/>
            <a:ext cx="8496300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800" dirty="0"/>
              <a:t>1. The endings </a:t>
            </a:r>
            <a:r>
              <a:rPr lang="en-US" sz="2800" dirty="0">
                <a:solidFill>
                  <a:srgbClr val="CC3300"/>
                </a:solidFill>
              </a:rPr>
              <a:t>(-</a:t>
            </a:r>
            <a:r>
              <a:rPr lang="en-US" sz="2800" b="1" dirty="0">
                <a:solidFill>
                  <a:srgbClr val="CC3300"/>
                </a:solidFill>
              </a:rPr>
              <a:t>e</a:t>
            </a:r>
            <a:r>
              <a:rPr lang="en-US" sz="2800" dirty="0"/>
              <a:t>, </a:t>
            </a:r>
            <a:r>
              <a:rPr lang="en-US" sz="2800" b="1" dirty="0">
                <a:solidFill>
                  <a:srgbClr val="CC3300"/>
                </a:solidFill>
              </a:rPr>
              <a:t>-</a:t>
            </a:r>
            <a:r>
              <a:rPr lang="en-US" sz="2800" b="1" dirty="0" err="1">
                <a:solidFill>
                  <a:srgbClr val="CC3300"/>
                </a:solidFill>
              </a:rPr>
              <a:t>es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CC3300"/>
                </a:solidFill>
              </a:rPr>
              <a:t>-</a:t>
            </a:r>
            <a:r>
              <a:rPr lang="en-US" sz="2800" b="1" dirty="0">
                <a:solidFill>
                  <a:srgbClr val="CC3300"/>
                </a:solidFill>
              </a:rPr>
              <a:t>e</a:t>
            </a:r>
            <a:r>
              <a:rPr lang="en-US" sz="2800" dirty="0"/>
              <a:t>, and </a:t>
            </a:r>
            <a:r>
              <a:rPr lang="en-US" sz="2800" dirty="0">
                <a:solidFill>
                  <a:srgbClr val="CC3300"/>
                </a:solidFill>
              </a:rPr>
              <a:t>-</a:t>
            </a:r>
            <a:r>
              <a:rPr lang="en-US" sz="2800" b="1" dirty="0" err="1">
                <a:solidFill>
                  <a:srgbClr val="CC3300"/>
                </a:solidFill>
              </a:rPr>
              <a:t>ent</a:t>
            </a:r>
            <a:r>
              <a:rPr lang="en-US" sz="2800" dirty="0"/>
              <a:t>) are all </a:t>
            </a:r>
            <a:r>
              <a:rPr lang="en-US" sz="2800" b="1" dirty="0">
                <a:solidFill>
                  <a:srgbClr val="FF9900"/>
                </a:solidFill>
              </a:rPr>
              <a:t>silent.</a:t>
            </a:r>
            <a:r>
              <a:rPr lang="en-US" dirty="0"/>
              <a:t> </a:t>
            </a:r>
          </a:p>
          <a:p>
            <a:pPr eaLnBrk="1" hangingPunct="1">
              <a:spcBef>
                <a:spcPct val="50000"/>
              </a:spcBef>
            </a:pPr>
            <a:endParaRPr lang="en-US" dirty="0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395288" y="4365625"/>
            <a:ext cx="8280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2. The only endings that are pronounced are the nous </a:t>
            </a:r>
            <a:r>
              <a:rPr lang="en-US" sz="2800">
                <a:solidFill>
                  <a:schemeClr val="accent2"/>
                </a:solidFill>
              </a:rPr>
              <a:t>(-</a:t>
            </a:r>
            <a:r>
              <a:rPr lang="en-US" sz="2800" b="1">
                <a:solidFill>
                  <a:schemeClr val="accent2"/>
                </a:solidFill>
              </a:rPr>
              <a:t>ons</a:t>
            </a:r>
            <a:r>
              <a:rPr lang="en-US" sz="2800"/>
              <a:t>) and the vous </a:t>
            </a:r>
            <a:r>
              <a:rPr lang="en-US" sz="2800">
                <a:solidFill>
                  <a:schemeClr val="hlink"/>
                </a:solidFill>
              </a:rPr>
              <a:t>(-</a:t>
            </a:r>
            <a:r>
              <a:rPr lang="en-US" sz="2800" b="1">
                <a:solidFill>
                  <a:schemeClr val="hlink"/>
                </a:solidFill>
              </a:rPr>
              <a:t>ez</a:t>
            </a:r>
            <a:r>
              <a:rPr lang="en-US" sz="2800">
                <a:solidFill>
                  <a:schemeClr val="hlink"/>
                </a:solidFill>
              </a:rPr>
              <a:t>)</a:t>
            </a:r>
            <a:r>
              <a:rPr lang="en-US" sz="2800"/>
              <a:t> endings.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  <p:bldP spid="174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333375"/>
            <a:ext cx="8362950" cy="47085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dirty="0" smtClean="0"/>
              <a:t>   The four silent endings form </a:t>
            </a:r>
            <a:r>
              <a:rPr lang="en-US" sz="2800" b="1" dirty="0" smtClean="0"/>
              <a:t>a </a:t>
            </a:r>
            <a:r>
              <a:rPr lang="en-US" sz="2800" b="1" dirty="0" smtClean="0">
                <a:solidFill>
                  <a:srgbClr val="7030A0"/>
                </a:solidFill>
              </a:rPr>
              <a:t>boot </a:t>
            </a:r>
            <a:r>
              <a:rPr lang="en-US" sz="2800" b="1" dirty="0" smtClean="0"/>
              <a:t>shape</a:t>
            </a:r>
            <a:r>
              <a:rPr lang="en-US" sz="2800" dirty="0" smtClean="0"/>
              <a:t> in the verb conjugation. </a:t>
            </a:r>
            <a:br>
              <a:rPr lang="en-US" sz="2800" dirty="0" smtClean="0"/>
            </a:br>
            <a:r>
              <a:rPr lang="en-US" sz="2800" dirty="0" smtClean="0"/>
              <a:t>if you draw the pattern with one continuous line, 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   it looks like a boot. </a:t>
            </a:r>
          </a:p>
          <a:p>
            <a:pPr eaLnBrk="1" hangingPunct="1">
              <a:buFontTx/>
              <a:buNone/>
            </a:pPr>
            <a:endParaRPr lang="en-US" sz="2800" dirty="0" smtClean="0"/>
          </a:p>
        </p:txBody>
      </p:sp>
      <p:pic>
        <p:nvPicPr>
          <p:cNvPr id="6148" name="Picture 4" descr="the bo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781300"/>
            <a:ext cx="2058988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281" name="Group 65"/>
          <p:cNvGraphicFramePr>
            <a:graphicFrameLocks noGrp="1"/>
          </p:cNvGraphicFramePr>
          <p:nvPr>
            <p:ph sz="half" idx="2"/>
          </p:nvPr>
        </p:nvGraphicFramePr>
        <p:xfrm>
          <a:off x="4787900" y="2781300"/>
          <a:ext cx="2592388" cy="2232026"/>
        </p:xfrm>
        <a:graphic>
          <a:graphicData uri="http://schemas.openxmlformats.org/drawingml/2006/table">
            <a:tbl>
              <a:tblPr/>
              <a:tblGrid>
                <a:gridCol w="1296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4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2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4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167" name="Line 29"/>
          <p:cNvSpPr>
            <a:spLocks noChangeShapeType="1"/>
          </p:cNvSpPr>
          <p:nvPr/>
        </p:nvSpPr>
        <p:spPr bwMode="auto">
          <a:xfrm>
            <a:off x="3348038" y="4221163"/>
            <a:ext cx="122396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68" name="Text Box 32"/>
          <p:cNvSpPr txBox="1">
            <a:spLocks noChangeArrowheads="1"/>
          </p:cNvSpPr>
          <p:nvPr/>
        </p:nvSpPr>
        <p:spPr bwMode="auto">
          <a:xfrm>
            <a:off x="755650" y="5229225"/>
            <a:ext cx="69119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/>
              <a:t>Read and listen to the following example.</a:t>
            </a:r>
            <a:endParaRPr lang="en-US" sz="2800"/>
          </a:p>
        </p:txBody>
      </p:sp>
      <p:sp>
        <p:nvSpPr>
          <p:cNvPr id="6169" name="Line 55"/>
          <p:cNvSpPr>
            <a:spLocks noChangeShapeType="1"/>
          </p:cNvSpPr>
          <p:nvPr/>
        </p:nvSpPr>
        <p:spPr bwMode="auto">
          <a:xfrm>
            <a:off x="7380288" y="4292600"/>
            <a:ext cx="0" cy="504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Parler = to speak</a:t>
            </a:r>
            <a:endParaRPr lang="en-US" smtClean="0"/>
          </a:p>
        </p:txBody>
      </p:sp>
      <p:pic>
        <p:nvPicPr>
          <p:cNvPr id="11268" name="ver1_ex1.mp3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0525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291" name="Group 27"/>
          <p:cNvGraphicFramePr>
            <a:graphicFrameLocks noGrp="1"/>
          </p:cNvGraphicFramePr>
          <p:nvPr>
            <p:ph idx="1"/>
          </p:nvPr>
        </p:nvGraphicFramePr>
        <p:xfrm>
          <a:off x="1619250" y="2060575"/>
          <a:ext cx="5329238" cy="2663826"/>
        </p:xfrm>
        <a:graphic>
          <a:graphicData uri="http://schemas.openxmlformats.org/drawingml/2006/table">
            <a:tbl>
              <a:tblPr/>
              <a:tblGrid>
                <a:gridCol w="2665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3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7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 parl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Nous parl</a:t>
                      </a: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ons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9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 parl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es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Vous parl</a:t>
                      </a: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ez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7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Il/elle/on parl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Ils/elles parl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ent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7187" name="Picture 24" descr="the boo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59385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8" name="Text Box 25"/>
          <p:cNvSpPr txBox="1">
            <a:spLocks noChangeArrowheads="1"/>
          </p:cNvSpPr>
          <p:nvPr/>
        </p:nvSpPr>
        <p:spPr bwMode="auto">
          <a:xfrm>
            <a:off x="1476375" y="5013325"/>
            <a:ext cx="3240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/>
              <a:t>Past participle: parlé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2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163" fill="hold"/>
                                        <p:tgtEl>
                                          <p:spTgt spid="112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6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68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692150"/>
            <a:ext cx="8229600" cy="13239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800" smtClean="0"/>
              <a:t>Now give examples of other verbs you know that follow a boot pattern.</a:t>
            </a:r>
          </a:p>
          <a:p>
            <a:pPr eaLnBrk="1" hangingPunct="1">
              <a:lnSpc>
                <a:spcPct val="80000"/>
              </a:lnSpc>
            </a:pPr>
            <a:endParaRPr lang="en-GB" sz="2800" smtClean="0"/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Can you find different boot patterns?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755650" y="2924175"/>
            <a:ext cx="7777163" cy="1800225"/>
          </a:xfrm>
          <a:prstGeom prst="rect">
            <a:avLst/>
          </a:prstGeom>
          <a:solidFill>
            <a:srgbClr val="FEBE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/>
              <a:t>Stem-changing verbs</a:t>
            </a:r>
            <a:r>
              <a:rPr lang="en-US" sz="2800"/>
              <a:t> are also known as </a:t>
            </a:r>
            <a:r>
              <a:rPr lang="en-US" sz="2800" b="1"/>
              <a:t>boot</a:t>
            </a:r>
            <a:r>
              <a:rPr lang="en-US" sz="2800"/>
              <a:t> verbs, because the </a:t>
            </a:r>
            <a:r>
              <a:rPr lang="en-US" sz="2800" i="1"/>
              <a:t>irregular stems</a:t>
            </a:r>
            <a:r>
              <a:rPr lang="en-US" sz="2800"/>
              <a:t> occur in all the singular forms as well as the third person plural. </a:t>
            </a:r>
          </a:p>
        </p:txBody>
      </p:sp>
      <p:pic>
        <p:nvPicPr>
          <p:cNvPr id="8197" name="Picture 5" descr="the bo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5373688"/>
            <a:ext cx="1087437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9221" name="Rectangle 7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9222" name="Rectangle 8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9223" name="Text Box 9"/>
          <p:cNvSpPr txBox="1">
            <a:spLocks noChangeArrowheads="1"/>
          </p:cNvSpPr>
          <p:nvPr/>
        </p:nvSpPr>
        <p:spPr bwMode="auto">
          <a:xfrm>
            <a:off x="468313" y="549275"/>
            <a:ext cx="3382962" cy="579438"/>
          </a:xfrm>
          <a:prstGeom prst="rect">
            <a:avLst/>
          </a:prstGeom>
          <a:solidFill>
            <a:srgbClr val="A1FDD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/>
              <a:t>1</a:t>
            </a:r>
            <a:r>
              <a:rPr lang="en-GB" sz="3200"/>
              <a:t>. Verbs in </a:t>
            </a:r>
            <a:r>
              <a:rPr lang="en-GB" sz="3200" b="1"/>
              <a:t>–ayer</a:t>
            </a:r>
            <a:r>
              <a:rPr lang="en-GB" sz="2800"/>
              <a:t> </a:t>
            </a:r>
            <a:endParaRPr lang="en-US" sz="2800"/>
          </a:p>
        </p:txBody>
      </p:sp>
      <p:graphicFrame>
        <p:nvGraphicFramePr>
          <p:cNvPr id="21535" name="Group 31"/>
          <p:cNvGraphicFramePr>
            <a:graphicFrameLocks noGrp="1"/>
          </p:cNvGraphicFramePr>
          <p:nvPr/>
        </p:nvGraphicFramePr>
        <p:xfrm>
          <a:off x="1547813" y="1844675"/>
          <a:ext cx="6096000" cy="2735263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1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 pa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Nous payons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2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 pa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Vous payez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1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Il/elle/on pa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Ils/elles pa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238" name="Text Box 25"/>
          <p:cNvSpPr txBox="1">
            <a:spLocks noChangeArrowheads="1"/>
          </p:cNvSpPr>
          <p:nvPr/>
        </p:nvSpPr>
        <p:spPr bwMode="auto">
          <a:xfrm>
            <a:off x="3276600" y="1196975"/>
            <a:ext cx="32400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/>
              <a:t>P</a:t>
            </a:r>
            <a:r>
              <a:rPr lang="en-GB" sz="2800" b="1"/>
              <a:t>ayer</a:t>
            </a:r>
            <a:r>
              <a:rPr lang="en-GB" sz="2800"/>
              <a:t>* = to pay</a:t>
            </a:r>
            <a:endParaRPr lang="en-US" sz="2800"/>
          </a:p>
        </p:txBody>
      </p:sp>
      <p:sp>
        <p:nvSpPr>
          <p:cNvPr id="9239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9240" name="Rectangle 28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9241" name="Text Box 29"/>
          <p:cNvSpPr txBox="1">
            <a:spLocks noChangeArrowheads="1"/>
          </p:cNvSpPr>
          <p:nvPr/>
        </p:nvSpPr>
        <p:spPr bwMode="auto">
          <a:xfrm>
            <a:off x="395288" y="4724400"/>
            <a:ext cx="8497887" cy="1430338"/>
          </a:xfrm>
          <a:prstGeom prst="rect">
            <a:avLst/>
          </a:prstGeom>
          <a:solidFill>
            <a:srgbClr val="FDDFA9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/>
              <a:t>*Note: </a:t>
            </a:r>
            <a:r>
              <a:rPr lang="en-GB" sz="2800" b="1"/>
              <a:t>-ayer</a:t>
            </a:r>
            <a:r>
              <a:rPr lang="en-GB" sz="2800"/>
              <a:t> verbs have an optional stem change in which </a:t>
            </a:r>
            <a:r>
              <a:rPr lang="en-GB" sz="2800">
                <a:solidFill>
                  <a:srgbClr val="3333FF"/>
                </a:solidFill>
              </a:rPr>
              <a:t>y </a:t>
            </a:r>
            <a:r>
              <a:rPr lang="en-GB" sz="2800"/>
              <a:t>changes to an</a:t>
            </a:r>
            <a:r>
              <a:rPr lang="en-GB" sz="2800">
                <a:solidFill>
                  <a:srgbClr val="CC3300"/>
                </a:solidFill>
              </a:rPr>
              <a:t> </a:t>
            </a:r>
            <a:r>
              <a:rPr lang="en-GB" sz="2800" b="1">
                <a:solidFill>
                  <a:srgbClr val="CC3300"/>
                </a:solidFill>
              </a:rPr>
              <a:t>i</a:t>
            </a:r>
            <a:r>
              <a:rPr lang="en-GB" sz="2800">
                <a:solidFill>
                  <a:srgbClr val="CC3300"/>
                </a:solidFill>
              </a:rPr>
              <a:t> </a:t>
            </a:r>
            <a:r>
              <a:rPr lang="en-GB" sz="2800"/>
              <a:t>in all forms but nous and vous.</a:t>
            </a:r>
            <a:endParaRPr lang="en-US" sz="2800"/>
          </a:p>
        </p:txBody>
      </p:sp>
      <p:pic>
        <p:nvPicPr>
          <p:cNvPr id="9242" name="Picture 32" descr="the bo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429000"/>
            <a:ext cx="1019175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0246" name="Rectangle 5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0247" name="Text Box 6"/>
          <p:cNvSpPr txBox="1">
            <a:spLocks noChangeArrowheads="1"/>
          </p:cNvSpPr>
          <p:nvPr/>
        </p:nvSpPr>
        <p:spPr bwMode="auto">
          <a:xfrm>
            <a:off x="468313" y="549275"/>
            <a:ext cx="3382962" cy="579438"/>
          </a:xfrm>
          <a:prstGeom prst="rect">
            <a:avLst/>
          </a:prstGeom>
          <a:solidFill>
            <a:srgbClr val="A1FDD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/>
              <a:t>2</a:t>
            </a:r>
            <a:r>
              <a:rPr lang="en-GB" sz="3200"/>
              <a:t>. Verbs in </a:t>
            </a:r>
            <a:r>
              <a:rPr lang="en-GB" sz="3200" b="1"/>
              <a:t>–oyer</a:t>
            </a:r>
            <a:r>
              <a:rPr lang="en-GB" sz="2800"/>
              <a:t> </a:t>
            </a:r>
            <a:endParaRPr lang="en-US" sz="2800"/>
          </a:p>
        </p:txBody>
      </p:sp>
      <p:graphicFrame>
        <p:nvGraphicFramePr>
          <p:cNvPr id="23559" name="Group 7"/>
          <p:cNvGraphicFramePr>
            <a:graphicFrameLocks noGrp="1"/>
          </p:cNvGraphicFramePr>
          <p:nvPr/>
        </p:nvGraphicFramePr>
        <p:xfrm>
          <a:off x="1547813" y="1844675"/>
          <a:ext cx="6096000" cy="2735263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1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 netto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Nous nettoyons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2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 netto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Vous nettoyez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1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Il/elle/on netto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Ils/elles netto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62" name="Text Box 21"/>
          <p:cNvSpPr txBox="1">
            <a:spLocks noChangeArrowheads="1"/>
          </p:cNvSpPr>
          <p:nvPr/>
        </p:nvSpPr>
        <p:spPr bwMode="auto">
          <a:xfrm>
            <a:off x="3276600" y="1196975"/>
            <a:ext cx="32400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/>
              <a:t>nett</a:t>
            </a:r>
            <a:r>
              <a:rPr lang="en-GB" sz="2800" b="1"/>
              <a:t>oyer </a:t>
            </a:r>
            <a:r>
              <a:rPr lang="en-GB" sz="2800"/>
              <a:t>= to clean</a:t>
            </a:r>
            <a:endParaRPr lang="en-US" sz="2800"/>
          </a:p>
        </p:txBody>
      </p:sp>
      <p:sp>
        <p:nvSpPr>
          <p:cNvPr id="10263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0264" name="Rectangle 23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0265" name="Text Box 24"/>
          <p:cNvSpPr txBox="1">
            <a:spLocks noChangeArrowheads="1"/>
          </p:cNvSpPr>
          <p:nvPr/>
        </p:nvSpPr>
        <p:spPr bwMode="auto">
          <a:xfrm>
            <a:off x="395288" y="4724400"/>
            <a:ext cx="8497887" cy="1003300"/>
          </a:xfrm>
          <a:prstGeom prst="rect">
            <a:avLst/>
          </a:prstGeom>
          <a:solidFill>
            <a:srgbClr val="FDDFA9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/>
              <a:t>*Note: in the present tense requires stem change </a:t>
            </a:r>
            <a:r>
              <a:rPr lang="en-GB" sz="2800">
                <a:solidFill>
                  <a:srgbClr val="3333FF"/>
                </a:solidFill>
              </a:rPr>
              <a:t>y </a:t>
            </a:r>
            <a:r>
              <a:rPr lang="en-GB" sz="2800"/>
              <a:t> to</a:t>
            </a:r>
            <a:r>
              <a:rPr lang="en-GB" sz="2800">
                <a:solidFill>
                  <a:srgbClr val="CC3300"/>
                </a:solidFill>
              </a:rPr>
              <a:t> </a:t>
            </a:r>
            <a:r>
              <a:rPr lang="en-GB" sz="2800" b="1">
                <a:solidFill>
                  <a:srgbClr val="CC3300"/>
                </a:solidFill>
              </a:rPr>
              <a:t>i</a:t>
            </a:r>
            <a:r>
              <a:rPr lang="en-GB" sz="2800">
                <a:solidFill>
                  <a:srgbClr val="CC3300"/>
                </a:solidFill>
              </a:rPr>
              <a:t> </a:t>
            </a:r>
            <a:r>
              <a:rPr lang="en-GB" sz="2800"/>
              <a:t>in all forms but </a:t>
            </a:r>
            <a:r>
              <a:rPr lang="en-GB" sz="2800" i="1"/>
              <a:t>nous</a:t>
            </a:r>
            <a:r>
              <a:rPr lang="en-GB" sz="2800"/>
              <a:t> and </a:t>
            </a:r>
            <a:r>
              <a:rPr lang="en-GB" sz="2800" i="1"/>
              <a:t>vous</a:t>
            </a:r>
            <a:r>
              <a:rPr lang="en-GB" sz="2800"/>
              <a:t>.</a:t>
            </a:r>
            <a:endParaRPr lang="en-US" sz="2800"/>
          </a:p>
        </p:txBody>
      </p:sp>
      <p:pic>
        <p:nvPicPr>
          <p:cNvPr id="10266" name="Picture 25" descr="the bo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429000"/>
            <a:ext cx="1019175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3F7CF89D0DA24182D8BD5910AD89F4" ma:contentTypeVersion="1" ma:contentTypeDescription="Create a new document." ma:contentTypeScope="" ma:versionID="567ae329f6d48215cd46cf3b313343d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AE505-6E7A-4BC8-97BA-128C600B669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8534BF2-552D-4E18-B93E-F34153E7FFB4}">
  <ds:schemaRefs>
    <ds:schemaRef ds:uri="http://purl.org/dc/terms/"/>
    <ds:schemaRef ds:uri="http://schemas.microsoft.com/sharepoint/v3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F9C796B2-7074-43CF-9705-48FD5AA176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620</Words>
  <Application>Microsoft Office PowerPoint</Application>
  <PresentationFormat>On-screen Show (4:3)</PresentationFormat>
  <Paragraphs>118</Paragraphs>
  <Slides>14</Slides>
  <Notes>14</Notes>
  <HiddenSlides>0</HiddenSlides>
  <MMClips>1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Arial</vt:lpstr>
      <vt:lpstr>Default Design</vt:lpstr>
      <vt:lpstr>Boot verbs!</vt:lpstr>
      <vt:lpstr>A reminder:</vt:lpstr>
      <vt:lpstr>PowerPoint Presentation</vt:lpstr>
      <vt:lpstr>PowerPoint Presentation</vt:lpstr>
      <vt:lpstr>PowerPoint Presentation</vt:lpstr>
      <vt:lpstr>Parler = to speak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Boot verbs!</dc:title>
  <dc:creator>Mrs. Reed</dc:creator>
  <cp:lastModifiedBy>Frédérique E. Lecerf</cp:lastModifiedBy>
  <cp:revision>22</cp:revision>
  <dcterms:created xsi:type="dcterms:W3CDTF">2008-08-31T15:38:08Z</dcterms:created>
  <dcterms:modified xsi:type="dcterms:W3CDTF">2019-10-04T09:16:27Z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0x010100793F7CF89D0DA24182D8BD5910AD89F4</vt:lpwstr>
  </property>
</Properties>
</file>