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notesMasterIdLst>
    <p:notesMasterId r:id="rId18"/>
  </p:notesMasterIdLst>
  <p:sldIdLst>
    <p:sldId id="263" r:id="rId5"/>
    <p:sldId id="264" r:id="rId6"/>
    <p:sldId id="265" r:id="rId7"/>
    <p:sldId id="266" r:id="rId8"/>
    <p:sldId id="267" r:id="rId9"/>
    <p:sldId id="268" r:id="rId10"/>
    <p:sldId id="262" r:id="rId11"/>
    <p:sldId id="256" r:id="rId12"/>
    <p:sldId id="269" r:id="rId13"/>
    <p:sldId id="259" r:id="rId14"/>
    <p:sldId id="260" r:id="rId15"/>
    <p:sldId id="261" r:id="rId16"/>
    <p:sldId id="258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427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B921D2-5013-417B-B34D-C92F1AD9C8C1}" type="datetimeFigureOut">
              <a:rPr lang="en-GB" smtClean="0"/>
              <a:t>16/09/2014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C4730D-1364-4074-9BB9-E5DB7BF095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85857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93A847E-3E9E-4B5B-9D28-21E55E612B5B}" type="slidenum">
              <a:rPr lang="en-US"/>
              <a:pPr eaLnBrk="1" hangingPunct="1"/>
              <a:t>2</a:t>
            </a:fld>
            <a:endParaRPr lang="en-US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B866FA4-B9CD-4A35-8774-94FF78817946}" type="slidenum">
              <a:rPr lang="en-US"/>
              <a:pPr eaLnBrk="1" hangingPunct="1"/>
              <a:t>3</a:t>
            </a:fld>
            <a:endParaRPr lang="en-US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EC18EA5-32CD-46C8-B083-CE17B62A0426}" type="slidenum">
              <a:rPr lang="en-US"/>
              <a:pPr eaLnBrk="1" hangingPunct="1"/>
              <a:t>4</a:t>
            </a:fld>
            <a:endParaRPr lang="en-US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19F7617-1B05-4DBC-AA41-118C11DC1E12}" type="slidenum">
              <a:rPr lang="en-US"/>
              <a:pPr eaLnBrk="1" hangingPunct="1"/>
              <a:t>5</a:t>
            </a:fld>
            <a:endParaRPr lang="en-US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94F1BA8-3A30-4427-9642-147264AD5304}" type="slidenum">
              <a:rPr lang="en-US"/>
              <a:pPr eaLnBrk="1" hangingPunct="1"/>
              <a:t>6</a:t>
            </a:fld>
            <a:endParaRPr lang="en-US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E4FFD-4FEB-40E8-9150-773D75B73E04}" type="datetimeFigureOut">
              <a:rPr lang="en-GB" smtClean="0"/>
              <a:t>16/09/2014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2CC0C-7672-4051-9E5D-E6FB2B76182F}" type="slidenum">
              <a:rPr lang="en-GB" smtClean="0"/>
              <a:t>‹#›</a:t>
            </a:fld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E4FFD-4FEB-40E8-9150-773D75B73E04}" type="datetimeFigureOut">
              <a:rPr lang="en-GB" smtClean="0"/>
              <a:t>16/09/2014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2CC0C-7672-4051-9E5D-E6FB2B76182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E4FFD-4FEB-40E8-9150-773D75B73E04}" type="datetimeFigureOut">
              <a:rPr lang="en-GB" smtClean="0"/>
              <a:t>16/09/2014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2CC0C-7672-4051-9E5D-E6FB2B76182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par Madame D Reed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23F516-6ADA-4192-8DB1-4413B7A20D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4736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par Madame D Reed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5FFE41-ED22-4BD2-84E9-8AA7CC0394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8980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E4FFD-4FEB-40E8-9150-773D75B73E04}" type="datetimeFigureOut">
              <a:rPr lang="en-GB" smtClean="0"/>
              <a:t>16/09/2014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2CC0C-7672-4051-9E5D-E6FB2B76182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E4FFD-4FEB-40E8-9150-773D75B73E04}" type="datetimeFigureOut">
              <a:rPr lang="en-GB" smtClean="0"/>
              <a:t>16/09/2014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2CC0C-7672-4051-9E5D-E6FB2B76182F}" type="slidenum">
              <a:rPr lang="en-GB" smtClean="0"/>
              <a:t>‹#›</a:t>
            </a:fld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E4FFD-4FEB-40E8-9150-773D75B73E04}" type="datetimeFigureOut">
              <a:rPr lang="en-GB" smtClean="0"/>
              <a:t>16/09/2014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2CC0C-7672-4051-9E5D-E6FB2B76182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E4FFD-4FEB-40E8-9150-773D75B73E04}" type="datetimeFigureOut">
              <a:rPr lang="en-GB" smtClean="0"/>
              <a:t>16/09/2014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2CC0C-7672-4051-9E5D-E6FB2B76182F}" type="slidenum">
              <a:rPr lang="en-GB" smtClean="0"/>
              <a:t>‹#›</a:t>
            </a:fld>
            <a:endParaRPr lang="en-GB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E4FFD-4FEB-40E8-9150-773D75B73E04}" type="datetimeFigureOut">
              <a:rPr lang="en-GB" smtClean="0"/>
              <a:t>16/09/2014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2CC0C-7672-4051-9E5D-E6FB2B76182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E4FFD-4FEB-40E8-9150-773D75B73E04}" type="datetimeFigureOut">
              <a:rPr lang="en-GB" smtClean="0"/>
              <a:t>16/09/2014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2CC0C-7672-4051-9E5D-E6FB2B76182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E4FFD-4FEB-40E8-9150-773D75B73E04}" type="datetimeFigureOut">
              <a:rPr lang="en-GB" smtClean="0"/>
              <a:t>16/09/2014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2CC0C-7672-4051-9E5D-E6FB2B76182F}" type="slidenum">
              <a:rPr lang="en-GB" smtClean="0"/>
              <a:t>‹#›</a:t>
            </a:fld>
            <a:endParaRPr lang="en-GB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E4FFD-4FEB-40E8-9150-773D75B73E04}" type="datetimeFigureOut">
              <a:rPr lang="en-GB" smtClean="0"/>
              <a:t>16/09/2014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2CC0C-7672-4051-9E5D-E6FB2B76182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66AE4FFD-4FEB-40E8-9150-773D75B73E04}" type="datetimeFigureOut">
              <a:rPr lang="en-GB" smtClean="0"/>
              <a:t>16/09/2014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0672CC0C-7672-4051-9E5D-E6FB2B76182F}" type="slidenum">
              <a:rPr lang="en-GB" smtClean="0"/>
              <a:t>‹#›</a:t>
            </a:fld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audio" Target="file:///C:\Documents%20and%20Settings\Danielle\My%20Documents\My%20Music\Tex%20audio%20files\ver1\ver1_ex1.mp3" TargetMode="External"/><Relationship Id="rId1" Type="http://schemas.microsoft.com/office/2007/relationships/media" Target="file:///C:\Documents%20and%20Settings\Danielle\My%20Documents\My%20Music\Tex%20audio%20files\ver1\ver1_ex1.mp3" TargetMode="External"/><Relationship Id="rId6" Type="http://schemas.openxmlformats.org/officeDocument/2006/relationships/image" Target="../media/image2.png"/><Relationship Id="rId5" Type="http://schemas.openxmlformats.org/officeDocument/2006/relationships/image" Target="../media/image3.png"/><Relationship Id="rId4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Le </a:t>
            </a:r>
            <a:r>
              <a:rPr lang="en-GB" dirty="0" err="1" smtClean="0"/>
              <a:t>présent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d</a:t>
            </a:r>
            <a:r>
              <a:rPr lang="en-GB" dirty="0" smtClean="0"/>
              <a:t>es </a:t>
            </a:r>
            <a:r>
              <a:rPr lang="en-GB" dirty="0" err="1" smtClean="0"/>
              <a:t>verbes</a:t>
            </a:r>
            <a:r>
              <a:rPr lang="en-GB" dirty="0" smtClean="0"/>
              <a:t> </a:t>
            </a:r>
            <a:r>
              <a:rPr lang="en-GB" dirty="0" err="1" smtClean="0"/>
              <a:t>réguliers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27087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a</a:t>
            </a:r>
            <a:r>
              <a:rPr lang="en-GB" dirty="0" err="1" smtClean="0"/>
              <a:t>ller</a:t>
            </a:r>
            <a:r>
              <a:rPr lang="en-GB" dirty="0" smtClean="0"/>
              <a:t> et faire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762000" y="685800"/>
            <a:ext cx="3737992" cy="4471392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 fontScale="92500"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9436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686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64592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90195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9456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468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200000"/>
              </a:lnSpc>
            </a:pPr>
            <a:r>
              <a:rPr lang="en-GB" dirty="0" smtClean="0"/>
              <a:t>Je</a:t>
            </a:r>
          </a:p>
          <a:p>
            <a:pPr>
              <a:lnSpc>
                <a:spcPct val="200000"/>
              </a:lnSpc>
            </a:pPr>
            <a:r>
              <a:rPr lang="en-GB" dirty="0" err="1" smtClean="0"/>
              <a:t>Tu</a:t>
            </a:r>
            <a:r>
              <a:rPr lang="en-GB" dirty="0" smtClean="0"/>
              <a:t> </a:t>
            </a:r>
          </a:p>
          <a:p>
            <a:pPr>
              <a:lnSpc>
                <a:spcPct val="200000"/>
              </a:lnSpc>
            </a:pPr>
            <a:r>
              <a:rPr lang="en-GB" dirty="0" err="1" smtClean="0"/>
              <a:t>il</a:t>
            </a:r>
            <a:r>
              <a:rPr lang="en-GB" dirty="0" smtClean="0"/>
              <a:t>/</a:t>
            </a:r>
            <a:r>
              <a:rPr lang="en-GB" dirty="0" err="1" smtClean="0"/>
              <a:t>elle</a:t>
            </a:r>
            <a:r>
              <a:rPr lang="en-GB" dirty="0" smtClean="0"/>
              <a:t>/on</a:t>
            </a:r>
          </a:p>
          <a:p>
            <a:pPr>
              <a:lnSpc>
                <a:spcPct val="200000"/>
              </a:lnSpc>
            </a:pPr>
            <a:r>
              <a:rPr lang="en-GB" dirty="0" smtClean="0"/>
              <a:t>Nous</a:t>
            </a:r>
          </a:p>
          <a:p>
            <a:pPr>
              <a:lnSpc>
                <a:spcPct val="200000"/>
              </a:lnSpc>
            </a:pPr>
            <a:r>
              <a:rPr lang="en-GB" dirty="0" err="1" smtClean="0"/>
              <a:t>Vous</a:t>
            </a:r>
            <a:endParaRPr lang="en-GB" dirty="0" smtClean="0"/>
          </a:p>
          <a:p>
            <a:pPr>
              <a:lnSpc>
                <a:spcPct val="200000"/>
              </a:lnSpc>
            </a:pPr>
            <a:r>
              <a:rPr lang="en-GB" dirty="0" err="1" smtClean="0"/>
              <a:t>Ils</a:t>
            </a:r>
            <a:r>
              <a:rPr lang="en-GB" dirty="0" smtClean="0"/>
              <a:t>/</a:t>
            </a:r>
            <a:r>
              <a:rPr lang="en-GB" dirty="0" err="1" smtClean="0"/>
              <a:t>elles</a:t>
            </a:r>
            <a:endParaRPr lang="en-GB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672675" y="692696"/>
            <a:ext cx="3737992" cy="4471392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 fontScale="92500"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9436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686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64592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90195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9456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468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200000"/>
              </a:lnSpc>
            </a:pPr>
            <a:r>
              <a:rPr lang="en-GB" dirty="0" smtClean="0"/>
              <a:t>Je</a:t>
            </a:r>
          </a:p>
          <a:p>
            <a:pPr>
              <a:lnSpc>
                <a:spcPct val="200000"/>
              </a:lnSpc>
            </a:pPr>
            <a:r>
              <a:rPr lang="en-GB" dirty="0" err="1" smtClean="0"/>
              <a:t>Tu</a:t>
            </a:r>
            <a:r>
              <a:rPr lang="en-GB" dirty="0" smtClean="0"/>
              <a:t> </a:t>
            </a:r>
          </a:p>
          <a:p>
            <a:pPr>
              <a:lnSpc>
                <a:spcPct val="200000"/>
              </a:lnSpc>
            </a:pPr>
            <a:r>
              <a:rPr lang="en-GB" dirty="0" err="1" smtClean="0"/>
              <a:t>il</a:t>
            </a:r>
            <a:r>
              <a:rPr lang="en-GB" dirty="0" smtClean="0"/>
              <a:t>/</a:t>
            </a:r>
            <a:r>
              <a:rPr lang="en-GB" dirty="0" err="1" smtClean="0"/>
              <a:t>elle</a:t>
            </a:r>
            <a:r>
              <a:rPr lang="en-GB" dirty="0" smtClean="0"/>
              <a:t>/on</a:t>
            </a:r>
          </a:p>
          <a:p>
            <a:pPr>
              <a:lnSpc>
                <a:spcPct val="200000"/>
              </a:lnSpc>
            </a:pPr>
            <a:r>
              <a:rPr lang="en-GB" dirty="0" smtClean="0"/>
              <a:t>Nous</a:t>
            </a:r>
          </a:p>
          <a:p>
            <a:pPr>
              <a:lnSpc>
                <a:spcPct val="200000"/>
              </a:lnSpc>
            </a:pPr>
            <a:r>
              <a:rPr lang="en-GB" dirty="0" err="1" smtClean="0"/>
              <a:t>Vous</a:t>
            </a:r>
            <a:endParaRPr lang="en-GB" dirty="0" smtClean="0"/>
          </a:p>
          <a:p>
            <a:pPr>
              <a:lnSpc>
                <a:spcPct val="200000"/>
              </a:lnSpc>
            </a:pPr>
            <a:r>
              <a:rPr lang="en-GB" dirty="0" err="1" smtClean="0"/>
              <a:t>Ils</a:t>
            </a:r>
            <a:r>
              <a:rPr lang="en-GB" dirty="0" smtClean="0"/>
              <a:t>/</a:t>
            </a:r>
            <a:r>
              <a:rPr lang="en-GB" dirty="0" err="1" smtClean="0"/>
              <a:t>elles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41374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Lire et </a:t>
            </a:r>
            <a:r>
              <a:rPr lang="en-GB" dirty="0" err="1" smtClean="0"/>
              <a:t>boire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762000" y="685800"/>
            <a:ext cx="3737992" cy="4471392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 fontScale="92500"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9436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686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64592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90195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9456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468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200000"/>
              </a:lnSpc>
            </a:pPr>
            <a:r>
              <a:rPr lang="en-GB" dirty="0" smtClean="0"/>
              <a:t>Je</a:t>
            </a:r>
          </a:p>
          <a:p>
            <a:pPr>
              <a:lnSpc>
                <a:spcPct val="200000"/>
              </a:lnSpc>
            </a:pPr>
            <a:r>
              <a:rPr lang="en-GB" dirty="0" err="1" smtClean="0"/>
              <a:t>Tu</a:t>
            </a:r>
            <a:r>
              <a:rPr lang="en-GB" dirty="0" smtClean="0"/>
              <a:t> </a:t>
            </a:r>
          </a:p>
          <a:p>
            <a:pPr>
              <a:lnSpc>
                <a:spcPct val="200000"/>
              </a:lnSpc>
            </a:pPr>
            <a:r>
              <a:rPr lang="en-GB" dirty="0" err="1" smtClean="0"/>
              <a:t>il</a:t>
            </a:r>
            <a:r>
              <a:rPr lang="en-GB" dirty="0" smtClean="0"/>
              <a:t>/</a:t>
            </a:r>
            <a:r>
              <a:rPr lang="en-GB" dirty="0" err="1" smtClean="0"/>
              <a:t>elle</a:t>
            </a:r>
            <a:r>
              <a:rPr lang="en-GB" dirty="0" smtClean="0"/>
              <a:t>/on</a:t>
            </a:r>
          </a:p>
          <a:p>
            <a:pPr>
              <a:lnSpc>
                <a:spcPct val="200000"/>
              </a:lnSpc>
            </a:pPr>
            <a:r>
              <a:rPr lang="en-GB" dirty="0" smtClean="0"/>
              <a:t>Nous</a:t>
            </a:r>
          </a:p>
          <a:p>
            <a:pPr>
              <a:lnSpc>
                <a:spcPct val="200000"/>
              </a:lnSpc>
            </a:pPr>
            <a:r>
              <a:rPr lang="en-GB" dirty="0" err="1" smtClean="0"/>
              <a:t>Vous</a:t>
            </a:r>
            <a:endParaRPr lang="en-GB" dirty="0" smtClean="0"/>
          </a:p>
          <a:p>
            <a:pPr>
              <a:lnSpc>
                <a:spcPct val="200000"/>
              </a:lnSpc>
            </a:pPr>
            <a:r>
              <a:rPr lang="en-GB" dirty="0" err="1" smtClean="0"/>
              <a:t>Ils</a:t>
            </a:r>
            <a:r>
              <a:rPr lang="en-GB" dirty="0" smtClean="0"/>
              <a:t>/</a:t>
            </a:r>
            <a:r>
              <a:rPr lang="en-GB" dirty="0" err="1" smtClean="0"/>
              <a:t>elles</a:t>
            </a:r>
            <a:endParaRPr lang="en-GB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689478" y="692696"/>
            <a:ext cx="3737992" cy="4471392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 fontScale="92500"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9436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686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64592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90195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9456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468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200000"/>
              </a:lnSpc>
            </a:pPr>
            <a:r>
              <a:rPr lang="en-GB" dirty="0" smtClean="0"/>
              <a:t>Je</a:t>
            </a:r>
          </a:p>
          <a:p>
            <a:pPr>
              <a:lnSpc>
                <a:spcPct val="200000"/>
              </a:lnSpc>
            </a:pPr>
            <a:r>
              <a:rPr lang="en-GB" dirty="0" err="1" smtClean="0"/>
              <a:t>Tu</a:t>
            </a:r>
            <a:r>
              <a:rPr lang="en-GB" dirty="0" smtClean="0"/>
              <a:t> </a:t>
            </a:r>
          </a:p>
          <a:p>
            <a:pPr>
              <a:lnSpc>
                <a:spcPct val="200000"/>
              </a:lnSpc>
            </a:pPr>
            <a:r>
              <a:rPr lang="en-GB" dirty="0" err="1" smtClean="0"/>
              <a:t>il</a:t>
            </a:r>
            <a:r>
              <a:rPr lang="en-GB" dirty="0" smtClean="0"/>
              <a:t>/</a:t>
            </a:r>
            <a:r>
              <a:rPr lang="en-GB" dirty="0" err="1" smtClean="0"/>
              <a:t>elle</a:t>
            </a:r>
            <a:r>
              <a:rPr lang="en-GB" dirty="0" smtClean="0"/>
              <a:t>/on</a:t>
            </a:r>
          </a:p>
          <a:p>
            <a:pPr>
              <a:lnSpc>
                <a:spcPct val="200000"/>
              </a:lnSpc>
            </a:pPr>
            <a:r>
              <a:rPr lang="en-GB" dirty="0" smtClean="0"/>
              <a:t>Nous</a:t>
            </a:r>
          </a:p>
          <a:p>
            <a:pPr>
              <a:lnSpc>
                <a:spcPct val="200000"/>
              </a:lnSpc>
            </a:pPr>
            <a:r>
              <a:rPr lang="en-GB" dirty="0" err="1" smtClean="0"/>
              <a:t>Vous</a:t>
            </a:r>
            <a:endParaRPr lang="en-GB" dirty="0" smtClean="0"/>
          </a:p>
          <a:p>
            <a:pPr>
              <a:lnSpc>
                <a:spcPct val="200000"/>
              </a:lnSpc>
            </a:pPr>
            <a:r>
              <a:rPr lang="en-GB" dirty="0" err="1" smtClean="0"/>
              <a:t>Ils</a:t>
            </a:r>
            <a:r>
              <a:rPr lang="en-GB" dirty="0" smtClean="0"/>
              <a:t>/</a:t>
            </a:r>
            <a:r>
              <a:rPr lang="en-GB" dirty="0" err="1" smtClean="0"/>
              <a:t>elles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07687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Prendre</a:t>
            </a:r>
            <a:r>
              <a:rPr lang="en-GB" dirty="0" smtClean="0"/>
              <a:t> et </a:t>
            </a:r>
            <a:r>
              <a:rPr lang="en-GB" dirty="0" err="1" smtClean="0"/>
              <a:t>pouvoir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762000" y="685800"/>
            <a:ext cx="3737992" cy="4471392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 fontScale="92500"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9436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686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64592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90195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9456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468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200000"/>
              </a:lnSpc>
            </a:pPr>
            <a:r>
              <a:rPr lang="en-GB" dirty="0" smtClean="0"/>
              <a:t>Je</a:t>
            </a:r>
          </a:p>
          <a:p>
            <a:pPr>
              <a:lnSpc>
                <a:spcPct val="200000"/>
              </a:lnSpc>
            </a:pPr>
            <a:r>
              <a:rPr lang="en-GB" dirty="0" err="1" smtClean="0"/>
              <a:t>Tu</a:t>
            </a:r>
            <a:r>
              <a:rPr lang="en-GB" dirty="0" smtClean="0"/>
              <a:t> </a:t>
            </a:r>
          </a:p>
          <a:p>
            <a:pPr>
              <a:lnSpc>
                <a:spcPct val="200000"/>
              </a:lnSpc>
            </a:pPr>
            <a:r>
              <a:rPr lang="en-GB" dirty="0" err="1" smtClean="0"/>
              <a:t>il</a:t>
            </a:r>
            <a:r>
              <a:rPr lang="en-GB" dirty="0" smtClean="0"/>
              <a:t>/</a:t>
            </a:r>
            <a:r>
              <a:rPr lang="en-GB" dirty="0" err="1" smtClean="0"/>
              <a:t>elle</a:t>
            </a:r>
            <a:r>
              <a:rPr lang="en-GB" dirty="0" smtClean="0"/>
              <a:t>/on</a:t>
            </a:r>
          </a:p>
          <a:p>
            <a:pPr>
              <a:lnSpc>
                <a:spcPct val="200000"/>
              </a:lnSpc>
            </a:pPr>
            <a:r>
              <a:rPr lang="en-GB" dirty="0" smtClean="0"/>
              <a:t>Nous</a:t>
            </a:r>
          </a:p>
          <a:p>
            <a:pPr>
              <a:lnSpc>
                <a:spcPct val="200000"/>
              </a:lnSpc>
            </a:pPr>
            <a:r>
              <a:rPr lang="en-GB" dirty="0" err="1" smtClean="0"/>
              <a:t>Vous</a:t>
            </a:r>
            <a:endParaRPr lang="en-GB" dirty="0" smtClean="0"/>
          </a:p>
          <a:p>
            <a:pPr>
              <a:lnSpc>
                <a:spcPct val="200000"/>
              </a:lnSpc>
            </a:pPr>
            <a:r>
              <a:rPr lang="en-GB" dirty="0" err="1" smtClean="0"/>
              <a:t>Ils</a:t>
            </a:r>
            <a:r>
              <a:rPr lang="en-GB" dirty="0" smtClean="0"/>
              <a:t>/</a:t>
            </a:r>
            <a:r>
              <a:rPr lang="en-GB" dirty="0" err="1" smtClean="0"/>
              <a:t>elles</a:t>
            </a:r>
            <a:endParaRPr lang="en-GB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664562" y="620688"/>
            <a:ext cx="3737992" cy="4471392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 fontScale="92500"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9436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686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64592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90195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9456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468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200000"/>
              </a:lnSpc>
            </a:pPr>
            <a:r>
              <a:rPr lang="en-GB" dirty="0" smtClean="0"/>
              <a:t>Je</a:t>
            </a:r>
          </a:p>
          <a:p>
            <a:pPr>
              <a:lnSpc>
                <a:spcPct val="200000"/>
              </a:lnSpc>
            </a:pPr>
            <a:r>
              <a:rPr lang="en-GB" dirty="0" err="1" smtClean="0"/>
              <a:t>Tu</a:t>
            </a:r>
            <a:r>
              <a:rPr lang="en-GB" dirty="0" smtClean="0"/>
              <a:t> </a:t>
            </a:r>
          </a:p>
          <a:p>
            <a:pPr>
              <a:lnSpc>
                <a:spcPct val="200000"/>
              </a:lnSpc>
            </a:pPr>
            <a:r>
              <a:rPr lang="en-GB" dirty="0" err="1" smtClean="0"/>
              <a:t>il</a:t>
            </a:r>
            <a:r>
              <a:rPr lang="en-GB" dirty="0" smtClean="0"/>
              <a:t>/</a:t>
            </a:r>
            <a:r>
              <a:rPr lang="en-GB" dirty="0" err="1" smtClean="0"/>
              <a:t>elle</a:t>
            </a:r>
            <a:r>
              <a:rPr lang="en-GB" dirty="0" smtClean="0"/>
              <a:t>/on</a:t>
            </a:r>
          </a:p>
          <a:p>
            <a:pPr>
              <a:lnSpc>
                <a:spcPct val="200000"/>
              </a:lnSpc>
            </a:pPr>
            <a:r>
              <a:rPr lang="en-GB" dirty="0" smtClean="0"/>
              <a:t>Nous</a:t>
            </a:r>
          </a:p>
          <a:p>
            <a:pPr>
              <a:lnSpc>
                <a:spcPct val="200000"/>
              </a:lnSpc>
            </a:pPr>
            <a:r>
              <a:rPr lang="en-GB" dirty="0" err="1" smtClean="0"/>
              <a:t>Vous</a:t>
            </a:r>
            <a:endParaRPr lang="en-GB" dirty="0" smtClean="0"/>
          </a:p>
          <a:p>
            <a:pPr>
              <a:lnSpc>
                <a:spcPct val="200000"/>
              </a:lnSpc>
            </a:pPr>
            <a:r>
              <a:rPr lang="en-GB" dirty="0" err="1" smtClean="0"/>
              <a:t>Ils</a:t>
            </a:r>
            <a:r>
              <a:rPr lang="en-GB" dirty="0" smtClean="0"/>
              <a:t>/</a:t>
            </a:r>
            <a:r>
              <a:rPr lang="en-GB" dirty="0" err="1" smtClean="0"/>
              <a:t>elles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75358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Many important verbs are irregular. A useful point to remember is that the </a:t>
            </a:r>
            <a:r>
              <a:rPr lang="en-GB" b="1" dirty="0" smtClean="0">
                <a:solidFill>
                  <a:srgbClr val="FF0000"/>
                </a:solidFill>
              </a:rPr>
              <a:t>JE</a:t>
            </a:r>
            <a:r>
              <a:rPr lang="en-GB" dirty="0" smtClean="0"/>
              <a:t> and </a:t>
            </a:r>
            <a:r>
              <a:rPr lang="en-GB" b="1" dirty="0" smtClean="0">
                <a:solidFill>
                  <a:srgbClr val="FF0000"/>
                </a:solidFill>
              </a:rPr>
              <a:t>TU</a:t>
            </a:r>
            <a:r>
              <a:rPr lang="en-GB" dirty="0" smtClean="0"/>
              <a:t> forms of all irregular verbs end in</a:t>
            </a:r>
            <a:r>
              <a:rPr lang="en-GB" b="1" dirty="0" smtClean="0">
                <a:solidFill>
                  <a:srgbClr val="FF0000"/>
                </a:solidFill>
              </a:rPr>
              <a:t> –S </a:t>
            </a:r>
            <a:r>
              <a:rPr lang="en-GB" i="1" dirty="0" smtClean="0">
                <a:solidFill>
                  <a:srgbClr val="C00000"/>
                </a:solidFill>
              </a:rPr>
              <a:t>(except for </a:t>
            </a:r>
            <a:r>
              <a:rPr lang="en-GB" i="1" dirty="0" err="1">
                <a:solidFill>
                  <a:srgbClr val="C00000"/>
                </a:solidFill>
              </a:rPr>
              <a:t>j</a:t>
            </a:r>
            <a:r>
              <a:rPr lang="en-GB" i="1" dirty="0" err="1" smtClean="0">
                <a:solidFill>
                  <a:srgbClr val="C00000"/>
                </a:solidFill>
              </a:rPr>
              <a:t>’ai</a:t>
            </a:r>
            <a:r>
              <a:rPr lang="en-GB" i="1" dirty="0" smtClean="0">
                <a:solidFill>
                  <a:srgbClr val="C00000"/>
                </a:solidFill>
              </a:rPr>
              <a:t>, je </a:t>
            </a:r>
            <a:r>
              <a:rPr lang="en-GB" i="1" dirty="0" err="1" smtClean="0">
                <a:solidFill>
                  <a:srgbClr val="C00000"/>
                </a:solidFill>
              </a:rPr>
              <a:t>veux</a:t>
            </a:r>
            <a:r>
              <a:rPr lang="en-GB" i="1" dirty="0" smtClean="0">
                <a:solidFill>
                  <a:srgbClr val="C00000"/>
                </a:solidFill>
              </a:rPr>
              <a:t>, je </a:t>
            </a:r>
            <a:r>
              <a:rPr lang="en-GB" i="1" dirty="0" err="1" smtClean="0">
                <a:solidFill>
                  <a:srgbClr val="C00000"/>
                </a:solidFill>
              </a:rPr>
              <a:t>peux</a:t>
            </a:r>
            <a:r>
              <a:rPr lang="en-GB" i="1" dirty="0" smtClean="0">
                <a:solidFill>
                  <a:srgbClr val="C00000"/>
                </a:solidFill>
              </a:rPr>
              <a:t>, </a:t>
            </a:r>
            <a:r>
              <a:rPr lang="en-GB" i="1" dirty="0" err="1" smtClean="0">
                <a:solidFill>
                  <a:srgbClr val="C00000"/>
                </a:solidFill>
              </a:rPr>
              <a:t>j’offre</a:t>
            </a:r>
            <a:r>
              <a:rPr lang="en-GB" i="1" dirty="0" smtClean="0">
                <a:solidFill>
                  <a:srgbClr val="C00000"/>
                </a:solidFill>
              </a:rPr>
              <a:t> and verbs like it).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Similarly, </a:t>
            </a:r>
            <a:r>
              <a:rPr lang="en-GB" dirty="0" err="1" smtClean="0"/>
              <a:t>il</a:t>
            </a:r>
            <a:r>
              <a:rPr lang="en-GB" dirty="0" smtClean="0"/>
              <a:t>/</a:t>
            </a:r>
            <a:r>
              <a:rPr lang="en-GB" dirty="0" err="1" smtClean="0"/>
              <a:t>elle</a:t>
            </a:r>
            <a:r>
              <a:rPr lang="en-GB" dirty="0" smtClean="0"/>
              <a:t> forms if irregular verbs end in </a:t>
            </a:r>
            <a:r>
              <a:rPr lang="en-GB" sz="3200" b="1" dirty="0" smtClean="0">
                <a:solidFill>
                  <a:srgbClr val="FF0000"/>
                </a:solidFill>
              </a:rPr>
              <a:t>–t</a:t>
            </a:r>
            <a:r>
              <a:rPr lang="en-GB" sz="3200" b="1" i="1" dirty="0" smtClean="0">
                <a:solidFill>
                  <a:srgbClr val="FF0000"/>
                </a:solidFill>
              </a:rPr>
              <a:t> </a:t>
            </a:r>
            <a:r>
              <a:rPr lang="en-GB" i="1" dirty="0" smtClean="0">
                <a:solidFill>
                  <a:srgbClr val="C00000"/>
                </a:solidFill>
              </a:rPr>
              <a:t>(except for </a:t>
            </a:r>
            <a:r>
              <a:rPr lang="en-GB" i="1" dirty="0" err="1" smtClean="0">
                <a:solidFill>
                  <a:srgbClr val="C00000"/>
                </a:solidFill>
              </a:rPr>
              <a:t>il</a:t>
            </a:r>
            <a:r>
              <a:rPr lang="en-GB" i="1" dirty="0" smtClean="0">
                <a:solidFill>
                  <a:srgbClr val="C00000"/>
                </a:solidFill>
              </a:rPr>
              <a:t>/</a:t>
            </a:r>
            <a:r>
              <a:rPr lang="en-GB" i="1" dirty="0" err="1" smtClean="0">
                <a:solidFill>
                  <a:srgbClr val="C00000"/>
                </a:solidFill>
              </a:rPr>
              <a:t>elle</a:t>
            </a:r>
            <a:r>
              <a:rPr lang="en-GB" i="1" dirty="0" smtClean="0">
                <a:solidFill>
                  <a:srgbClr val="C00000"/>
                </a:solidFill>
              </a:rPr>
              <a:t> </a:t>
            </a:r>
            <a:r>
              <a:rPr lang="en-GB" i="1" dirty="0" err="1" smtClean="0">
                <a:solidFill>
                  <a:srgbClr val="C00000"/>
                </a:solidFill>
              </a:rPr>
              <a:t>va</a:t>
            </a:r>
            <a:r>
              <a:rPr lang="en-GB" i="1" dirty="0" smtClean="0">
                <a:solidFill>
                  <a:srgbClr val="C00000"/>
                </a:solidFill>
              </a:rPr>
              <a:t>, </a:t>
            </a:r>
            <a:r>
              <a:rPr lang="en-GB" i="1" dirty="0" err="1" smtClean="0">
                <a:solidFill>
                  <a:srgbClr val="C00000"/>
                </a:solidFill>
              </a:rPr>
              <a:t>il</a:t>
            </a:r>
            <a:r>
              <a:rPr lang="en-GB" i="1" dirty="0" smtClean="0">
                <a:solidFill>
                  <a:srgbClr val="C00000"/>
                </a:solidFill>
              </a:rPr>
              <a:t> a , </a:t>
            </a:r>
            <a:r>
              <a:rPr lang="en-GB" i="1" dirty="0" err="1" smtClean="0">
                <a:solidFill>
                  <a:srgbClr val="C00000"/>
                </a:solidFill>
              </a:rPr>
              <a:t>il</a:t>
            </a:r>
            <a:r>
              <a:rPr lang="en-GB" i="1" dirty="0" smtClean="0">
                <a:solidFill>
                  <a:srgbClr val="C00000"/>
                </a:solidFill>
              </a:rPr>
              <a:t> </a:t>
            </a:r>
            <a:r>
              <a:rPr lang="en-GB" i="1" dirty="0" err="1" smtClean="0">
                <a:solidFill>
                  <a:srgbClr val="C00000"/>
                </a:solidFill>
              </a:rPr>
              <a:t>prend</a:t>
            </a:r>
            <a:r>
              <a:rPr lang="en-GB" i="1" dirty="0" smtClean="0">
                <a:solidFill>
                  <a:srgbClr val="C00000"/>
                </a:solidFill>
              </a:rPr>
              <a:t>)</a:t>
            </a:r>
            <a:endParaRPr lang="en-GB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47165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A reminder:</a:t>
            </a:r>
            <a:endParaRPr lang="en-US" dirty="0" smtClean="0"/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dirty="0" smtClean="0"/>
              <a:t>There are three major groups of regular verbs in French: </a:t>
            </a:r>
          </a:p>
          <a:p>
            <a:pPr eaLnBrk="1" hangingPunct="1">
              <a:buFontTx/>
              <a:buNone/>
            </a:pPr>
            <a:endParaRPr lang="en-US" dirty="0" smtClean="0"/>
          </a:p>
          <a:p>
            <a:pPr eaLnBrk="1" hangingPunct="1"/>
            <a:r>
              <a:rPr lang="en-US" dirty="0" smtClean="0"/>
              <a:t>verbs with infinitives ending in </a:t>
            </a:r>
            <a:r>
              <a:rPr lang="en-US" b="1" dirty="0" smtClean="0">
                <a:solidFill>
                  <a:srgbClr val="FF0000"/>
                </a:solidFill>
              </a:rPr>
              <a:t>-</a:t>
            </a:r>
            <a:r>
              <a:rPr lang="en-US" b="1" dirty="0" err="1" smtClean="0">
                <a:solidFill>
                  <a:srgbClr val="FF0000"/>
                </a:solidFill>
              </a:rPr>
              <a:t>er</a:t>
            </a:r>
            <a:r>
              <a:rPr lang="en-US" dirty="0" smtClean="0"/>
              <a:t>, </a:t>
            </a:r>
          </a:p>
          <a:p>
            <a:pPr eaLnBrk="1" hangingPunct="1"/>
            <a:r>
              <a:rPr lang="en-US" dirty="0" smtClean="0"/>
              <a:t>verbs with infinitives ending in </a:t>
            </a:r>
            <a:r>
              <a:rPr lang="en-US" b="1" dirty="0" smtClean="0">
                <a:solidFill>
                  <a:srgbClr val="FF0000"/>
                </a:solidFill>
              </a:rPr>
              <a:t>-</a:t>
            </a:r>
            <a:r>
              <a:rPr lang="en-US" b="1" dirty="0" err="1" smtClean="0">
                <a:solidFill>
                  <a:srgbClr val="FF0000"/>
                </a:solidFill>
              </a:rPr>
              <a:t>ir</a:t>
            </a:r>
            <a:r>
              <a:rPr lang="en-US" dirty="0" smtClean="0"/>
              <a:t>, and </a:t>
            </a:r>
          </a:p>
          <a:p>
            <a:pPr eaLnBrk="1" hangingPunct="1"/>
            <a:r>
              <a:rPr lang="en-US" dirty="0" smtClean="0"/>
              <a:t>verbs with infinitives ending in </a:t>
            </a:r>
            <a:r>
              <a:rPr lang="en-US" b="1" dirty="0" smtClean="0">
                <a:solidFill>
                  <a:srgbClr val="FF0000"/>
                </a:solidFill>
              </a:rPr>
              <a:t>-re</a:t>
            </a:r>
            <a:r>
              <a:rPr lang="en-US" dirty="0" smtClean="0"/>
              <a:t>. </a:t>
            </a:r>
          </a:p>
          <a:p>
            <a:pPr eaLnBrk="1" hangingPunct="1"/>
            <a:endParaRPr lang="en-US" dirty="0" smtClean="0"/>
          </a:p>
          <a:p>
            <a:pPr eaLnBrk="1" hangingPunct="1">
              <a:buFontTx/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57796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584" y="764704"/>
            <a:ext cx="7560840" cy="5256585"/>
          </a:xfrm>
        </p:spPr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en-US" sz="3200" b="1" dirty="0" smtClean="0">
                <a:solidFill>
                  <a:srgbClr val="FF0000"/>
                </a:solidFill>
              </a:rPr>
              <a:t>-</a:t>
            </a:r>
            <a:r>
              <a:rPr lang="en-US" sz="3200" b="1" dirty="0" err="1" smtClean="0">
                <a:solidFill>
                  <a:srgbClr val="FF0000"/>
                </a:solidFill>
              </a:rPr>
              <a:t>er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smtClean="0"/>
              <a:t>verbs are the most numerous</a:t>
            </a:r>
          </a:p>
          <a:p>
            <a:pPr marL="609600" indent="-609600" eaLnBrk="1" hangingPunct="1">
              <a:buFontTx/>
              <a:buNone/>
            </a:pPr>
            <a:r>
              <a:rPr lang="en-US" sz="3200" dirty="0" smtClean="0"/>
              <a:t>To conjugate these verbs: </a:t>
            </a:r>
          </a:p>
          <a:p>
            <a:pPr marL="609600" indent="-609600" eaLnBrk="1" hangingPunct="1">
              <a:buFontTx/>
              <a:buNone/>
            </a:pPr>
            <a:endParaRPr lang="en-US" sz="3200" dirty="0" smtClean="0"/>
          </a:p>
          <a:p>
            <a:pPr marL="609600" indent="-609600" eaLnBrk="1" hangingPunct="1">
              <a:buFontTx/>
              <a:buAutoNum type="arabicPeriod"/>
            </a:pPr>
            <a:r>
              <a:rPr lang="en-US" sz="3200" dirty="0" smtClean="0"/>
              <a:t>drop the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b="1" dirty="0" smtClean="0">
                <a:solidFill>
                  <a:srgbClr val="FF0000"/>
                </a:solidFill>
              </a:rPr>
              <a:t>-</a:t>
            </a:r>
            <a:r>
              <a:rPr lang="en-US" sz="3200" b="1" dirty="0" err="1" smtClean="0">
                <a:solidFill>
                  <a:srgbClr val="FF0000"/>
                </a:solidFill>
              </a:rPr>
              <a:t>er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smtClean="0"/>
              <a:t>from the infinitive to form the stem. 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sz="3200" dirty="0" smtClean="0"/>
              <a:t>Next, add the </a:t>
            </a:r>
            <a:r>
              <a:rPr lang="en-US" sz="3200" b="1" dirty="0" smtClean="0"/>
              <a:t>–</a:t>
            </a:r>
            <a:r>
              <a:rPr lang="en-US" sz="3200" b="1" dirty="0" err="1" smtClean="0"/>
              <a:t>er</a:t>
            </a:r>
            <a:r>
              <a:rPr lang="en-US" sz="3200" b="1" dirty="0" smtClean="0"/>
              <a:t> </a:t>
            </a:r>
            <a:r>
              <a:rPr lang="en-US" sz="3200" dirty="0" smtClean="0"/>
              <a:t>endings to the stem. </a:t>
            </a:r>
          </a:p>
          <a:p>
            <a:pPr marL="609600" indent="-609600" eaLnBrk="1" hangingPunct="1">
              <a:buFontTx/>
              <a:buNone/>
            </a:pPr>
            <a:r>
              <a:rPr lang="en-US" sz="3200" dirty="0" smtClean="0"/>
              <a:t>(Different tenses have different endings.)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3186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569" y="620712"/>
            <a:ext cx="7632848" cy="2376239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dirty="0" smtClean="0"/>
              <a:t>The following endings: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b="1" dirty="0" smtClean="0">
                <a:solidFill>
                  <a:srgbClr val="FF0000"/>
                </a:solidFill>
              </a:rPr>
              <a:t>-e</a:t>
            </a:r>
            <a:r>
              <a:rPr lang="en-US" dirty="0" smtClean="0">
                <a:solidFill>
                  <a:srgbClr val="FF0000"/>
                </a:solidFill>
              </a:rPr>
              <a:t>, </a:t>
            </a:r>
            <a:r>
              <a:rPr lang="en-US" b="1" dirty="0" smtClean="0">
                <a:solidFill>
                  <a:srgbClr val="FF0000"/>
                </a:solidFill>
              </a:rPr>
              <a:t>-</a:t>
            </a:r>
            <a:r>
              <a:rPr lang="en-US" b="1" dirty="0" err="1" smtClean="0">
                <a:solidFill>
                  <a:srgbClr val="FF0000"/>
                </a:solidFill>
              </a:rPr>
              <a:t>es</a:t>
            </a:r>
            <a:r>
              <a:rPr lang="en-US" dirty="0" smtClean="0">
                <a:solidFill>
                  <a:srgbClr val="FF0000"/>
                </a:solidFill>
              </a:rPr>
              <a:t>, </a:t>
            </a:r>
            <a:r>
              <a:rPr lang="en-US" b="1" dirty="0" smtClean="0">
                <a:solidFill>
                  <a:srgbClr val="FF0000"/>
                </a:solidFill>
              </a:rPr>
              <a:t>-e</a:t>
            </a:r>
            <a:r>
              <a:rPr lang="en-US" dirty="0" smtClean="0">
                <a:solidFill>
                  <a:srgbClr val="FF0000"/>
                </a:solidFill>
              </a:rPr>
              <a:t>, </a:t>
            </a:r>
            <a:r>
              <a:rPr lang="en-US" b="1" dirty="0" smtClean="0">
                <a:solidFill>
                  <a:srgbClr val="FF0000"/>
                </a:solidFill>
              </a:rPr>
              <a:t>-</a:t>
            </a:r>
            <a:r>
              <a:rPr lang="en-US" b="1" dirty="0" err="1" smtClean="0">
                <a:solidFill>
                  <a:srgbClr val="FF0000"/>
                </a:solidFill>
              </a:rPr>
              <a:t>ons</a:t>
            </a:r>
            <a:r>
              <a:rPr lang="en-US" dirty="0" smtClean="0">
                <a:solidFill>
                  <a:srgbClr val="FF0000"/>
                </a:solidFill>
              </a:rPr>
              <a:t>, </a:t>
            </a:r>
            <a:r>
              <a:rPr lang="en-US" b="1" dirty="0" smtClean="0">
                <a:solidFill>
                  <a:srgbClr val="FF0000"/>
                </a:solidFill>
              </a:rPr>
              <a:t>-</a:t>
            </a:r>
            <a:r>
              <a:rPr lang="en-US" b="1" dirty="0" err="1" smtClean="0">
                <a:solidFill>
                  <a:srgbClr val="FF0000"/>
                </a:solidFill>
              </a:rPr>
              <a:t>ez</a:t>
            </a:r>
            <a:r>
              <a:rPr lang="en-US" dirty="0" smtClean="0">
                <a:solidFill>
                  <a:srgbClr val="FF0000"/>
                </a:solidFill>
              </a:rPr>
              <a:t>, </a:t>
            </a:r>
            <a:r>
              <a:rPr lang="en-US" b="1" dirty="0" smtClean="0">
                <a:solidFill>
                  <a:srgbClr val="FF0000"/>
                </a:solidFill>
              </a:rPr>
              <a:t>-</a:t>
            </a:r>
            <a:r>
              <a:rPr lang="en-US" b="1" dirty="0" err="1" smtClean="0">
                <a:solidFill>
                  <a:srgbClr val="FF0000"/>
                </a:solidFill>
              </a:rPr>
              <a:t>ent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dirty="0" smtClean="0"/>
              <a:t>are for forming the present tense.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pattern can you see? </a:t>
            </a:r>
          </a:p>
          <a:p>
            <a:pPr eaLnBrk="1" hangingPunct="1">
              <a:lnSpc>
                <a:spcPct val="90000"/>
              </a:lnSpc>
            </a:pPr>
            <a:endParaRPr lang="en-US" sz="2800" dirty="0" smtClean="0"/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468313" y="3284538"/>
            <a:ext cx="8351837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/>
          </a:p>
        </p:txBody>
      </p:sp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323850" y="3573463"/>
            <a:ext cx="8496300" cy="931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sz="2800" dirty="0"/>
              <a:t>1. The endings </a:t>
            </a:r>
            <a:r>
              <a:rPr lang="en-US" sz="2800" dirty="0">
                <a:solidFill>
                  <a:srgbClr val="CC3300"/>
                </a:solidFill>
              </a:rPr>
              <a:t>(-</a:t>
            </a:r>
            <a:r>
              <a:rPr lang="en-US" sz="2800" b="1" dirty="0">
                <a:solidFill>
                  <a:srgbClr val="CC3300"/>
                </a:solidFill>
              </a:rPr>
              <a:t>e</a:t>
            </a:r>
            <a:r>
              <a:rPr lang="en-US" sz="2800" dirty="0"/>
              <a:t>, </a:t>
            </a:r>
            <a:r>
              <a:rPr lang="en-US" sz="2800" b="1" dirty="0">
                <a:solidFill>
                  <a:srgbClr val="CC3300"/>
                </a:solidFill>
              </a:rPr>
              <a:t>-</a:t>
            </a:r>
            <a:r>
              <a:rPr lang="en-US" sz="2800" b="1" dirty="0" err="1">
                <a:solidFill>
                  <a:srgbClr val="CC3300"/>
                </a:solidFill>
              </a:rPr>
              <a:t>es</a:t>
            </a:r>
            <a:r>
              <a:rPr lang="en-US" sz="2800" dirty="0"/>
              <a:t>, </a:t>
            </a:r>
            <a:r>
              <a:rPr lang="en-US" sz="2800" dirty="0">
                <a:solidFill>
                  <a:srgbClr val="CC3300"/>
                </a:solidFill>
              </a:rPr>
              <a:t>-</a:t>
            </a:r>
            <a:r>
              <a:rPr lang="en-US" sz="2800" b="1" dirty="0">
                <a:solidFill>
                  <a:srgbClr val="CC3300"/>
                </a:solidFill>
              </a:rPr>
              <a:t>e</a:t>
            </a:r>
            <a:r>
              <a:rPr lang="en-US" sz="2800" dirty="0"/>
              <a:t>, and </a:t>
            </a:r>
            <a:r>
              <a:rPr lang="en-US" sz="2800" dirty="0">
                <a:solidFill>
                  <a:srgbClr val="CC3300"/>
                </a:solidFill>
              </a:rPr>
              <a:t>-</a:t>
            </a:r>
            <a:r>
              <a:rPr lang="en-US" sz="2800" b="1" dirty="0" err="1">
                <a:solidFill>
                  <a:srgbClr val="CC3300"/>
                </a:solidFill>
              </a:rPr>
              <a:t>ent</a:t>
            </a:r>
            <a:r>
              <a:rPr lang="en-US" sz="2800" dirty="0"/>
              <a:t>) are all </a:t>
            </a:r>
            <a:r>
              <a:rPr lang="en-US" sz="2800" b="1" dirty="0">
                <a:solidFill>
                  <a:srgbClr val="FF9900"/>
                </a:solidFill>
              </a:rPr>
              <a:t>silent.</a:t>
            </a:r>
            <a:r>
              <a:rPr lang="en-US" dirty="0"/>
              <a:t> </a:t>
            </a:r>
          </a:p>
          <a:p>
            <a:pPr eaLnBrk="1" hangingPunct="1">
              <a:spcBef>
                <a:spcPct val="50000"/>
              </a:spcBef>
            </a:pPr>
            <a:endParaRPr lang="en-US" dirty="0"/>
          </a:p>
        </p:txBody>
      </p:sp>
      <p:sp>
        <p:nvSpPr>
          <p:cNvPr id="17414" name="Text Box 6"/>
          <p:cNvSpPr txBox="1">
            <a:spLocks noChangeArrowheads="1"/>
          </p:cNvSpPr>
          <p:nvPr/>
        </p:nvSpPr>
        <p:spPr bwMode="auto">
          <a:xfrm>
            <a:off x="395288" y="4365625"/>
            <a:ext cx="82804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/>
              <a:t>2. The only endings that are pronounced are the nous </a:t>
            </a:r>
            <a:r>
              <a:rPr lang="en-US" sz="2800">
                <a:solidFill>
                  <a:schemeClr val="accent2"/>
                </a:solidFill>
              </a:rPr>
              <a:t>(-</a:t>
            </a:r>
            <a:r>
              <a:rPr lang="en-US" sz="2800" b="1">
                <a:solidFill>
                  <a:schemeClr val="accent2"/>
                </a:solidFill>
              </a:rPr>
              <a:t>ons</a:t>
            </a:r>
            <a:r>
              <a:rPr lang="en-US" sz="2800"/>
              <a:t>) and the vous </a:t>
            </a:r>
            <a:r>
              <a:rPr lang="en-US" sz="2800">
                <a:solidFill>
                  <a:schemeClr val="hlink"/>
                </a:solidFill>
              </a:rPr>
              <a:t>(-</a:t>
            </a:r>
            <a:r>
              <a:rPr lang="en-US" sz="2800" b="1">
                <a:solidFill>
                  <a:schemeClr val="hlink"/>
                </a:solidFill>
              </a:rPr>
              <a:t>ez</a:t>
            </a:r>
            <a:r>
              <a:rPr lang="en-US" sz="2800">
                <a:solidFill>
                  <a:schemeClr val="hlink"/>
                </a:solidFill>
              </a:rPr>
              <a:t>)</a:t>
            </a:r>
            <a:r>
              <a:rPr lang="en-US" sz="2800"/>
              <a:t> endings.</a:t>
            </a:r>
          </a:p>
        </p:txBody>
      </p:sp>
    </p:spTree>
    <p:extLst>
      <p:ext uri="{BB962C8B-B14F-4D97-AF65-F5344CB8AC3E}">
        <p14:creationId xmlns:p14="http://schemas.microsoft.com/office/powerpoint/2010/main" val="2619012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3" grpId="0"/>
      <p:bldP spid="174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23850" y="333375"/>
            <a:ext cx="8362950" cy="309562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800" dirty="0" smtClean="0"/>
              <a:t>   The four silent endings form </a:t>
            </a:r>
            <a:r>
              <a:rPr lang="en-US" sz="2800" b="1" dirty="0" smtClean="0"/>
              <a:t>a </a:t>
            </a:r>
            <a:r>
              <a:rPr lang="en-US" sz="2800" b="1" dirty="0" smtClean="0">
                <a:solidFill>
                  <a:srgbClr val="7030A0"/>
                </a:solidFill>
              </a:rPr>
              <a:t>boot </a:t>
            </a:r>
            <a:r>
              <a:rPr lang="en-US" sz="2800" b="1" dirty="0" smtClean="0"/>
              <a:t>shape</a:t>
            </a:r>
            <a:r>
              <a:rPr lang="en-US" sz="2800" dirty="0" smtClean="0"/>
              <a:t> in the verb conjugation. </a:t>
            </a:r>
            <a:br>
              <a:rPr lang="en-US" sz="2800" dirty="0" smtClean="0"/>
            </a:br>
            <a:r>
              <a:rPr lang="en-US" sz="2800" dirty="0" smtClean="0"/>
              <a:t>if you draw the pattern with one continuous line, </a:t>
            </a:r>
          </a:p>
          <a:p>
            <a:pPr eaLnBrk="1" hangingPunct="1">
              <a:buFontTx/>
              <a:buNone/>
            </a:pPr>
            <a:r>
              <a:rPr lang="en-US" sz="2800" dirty="0" smtClean="0"/>
              <a:t>   it looks like a boot. </a:t>
            </a:r>
          </a:p>
          <a:p>
            <a:pPr eaLnBrk="1" hangingPunct="1">
              <a:buFontTx/>
              <a:buNone/>
            </a:pPr>
            <a:endParaRPr lang="en-US" sz="2800" dirty="0" smtClean="0"/>
          </a:p>
        </p:txBody>
      </p:sp>
      <p:pic>
        <p:nvPicPr>
          <p:cNvPr id="6148" name="Picture 4" descr="the boo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50" y="2781300"/>
            <a:ext cx="2058988" cy="223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9281" name="Group 65"/>
          <p:cNvGraphicFramePr>
            <a:graphicFrameLocks noGrp="1"/>
          </p:cNvGraphicFramePr>
          <p:nvPr>
            <p:ph sz="half" idx="2"/>
          </p:nvPr>
        </p:nvGraphicFramePr>
        <p:xfrm>
          <a:off x="4787900" y="2781300"/>
          <a:ext cx="2592388" cy="2232026"/>
        </p:xfrm>
        <a:graphic>
          <a:graphicData uri="http://schemas.openxmlformats.org/drawingml/2006/table">
            <a:tbl>
              <a:tblPr/>
              <a:tblGrid>
                <a:gridCol w="1296988"/>
                <a:gridCol w="1295400"/>
              </a:tblGrid>
              <a:tr h="744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2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4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6167" name="Line 29"/>
          <p:cNvSpPr>
            <a:spLocks noChangeShapeType="1"/>
          </p:cNvSpPr>
          <p:nvPr/>
        </p:nvSpPr>
        <p:spPr bwMode="auto">
          <a:xfrm>
            <a:off x="3348038" y="4221163"/>
            <a:ext cx="1223962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168" name="Text Box 32"/>
          <p:cNvSpPr txBox="1">
            <a:spLocks noChangeArrowheads="1"/>
          </p:cNvSpPr>
          <p:nvPr/>
        </p:nvSpPr>
        <p:spPr bwMode="auto">
          <a:xfrm>
            <a:off x="971550" y="5589240"/>
            <a:ext cx="69119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800"/>
              <a:t>Read and listen to the following example.</a:t>
            </a:r>
            <a:endParaRPr lang="en-US" sz="2800"/>
          </a:p>
        </p:txBody>
      </p:sp>
      <p:sp>
        <p:nvSpPr>
          <p:cNvPr id="6169" name="Line 55"/>
          <p:cNvSpPr>
            <a:spLocks noChangeShapeType="1"/>
          </p:cNvSpPr>
          <p:nvPr/>
        </p:nvSpPr>
        <p:spPr bwMode="auto">
          <a:xfrm>
            <a:off x="7380288" y="4292600"/>
            <a:ext cx="0" cy="5048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5506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Parler = to speak</a:t>
            </a:r>
            <a:endParaRPr lang="en-US" smtClean="0"/>
          </a:p>
        </p:txBody>
      </p:sp>
      <p:pic>
        <p:nvPicPr>
          <p:cNvPr id="11268" name="ver1_ex1.mp3">
            <a:hlinkClick r:id="" action="ppaction://media"/>
          </p:cNvPr>
          <p:cNvPicPr>
            <a:picLocks noChangeAspect="1" noChangeArrowheads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550" y="1052513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1291" name="Group 2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7619897"/>
              </p:ext>
            </p:extLst>
          </p:nvPr>
        </p:nvGraphicFramePr>
        <p:xfrm>
          <a:off x="1619250" y="2060575"/>
          <a:ext cx="5329239" cy="2663826"/>
        </p:xfrm>
        <a:graphic>
          <a:graphicData uri="http://schemas.openxmlformats.org/drawingml/2006/table">
            <a:tbl>
              <a:tblPr/>
              <a:tblGrid>
                <a:gridCol w="2520702"/>
                <a:gridCol w="2808537"/>
              </a:tblGrid>
              <a:tr h="887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Je </a:t>
                      </a:r>
                      <a:r>
                        <a:rPr kumimoji="0" lang="en-GB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parl</a:t>
                      </a:r>
                      <a:r>
                        <a:rPr kumimoji="0" lang="en-GB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e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Nous parl</a:t>
                      </a:r>
                      <a:r>
                        <a:rPr kumimoji="0" lang="en-GB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ons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89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Tu</a:t>
                      </a: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GB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parl</a:t>
                      </a:r>
                      <a:r>
                        <a:rPr kumimoji="0" lang="en-GB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es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Vous parl</a:t>
                      </a:r>
                      <a:r>
                        <a:rPr kumimoji="0" lang="en-GB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ez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87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Il/</a:t>
                      </a:r>
                      <a:r>
                        <a:rPr kumimoji="0" lang="en-GB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elle</a:t>
                      </a: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/on </a:t>
                      </a:r>
                      <a:r>
                        <a:rPr kumimoji="0" lang="en-GB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parl</a:t>
                      </a:r>
                      <a:r>
                        <a:rPr kumimoji="0" lang="en-GB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e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Ils</a:t>
                      </a: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/</a:t>
                      </a:r>
                      <a:r>
                        <a:rPr kumimoji="0" lang="en-GB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elles</a:t>
                      </a: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GB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parl</a:t>
                      </a:r>
                      <a:r>
                        <a:rPr kumimoji="0" lang="en-GB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ent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pic>
        <p:nvPicPr>
          <p:cNvPr id="7187" name="Picture 24" descr="the boot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2025" y="2420888"/>
            <a:ext cx="1593850" cy="172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88" name="Text Box 25"/>
          <p:cNvSpPr txBox="1">
            <a:spLocks noChangeArrowheads="1"/>
          </p:cNvSpPr>
          <p:nvPr/>
        </p:nvSpPr>
        <p:spPr bwMode="auto">
          <a:xfrm>
            <a:off x="1476375" y="5013325"/>
            <a:ext cx="32400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400"/>
              <a:t>Past participle: parlé</a:t>
            </a:r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2359543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2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163" fill="hold"/>
                                        <p:tgtEl>
                                          <p:spTgt spid="1126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268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268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06697703"/>
              </p:ext>
            </p:extLst>
          </p:nvPr>
        </p:nvGraphicFramePr>
        <p:xfrm>
          <a:off x="323528" y="548680"/>
          <a:ext cx="8352928" cy="597666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87938"/>
                <a:gridCol w="2087938"/>
                <a:gridCol w="2088526"/>
                <a:gridCol w="2088526"/>
              </a:tblGrid>
              <a:tr h="3735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 </a:t>
                      </a:r>
                      <a:endParaRPr lang="en-GB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481" marR="5748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 dirty="0">
                          <a:solidFill>
                            <a:srgbClr val="FF0000"/>
                          </a:solidFill>
                          <a:effectLst/>
                        </a:rPr>
                        <a:t>ER VERBS</a:t>
                      </a:r>
                      <a:endParaRPr lang="en-GB" sz="16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481" marR="5748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 dirty="0">
                          <a:solidFill>
                            <a:srgbClr val="FF0000"/>
                          </a:solidFill>
                          <a:effectLst/>
                        </a:rPr>
                        <a:t>IR VERBS</a:t>
                      </a:r>
                      <a:endParaRPr lang="en-GB" sz="16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481" marR="5748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 dirty="0">
                          <a:solidFill>
                            <a:srgbClr val="FF0000"/>
                          </a:solidFill>
                          <a:effectLst/>
                        </a:rPr>
                        <a:t>RE VERBS</a:t>
                      </a:r>
                      <a:endParaRPr lang="en-GB" sz="16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481" marR="57481" marT="0" marB="0"/>
                </a:tc>
              </a:tr>
              <a:tr h="149416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 </a:t>
                      </a:r>
                      <a:endParaRPr lang="en-GB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481" marR="5748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Take off the ER then add the appropriate ending</a:t>
                      </a:r>
                      <a:endParaRPr lang="en-GB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481" marR="5748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Take off the IR and then add the appropriate ending</a:t>
                      </a:r>
                      <a:endParaRPr lang="en-GB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481" marR="5748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Take off  the RE then add the appropriate ending</a:t>
                      </a:r>
                      <a:endParaRPr lang="en-GB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481" marR="57481" marT="0" marB="0"/>
                </a:tc>
              </a:tr>
              <a:tr h="410895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 </a:t>
                      </a:r>
                      <a:endParaRPr lang="en-GB" sz="16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>
                          <a:effectLst/>
                        </a:rPr>
                        <a:t>je</a:t>
                      </a:r>
                      <a:endParaRPr lang="en-GB" sz="16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>
                          <a:effectLst/>
                        </a:rPr>
                        <a:t>tu</a:t>
                      </a:r>
                      <a:endParaRPr lang="en-GB" sz="16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>
                          <a:effectLst/>
                        </a:rPr>
                        <a:t>il</a:t>
                      </a:r>
                      <a:endParaRPr lang="en-GB" sz="16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>
                          <a:effectLst/>
                        </a:rPr>
                        <a:t>elle</a:t>
                      </a:r>
                      <a:endParaRPr lang="en-GB" sz="16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>
                          <a:effectLst/>
                        </a:rPr>
                        <a:t>on</a:t>
                      </a:r>
                      <a:endParaRPr lang="en-GB" sz="16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>
                          <a:effectLst/>
                        </a:rPr>
                        <a:t>nous</a:t>
                      </a:r>
                      <a:endParaRPr lang="en-GB" sz="16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>
                          <a:effectLst/>
                        </a:rPr>
                        <a:t>vous</a:t>
                      </a:r>
                      <a:endParaRPr lang="en-GB" sz="16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>
                          <a:effectLst/>
                        </a:rPr>
                        <a:t>ils </a:t>
                      </a:r>
                      <a:endParaRPr lang="en-GB" sz="16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>
                          <a:effectLst/>
                        </a:rPr>
                        <a:t>elles</a:t>
                      </a:r>
                      <a:endParaRPr lang="en-GB" sz="16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 </a:t>
                      </a:r>
                      <a:endParaRPr lang="en-GB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481" marR="5748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 b="1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en-GB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1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E</a:t>
                      </a:r>
                      <a:endParaRPr lang="en-GB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1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ES</a:t>
                      </a:r>
                      <a:endParaRPr lang="en-GB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1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E</a:t>
                      </a:r>
                      <a:endParaRPr lang="en-GB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1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E</a:t>
                      </a:r>
                      <a:endParaRPr lang="en-GB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1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E</a:t>
                      </a:r>
                      <a:endParaRPr lang="en-GB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1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ONS</a:t>
                      </a:r>
                      <a:endParaRPr lang="en-GB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1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EZ</a:t>
                      </a:r>
                      <a:endParaRPr lang="en-GB" sz="24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 b="1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ENT</a:t>
                      </a:r>
                      <a:endParaRPr lang="en-GB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 b="1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ENT</a:t>
                      </a:r>
                      <a:endParaRPr lang="en-GB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</a:endParaRPr>
                    </a:p>
                  </a:txBody>
                  <a:tcPr marL="57481" marR="5748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 b="1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en-GB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 b="1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IS</a:t>
                      </a:r>
                      <a:endParaRPr lang="en-GB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 b="1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IS</a:t>
                      </a:r>
                      <a:endParaRPr lang="en-GB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 b="1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IT</a:t>
                      </a:r>
                      <a:endParaRPr lang="en-GB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 b="1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IT</a:t>
                      </a:r>
                      <a:endParaRPr lang="en-GB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 b="1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IT</a:t>
                      </a:r>
                      <a:endParaRPr lang="en-GB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 b="1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ISSONS</a:t>
                      </a:r>
                      <a:endParaRPr lang="en-GB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 b="1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ISSEZ</a:t>
                      </a:r>
                      <a:endParaRPr lang="en-GB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 b="1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ISSENT</a:t>
                      </a:r>
                      <a:endParaRPr lang="en-GB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 b="1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ISSENT</a:t>
                      </a:r>
                      <a:endParaRPr lang="en-GB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</a:endParaRPr>
                    </a:p>
                  </a:txBody>
                  <a:tcPr marL="57481" marR="5748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 b="1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en-GB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 b="1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</a:t>
                      </a:r>
                      <a:endParaRPr lang="en-GB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 b="1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</a:t>
                      </a:r>
                      <a:endParaRPr lang="en-GB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 b="1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-</a:t>
                      </a:r>
                      <a:endParaRPr lang="en-GB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 b="1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-</a:t>
                      </a:r>
                      <a:endParaRPr lang="en-GB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 b="1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-</a:t>
                      </a:r>
                      <a:endParaRPr lang="en-GB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 b="1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ONS</a:t>
                      </a:r>
                      <a:endParaRPr lang="en-GB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 b="1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EZ</a:t>
                      </a:r>
                      <a:endParaRPr lang="en-GB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 b="1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ENT</a:t>
                      </a:r>
                      <a:br>
                        <a:rPr lang="en-GB" sz="2400" b="1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</a:br>
                      <a:r>
                        <a:rPr lang="en-GB" sz="2400" b="1" dirty="0" err="1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ENT</a:t>
                      </a:r>
                      <a:endParaRPr lang="en-GB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</a:endParaRPr>
                    </a:p>
                  </a:txBody>
                  <a:tcPr marL="57481" marR="57481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76421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Le </a:t>
            </a:r>
            <a:r>
              <a:rPr lang="en-GB" dirty="0" err="1" smtClean="0"/>
              <a:t>présent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d</a:t>
            </a:r>
            <a:r>
              <a:rPr lang="en-GB" dirty="0" smtClean="0"/>
              <a:t>es </a:t>
            </a:r>
            <a:r>
              <a:rPr lang="en-GB" dirty="0" err="1" smtClean="0"/>
              <a:t>verbes</a:t>
            </a:r>
            <a:r>
              <a:rPr lang="en-GB" dirty="0" smtClean="0"/>
              <a:t> </a:t>
            </a:r>
            <a:r>
              <a:rPr lang="en-GB" dirty="0" err="1" smtClean="0"/>
              <a:t>irréguliers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56775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a</a:t>
            </a:r>
            <a:r>
              <a:rPr lang="en-GB" dirty="0" err="1" smtClean="0"/>
              <a:t>voir</a:t>
            </a:r>
            <a:r>
              <a:rPr lang="en-GB" dirty="0" smtClean="0"/>
              <a:t> et </a:t>
            </a:r>
            <a:r>
              <a:rPr lang="en-GB" dirty="0" err="1" smtClean="0"/>
              <a:t>être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685800"/>
            <a:ext cx="3737992" cy="4471392"/>
          </a:xfrm>
        </p:spPr>
        <p:txBody>
          <a:bodyPr>
            <a:normAutofit fontScale="92500"/>
          </a:bodyPr>
          <a:lstStyle/>
          <a:p>
            <a:pPr>
              <a:lnSpc>
                <a:spcPct val="200000"/>
              </a:lnSpc>
            </a:pPr>
            <a:r>
              <a:rPr lang="en-GB" dirty="0" smtClean="0"/>
              <a:t>J’</a:t>
            </a:r>
          </a:p>
          <a:p>
            <a:pPr>
              <a:lnSpc>
                <a:spcPct val="200000"/>
              </a:lnSpc>
            </a:pPr>
            <a:r>
              <a:rPr lang="en-GB" dirty="0" err="1" smtClean="0"/>
              <a:t>Tu</a:t>
            </a:r>
            <a:r>
              <a:rPr lang="en-GB" dirty="0" smtClean="0"/>
              <a:t> </a:t>
            </a:r>
          </a:p>
          <a:p>
            <a:pPr>
              <a:lnSpc>
                <a:spcPct val="200000"/>
              </a:lnSpc>
            </a:pPr>
            <a:r>
              <a:rPr lang="en-GB" dirty="0" err="1" smtClean="0"/>
              <a:t>il</a:t>
            </a:r>
            <a:r>
              <a:rPr lang="en-GB" dirty="0" smtClean="0"/>
              <a:t>/</a:t>
            </a:r>
            <a:r>
              <a:rPr lang="en-GB" dirty="0" err="1" smtClean="0"/>
              <a:t>elle</a:t>
            </a:r>
            <a:r>
              <a:rPr lang="en-GB" dirty="0" smtClean="0"/>
              <a:t>/on</a:t>
            </a:r>
          </a:p>
          <a:p>
            <a:pPr>
              <a:lnSpc>
                <a:spcPct val="200000"/>
              </a:lnSpc>
            </a:pPr>
            <a:r>
              <a:rPr lang="en-GB" dirty="0" smtClean="0"/>
              <a:t>Nous</a:t>
            </a:r>
          </a:p>
          <a:p>
            <a:pPr>
              <a:lnSpc>
                <a:spcPct val="200000"/>
              </a:lnSpc>
            </a:pPr>
            <a:r>
              <a:rPr lang="en-GB" dirty="0" err="1" smtClean="0"/>
              <a:t>Vous</a:t>
            </a:r>
            <a:endParaRPr lang="en-GB" dirty="0" smtClean="0"/>
          </a:p>
          <a:p>
            <a:pPr>
              <a:lnSpc>
                <a:spcPct val="200000"/>
              </a:lnSpc>
            </a:pPr>
            <a:r>
              <a:rPr lang="en-GB" dirty="0" err="1" smtClean="0"/>
              <a:t>Ils</a:t>
            </a:r>
            <a:r>
              <a:rPr lang="en-GB" dirty="0" smtClean="0"/>
              <a:t>/</a:t>
            </a:r>
            <a:r>
              <a:rPr lang="en-GB" dirty="0" err="1" smtClean="0"/>
              <a:t>elles</a:t>
            </a:r>
            <a:endParaRPr lang="en-GB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659491" y="836645"/>
            <a:ext cx="3737992" cy="4471392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 fontScale="92500"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9436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686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64592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90195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9456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468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200000"/>
              </a:lnSpc>
            </a:pPr>
            <a:r>
              <a:rPr lang="en-GB" dirty="0" smtClean="0"/>
              <a:t>Je</a:t>
            </a:r>
          </a:p>
          <a:p>
            <a:pPr>
              <a:lnSpc>
                <a:spcPct val="200000"/>
              </a:lnSpc>
            </a:pPr>
            <a:r>
              <a:rPr lang="en-GB" dirty="0" err="1" smtClean="0"/>
              <a:t>Tu</a:t>
            </a:r>
            <a:r>
              <a:rPr lang="en-GB" dirty="0" smtClean="0"/>
              <a:t> </a:t>
            </a:r>
          </a:p>
          <a:p>
            <a:pPr>
              <a:lnSpc>
                <a:spcPct val="200000"/>
              </a:lnSpc>
            </a:pPr>
            <a:r>
              <a:rPr lang="en-GB" dirty="0" err="1" smtClean="0"/>
              <a:t>il</a:t>
            </a:r>
            <a:r>
              <a:rPr lang="en-GB" dirty="0" smtClean="0"/>
              <a:t>/</a:t>
            </a:r>
            <a:r>
              <a:rPr lang="en-GB" dirty="0" err="1" smtClean="0"/>
              <a:t>elle</a:t>
            </a:r>
            <a:r>
              <a:rPr lang="en-GB" dirty="0" smtClean="0"/>
              <a:t>/on</a:t>
            </a:r>
          </a:p>
          <a:p>
            <a:pPr>
              <a:lnSpc>
                <a:spcPct val="200000"/>
              </a:lnSpc>
            </a:pPr>
            <a:r>
              <a:rPr lang="en-GB" dirty="0" smtClean="0"/>
              <a:t>Nous</a:t>
            </a:r>
          </a:p>
          <a:p>
            <a:pPr>
              <a:lnSpc>
                <a:spcPct val="200000"/>
              </a:lnSpc>
            </a:pPr>
            <a:r>
              <a:rPr lang="en-GB" dirty="0" err="1" smtClean="0"/>
              <a:t>Vous</a:t>
            </a:r>
            <a:endParaRPr lang="en-GB" dirty="0" smtClean="0"/>
          </a:p>
          <a:p>
            <a:pPr>
              <a:lnSpc>
                <a:spcPct val="200000"/>
              </a:lnSpc>
            </a:pPr>
            <a:r>
              <a:rPr lang="en-GB" dirty="0" err="1" smtClean="0"/>
              <a:t>Ils</a:t>
            </a:r>
            <a:r>
              <a:rPr lang="en-GB" dirty="0" smtClean="0"/>
              <a:t>/</a:t>
            </a:r>
            <a:r>
              <a:rPr lang="en-GB" dirty="0" err="1" smtClean="0"/>
              <a:t>elles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0657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3F7CF89D0DA24182D8BD5910AD89F4" ma:contentTypeVersion="1" ma:contentTypeDescription="Create a new document." ma:contentTypeScope="" ma:versionID="567ae329f6d48215cd46cf3b313343dc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8c5b5cd9b8d25ff6dd15848836f427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B956BA3-D025-4684-8CDC-5FEE4B3A0A6C}">
  <ds:schemaRefs>
    <ds:schemaRef ds:uri="http://schemas.microsoft.com/office/2006/metadata/properties"/>
    <ds:schemaRef ds:uri="http://www.w3.org/XML/1998/namespace"/>
    <ds:schemaRef ds:uri="http://schemas.microsoft.com/sharepoint/v3"/>
    <ds:schemaRef ds:uri="http://schemas.microsoft.com/office/2006/documentManagement/types"/>
    <ds:schemaRef ds:uri="http://purl.org/dc/terms/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4718B3A9-C0F1-48C2-99F9-D90689A618A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0868EBA-A9DC-49F0-8C17-726EDE9051A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159</TotalTime>
  <Words>376</Words>
  <Application>Microsoft Office PowerPoint</Application>
  <PresentationFormat>On-screen Show (4:3)</PresentationFormat>
  <Paragraphs>144</Paragraphs>
  <Slides>13</Slides>
  <Notes>5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NewsPrint</vt:lpstr>
      <vt:lpstr>Le présent </vt:lpstr>
      <vt:lpstr>A reminder:</vt:lpstr>
      <vt:lpstr>PowerPoint Presentation</vt:lpstr>
      <vt:lpstr>PowerPoint Presentation</vt:lpstr>
      <vt:lpstr>PowerPoint Presentation</vt:lpstr>
      <vt:lpstr>Parler = to speak</vt:lpstr>
      <vt:lpstr>PowerPoint Presentation</vt:lpstr>
      <vt:lpstr>Le présent </vt:lpstr>
      <vt:lpstr>avoir et être</vt:lpstr>
      <vt:lpstr>aller et faire</vt:lpstr>
      <vt:lpstr>Lire et boire</vt:lpstr>
      <vt:lpstr>Prendre et pouvoir</vt:lpstr>
      <vt:lpstr>PowerPoint Presentation</vt:lpstr>
    </vt:vector>
  </TitlesOfParts>
  <Company>Godalming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présent</dc:title>
  <dc:creator>Frédérique E. Lecerf</dc:creator>
  <cp:lastModifiedBy>Françoise Marteel</cp:lastModifiedBy>
  <cp:revision>6</cp:revision>
  <dcterms:created xsi:type="dcterms:W3CDTF">2011-09-22T08:32:48Z</dcterms:created>
  <dcterms:modified xsi:type="dcterms:W3CDTF">2014-09-16T13:13:53Z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0x010100793F7CF89D0DA24182D8BD5910AD89F4</vt:lpwstr>
  </property>
</Properties>
</file>