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8"/>
  </p:notesMasterIdLst>
  <p:sldIdLst>
    <p:sldId id="263" r:id="rId5"/>
    <p:sldId id="264" r:id="rId6"/>
    <p:sldId id="265" r:id="rId7"/>
    <p:sldId id="266" r:id="rId8"/>
    <p:sldId id="267" r:id="rId9"/>
    <p:sldId id="268" r:id="rId10"/>
    <p:sldId id="262" r:id="rId11"/>
    <p:sldId id="256" r:id="rId12"/>
    <p:sldId id="269" r:id="rId13"/>
    <p:sldId id="259" r:id="rId14"/>
    <p:sldId id="260" r:id="rId15"/>
    <p:sldId id="261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2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921D2-5013-417B-B34D-C92F1AD9C8C1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4730D-1364-4074-9BB9-E5DB7BF095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58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3A847E-3E9E-4B5B-9D28-21E55E612B5B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866FA4-B9CD-4A35-8774-94FF78817946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C18EA5-32CD-46C8-B083-CE17B62A0426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9F7617-1B05-4DBC-AA41-118C11DC1E12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4F1BA8-3A30-4427-9642-147264AD5304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3F516-6ADA-4192-8DB1-4413B7A20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73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par Madame D Reed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FE41-ED22-4BD2-84E9-8AA7CC039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9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6AE4FFD-4FEB-40E8-9150-773D75B73E04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672CC0C-7672-4051-9E5D-E6FB2B76182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file:///C:\Documents%20and%20Settings\Danielle\My%20Documents\My%20Music\Tex%20audio%20files\ver1\ver1_ex1.mp3" TargetMode="External"/><Relationship Id="rId1" Type="http://schemas.microsoft.com/office/2007/relationships/media" Target="file:///C:\Documents%20and%20Settings\Danielle\My%20Documents\My%20Music\Tex%20audio%20files\ver1\ver1_ex1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présent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es </a:t>
            </a:r>
            <a:r>
              <a:rPr lang="en-GB" dirty="0" err="1" smtClean="0"/>
              <a:t>verbes</a:t>
            </a:r>
            <a:r>
              <a:rPr lang="en-GB" dirty="0" smtClean="0"/>
              <a:t> </a:t>
            </a:r>
            <a:r>
              <a:rPr lang="en-GB" dirty="0" err="1" smtClean="0"/>
              <a:t>réguliers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0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</a:t>
            </a:r>
            <a:r>
              <a:rPr lang="en-GB" dirty="0" err="1" smtClean="0"/>
              <a:t>ller</a:t>
            </a:r>
            <a:r>
              <a:rPr lang="en-GB" dirty="0" smtClean="0"/>
              <a:t> et faire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685800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2675" y="692696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3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Lire et </a:t>
            </a:r>
            <a:r>
              <a:rPr lang="en-GB" dirty="0" err="1" smtClean="0"/>
              <a:t>boire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685800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9478" y="692696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68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Prendre</a:t>
            </a:r>
            <a:r>
              <a:rPr lang="en-GB" dirty="0" smtClean="0"/>
              <a:t> et </a:t>
            </a:r>
            <a:r>
              <a:rPr lang="en-GB" dirty="0" err="1" smtClean="0"/>
              <a:t>pouvoir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685800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4562" y="620688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3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important verbs are irregular. A useful point to remember is that the </a:t>
            </a:r>
            <a:r>
              <a:rPr lang="en-GB" b="1" dirty="0" smtClean="0">
                <a:solidFill>
                  <a:srgbClr val="FF0000"/>
                </a:solidFill>
              </a:rPr>
              <a:t>JE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TU</a:t>
            </a:r>
            <a:r>
              <a:rPr lang="en-GB" dirty="0" smtClean="0"/>
              <a:t> forms of all irregular verbs end in</a:t>
            </a:r>
            <a:r>
              <a:rPr lang="en-GB" b="1" dirty="0" smtClean="0">
                <a:solidFill>
                  <a:srgbClr val="FF0000"/>
                </a:solidFill>
              </a:rPr>
              <a:t> –S </a:t>
            </a:r>
            <a:r>
              <a:rPr lang="en-GB" i="1" dirty="0" smtClean="0">
                <a:solidFill>
                  <a:srgbClr val="C00000"/>
                </a:solidFill>
              </a:rPr>
              <a:t>(except for </a:t>
            </a:r>
            <a:r>
              <a:rPr lang="en-GB" i="1" dirty="0" err="1">
                <a:solidFill>
                  <a:srgbClr val="C00000"/>
                </a:solidFill>
              </a:rPr>
              <a:t>j</a:t>
            </a:r>
            <a:r>
              <a:rPr lang="en-GB" i="1" dirty="0" err="1" smtClean="0">
                <a:solidFill>
                  <a:srgbClr val="C00000"/>
                </a:solidFill>
              </a:rPr>
              <a:t>’ai</a:t>
            </a:r>
            <a:r>
              <a:rPr lang="en-GB" i="1" dirty="0" smtClean="0">
                <a:solidFill>
                  <a:srgbClr val="C00000"/>
                </a:solidFill>
              </a:rPr>
              <a:t>, je </a:t>
            </a:r>
            <a:r>
              <a:rPr lang="en-GB" i="1" dirty="0" err="1" smtClean="0">
                <a:solidFill>
                  <a:srgbClr val="C00000"/>
                </a:solidFill>
              </a:rPr>
              <a:t>veux</a:t>
            </a:r>
            <a:r>
              <a:rPr lang="en-GB" i="1" dirty="0" smtClean="0">
                <a:solidFill>
                  <a:srgbClr val="C00000"/>
                </a:solidFill>
              </a:rPr>
              <a:t>, je </a:t>
            </a:r>
            <a:r>
              <a:rPr lang="en-GB" i="1" dirty="0" err="1" smtClean="0">
                <a:solidFill>
                  <a:srgbClr val="C00000"/>
                </a:solidFill>
              </a:rPr>
              <a:t>peux</a:t>
            </a:r>
            <a:r>
              <a:rPr lang="en-GB" i="1" dirty="0" smtClean="0">
                <a:solidFill>
                  <a:srgbClr val="C00000"/>
                </a:solidFill>
              </a:rPr>
              <a:t>, </a:t>
            </a:r>
            <a:r>
              <a:rPr lang="en-GB" i="1" dirty="0" err="1" smtClean="0">
                <a:solidFill>
                  <a:srgbClr val="C00000"/>
                </a:solidFill>
              </a:rPr>
              <a:t>j’offre</a:t>
            </a:r>
            <a:r>
              <a:rPr lang="en-GB" i="1" dirty="0" smtClean="0">
                <a:solidFill>
                  <a:srgbClr val="C00000"/>
                </a:solidFill>
              </a:rPr>
              <a:t> and verbs like it).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Similarly, </a:t>
            </a: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 forms if irregular verbs end in </a:t>
            </a:r>
            <a:r>
              <a:rPr lang="en-GB" sz="3200" b="1" dirty="0" smtClean="0">
                <a:solidFill>
                  <a:srgbClr val="FF0000"/>
                </a:solidFill>
              </a:rPr>
              <a:t>–t</a:t>
            </a:r>
            <a:r>
              <a:rPr lang="en-GB" sz="3200" b="1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</a:rPr>
              <a:t>(except for </a:t>
            </a:r>
            <a:r>
              <a:rPr lang="en-GB" i="1" dirty="0" err="1" smtClean="0">
                <a:solidFill>
                  <a:srgbClr val="C00000"/>
                </a:solidFill>
              </a:rPr>
              <a:t>il</a:t>
            </a:r>
            <a:r>
              <a:rPr lang="en-GB" i="1" dirty="0" smtClean="0">
                <a:solidFill>
                  <a:srgbClr val="C00000"/>
                </a:solidFill>
              </a:rPr>
              <a:t>/</a:t>
            </a:r>
            <a:r>
              <a:rPr lang="en-GB" i="1" dirty="0" err="1" smtClean="0">
                <a:solidFill>
                  <a:srgbClr val="C00000"/>
                </a:solidFill>
              </a:rPr>
              <a:t>elle</a:t>
            </a:r>
            <a:r>
              <a:rPr lang="en-GB" i="1" dirty="0" smtClean="0">
                <a:solidFill>
                  <a:srgbClr val="C00000"/>
                </a:solidFill>
              </a:rPr>
              <a:t> </a:t>
            </a:r>
            <a:r>
              <a:rPr lang="en-GB" i="1" dirty="0" err="1" smtClean="0">
                <a:solidFill>
                  <a:srgbClr val="C00000"/>
                </a:solidFill>
              </a:rPr>
              <a:t>va</a:t>
            </a:r>
            <a:r>
              <a:rPr lang="en-GB" i="1" dirty="0" smtClean="0">
                <a:solidFill>
                  <a:srgbClr val="C00000"/>
                </a:solidFill>
              </a:rPr>
              <a:t>, </a:t>
            </a:r>
            <a:r>
              <a:rPr lang="en-GB" i="1" dirty="0" err="1" smtClean="0">
                <a:solidFill>
                  <a:srgbClr val="C00000"/>
                </a:solidFill>
              </a:rPr>
              <a:t>il</a:t>
            </a:r>
            <a:r>
              <a:rPr lang="en-GB" i="1" dirty="0" smtClean="0">
                <a:solidFill>
                  <a:srgbClr val="C00000"/>
                </a:solidFill>
              </a:rPr>
              <a:t> a , </a:t>
            </a:r>
            <a:r>
              <a:rPr lang="en-GB" i="1" dirty="0" err="1" smtClean="0">
                <a:solidFill>
                  <a:srgbClr val="C00000"/>
                </a:solidFill>
              </a:rPr>
              <a:t>il</a:t>
            </a:r>
            <a:r>
              <a:rPr lang="en-GB" i="1" dirty="0" smtClean="0">
                <a:solidFill>
                  <a:srgbClr val="C00000"/>
                </a:solidFill>
              </a:rPr>
              <a:t> </a:t>
            </a:r>
            <a:r>
              <a:rPr lang="en-GB" i="1" dirty="0" err="1" smtClean="0">
                <a:solidFill>
                  <a:srgbClr val="C00000"/>
                </a:solidFill>
              </a:rPr>
              <a:t>prend</a:t>
            </a:r>
            <a:r>
              <a:rPr lang="en-GB" i="1" dirty="0" smtClean="0">
                <a:solidFill>
                  <a:srgbClr val="C00000"/>
                </a:solidFill>
              </a:rPr>
              <a:t>)</a:t>
            </a:r>
            <a:endParaRPr lang="en-GB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71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 reminder:</a:t>
            </a: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There are three major groups of regular verbs in French: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verbs with infinitives ending in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, </a:t>
            </a:r>
          </a:p>
          <a:p>
            <a:pPr eaLnBrk="1" hangingPunct="1"/>
            <a:r>
              <a:rPr lang="en-US" dirty="0" smtClean="0"/>
              <a:t>verbs with infinitives ending in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ir</a:t>
            </a:r>
            <a:r>
              <a:rPr lang="en-US" dirty="0" smtClean="0"/>
              <a:t>, and </a:t>
            </a:r>
          </a:p>
          <a:p>
            <a:pPr eaLnBrk="1" hangingPunct="1"/>
            <a:r>
              <a:rPr lang="en-US" dirty="0" smtClean="0"/>
              <a:t>verbs with infinitives ending in </a:t>
            </a:r>
            <a:r>
              <a:rPr lang="en-US" b="1" dirty="0" smtClean="0">
                <a:solidFill>
                  <a:srgbClr val="FF0000"/>
                </a:solidFill>
              </a:rPr>
              <a:t>-re</a:t>
            </a:r>
            <a:r>
              <a:rPr lang="en-US" dirty="0" smtClean="0"/>
              <a:t>. 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779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764704"/>
            <a:ext cx="7560840" cy="525658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er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verbs are the most numerous</a:t>
            </a:r>
          </a:p>
          <a:p>
            <a:pPr marL="609600" indent="-609600" eaLnBrk="1" hangingPunct="1">
              <a:buFontTx/>
              <a:buNone/>
            </a:pPr>
            <a:r>
              <a:rPr lang="en-US" sz="3200" dirty="0" smtClean="0"/>
              <a:t>To conjugate these verbs: </a:t>
            </a:r>
          </a:p>
          <a:p>
            <a:pPr marL="609600" indent="-609600" eaLnBrk="1" hangingPunct="1">
              <a:buFontTx/>
              <a:buNone/>
            </a:pPr>
            <a:endParaRPr lang="en-US" sz="32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z="3200" dirty="0" smtClean="0"/>
              <a:t>drop the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er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from the infinitive to form the stem.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3200" dirty="0" smtClean="0"/>
              <a:t>Next, add the </a:t>
            </a:r>
            <a:r>
              <a:rPr lang="en-US" sz="3200" b="1" dirty="0" smtClean="0"/>
              <a:t>–</a:t>
            </a:r>
            <a:r>
              <a:rPr lang="en-US" sz="3200" b="1" dirty="0" err="1" smtClean="0"/>
              <a:t>er</a:t>
            </a:r>
            <a:r>
              <a:rPr lang="en-US" sz="3200" b="1" dirty="0" smtClean="0"/>
              <a:t> </a:t>
            </a:r>
            <a:r>
              <a:rPr lang="en-US" sz="3200" dirty="0" smtClean="0"/>
              <a:t>endings to the stem. </a:t>
            </a:r>
          </a:p>
          <a:p>
            <a:pPr marL="609600" indent="-609600" eaLnBrk="1" hangingPunct="1">
              <a:buFontTx/>
              <a:buNone/>
            </a:pPr>
            <a:r>
              <a:rPr lang="en-US" sz="3200" dirty="0" smtClean="0"/>
              <a:t>(Different tenses have different endings.)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1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9" y="620712"/>
            <a:ext cx="7632848" cy="237623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The following endings: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-e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ons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ez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err="1" smtClean="0">
                <a:solidFill>
                  <a:srgbClr val="FF0000"/>
                </a:solidFill>
              </a:rPr>
              <a:t>ent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are for forming the present tense.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pattern can you see?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313" y="3284538"/>
            <a:ext cx="8351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23850" y="3573463"/>
            <a:ext cx="849630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dirty="0"/>
              <a:t>1. The endings </a:t>
            </a:r>
            <a:r>
              <a:rPr lang="en-US" sz="2800" dirty="0">
                <a:solidFill>
                  <a:srgbClr val="CC3300"/>
                </a:solidFill>
              </a:rPr>
              <a:t>(-</a:t>
            </a:r>
            <a:r>
              <a:rPr lang="en-US" sz="2800" b="1" dirty="0">
                <a:solidFill>
                  <a:srgbClr val="CC3300"/>
                </a:solidFill>
              </a:rPr>
              <a:t>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CC3300"/>
                </a:solidFill>
              </a:rPr>
              <a:t>-</a:t>
            </a:r>
            <a:r>
              <a:rPr lang="en-US" sz="2800" b="1" dirty="0" err="1">
                <a:solidFill>
                  <a:srgbClr val="CC3300"/>
                </a:solidFill>
              </a:rPr>
              <a:t>es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CC3300"/>
                </a:solidFill>
              </a:rPr>
              <a:t>-</a:t>
            </a:r>
            <a:r>
              <a:rPr lang="en-US" sz="2800" b="1" dirty="0">
                <a:solidFill>
                  <a:srgbClr val="CC3300"/>
                </a:solidFill>
              </a:rPr>
              <a:t>e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CC3300"/>
                </a:solidFill>
              </a:rPr>
              <a:t>-</a:t>
            </a:r>
            <a:r>
              <a:rPr lang="en-US" sz="2800" b="1" dirty="0" err="1">
                <a:solidFill>
                  <a:srgbClr val="CC3300"/>
                </a:solidFill>
              </a:rPr>
              <a:t>ent</a:t>
            </a:r>
            <a:r>
              <a:rPr lang="en-US" sz="2800" dirty="0"/>
              <a:t>) are all </a:t>
            </a:r>
            <a:r>
              <a:rPr lang="en-US" sz="2800" b="1" dirty="0">
                <a:solidFill>
                  <a:srgbClr val="FF9900"/>
                </a:solidFill>
              </a:rPr>
              <a:t>silent.</a:t>
            </a:r>
            <a:r>
              <a:rPr lang="en-US" dirty="0"/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95288" y="4365625"/>
            <a:ext cx="828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2. The only endings that are pronounced are the nous </a:t>
            </a:r>
            <a:r>
              <a:rPr lang="en-US" sz="2800">
                <a:solidFill>
                  <a:schemeClr val="accent2"/>
                </a:solidFill>
              </a:rPr>
              <a:t>(-</a:t>
            </a:r>
            <a:r>
              <a:rPr lang="en-US" sz="2800" b="1">
                <a:solidFill>
                  <a:schemeClr val="accent2"/>
                </a:solidFill>
              </a:rPr>
              <a:t>ons</a:t>
            </a:r>
            <a:r>
              <a:rPr lang="en-US" sz="2800"/>
              <a:t>) and the vous </a:t>
            </a:r>
            <a:r>
              <a:rPr lang="en-US" sz="2800">
                <a:solidFill>
                  <a:schemeClr val="hlink"/>
                </a:solidFill>
              </a:rPr>
              <a:t>(-</a:t>
            </a:r>
            <a:r>
              <a:rPr lang="en-US" sz="2800" b="1">
                <a:solidFill>
                  <a:schemeClr val="hlink"/>
                </a:solidFill>
              </a:rPr>
              <a:t>ez</a:t>
            </a:r>
            <a:r>
              <a:rPr lang="en-US" sz="2800">
                <a:solidFill>
                  <a:schemeClr val="hlink"/>
                </a:solidFill>
              </a:rPr>
              <a:t>)</a:t>
            </a:r>
            <a:r>
              <a:rPr lang="en-US" sz="2800"/>
              <a:t> endings.</a:t>
            </a:r>
          </a:p>
        </p:txBody>
      </p:sp>
    </p:spTree>
    <p:extLst>
      <p:ext uri="{BB962C8B-B14F-4D97-AF65-F5344CB8AC3E}">
        <p14:creationId xmlns:p14="http://schemas.microsoft.com/office/powerpoint/2010/main" val="261901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33375"/>
            <a:ext cx="8362950" cy="3095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   The four silent endings form </a:t>
            </a:r>
            <a:r>
              <a:rPr lang="en-US" sz="2800" b="1" dirty="0" smtClean="0"/>
              <a:t>a </a:t>
            </a:r>
            <a:r>
              <a:rPr lang="en-US" sz="2800" b="1" dirty="0" smtClean="0">
                <a:solidFill>
                  <a:srgbClr val="7030A0"/>
                </a:solidFill>
              </a:rPr>
              <a:t>boot </a:t>
            </a:r>
            <a:r>
              <a:rPr lang="en-US" sz="2800" b="1" dirty="0" smtClean="0"/>
              <a:t>shape</a:t>
            </a:r>
            <a:r>
              <a:rPr lang="en-US" sz="2800" dirty="0" smtClean="0"/>
              <a:t> in the verb conjugation. </a:t>
            </a:r>
            <a:br>
              <a:rPr lang="en-US" sz="2800" dirty="0" smtClean="0"/>
            </a:br>
            <a:r>
              <a:rPr lang="en-US" sz="2800" dirty="0" smtClean="0"/>
              <a:t>if you draw the pattern with one continuous line,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  it looks like a boot. 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pic>
        <p:nvPicPr>
          <p:cNvPr id="6148" name="Picture 4" descr="the b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781300"/>
            <a:ext cx="205898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81" name="Group 65"/>
          <p:cNvGraphicFramePr>
            <a:graphicFrameLocks noGrp="1"/>
          </p:cNvGraphicFramePr>
          <p:nvPr>
            <p:ph sz="half" idx="2"/>
          </p:nvPr>
        </p:nvGraphicFramePr>
        <p:xfrm>
          <a:off x="4787900" y="2781300"/>
          <a:ext cx="2592388" cy="2232026"/>
        </p:xfrm>
        <a:graphic>
          <a:graphicData uri="http://schemas.openxmlformats.org/drawingml/2006/table">
            <a:tbl>
              <a:tblPr/>
              <a:tblGrid>
                <a:gridCol w="1296988"/>
                <a:gridCol w="1295400"/>
              </a:tblGrid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167" name="Line 29"/>
          <p:cNvSpPr>
            <a:spLocks noChangeShapeType="1"/>
          </p:cNvSpPr>
          <p:nvPr/>
        </p:nvSpPr>
        <p:spPr bwMode="auto">
          <a:xfrm>
            <a:off x="3348038" y="4221163"/>
            <a:ext cx="12239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68" name="Text Box 32"/>
          <p:cNvSpPr txBox="1">
            <a:spLocks noChangeArrowheads="1"/>
          </p:cNvSpPr>
          <p:nvPr/>
        </p:nvSpPr>
        <p:spPr bwMode="auto">
          <a:xfrm>
            <a:off x="971550" y="5589240"/>
            <a:ext cx="6911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Read and listen to the following example.</a:t>
            </a:r>
            <a:endParaRPr lang="en-US" sz="2800"/>
          </a:p>
        </p:txBody>
      </p:sp>
      <p:sp>
        <p:nvSpPr>
          <p:cNvPr id="6169" name="Line 55"/>
          <p:cNvSpPr>
            <a:spLocks noChangeShapeType="1"/>
          </p:cNvSpPr>
          <p:nvPr/>
        </p:nvSpPr>
        <p:spPr bwMode="auto">
          <a:xfrm>
            <a:off x="7380288" y="4292600"/>
            <a:ext cx="0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Parler = to speak</a:t>
            </a:r>
            <a:endParaRPr lang="en-US" smtClean="0"/>
          </a:p>
        </p:txBody>
      </p:sp>
      <p:pic>
        <p:nvPicPr>
          <p:cNvPr id="11268" name="ver1_ex1.mp3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0525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91" name="Group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9897"/>
              </p:ext>
            </p:extLst>
          </p:nvPr>
        </p:nvGraphicFramePr>
        <p:xfrm>
          <a:off x="1619250" y="2060575"/>
          <a:ext cx="5329239" cy="2663826"/>
        </p:xfrm>
        <a:graphic>
          <a:graphicData uri="http://schemas.openxmlformats.org/drawingml/2006/table">
            <a:tbl>
              <a:tblPr/>
              <a:tblGrid>
                <a:gridCol w="2520702"/>
                <a:gridCol w="2808537"/>
              </a:tblGrid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parl</a:t>
                      </a: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ons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parl</a:t>
                      </a: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ez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/on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ent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7187" name="Picture 24" descr="the boo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420888"/>
            <a:ext cx="15938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8" name="Text Box 25"/>
          <p:cNvSpPr txBox="1">
            <a:spLocks noChangeArrowheads="1"/>
          </p:cNvSpPr>
          <p:nvPr/>
        </p:nvSpPr>
        <p:spPr bwMode="auto">
          <a:xfrm>
            <a:off x="1476375" y="5013325"/>
            <a:ext cx="324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Past participle: parlé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5954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63" fill="hold"/>
                                        <p:tgtEl>
                                          <p:spTgt spid="112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6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697703"/>
              </p:ext>
            </p:extLst>
          </p:nvPr>
        </p:nvGraphicFramePr>
        <p:xfrm>
          <a:off x="323528" y="548680"/>
          <a:ext cx="8352928" cy="5976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7938"/>
                <a:gridCol w="2087938"/>
                <a:gridCol w="2088526"/>
                <a:gridCol w="2088526"/>
              </a:tblGrid>
              <a:tr h="373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ER VERBS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IR VERBS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RE VERBS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</a:tr>
              <a:tr h="14941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Take off the ER then add the appropriate ending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Take off the IR and then add the appropriate ending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Take off  the RE then add the appropriate ending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</a:tr>
              <a:tr h="4108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je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tu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il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elle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on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nous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vous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ils 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elles</a:t>
                      </a:r>
                      <a:endParaRPr lang="en-GB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EZ</a:t>
                      </a:r>
                      <a:endParaRPr lang="en-GB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ISSONS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ISSEZ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ISSENT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ISSENT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ONS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EZ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ENT</a:t>
                      </a:r>
                      <a:b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en-GB" sz="2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ENT</a:t>
                      </a:r>
                      <a:endParaRPr lang="en-GB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7481" marR="574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4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présent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es </a:t>
            </a:r>
            <a:r>
              <a:rPr lang="en-GB" dirty="0" err="1" smtClean="0"/>
              <a:t>verbes</a:t>
            </a:r>
            <a:r>
              <a:rPr lang="en-GB" dirty="0" smtClean="0"/>
              <a:t> </a:t>
            </a:r>
            <a:r>
              <a:rPr lang="en-GB" dirty="0" err="1" smtClean="0"/>
              <a:t>irréguliers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77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</a:t>
            </a:r>
            <a:r>
              <a:rPr lang="en-GB" dirty="0" err="1" smtClean="0"/>
              <a:t>voir</a:t>
            </a:r>
            <a:r>
              <a:rPr lang="en-GB" dirty="0" smtClean="0"/>
              <a:t> et </a:t>
            </a:r>
            <a:r>
              <a:rPr lang="en-GB" dirty="0" err="1" smtClean="0"/>
              <a:t>être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3737992" cy="4471392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GB" dirty="0" smtClean="0"/>
              <a:t>J’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59491" y="836645"/>
            <a:ext cx="3737992" cy="447139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GB" dirty="0" smtClean="0"/>
              <a:t>Je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Tu</a:t>
            </a:r>
            <a:r>
              <a:rPr lang="en-GB" dirty="0" smtClean="0"/>
              <a:t> 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il</a:t>
            </a:r>
            <a:r>
              <a:rPr lang="en-GB" dirty="0" smtClean="0"/>
              <a:t>/</a:t>
            </a:r>
            <a:r>
              <a:rPr lang="en-GB" dirty="0" err="1" smtClean="0"/>
              <a:t>elle</a:t>
            </a:r>
            <a:r>
              <a:rPr lang="en-GB" dirty="0" smtClean="0"/>
              <a:t>/on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Nous</a:t>
            </a:r>
          </a:p>
          <a:p>
            <a:pPr>
              <a:lnSpc>
                <a:spcPct val="200000"/>
              </a:lnSpc>
            </a:pPr>
            <a:r>
              <a:rPr lang="en-GB" dirty="0" err="1" smtClean="0"/>
              <a:t>Vous</a:t>
            </a:r>
            <a:endParaRPr lang="en-GB" dirty="0" smtClean="0"/>
          </a:p>
          <a:p>
            <a:pPr>
              <a:lnSpc>
                <a:spcPct val="200000"/>
              </a:lnSpc>
            </a:pPr>
            <a:r>
              <a:rPr lang="en-GB" dirty="0" err="1" smtClean="0"/>
              <a:t>Ils</a:t>
            </a:r>
            <a:r>
              <a:rPr lang="en-GB" dirty="0" smtClean="0"/>
              <a:t>/</a:t>
            </a:r>
            <a:r>
              <a:rPr lang="en-GB" dirty="0" err="1" smtClean="0"/>
              <a:t>elles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5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956BA3-D025-4684-8CDC-5FEE4B3A0A6C}">
  <ds:schemaRefs>
    <ds:schemaRef ds:uri="http://schemas.microsoft.com/office/2006/metadata/properties"/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18B3A9-C0F1-48C2-99F9-D90689A618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868EBA-A9DC-49F0-8C17-726EDE9051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159</TotalTime>
  <Words>376</Words>
  <Application>Microsoft Office PowerPoint</Application>
  <PresentationFormat>On-screen Show (4:3)</PresentationFormat>
  <Paragraphs>144</Paragraphs>
  <Slides>13</Slides>
  <Notes>5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NewsPrint</vt:lpstr>
      <vt:lpstr>Le présent </vt:lpstr>
      <vt:lpstr>A reminder:</vt:lpstr>
      <vt:lpstr>PowerPoint Presentation</vt:lpstr>
      <vt:lpstr>PowerPoint Presentation</vt:lpstr>
      <vt:lpstr>PowerPoint Presentation</vt:lpstr>
      <vt:lpstr>Parler = to speak</vt:lpstr>
      <vt:lpstr>PowerPoint Presentation</vt:lpstr>
      <vt:lpstr>Le présent </vt:lpstr>
      <vt:lpstr>avoir et être</vt:lpstr>
      <vt:lpstr>aller et faire</vt:lpstr>
      <vt:lpstr>Lire et boire</vt:lpstr>
      <vt:lpstr>Prendre et pouvoir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présent</dc:title>
  <dc:creator>Frédérique E. Lecerf</dc:creator>
  <cp:lastModifiedBy>Françoise Marteel</cp:lastModifiedBy>
  <cp:revision>6</cp:revision>
  <dcterms:created xsi:type="dcterms:W3CDTF">2011-09-22T08:32:48Z</dcterms:created>
  <dcterms:modified xsi:type="dcterms:W3CDTF">2014-09-16T13:13:53Z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