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8"/>
  </p:handoutMasterIdLst>
  <p:sldIdLst>
    <p:sldId id="256" r:id="rId5"/>
    <p:sldId id="280" r:id="rId6"/>
    <p:sldId id="260" r:id="rId7"/>
    <p:sldId id="261" r:id="rId8"/>
    <p:sldId id="265" r:id="rId9"/>
    <p:sldId id="257" r:id="rId10"/>
    <p:sldId id="263" r:id="rId11"/>
    <p:sldId id="264" r:id="rId12"/>
    <p:sldId id="266" r:id="rId13"/>
    <p:sldId id="267" r:id="rId14"/>
    <p:sldId id="268" r:id="rId15"/>
    <p:sldId id="269" r:id="rId16"/>
    <p:sldId id="270" r:id="rId17"/>
    <p:sldId id="271" r:id="rId18"/>
    <p:sldId id="281" r:id="rId19"/>
    <p:sldId id="272" r:id="rId20"/>
    <p:sldId id="273" r:id="rId21"/>
    <p:sldId id="274" r:id="rId22"/>
    <p:sldId id="275" r:id="rId23"/>
    <p:sldId id="279" r:id="rId24"/>
    <p:sldId id="276" r:id="rId25"/>
    <p:sldId id="277" r:id="rId26"/>
    <p:sldId id="278" r:id="rId27"/>
  </p:sldIdLst>
  <p:sldSz cx="9144000" cy="6858000" type="screen4x3"/>
  <p:notesSz cx="6805613" cy="99393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787"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C62F437-67D2-42EA-9939-42D5AE8F8C62}" type="datetimeFigureOut">
              <a:rPr lang="en-US"/>
              <a:pPr>
                <a:defRPr/>
              </a:pPr>
              <a:t>10/2/2014</a:t>
            </a:fld>
            <a:endParaRPr lang="en-GB"/>
          </a:p>
        </p:txBody>
      </p:sp>
      <p:sp>
        <p:nvSpPr>
          <p:cNvPr id="4" name="Footer Placeholder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CF7CA1A-7DDF-4CBE-AFC8-831C0188A4B9}" type="slidenum">
              <a:rPr lang="en-GB"/>
              <a:pPr>
                <a:defRPr/>
              </a:pPr>
              <a:t>‹#›</a:t>
            </a:fld>
            <a:endParaRPr lang="en-GB"/>
          </a:p>
        </p:txBody>
      </p:sp>
    </p:spTree>
    <p:extLst>
      <p:ext uri="{BB962C8B-B14F-4D97-AF65-F5344CB8AC3E}">
        <p14:creationId xmlns:p14="http://schemas.microsoft.com/office/powerpoint/2010/main" val="100540350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7F8D47B-EDFD-460A-963F-61CE4194A89C}" type="datetimeFigureOut">
              <a:rPr lang="en-US"/>
              <a:pPr>
                <a:defRPr/>
              </a:pPr>
              <a:t>10/2/2014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08C45E0-3565-452A-81F1-FA4350C43A8F}" type="slidenum">
              <a:rPr lang="en-GB"/>
              <a:pPr>
                <a:defRPr/>
              </a:pPr>
              <a:t>‹#›</a:t>
            </a:fld>
            <a:endParaRPr lang="en-GB"/>
          </a:p>
        </p:txBody>
      </p:sp>
    </p:spTree>
    <p:extLst>
      <p:ext uri="{BB962C8B-B14F-4D97-AF65-F5344CB8AC3E}">
        <p14:creationId xmlns:p14="http://schemas.microsoft.com/office/powerpoint/2010/main" val="2152864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36381BE-FF2D-4B92-A6CE-DDB855784EA3}" type="datetimeFigureOut">
              <a:rPr lang="en-US"/>
              <a:pPr>
                <a:defRPr/>
              </a:pPr>
              <a:t>10/2/2014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31DE254-6DED-463C-A1C7-AE37E41F96EB}" type="slidenum">
              <a:rPr lang="en-GB"/>
              <a:pPr>
                <a:defRPr/>
              </a:pPr>
              <a:t>‹#›</a:t>
            </a:fld>
            <a:endParaRPr lang="en-GB"/>
          </a:p>
        </p:txBody>
      </p:sp>
    </p:spTree>
    <p:extLst>
      <p:ext uri="{BB962C8B-B14F-4D97-AF65-F5344CB8AC3E}">
        <p14:creationId xmlns:p14="http://schemas.microsoft.com/office/powerpoint/2010/main" val="3910169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9F62FE1-A658-4035-89C1-521A151452A2}" type="datetimeFigureOut">
              <a:rPr lang="en-US"/>
              <a:pPr>
                <a:defRPr/>
              </a:pPr>
              <a:t>10/2/2014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258F24B-549B-487A-89D9-077C7F760032}" type="slidenum">
              <a:rPr lang="en-GB"/>
              <a:pPr>
                <a:defRPr/>
              </a:pPr>
              <a:t>‹#›</a:t>
            </a:fld>
            <a:endParaRPr lang="en-GB"/>
          </a:p>
        </p:txBody>
      </p:sp>
    </p:spTree>
    <p:extLst>
      <p:ext uri="{BB962C8B-B14F-4D97-AF65-F5344CB8AC3E}">
        <p14:creationId xmlns:p14="http://schemas.microsoft.com/office/powerpoint/2010/main" val="45883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E0AB652-F1E1-4951-87DD-35C8CF7956E3}" type="datetimeFigureOut">
              <a:rPr lang="en-US"/>
              <a:pPr>
                <a:defRPr/>
              </a:pPr>
              <a:t>10/2/2014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8F8F425-192F-4DD2-89B9-1EA63B69F8A6}" type="slidenum">
              <a:rPr lang="en-GB"/>
              <a:pPr>
                <a:defRPr/>
              </a:pPr>
              <a:t>‹#›</a:t>
            </a:fld>
            <a:endParaRPr lang="en-GB"/>
          </a:p>
        </p:txBody>
      </p:sp>
    </p:spTree>
    <p:extLst>
      <p:ext uri="{BB962C8B-B14F-4D97-AF65-F5344CB8AC3E}">
        <p14:creationId xmlns:p14="http://schemas.microsoft.com/office/powerpoint/2010/main" val="1139543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A330404-9169-4C91-97F1-BEBBFF1A2A4E}" type="datetimeFigureOut">
              <a:rPr lang="en-US"/>
              <a:pPr>
                <a:defRPr/>
              </a:pPr>
              <a:t>10/2/2014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DEC895B-D191-43CB-A559-C9A3ED376A4D}" type="slidenum">
              <a:rPr lang="en-GB"/>
              <a:pPr>
                <a:defRPr/>
              </a:pPr>
              <a:t>‹#›</a:t>
            </a:fld>
            <a:endParaRPr lang="en-GB"/>
          </a:p>
        </p:txBody>
      </p:sp>
    </p:spTree>
    <p:extLst>
      <p:ext uri="{BB962C8B-B14F-4D97-AF65-F5344CB8AC3E}">
        <p14:creationId xmlns:p14="http://schemas.microsoft.com/office/powerpoint/2010/main" val="1147695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2AD12E9-8E10-4174-AAEB-6B8CD8296E7E}" type="datetimeFigureOut">
              <a:rPr lang="en-US"/>
              <a:pPr>
                <a:defRPr/>
              </a:pPr>
              <a:t>10/2/2014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1BE37E2-7D88-4B2D-B35D-A72007390981}" type="slidenum">
              <a:rPr lang="en-GB"/>
              <a:pPr>
                <a:defRPr/>
              </a:pPr>
              <a:t>‹#›</a:t>
            </a:fld>
            <a:endParaRPr lang="en-GB"/>
          </a:p>
        </p:txBody>
      </p:sp>
    </p:spTree>
    <p:extLst>
      <p:ext uri="{BB962C8B-B14F-4D97-AF65-F5344CB8AC3E}">
        <p14:creationId xmlns:p14="http://schemas.microsoft.com/office/powerpoint/2010/main" val="32925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F38C80E-20D6-4071-8969-165D08BC4B0D}" type="datetimeFigureOut">
              <a:rPr lang="en-US"/>
              <a:pPr>
                <a:defRPr/>
              </a:pPr>
              <a:t>10/2/2014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D778BEF8-75E9-4AAB-A883-771862188F3B}" type="slidenum">
              <a:rPr lang="en-GB"/>
              <a:pPr>
                <a:defRPr/>
              </a:pPr>
              <a:t>‹#›</a:t>
            </a:fld>
            <a:endParaRPr lang="en-GB"/>
          </a:p>
        </p:txBody>
      </p:sp>
    </p:spTree>
    <p:extLst>
      <p:ext uri="{BB962C8B-B14F-4D97-AF65-F5344CB8AC3E}">
        <p14:creationId xmlns:p14="http://schemas.microsoft.com/office/powerpoint/2010/main" val="3946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0237BF6-820E-4CC2-B42B-BBE685DDA19C}" type="datetimeFigureOut">
              <a:rPr lang="en-US"/>
              <a:pPr>
                <a:defRPr/>
              </a:pPr>
              <a:t>10/2/2014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DB5001B-29EA-496D-A6DF-A3BD3BB8E80C}" type="slidenum">
              <a:rPr lang="en-GB"/>
              <a:pPr>
                <a:defRPr/>
              </a:pPr>
              <a:t>‹#›</a:t>
            </a:fld>
            <a:endParaRPr lang="en-GB"/>
          </a:p>
        </p:txBody>
      </p:sp>
    </p:spTree>
    <p:extLst>
      <p:ext uri="{BB962C8B-B14F-4D97-AF65-F5344CB8AC3E}">
        <p14:creationId xmlns:p14="http://schemas.microsoft.com/office/powerpoint/2010/main" val="630077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8B3DC19-3B1B-403D-A246-E46E8876F768}" type="datetimeFigureOut">
              <a:rPr lang="en-US"/>
              <a:pPr>
                <a:defRPr/>
              </a:pPr>
              <a:t>10/2/2014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79D83C42-06CB-4896-8B26-389C6A977699}" type="slidenum">
              <a:rPr lang="en-GB"/>
              <a:pPr>
                <a:defRPr/>
              </a:pPr>
              <a:t>‹#›</a:t>
            </a:fld>
            <a:endParaRPr lang="en-GB"/>
          </a:p>
        </p:txBody>
      </p:sp>
    </p:spTree>
    <p:extLst>
      <p:ext uri="{BB962C8B-B14F-4D97-AF65-F5344CB8AC3E}">
        <p14:creationId xmlns:p14="http://schemas.microsoft.com/office/powerpoint/2010/main" val="3212319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1E08743-A313-4989-AEFB-0097D113ACC4}" type="datetimeFigureOut">
              <a:rPr lang="en-US"/>
              <a:pPr>
                <a:defRPr/>
              </a:pPr>
              <a:t>10/2/2014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36A7882-D2CC-431F-84B0-4A022D301D24}" type="slidenum">
              <a:rPr lang="en-GB"/>
              <a:pPr>
                <a:defRPr/>
              </a:pPr>
              <a:t>‹#›</a:t>
            </a:fld>
            <a:endParaRPr lang="en-GB"/>
          </a:p>
        </p:txBody>
      </p:sp>
    </p:spTree>
    <p:extLst>
      <p:ext uri="{BB962C8B-B14F-4D97-AF65-F5344CB8AC3E}">
        <p14:creationId xmlns:p14="http://schemas.microsoft.com/office/powerpoint/2010/main" val="4125615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8F182B7-BC91-40AD-AB6B-1F956E93A8EA}" type="datetimeFigureOut">
              <a:rPr lang="en-US"/>
              <a:pPr>
                <a:defRPr/>
              </a:pPr>
              <a:t>10/2/2014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64DD7C9-95D8-44EA-91EB-F68EC1FCBE4E}" type="slidenum">
              <a:rPr lang="en-GB"/>
              <a:pPr>
                <a:defRPr/>
              </a:pPr>
              <a:t>‹#›</a:t>
            </a:fld>
            <a:endParaRPr lang="en-GB"/>
          </a:p>
        </p:txBody>
      </p:sp>
    </p:spTree>
    <p:extLst>
      <p:ext uri="{BB962C8B-B14F-4D97-AF65-F5344CB8AC3E}">
        <p14:creationId xmlns:p14="http://schemas.microsoft.com/office/powerpoint/2010/main" val="1267955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A2F2BF9-52C5-4FE1-B7C7-48FC6362D392}" type="datetimeFigureOut">
              <a:rPr lang="en-US"/>
              <a:pPr>
                <a:defRPr/>
              </a:pPr>
              <a:t>10/2/2014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2364A17-B416-441F-B6EC-306D3D9B19F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www.quia.com/rr/172626.html"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GB" smtClean="0"/>
              <a:t>Les adjectifs possessifs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GB" dirty="0" smtClean="0"/>
              <a:t>Possessive adjectives </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38" y="2143125"/>
            <a:ext cx="7772400" cy="1470025"/>
          </a:xfrm>
        </p:spPr>
        <p:txBody>
          <a:bodyPr rtlCol="0">
            <a:normAutofit fontScale="90000"/>
          </a:bodyPr>
          <a:lstStyle/>
          <a:p>
            <a:pPr eaLnBrk="1" fontAlgn="auto" hangingPunct="1">
              <a:spcAft>
                <a:spcPts val="0"/>
              </a:spcAft>
              <a:defRPr/>
            </a:pPr>
            <a:r>
              <a:rPr lang="fr-FR" dirty="0" smtClean="0"/>
              <a:t>5</a:t>
            </a:r>
            <a:br>
              <a:rPr lang="fr-FR" dirty="0" smtClean="0"/>
            </a:br>
            <a:r>
              <a:rPr lang="fr-FR" dirty="0" smtClean="0"/>
              <a:t>_____ </a:t>
            </a:r>
            <a:r>
              <a:rPr lang="fr-FR" dirty="0"/>
              <a:t>amis sont très sympa. </a:t>
            </a:r>
            <a:r>
              <a:rPr lang="fr-FR" dirty="0" smtClean="0"/>
              <a:t/>
            </a:r>
            <a:br>
              <a:rPr lang="fr-FR" dirty="0" smtClean="0"/>
            </a:br>
            <a:endParaRPr lang="en-GB" dirty="0"/>
          </a:p>
        </p:txBody>
      </p:sp>
      <p:sp>
        <p:nvSpPr>
          <p:cNvPr id="3" name="Subtitle 2"/>
          <p:cNvSpPr>
            <a:spLocks noGrp="1"/>
          </p:cNvSpPr>
          <p:nvPr>
            <p:ph type="subTitle" idx="1"/>
          </p:nvPr>
        </p:nvSpPr>
        <p:spPr/>
        <p:txBody>
          <a:bodyPr rtlCol="0">
            <a:normAutofit/>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Leur </a:t>
            </a:r>
          </a:p>
          <a:p>
            <a:pPr marL="514350" indent="-514350" eaLnBrk="1" fontAlgn="auto" hangingPunct="1">
              <a:spcAft>
                <a:spcPts val="0"/>
              </a:spcAft>
              <a:buFont typeface="Arial" pitchFamily="34" charset="0"/>
              <a:buNone/>
              <a:defRPr/>
            </a:pPr>
            <a:r>
              <a:rPr lang="fr-FR" dirty="0" smtClean="0">
                <a:solidFill>
                  <a:srgbClr val="FF0000"/>
                </a:solidFill>
              </a:rPr>
              <a:t>b) Leurs</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fr-FR" dirty="0"/>
              <a:t>Ils ont acheté _____ maison il y a deux ans. </a:t>
            </a:r>
            <a:r>
              <a:rPr lang="fr-FR" dirty="0" smtClean="0"/>
              <a:t/>
            </a:r>
            <a:br>
              <a:rPr lang="fr-FR" dirty="0" smtClean="0"/>
            </a:br>
            <a:endParaRPr lang="en-GB" dirty="0"/>
          </a:p>
        </p:txBody>
      </p:sp>
      <p:sp>
        <p:nvSpPr>
          <p:cNvPr id="3" name="Subtitle 2"/>
          <p:cNvSpPr>
            <a:spLocks noGrp="1"/>
          </p:cNvSpPr>
          <p:nvPr>
            <p:ph type="subTitle" idx="1"/>
          </p:nvPr>
        </p:nvSpPr>
        <p:spPr/>
        <p:txBody>
          <a:bodyPr rtlCol="0">
            <a:normAutofit/>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leur </a:t>
            </a:r>
          </a:p>
          <a:p>
            <a:pPr marL="514350" indent="-514350" eaLnBrk="1" fontAlgn="auto" hangingPunct="1">
              <a:spcAft>
                <a:spcPts val="0"/>
              </a:spcAft>
              <a:buFont typeface="Arial" pitchFamily="34" charset="0"/>
              <a:buNone/>
              <a:defRPr/>
            </a:pPr>
            <a:r>
              <a:rPr lang="fr-FR" dirty="0" smtClean="0">
                <a:solidFill>
                  <a:srgbClr val="FF0000"/>
                </a:solidFill>
              </a:rPr>
              <a:t>b) leurs</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fr-FR" smtClean="0"/>
              <a:t>Voici _____ stylos. </a:t>
            </a:r>
            <a:br>
              <a:rPr lang="fr-FR" smtClean="0"/>
            </a:br>
            <a:endParaRPr lang="en-GB" smtClean="0"/>
          </a:p>
        </p:txBody>
      </p:sp>
      <p:sp>
        <p:nvSpPr>
          <p:cNvPr id="3" name="Subtitle 2"/>
          <p:cNvSpPr>
            <a:spLocks noGrp="1"/>
          </p:cNvSpPr>
          <p:nvPr>
            <p:ph type="subTitle" idx="1"/>
          </p:nvPr>
        </p:nvSpPr>
        <p:spPr/>
        <p:txBody>
          <a:bodyPr rtlCol="0">
            <a:normAutofit/>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notre </a:t>
            </a:r>
          </a:p>
          <a:p>
            <a:pPr marL="514350" indent="-514350" eaLnBrk="1" fontAlgn="auto" hangingPunct="1">
              <a:spcAft>
                <a:spcPts val="0"/>
              </a:spcAft>
              <a:buFont typeface="Arial" pitchFamily="34" charset="0"/>
              <a:buNone/>
              <a:defRPr/>
            </a:pPr>
            <a:r>
              <a:rPr lang="fr-FR" dirty="0" smtClean="0">
                <a:solidFill>
                  <a:srgbClr val="FF0000"/>
                </a:solidFill>
              </a:rPr>
              <a:t>b) nos</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fr-FR" dirty="0"/>
              <a:t>David a présenté _____ père et _____ mère. </a:t>
            </a:r>
            <a:r>
              <a:rPr lang="fr-FR" dirty="0" smtClean="0"/>
              <a:t/>
            </a:r>
            <a:br>
              <a:rPr lang="fr-FR" dirty="0" smtClean="0"/>
            </a:br>
            <a:r>
              <a:rPr lang="fr-FR" dirty="0"/>
              <a:t/>
            </a:r>
            <a:br>
              <a:rPr lang="fr-FR" dirty="0"/>
            </a:br>
            <a:endParaRPr lang="en-GB" dirty="0"/>
          </a:p>
        </p:txBody>
      </p:sp>
      <p:sp>
        <p:nvSpPr>
          <p:cNvPr id="3" name="Subtitle 2"/>
          <p:cNvSpPr>
            <a:spLocks noGrp="1"/>
          </p:cNvSpPr>
          <p:nvPr>
            <p:ph type="subTitle" idx="1"/>
          </p:nvPr>
        </p:nvSpPr>
        <p:spPr/>
        <p:txBody>
          <a:bodyPr rtlCol="0">
            <a:normAutofit fontScale="85000" lnSpcReduction="20000"/>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son, son </a:t>
            </a:r>
          </a:p>
          <a:p>
            <a:pPr marL="514350" indent="-514350" eaLnBrk="1" fontAlgn="auto" hangingPunct="1">
              <a:spcAft>
                <a:spcPts val="0"/>
              </a:spcAft>
              <a:buFont typeface="Arial" pitchFamily="34" charset="0"/>
              <a:buNone/>
              <a:defRPr/>
            </a:pPr>
            <a:r>
              <a:rPr lang="fr-FR" dirty="0" smtClean="0">
                <a:solidFill>
                  <a:srgbClr val="FF0000"/>
                </a:solidFill>
              </a:rPr>
              <a:t>b) son, sa </a:t>
            </a:r>
          </a:p>
          <a:p>
            <a:pPr marL="514350" indent="-514350" eaLnBrk="1" fontAlgn="auto" hangingPunct="1">
              <a:spcAft>
                <a:spcPts val="0"/>
              </a:spcAft>
              <a:buFont typeface="Arial" pitchFamily="34" charset="0"/>
              <a:buAutoNum type="alphaLcParenR" startAt="3"/>
              <a:defRPr/>
            </a:pPr>
            <a:r>
              <a:rPr lang="fr-FR" dirty="0" smtClean="0">
                <a:solidFill>
                  <a:srgbClr val="FF0000"/>
                </a:solidFill>
              </a:rPr>
              <a:t>sa, son </a:t>
            </a:r>
            <a:endParaRPr lang="fr-FR" dirty="0">
              <a:solidFill>
                <a:srgbClr val="FF0000"/>
              </a:solidFill>
            </a:endParaRPr>
          </a:p>
          <a:p>
            <a:pPr marL="514350" indent="-514350" eaLnBrk="1" fontAlgn="auto" hangingPunct="1">
              <a:spcAft>
                <a:spcPts val="0"/>
              </a:spcAft>
              <a:buFont typeface="Arial" pitchFamily="34" charset="0"/>
              <a:buAutoNum type="alphaLcParenR" startAt="3"/>
              <a:defRPr/>
            </a:pPr>
            <a:r>
              <a:rPr lang="fr-FR" dirty="0" smtClean="0">
                <a:solidFill>
                  <a:srgbClr val="FF0000"/>
                </a:solidFill>
              </a:rPr>
              <a:t> sa, sa </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fr-FR" smtClean="0"/>
              <a:t>Il a partagé _____ idée hier. </a:t>
            </a:r>
            <a:br>
              <a:rPr lang="fr-FR" smtClean="0"/>
            </a:br>
            <a:endParaRPr lang="en-GB" smtClean="0"/>
          </a:p>
        </p:txBody>
      </p:sp>
      <p:sp>
        <p:nvSpPr>
          <p:cNvPr id="3" name="Subtitle 2"/>
          <p:cNvSpPr>
            <a:spLocks noGrp="1"/>
          </p:cNvSpPr>
          <p:nvPr>
            <p:ph type="subTitle" idx="1"/>
          </p:nvPr>
        </p:nvSpPr>
        <p:spPr/>
        <p:txBody>
          <a:bodyPr rtlCol="0">
            <a:normAutofit/>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son </a:t>
            </a:r>
          </a:p>
          <a:p>
            <a:pPr marL="514350" indent="-514350" eaLnBrk="1" fontAlgn="auto" hangingPunct="1">
              <a:spcAft>
                <a:spcPts val="0"/>
              </a:spcAft>
              <a:buFont typeface="Arial" pitchFamily="34" charset="0"/>
              <a:buAutoNum type="alphaLcParenR"/>
              <a:defRPr/>
            </a:pPr>
            <a:r>
              <a:rPr lang="fr-FR" dirty="0" smtClean="0">
                <a:solidFill>
                  <a:srgbClr val="FF0000"/>
                </a:solidFill>
              </a:rPr>
              <a:t> sa </a:t>
            </a:r>
          </a:p>
          <a:p>
            <a:pPr marL="514350" indent="-514350" eaLnBrk="1" fontAlgn="auto" hangingPunct="1">
              <a:spcAft>
                <a:spcPts val="0"/>
              </a:spcAft>
              <a:buFont typeface="Arial" pitchFamily="34" charset="0"/>
              <a:buAutoNum type="alphaLcParenR"/>
              <a:defRPr/>
            </a:pPr>
            <a:r>
              <a:rPr lang="fr-FR" dirty="0" smtClean="0">
                <a:solidFill>
                  <a:srgbClr val="FF0000"/>
                </a:solidFill>
              </a:rPr>
              <a:t>ses</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GB" dirty="0" smtClean="0"/>
              <a:t>Travail à </a:t>
            </a:r>
            <a:r>
              <a:rPr lang="en-GB" dirty="0" err="1" smtClean="0"/>
              <a:t>deux</a:t>
            </a:r>
            <a:endParaRPr lang="en-GB" dirty="0"/>
          </a:p>
        </p:txBody>
      </p:sp>
      <p:sp>
        <p:nvSpPr>
          <p:cNvPr id="3" name="Content Placeholder 2"/>
          <p:cNvSpPr>
            <a:spLocks noGrp="1"/>
          </p:cNvSpPr>
          <p:nvPr>
            <p:ph idx="1"/>
          </p:nvPr>
        </p:nvSpPr>
        <p:spPr>
          <a:xfrm>
            <a:off x="457200" y="1600200"/>
            <a:ext cx="8229600" cy="4709120"/>
          </a:xfrm>
        </p:spPr>
        <p:txBody>
          <a:bodyPr/>
          <a:lstStyle/>
          <a:p>
            <a:pPr marL="0" indent="0">
              <a:buNone/>
            </a:pPr>
            <a:r>
              <a:rPr lang="en-GB" dirty="0" err="1" smtClean="0"/>
              <a:t>Choisissez</a:t>
            </a:r>
            <a:r>
              <a:rPr lang="en-GB" dirty="0" smtClean="0"/>
              <a:t> </a:t>
            </a:r>
            <a:r>
              <a:rPr lang="en-GB" dirty="0" err="1" smtClean="0"/>
              <a:t>une</a:t>
            </a:r>
            <a:r>
              <a:rPr lang="en-GB" dirty="0" smtClean="0"/>
              <a:t> </a:t>
            </a:r>
            <a:r>
              <a:rPr lang="en-GB" dirty="0" err="1" smtClean="0"/>
              <a:t>célébrité</a:t>
            </a:r>
            <a:r>
              <a:rPr lang="en-GB" dirty="0" smtClean="0"/>
              <a:t> et </a:t>
            </a:r>
            <a:r>
              <a:rPr lang="en-GB" dirty="0" err="1" smtClean="0"/>
              <a:t>une</a:t>
            </a:r>
            <a:r>
              <a:rPr lang="en-GB" dirty="0" smtClean="0"/>
              <a:t> destination de </a:t>
            </a:r>
            <a:r>
              <a:rPr lang="en-GB" dirty="0" err="1" smtClean="0"/>
              <a:t>vacances</a:t>
            </a:r>
            <a:r>
              <a:rPr lang="en-GB" dirty="0" smtClean="0"/>
              <a:t>.</a:t>
            </a:r>
          </a:p>
          <a:p>
            <a:pPr marL="0" indent="0">
              <a:buNone/>
            </a:pPr>
            <a:r>
              <a:rPr lang="en-GB" dirty="0" err="1" smtClean="0"/>
              <a:t>Décidez</a:t>
            </a:r>
            <a:r>
              <a:rPr lang="en-GB" dirty="0" smtClean="0"/>
              <a:t> </a:t>
            </a:r>
            <a:r>
              <a:rPr lang="en-GB" dirty="0" err="1" smtClean="0"/>
              <a:t>ce</a:t>
            </a:r>
            <a:r>
              <a:rPr lang="en-GB" dirty="0" smtClean="0"/>
              <a:t> </a:t>
            </a:r>
            <a:r>
              <a:rPr lang="en-GB" dirty="0" err="1" smtClean="0"/>
              <a:t>que</a:t>
            </a:r>
            <a:r>
              <a:rPr lang="en-GB" dirty="0" smtClean="0"/>
              <a:t> la </a:t>
            </a:r>
            <a:r>
              <a:rPr lang="en-GB" dirty="0" err="1" smtClean="0"/>
              <a:t>personne</a:t>
            </a:r>
            <a:r>
              <a:rPr lang="en-GB" dirty="0" smtClean="0"/>
              <a:t> met </a:t>
            </a:r>
            <a:r>
              <a:rPr lang="en-GB" dirty="0" err="1" smtClean="0"/>
              <a:t>dans</a:t>
            </a:r>
            <a:r>
              <a:rPr lang="en-GB" dirty="0" smtClean="0"/>
              <a:t> </a:t>
            </a:r>
            <a:r>
              <a:rPr lang="en-GB" dirty="0" err="1" smtClean="0"/>
              <a:t>sa</a:t>
            </a:r>
            <a:r>
              <a:rPr lang="en-GB" dirty="0" smtClean="0"/>
              <a:t> valise:</a:t>
            </a:r>
          </a:p>
          <a:p>
            <a:pPr marL="0" indent="0">
              <a:buNone/>
            </a:pPr>
            <a:endParaRPr lang="en-GB" dirty="0"/>
          </a:p>
          <a:p>
            <a:pPr marL="0" indent="0">
              <a:buNone/>
            </a:pPr>
            <a:r>
              <a:rPr lang="en-GB" dirty="0" smtClean="0"/>
              <a:t>“</a:t>
            </a:r>
            <a:r>
              <a:rPr lang="en-GB" b="1" i="1" dirty="0" smtClean="0"/>
              <a:t>Cheryl </a:t>
            </a:r>
            <a:r>
              <a:rPr lang="en-GB" b="1" i="1" dirty="0" smtClean="0"/>
              <a:t>Fernandez-</a:t>
            </a:r>
            <a:r>
              <a:rPr lang="en-GB" b="1" i="1" dirty="0" err="1" smtClean="0"/>
              <a:t>Versini</a:t>
            </a:r>
            <a:r>
              <a:rPr lang="en-GB" b="1" i="1" dirty="0" smtClean="0"/>
              <a:t> (Cole)</a:t>
            </a:r>
            <a:r>
              <a:rPr lang="en-GB" b="1" i="1" dirty="0" smtClean="0"/>
              <a:t> </a:t>
            </a:r>
            <a:r>
              <a:rPr lang="en-GB" b="1" i="1" dirty="0" smtClean="0"/>
              <a:t>part en </a:t>
            </a:r>
            <a:r>
              <a:rPr lang="en-GB" b="1" i="1" dirty="0" err="1" smtClean="0"/>
              <a:t>vacances</a:t>
            </a:r>
            <a:r>
              <a:rPr lang="en-GB" b="1" i="1" dirty="0" smtClean="0"/>
              <a:t> aux Bahamas.  </a:t>
            </a:r>
            <a:r>
              <a:rPr lang="en-GB" b="1" i="1" dirty="0" err="1"/>
              <a:t>D</a:t>
            </a:r>
            <a:r>
              <a:rPr lang="en-GB" b="1" i="1" dirty="0" err="1" smtClean="0"/>
              <a:t>ans</a:t>
            </a:r>
            <a:r>
              <a:rPr lang="en-GB" b="1" i="1" dirty="0" smtClean="0"/>
              <a:t> </a:t>
            </a:r>
            <a:r>
              <a:rPr lang="en-GB" b="1" i="1" dirty="0" err="1" smtClean="0"/>
              <a:t>sa</a:t>
            </a:r>
            <a:r>
              <a:rPr lang="en-GB" b="1" i="1" dirty="0" smtClean="0"/>
              <a:t> valise </a:t>
            </a:r>
            <a:r>
              <a:rPr lang="en-GB" b="1" i="1" dirty="0" err="1" smtClean="0"/>
              <a:t>elle</a:t>
            </a:r>
            <a:r>
              <a:rPr lang="en-GB" b="1" i="1" dirty="0" smtClean="0"/>
              <a:t> met …….”</a:t>
            </a:r>
            <a:endParaRPr lang="en-GB" b="1" i="1" dirty="0"/>
          </a:p>
        </p:txBody>
      </p:sp>
      <p:pic>
        <p:nvPicPr>
          <p:cNvPr id="368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2" y="5084628"/>
            <a:ext cx="1890911" cy="1416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6550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pPr eaLnBrk="1" hangingPunct="1"/>
            <a:r>
              <a:rPr lang="en-GB" smtClean="0"/>
              <a:t>Exercices</a:t>
            </a:r>
          </a:p>
        </p:txBody>
      </p:sp>
      <p:sp>
        <p:nvSpPr>
          <p:cNvPr id="3" name="Subtitle 2"/>
          <p:cNvSpPr>
            <a:spLocks noGrp="1"/>
          </p:cNvSpPr>
          <p:nvPr>
            <p:ph type="subTitle" idx="1"/>
          </p:nvPr>
        </p:nvSpPr>
        <p:spPr/>
        <p:txBody>
          <a:bodyPr rtlCol="0">
            <a:normAutofit fontScale="70000" lnSpcReduction="20000"/>
          </a:bodyPr>
          <a:lstStyle/>
          <a:p>
            <a:pPr eaLnBrk="1" fontAlgn="auto" hangingPunct="1">
              <a:spcAft>
                <a:spcPts val="0"/>
              </a:spcAft>
              <a:buFont typeface="Arial" pitchFamily="34" charset="0"/>
              <a:buNone/>
              <a:defRPr/>
            </a:pPr>
            <a:r>
              <a:rPr lang="en-GB" dirty="0" smtClean="0"/>
              <a:t>1.	</a:t>
            </a:r>
            <a:r>
              <a:rPr lang="en-GB" dirty="0" err="1" smtClean="0"/>
              <a:t>Elan</a:t>
            </a:r>
            <a:r>
              <a:rPr lang="en-GB" dirty="0" smtClean="0"/>
              <a:t> p.7 Ex. E-G</a:t>
            </a:r>
          </a:p>
          <a:p>
            <a:pPr eaLnBrk="1" fontAlgn="auto" hangingPunct="1">
              <a:spcAft>
                <a:spcPts val="0"/>
              </a:spcAft>
              <a:buFont typeface="Arial" pitchFamily="34" charset="0"/>
              <a:buNone/>
              <a:defRPr/>
            </a:pPr>
            <a:r>
              <a:rPr lang="en-GB" dirty="0" smtClean="0"/>
              <a:t>Extra: 2.	</a:t>
            </a:r>
            <a:r>
              <a:rPr lang="en-GB" dirty="0" err="1" smtClean="0"/>
              <a:t>Une</a:t>
            </a:r>
            <a:r>
              <a:rPr lang="en-GB" dirty="0" smtClean="0"/>
              <a:t> </a:t>
            </a:r>
            <a:r>
              <a:rPr lang="en-GB" dirty="0" err="1" smtClean="0"/>
              <a:t>traduction</a:t>
            </a:r>
            <a:r>
              <a:rPr lang="en-GB" dirty="0" smtClean="0"/>
              <a:t> avec des </a:t>
            </a:r>
            <a:r>
              <a:rPr lang="en-GB" dirty="0" err="1" smtClean="0"/>
              <a:t>adjectifs</a:t>
            </a:r>
            <a:r>
              <a:rPr lang="en-GB" dirty="0" smtClean="0"/>
              <a:t> </a:t>
            </a:r>
            <a:r>
              <a:rPr lang="en-GB" dirty="0" err="1" smtClean="0"/>
              <a:t>possessifs</a:t>
            </a:r>
            <a:endParaRPr lang="en-GB" dirty="0" smtClean="0"/>
          </a:p>
          <a:p>
            <a:pPr eaLnBrk="1" fontAlgn="auto" hangingPunct="1">
              <a:spcAft>
                <a:spcPts val="0"/>
              </a:spcAft>
              <a:buFont typeface="Arial" pitchFamily="34" charset="0"/>
              <a:buNone/>
              <a:defRPr/>
            </a:pPr>
            <a:r>
              <a:rPr lang="en-GB" dirty="0" smtClean="0"/>
              <a:t>3.	</a:t>
            </a:r>
            <a:r>
              <a:rPr lang="en-GB" dirty="0" err="1" smtClean="0"/>
              <a:t>Une</a:t>
            </a:r>
            <a:r>
              <a:rPr lang="en-GB" dirty="0" smtClean="0"/>
              <a:t> </a:t>
            </a:r>
            <a:r>
              <a:rPr lang="en-GB" dirty="0" err="1" smtClean="0"/>
              <a:t>présentation</a:t>
            </a:r>
            <a:r>
              <a:rPr lang="en-GB" dirty="0" smtClean="0"/>
              <a:t> </a:t>
            </a:r>
            <a:r>
              <a:rPr lang="en-GB" dirty="0" err="1" smtClean="0"/>
              <a:t>sur</a:t>
            </a:r>
            <a:r>
              <a:rPr lang="en-GB" dirty="0" smtClean="0"/>
              <a:t> les </a:t>
            </a:r>
            <a:r>
              <a:rPr lang="en-GB" dirty="0" err="1" smtClean="0"/>
              <a:t>pronoms</a:t>
            </a:r>
            <a:r>
              <a:rPr lang="en-GB" dirty="0" smtClean="0"/>
              <a:t> </a:t>
            </a:r>
            <a:r>
              <a:rPr lang="en-GB" dirty="0" err="1" smtClean="0"/>
              <a:t>possessifs</a:t>
            </a:r>
            <a:r>
              <a:rPr lang="en-GB" dirty="0" smtClean="0"/>
              <a:t> pour </a:t>
            </a:r>
            <a:r>
              <a:rPr lang="en-GB" dirty="0" err="1" smtClean="0"/>
              <a:t>demain</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p:txBody>
          <a:bodyPr/>
          <a:lstStyle/>
          <a:p>
            <a:pPr eaLnBrk="1" hangingPunct="1"/>
            <a:r>
              <a:rPr lang="en-GB" smtClean="0"/>
              <a:t>Jeux</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GB" dirty="0" smtClean="0">
                <a:hlinkClick r:id="rId2"/>
              </a:rPr>
              <a:t>http://www.quia.com/rr/172626.html</a:t>
            </a:r>
            <a:r>
              <a:rPr lang="en-GB" dirty="0" smtClean="0"/>
              <a:t> (</a:t>
            </a:r>
            <a:r>
              <a:rPr lang="en-GB" dirty="0" err="1" smtClean="0"/>
              <a:t>niveau</a:t>
            </a:r>
            <a:r>
              <a:rPr lang="en-GB" dirty="0" smtClean="0"/>
              <a:t> facile)</a:t>
            </a:r>
          </a:p>
          <a:p>
            <a:pPr eaLnBrk="1" fontAlgn="auto" hangingPunct="1">
              <a:spcAft>
                <a:spcPts val="0"/>
              </a:spcAft>
              <a:buFont typeface="Arial" pitchFamily="34" charset="0"/>
              <a:buNone/>
              <a:defRPr/>
            </a:pP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437"/>
          </a:xfrm>
        </p:spPr>
        <p:txBody>
          <a:bodyPr rtlCol="0">
            <a:normAutofit fontScale="90000"/>
          </a:bodyPr>
          <a:lstStyle/>
          <a:p>
            <a:pPr eaLnBrk="1" fontAlgn="auto" hangingPunct="1">
              <a:spcAft>
                <a:spcPts val="0"/>
              </a:spcAft>
              <a:defRPr/>
            </a:pPr>
            <a:r>
              <a:rPr lang="en-GB" dirty="0" err="1" smtClean="0"/>
              <a:t>Traduisez</a:t>
            </a:r>
            <a:endParaRPr lang="en-GB" dirty="0"/>
          </a:p>
        </p:txBody>
      </p:sp>
      <p:sp>
        <p:nvSpPr>
          <p:cNvPr id="3" name="Content Placeholder 2"/>
          <p:cNvSpPr>
            <a:spLocks noGrp="1"/>
          </p:cNvSpPr>
          <p:nvPr>
            <p:ph idx="1"/>
          </p:nvPr>
        </p:nvSpPr>
        <p:spPr>
          <a:xfrm>
            <a:off x="457200" y="1196975"/>
            <a:ext cx="8229600" cy="4929188"/>
          </a:xfrm>
        </p:spPr>
        <p:txBody>
          <a:bodyPr rtlCol="0">
            <a:normAutofit fontScale="85000" lnSpcReduction="20000"/>
          </a:bodyPr>
          <a:lstStyle/>
          <a:p>
            <a:pPr eaLnBrk="1" fontAlgn="auto" hangingPunct="1">
              <a:spcAft>
                <a:spcPts val="0"/>
              </a:spcAft>
              <a:buFont typeface="Arial" pitchFamily="34" charset="0"/>
              <a:buChar char="•"/>
              <a:defRPr/>
            </a:pPr>
            <a:r>
              <a:rPr lang="en-US" b="1" dirty="0" err="1"/>
              <a:t>Traduction</a:t>
            </a:r>
            <a:r>
              <a:rPr lang="en-US" b="1" dirty="0"/>
              <a:t> avec des adjectives </a:t>
            </a:r>
            <a:r>
              <a:rPr lang="en-US" b="1" dirty="0" err="1"/>
              <a:t>possessifs</a:t>
            </a:r>
            <a:endParaRPr lang="en-GB" b="1" dirty="0"/>
          </a:p>
          <a:p>
            <a:pPr marL="0" indent="0" eaLnBrk="1" fontAlgn="auto" hangingPunct="1">
              <a:spcAft>
                <a:spcPts val="0"/>
              </a:spcAft>
              <a:buFont typeface="Arial" pitchFamily="34" charset="0"/>
              <a:buNone/>
              <a:defRPr/>
            </a:pPr>
            <a:r>
              <a:rPr lang="en-US" dirty="0"/>
              <a:t> </a:t>
            </a:r>
            <a:endParaRPr lang="en-GB" dirty="0"/>
          </a:p>
          <a:p>
            <a:pPr eaLnBrk="1" fontAlgn="auto" hangingPunct="1">
              <a:spcAft>
                <a:spcPts val="0"/>
              </a:spcAft>
              <a:buFont typeface="Arial" pitchFamily="34" charset="0"/>
              <a:buChar char="•"/>
              <a:defRPr/>
            </a:pPr>
            <a:r>
              <a:rPr lang="en-US" dirty="0"/>
              <a:t>It has been reported that one of our </a:t>
            </a:r>
            <a:r>
              <a:rPr lang="en-US" dirty="0" err="1"/>
              <a:t>favourite</a:t>
            </a:r>
            <a:r>
              <a:rPr lang="en-US" dirty="0"/>
              <a:t> groups, The Pussycat Dolls are on the point of separating.  Their main reason is that the leader of the group, Nicole </a:t>
            </a:r>
            <a:r>
              <a:rPr lang="en-US" dirty="0" err="1"/>
              <a:t>Scherzinger</a:t>
            </a:r>
            <a:r>
              <a:rPr lang="en-US" dirty="0"/>
              <a:t>, is a victim of the others’ jealousy. Robin </a:t>
            </a:r>
            <a:r>
              <a:rPr lang="en-US" dirty="0" err="1"/>
              <a:t>Antin</a:t>
            </a:r>
            <a:r>
              <a:rPr lang="en-US" dirty="0"/>
              <a:t>, the group’s agent, set the record straight: he denied the allegations and declared that there is no truth in the </a:t>
            </a:r>
            <a:r>
              <a:rPr lang="en-US" dirty="0" err="1"/>
              <a:t>rumours</a:t>
            </a:r>
            <a:r>
              <a:rPr lang="en-US" dirty="0"/>
              <a:t> of their separation.  Apparently, Nicole and the girls have always been very close.  Nicole is and will always remain the creative force of her group and the others appreciate her efforts.</a:t>
            </a:r>
            <a:endParaRPr lang="en-GB" dirty="0"/>
          </a:p>
          <a:p>
            <a:pPr eaLnBrk="1" fontAlgn="auto" hangingPunct="1">
              <a:spcAft>
                <a:spcPts val="0"/>
              </a:spcAft>
              <a:buFont typeface="Arial" pitchFamily="34" charset="0"/>
              <a:buChar char="•"/>
              <a:defRPr/>
            </a:pPr>
            <a:r>
              <a:rPr lang="en-US" dirty="0"/>
              <a:t> </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GB" smtClean="0"/>
              <a:t>La version française</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GB" dirty="0"/>
              <a:t>Il a </a:t>
            </a:r>
            <a:r>
              <a:rPr lang="en-GB" dirty="0" err="1"/>
              <a:t>été</a:t>
            </a:r>
            <a:r>
              <a:rPr lang="en-GB" dirty="0"/>
              <a:t> </a:t>
            </a:r>
            <a:r>
              <a:rPr lang="en-GB" dirty="0" err="1"/>
              <a:t>rapporté</a:t>
            </a:r>
            <a:r>
              <a:rPr lang="en-GB" dirty="0"/>
              <a:t> </a:t>
            </a:r>
            <a:r>
              <a:rPr lang="en-GB" dirty="0" err="1"/>
              <a:t>que</a:t>
            </a:r>
            <a:r>
              <a:rPr lang="en-GB" dirty="0"/>
              <a:t> </a:t>
            </a:r>
            <a:r>
              <a:rPr lang="en-GB" dirty="0" err="1"/>
              <a:t>l’un</a:t>
            </a:r>
            <a:r>
              <a:rPr lang="en-GB" dirty="0"/>
              <a:t> de </a:t>
            </a:r>
            <a:r>
              <a:rPr lang="en-GB" dirty="0" err="1"/>
              <a:t>nos</a:t>
            </a:r>
            <a:r>
              <a:rPr lang="en-GB" dirty="0"/>
              <a:t> </a:t>
            </a:r>
            <a:r>
              <a:rPr lang="en-GB" dirty="0" err="1"/>
              <a:t>groupes</a:t>
            </a:r>
            <a:r>
              <a:rPr lang="en-GB" dirty="0"/>
              <a:t> </a:t>
            </a:r>
            <a:r>
              <a:rPr lang="en-GB" dirty="0" err="1"/>
              <a:t>préférés</a:t>
            </a:r>
            <a:r>
              <a:rPr lang="en-GB" dirty="0"/>
              <a:t>, The Pussycat Dolls, </a:t>
            </a:r>
            <a:r>
              <a:rPr lang="en-GB" dirty="0" err="1"/>
              <a:t>est</a:t>
            </a:r>
            <a:r>
              <a:rPr lang="en-GB" dirty="0"/>
              <a:t> </a:t>
            </a:r>
            <a:r>
              <a:rPr lang="en-GB" dirty="0" err="1"/>
              <a:t>sur</a:t>
            </a:r>
            <a:r>
              <a:rPr lang="en-GB" dirty="0"/>
              <a:t> le point de se </a:t>
            </a:r>
            <a:r>
              <a:rPr lang="en-GB" dirty="0" err="1"/>
              <a:t>séparer</a:t>
            </a:r>
            <a:r>
              <a:rPr lang="en-GB" dirty="0"/>
              <a:t>.  </a:t>
            </a:r>
            <a:r>
              <a:rPr lang="en-GB" dirty="0" err="1"/>
              <a:t>Leur</a:t>
            </a:r>
            <a:r>
              <a:rPr lang="en-GB" dirty="0"/>
              <a:t> raison </a:t>
            </a:r>
            <a:r>
              <a:rPr lang="en-GB" dirty="0" err="1"/>
              <a:t>principale</a:t>
            </a:r>
            <a:r>
              <a:rPr lang="en-GB" dirty="0"/>
              <a:t>, </a:t>
            </a:r>
            <a:r>
              <a:rPr lang="en-GB" dirty="0" err="1"/>
              <a:t>c’est</a:t>
            </a:r>
            <a:r>
              <a:rPr lang="en-GB" dirty="0"/>
              <a:t> </a:t>
            </a:r>
            <a:r>
              <a:rPr lang="en-GB" dirty="0" err="1"/>
              <a:t>que</a:t>
            </a:r>
            <a:r>
              <a:rPr lang="en-GB" dirty="0"/>
              <a:t> la leader du </a:t>
            </a:r>
            <a:r>
              <a:rPr lang="en-GB" dirty="0" err="1"/>
              <a:t>groupe</a:t>
            </a:r>
            <a:r>
              <a:rPr lang="en-GB" dirty="0"/>
              <a:t>, Nicole </a:t>
            </a:r>
            <a:r>
              <a:rPr lang="en-GB" dirty="0" err="1"/>
              <a:t>Scherzinger</a:t>
            </a:r>
            <a:r>
              <a:rPr lang="en-GB" dirty="0"/>
              <a:t>, </a:t>
            </a:r>
            <a:r>
              <a:rPr lang="en-GB" dirty="0" err="1"/>
              <a:t>est</a:t>
            </a:r>
            <a:r>
              <a:rPr lang="en-GB" dirty="0"/>
              <a:t> </a:t>
            </a:r>
            <a:r>
              <a:rPr lang="en-GB" dirty="0" err="1"/>
              <a:t>une</a:t>
            </a:r>
            <a:r>
              <a:rPr lang="en-GB" dirty="0"/>
              <a:t> </a:t>
            </a:r>
            <a:r>
              <a:rPr lang="en-GB" dirty="0" err="1"/>
              <a:t>victime</a:t>
            </a:r>
            <a:r>
              <a:rPr lang="en-GB" dirty="0"/>
              <a:t> de la jalousie des </a:t>
            </a:r>
            <a:r>
              <a:rPr lang="en-GB" dirty="0" err="1"/>
              <a:t>autres</a:t>
            </a:r>
            <a:r>
              <a:rPr lang="en-GB" dirty="0"/>
              <a:t>.  Robin </a:t>
            </a:r>
            <a:r>
              <a:rPr lang="en-GB" dirty="0" err="1"/>
              <a:t>Antin</a:t>
            </a:r>
            <a:r>
              <a:rPr lang="en-GB" dirty="0"/>
              <a:t>, </a:t>
            </a:r>
            <a:r>
              <a:rPr lang="en-GB" dirty="0" err="1"/>
              <a:t>l’agent</a:t>
            </a:r>
            <a:r>
              <a:rPr lang="en-GB" dirty="0"/>
              <a:t> du </a:t>
            </a:r>
            <a:r>
              <a:rPr lang="en-GB" dirty="0" err="1"/>
              <a:t>groupe</a:t>
            </a:r>
            <a:r>
              <a:rPr lang="en-GB" dirty="0"/>
              <a:t>, a </a:t>
            </a:r>
            <a:r>
              <a:rPr lang="en-GB" dirty="0" err="1"/>
              <a:t>mis</a:t>
            </a:r>
            <a:r>
              <a:rPr lang="en-GB" dirty="0"/>
              <a:t> les </a:t>
            </a:r>
            <a:r>
              <a:rPr lang="en-GB" dirty="0" err="1"/>
              <a:t>pendules</a:t>
            </a:r>
            <a:r>
              <a:rPr lang="en-GB" dirty="0"/>
              <a:t> à </a:t>
            </a:r>
            <a:r>
              <a:rPr lang="en-GB" dirty="0" err="1"/>
              <a:t>l’heure</a:t>
            </a:r>
            <a:r>
              <a:rPr lang="en-GB" dirty="0"/>
              <a:t> : </a:t>
            </a:r>
            <a:r>
              <a:rPr lang="en-GB" dirty="0" err="1"/>
              <a:t>il</a:t>
            </a:r>
            <a:r>
              <a:rPr lang="en-GB" dirty="0"/>
              <a:t> a </a:t>
            </a:r>
            <a:r>
              <a:rPr lang="en-GB" dirty="0" err="1"/>
              <a:t>démenti</a:t>
            </a:r>
            <a:r>
              <a:rPr lang="en-GB" dirty="0"/>
              <a:t> </a:t>
            </a:r>
            <a:r>
              <a:rPr lang="en-GB" dirty="0" err="1"/>
              <a:t>ces</a:t>
            </a:r>
            <a:r>
              <a:rPr lang="en-GB" dirty="0"/>
              <a:t> </a:t>
            </a:r>
            <a:r>
              <a:rPr lang="en-GB" dirty="0" err="1"/>
              <a:t>allégations</a:t>
            </a:r>
            <a:r>
              <a:rPr lang="en-GB" dirty="0"/>
              <a:t> et a </a:t>
            </a:r>
            <a:r>
              <a:rPr lang="en-GB" dirty="0" err="1"/>
              <a:t>déclaré</a:t>
            </a:r>
            <a:r>
              <a:rPr lang="en-GB" dirty="0"/>
              <a:t> </a:t>
            </a:r>
            <a:r>
              <a:rPr lang="en-GB" dirty="0" err="1"/>
              <a:t>qu’il</a:t>
            </a:r>
            <a:r>
              <a:rPr lang="en-GB" dirty="0"/>
              <a:t> </a:t>
            </a:r>
            <a:r>
              <a:rPr lang="en-GB" dirty="0" err="1"/>
              <a:t>n’y</a:t>
            </a:r>
            <a:r>
              <a:rPr lang="en-GB" dirty="0"/>
              <a:t> a </a:t>
            </a:r>
            <a:r>
              <a:rPr lang="en-GB" dirty="0" err="1"/>
              <a:t>aucune</a:t>
            </a:r>
            <a:r>
              <a:rPr lang="en-GB" dirty="0"/>
              <a:t> </a:t>
            </a:r>
            <a:r>
              <a:rPr lang="en-GB" dirty="0" err="1"/>
              <a:t>vérité</a:t>
            </a:r>
            <a:r>
              <a:rPr lang="en-GB" dirty="0"/>
              <a:t> </a:t>
            </a:r>
            <a:r>
              <a:rPr lang="en-GB" dirty="0" err="1"/>
              <a:t>dans</a:t>
            </a:r>
            <a:r>
              <a:rPr lang="en-GB" dirty="0"/>
              <a:t> les </a:t>
            </a:r>
            <a:r>
              <a:rPr lang="en-GB" dirty="0" err="1"/>
              <a:t>rumeurs</a:t>
            </a:r>
            <a:r>
              <a:rPr lang="en-GB" dirty="0"/>
              <a:t> de </a:t>
            </a:r>
            <a:r>
              <a:rPr lang="en-GB" dirty="0" err="1"/>
              <a:t>leur</a:t>
            </a:r>
            <a:r>
              <a:rPr lang="en-GB" dirty="0"/>
              <a:t> separation.  </a:t>
            </a:r>
            <a:r>
              <a:rPr lang="en-GB" dirty="0" err="1" smtClean="0"/>
              <a:t>Apparemment</a:t>
            </a:r>
            <a:r>
              <a:rPr lang="en-GB" dirty="0"/>
              <a:t>, Nicole et les </a:t>
            </a:r>
            <a:r>
              <a:rPr lang="en-GB" dirty="0" err="1"/>
              <a:t>filles</a:t>
            </a:r>
            <a:r>
              <a:rPr lang="en-GB" dirty="0"/>
              <a:t> </a:t>
            </a:r>
            <a:r>
              <a:rPr lang="en-GB" dirty="0" err="1"/>
              <a:t>ont</a:t>
            </a:r>
            <a:r>
              <a:rPr lang="en-GB" dirty="0"/>
              <a:t> </a:t>
            </a:r>
            <a:r>
              <a:rPr lang="en-GB" dirty="0" err="1"/>
              <a:t>toujours</a:t>
            </a:r>
            <a:r>
              <a:rPr lang="en-GB" dirty="0"/>
              <a:t> </a:t>
            </a:r>
            <a:r>
              <a:rPr lang="en-GB" dirty="0" err="1"/>
              <a:t>été</a:t>
            </a:r>
            <a:r>
              <a:rPr lang="en-GB" dirty="0"/>
              <a:t> </a:t>
            </a:r>
            <a:r>
              <a:rPr lang="en-GB" dirty="0" err="1"/>
              <a:t>très</a:t>
            </a:r>
            <a:r>
              <a:rPr lang="en-GB" dirty="0"/>
              <a:t> </a:t>
            </a:r>
            <a:r>
              <a:rPr lang="en-GB" dirty="0" err="1"/>
              <a:t>proches</a:t>
            </a:r>
            <a:r>
              <a:rPr lang="en-GB" dirty="0"/>
              <a:t>.  Nicole </a:t>
            </a:r>
            <a:r>
              <a:rPr lang="en-GB" dirty="0" err="1"/>
              <a:t>est</a:t>
            </a:r>
            <a:r>
              <a:rPr lang="en-GB" dirty="0"/>
              <a:t> et </a:t>
            </a:r>
            <a:r>
              <a:rPr lang="en-GB" dirty="0" err="1"/>
              <a:t>restera</a:t>
            </a:r>
            <a:r>
              <a:rPr lang="en-GB" dirty="0"/>
              <a:t> </a:t>
            </a:r>
            <a:r>
              <a:rPr lang="en-GB" dirty="0" err="1"/>
              <a:t>toujours</a:t>
            </a:r>
            <a:r>
              <a:rPr lang="en-GB" dirty="0"/>
              <a:t> la force </a:t>
            </a:r>
            <a:r>
              <a:rPr lang="en-GB" dirty="0" err="1"/>
              <a:t>créatrice</a:t>
            </a:r>
            <a:r>
              <a:rPr lang="en-GB" dirty="0"/>
              <a:t> de son </a:t>
            </a:r>
            <a:r>
              <a:rPr lang="en-GB" dirty="0" err="1"/>
              <a:t>groupe</a:t>
            </a:r>
            <a:r>
              <a:rPr lang="en-GB" dirty="0"/>
              <a:t> et les </a:t>
            </a:r>
            <a:r>
              <a:rPr lang="en-GB" dirty="0" err="1"/>
              <a:t>autres</a:t>
            </a:r>
            <a:r>
              <a:rPr lang="en-GB" dirty="0"/>
              <a:t> </a:t>
            </a:r>
            <a:r>
              <a:rPr lang="en-GB" dirty="0" err="1"/>
              <a:t>apprécient</a:t>
            </a:r>
            <a:r>
              <a:rPr lang="en-GB" dirty="0"/>
              <a:t> </a:t>
            </a:r>
            <a:r>
              <a:rPr lang="en-GB" dirty="0" err="1"/>
              <a:t>ses</a:t>
            </a:r>
            <a:r>
              <a:rPr lang="en-GB" dirty="0"/>
              <a:t> efforts.</a:t>
            </a:r>
          </a:p>
          <a:p>
            <a:pPr eaLnBrk="1" fontAlgn="auto" hangingPunct="1">
              <a:spcAft>
                <a:spcPts val="0"/>
              </a:spcAft>
              <a:buFont typeface="Arial" pitchFamily="34" charset="0"/>
              <a:buChar char="•"/>
              <a:defRPr/>
            </a:pP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260350"/>
            <a:ext cx="8229600" cy="706438"/>
          </a:xfrm>
        </p:spPr>
        <p:txBody>
          <a:bodyPr rtlCol="0">
            <a:normAutofit fontScale="90000"/>
          </a:bodyPr>
          <a:lstStyle/>
          <a:p>
            <a:pPr eaLnBrk="1" fontAlgn="auto" hangingPunct="1">
              <a:spcAft>
                <a:spcPts val="0"/>
              </a:spcAft>
              <a:defRPr/>
            </a:pPr>
            <a:r>
              <a:rPr lang="en-GB" dirty="0" smtClean="0"/>
              <a:t>Les </a:t>
            </a:r>
            <a:r>
              <a:rPr lang="en-GB" dirty="0" err="1" smtClean="0"/>
              <a:t>adjectifs</a:t>
            </a:r>
            <a:r>
              <a:rPr lang="en-GB" dirty="0" smtClean="0"/>
              <a:t> </a:t>
            </a:r>
            <a:r>
              <a:rPr lang="en-GB" dirty="0" err="1" smtClean="0"/>
              <a:t>possessifs</a:t>
            </a:r>
            <a:endParaRPr lang="en-GB" dirty="0"/>
          </a:p>
        </p:txBody>
      </p:sp>
      <p:graphicFrame>
        <p:nvGraphicFramePr>
          <p:cNvPr id="4" name="Table 3"/>
          <p:cNvGraphicFramePr>
            <a:graphicFrameLocks noGrp="1"/>
          </p:cNvGraphicFramePr>
          <p:nvPr/>
        </p:nvGraphicFramePr>
        <p:xfrm>
          <a:off x="684213" y="1412875"/>
          <a:ext cx="7704136" cy="4856162"/>
        </p:xfrm>
        <a:graphic>
          <a:graphicData uri="http://schemas.openxmlformats.org/drawingml/2006/table">
            <a:tbl>
              <a:tblPr firstRow="1" bandRow="1">
                <a:tableStyleId>{5C22544A-7EE6-4342-B048-85BDC9FD1C3A}</a:tableStyleId>
              </a:tblPr>
              <a:tblGrid>
                <a:gridCol w="1412803"/>
                <a:gridCol w="1412803"/>
                <a:gridCol w="1412803"/>
                <a:gridCol w="1412803"/>
                <a:gridCol w="2052924"/>
              </a:tblGrid>
              <a:tr h="1085976">
                <a:tc>
                  <a:txBody>
                    <a:bodyPr/>
                    <a:lstStyle/>
                    <a:p>
                      <a:endParaRPr lang="en-GB" sz="2000" dirty="0"/>
                    </a:p>
                  </a:txBody>
                  <a:tcPr marL="91431" marR="91431" marT="45725" marB="45725"/>
                </a:tc>
                <a:tc>
                  <a:txBody>
                    <a:bodyPr/>
                    <a:lstStyle/>
                    <a:p>
                      <a:r>
                        <a:rPr lang="en-GB" sz="2000" dirty="0" smtClean="0"/>
                        <a:t>masculine</a:t>
                      </a:r>
                      <a:endParaRPr lang="en-GB" sz="2000" dirty="0"/>
                    </a:p>
                  </a:txBody>
                  <a:tcPr marL="91431" marR="91431" marT="45725" marB="45725"/>
                </a:tc>
                <a:tc>
                  <a:txBody>
                    <a:bodyPr/>
                    <a:lstStyle/>
                    <a:p>
                      <a:r>
                        <a:rPr lang="en-GB" sz="2000" dirty="0" smtClean="0"/>
                        <a:t>feminine</a:t>
                      </a:r>
                      <a:endParaRPr lang="en-GB" sz="2000" dirty="0"/>
                    </a:p>
                  </a:txBody>
                  <a:tcPr marL="91431" marR="91431" marT="45725" marB="45725"/>
                </a:tc>
                <a:tc>
                  <a:txBody>
                    <a:bodyPr/>
                    <a:lstStyle/>
                    <a:p>
                      <a:r>
                        <a:rPr lang="en-GB" sz="2000" dirty="0" smtClean="0"/>
                        <a:t>Before a vowel</a:t>
                      </a:r>
                      <a:endParaRPr lang="en-GB" sz="2000" dirty="0"/>
                    </a:p>
                  </a:txBody>
                  <a:tcPr marL="91431" marR="91431" marT="45725" marB="45725"/>
                </a:tc>
                <a:tc>
                  <a:txBody>
                    <a:bodyPr/>
                    <a:lstStyle/>
                    <a:p>
                      <a:r>
                        <a:rPr lang="en-GB" sz="2000" dirty="0" smtClean="0"/>
                        <a:t>plural</a:t>
                      </a:r>
                      <a:endParaRPr lang="en-GB" sz="2000" dirty="0"/>
                    </a:p>
                  </a:txBody>
                  <a:tcPr marL="91431" marR="91431" marT="45725" marB="45725"/>
                </a:tc>
              </a:tr>
              <a:tr h="613813">
                <a:tc>
                  <a:txBody>
                    <a:bodyPr/>
                    <a:lstStyle/>
                    <a:p>
                      <a:r>
                        <a:rPr lang="en-GB" sz="2000" b="1" i="1" dirty="0" smtClean="0">
                          <a:solidFill>
                            <a:schemeClr val="tx1"/>
                          </a:solidFill>
                        </a:rPr>
                        <a:t>my</a:t>
                      </a:r>
                      <a:endParaRPr lang="en-GB" sz="2000" b="1" i="1" dirty="0">
                        <a:solidFill>
                          <a:schemeClr val="tx1"/>
                        </a:solidFill>
                      </a:endParaRPr>
                    </a:p>
                  </a:txBody>
                  <a:tcPr marL="91431" marR="91431" marT="45725" marB="45725"/>
                </a:tc>
                <a:tc>
                  <a:txBody>
                    <a:bodyPr/>
                    <a:lstStyle/>
                    <a:p>
                      <a:r>
                        <a:rPr lang="en-GB" sz="2000" b="1" dirty="0" err="1" smtClean="0">
                          <a:solidFill>
                            <a:srgbClr val="FF0000"/>
                          </a:solidFill>
                        </a:rPr>
                        <a:t>mon</a:t>
                      </a:r>
                      <a:endParaRPr lang="en-GB" sz="2000" b="1" dirty="0">
                        <a:solidFill>
                          <a:srgbClr val="FF0000"/>
                        </a:solidFill>
                      </a:endParaRPr>
                    </a:p>
                  </a:txBody>
                  <a:tcPr marL="91431" marR="91431" marT="45725" marB="45725"/>
                </a:tc>
                <a:tc>
                  <a:txBody>
                    <a:bodyPr/>
                    <a:lstStyle/>
                    <a:p>
                      <a:r>
                        <a:rPr lang="en-GB" sz="2000" b="1" dirty="0" smtClean="0">
                          <a:solidFill>
                            <a:srgbClr val="FF0000"/>
                          </a:solidFill>
                        </a:rPr>
                        <a:t>ma</a:t>
                      </a:r>
                      <a:endParaRPr lang="en-GB" sz="2000" b="1" dirty="0">
                        <a:solidFill>
                          <a:srgbClr val="FF0000"/>
                        </a:solidFill>
                      </a:endParaRPr>
                    </a:p>
                  </a:txBody>
                  <a:tcPr marL="91431" marR="91431" marT="45725" marB="45725"/>
                </a:tc>
                <a:tc>
                  <a:txBody>
                    <a:bodyPr/>
                    <a:lstStyle/>
                    <a:p>
                      <a:r>
                        <a:rPr lang="en-GB" sz="2000" b="1" dirty="0" err="1" smtClean="0">
                          <a:solidFill>
                            <a:schemeClr val="tx1"/>
                          </a:solidFill>
                        </a:rPr>
                        <a:t>mon</a:t>
                      </a:r>
                      <a:endParaRPr lang="en-GB" sz="2000" b="1" dirty="0">
                        <a:solidFill>
                          <a:schemeClr val="tx1"/>
                        </a:solidFill>
                      </a:endParaRPr>
                    </a:p>
                  </a:txBody>
                  <a:tcPr marL="91431" marR="91431" marT="45725" marB="45725"/>
                </a:tc>
                <a:tc>
                  <a:txBody>
                    <a:bodyPr/>
                    <a:lstStyle/>
                    <a:p>
                      <a:r>
                        <a:rPr lang="en-GB" sz="2000" b="1" dirty="0" err="1" smtClean="0">
                          <a:solidFill>
                            <a:srgbClr val="FF0000"/>
                          </a:solidFill>
                        </a:rPr>
                        <a:t>mes</a:t>
                      </a:r>
                      <a:endParaRPr lang="en-GB" sz="2000" b="1" dirty="0">
                        <a:solidFill>
                          <a:srgbClr val="FF0000"/>
                        </a:solidFill>
                      </a:endParaRPr>
                    </a:p>
                  </a:txBody>
                  <a:tcPr marL="91431" marR="91431" marT="45725" marB="45725"/>
                </a:tc>
              </a:tr>
              <a:tr h="613813">
                <a:tc>
                  <a:txBody>
                    <a:bodyPr/>
                    <a:lstStyle/>
                    <a:p>
                      <a:r>
                        <a:rPr lang="en-GB" sz="2000" b="1" i="1" dirty="0" smtClean="0">
                          <a:solidFill>
                            <a:schemeClr val="tx1"/>
                          </a:solidFill>
                        </a:rPr>
                        <a:t>Your (</a:t>
                      </a:r>
                      <a:r>
                        <a:rPr lang="en-GB" sz="2000" b="1" i="1" dirty="0" err="1" smtClean="0">
                          <a:solidFill>
                            <a:schemeClr val="tx1"/>
                          </a:solidFill>
                        </a:rPr>
                        <a:t>tu</a:t>
                      </a:r>
                      <a:r>
                        <a:rPr lang="en-GB" sz="2000" b="1" i="1" dirty="0" smtClean="0">
                          <a:solidFill>
                            <a:schemeClr val="tx1"/>
                          </a:solidFill>
                        </a:rPr>
                        <a:t>)</a:t>
                      </a:r>
                      <a:endParaRPr lang="en-GB" sz="2000" b="1" i="1" dirty="0">
                        <a:solidFill>
                          <a:schemeClr val="tx1"/>
                        </a:solidFill>
                      </a:endParaRPr>
                    </a:p>
                  </a:txBody>
                  <a:tcPr marL="91431" marR="91431" marT="45725" marB="45725"/>
                </a:tc>
                <a:tc>
                  <a:txBody>
                    <a:bodyPr/>
                    <a:lstStyle/>
                    <a:p>
                      <a:r>
                        <a:rPr lang="en-GB" sz="2000" b="1" dirty="0" smtClean="0">
                          <a:solidFill>
                            <a:srgbClr val="FF0000"/>
                          </a:solidFill>
                        </a:rPr>
                        <a:t>ton</a:t>
                      </a:r>
                      <a:endParaRPr lang="en-GB" sz="2000" b="1" dirty="0">
                        <a:solidFill>
                          <a:srgbClr val="FF0000"/>
                        </a:solidFill>
                      </a:endParaRPr>
                    </a:p>
                  </a:txBody>
                  <a:tcPr marL="91431" marR="91431" marT="45725" marB="45725"/>
                </a:tc>
                <a:tc>
                  <a:txBody>
                    <a:bodyPr/>
                    <a:lstStyle/>
                    <a:p>
                      <a:r>
                        <a:rPr lang="en-GB" sz="2000" b="1" dirty="0" err="1" smtClean="0">
                          <a:solidFill>
                            <a:srgbClr val="FF0000"/>
                          </a:solidFill>
                        </a:rPr>
                        <a:t>ta</a:t>
                      </a:r>
                      <a:endParaRPr lang="en-GB" sz="2000" b="1" dirty="0">
                        <a:solidFill>
                          <a:srgbClr val="FF0000"/>
                        </a:solidFill>
                      </a:endParaRPr>
                    </a:p>
                  </a:txBody>
                  <a:tcPr marL="91431" marR="91431" marT="45725" marB="45725"/>
                </a:tc>
                <a:tc>
                  <a:txBody>
                    <a:bodyPr/>
                    <a:lstStyle/>
                    <a:p>
                      <a:r>
                        <a:rPr lang="en-GB" sz="2000" b="1" dirty="0" smtClean="0">
                          <a:solidFill>
                            <a:schemeClr val="tx1"/>
                          </a:solidFill>
                        </a:rPr>
                        <a:t>ton</a:t>
                      </a:r>
                      <a:endParaRPr lang="en-GB" sz="2000" b="1" dirty="0">
                        <a:solidFill>
                          <a:schemeClr val="tx1"/>
                        </a:solidFill>
                      </a:endParaRPr>
                    </a:p>
                  </a:txBody>
                  <a:tcPr marL="91431" marR="91431" marT="45725" marB="45725"/>
                </a:tc>
                <a:tc>
                  <a:txBody>
                    <a:bodyPr/>
                    <a:lstStyle/>
                    <a:p>
                      <a:r>
                        <a:rPr lang="en-GB" sz="2000" b="1" dirty="0" err="1" smtClean="0">
                          <a:solidFill>
                            <a:srgbClr val="FF0000"/>
                          </a:solidFill>
                        </a:rPr>
                        <a:t>tes</a:t>
                      </a:r>
                      <a:endParaRPr lang="en-GB" sz="2000" b="1" dirty="0">
                        <a:solidFill>
                          <a:srgbClr val="FF0000"/>
                        </a:solidFill>
                      </a:endParaRPr>
                    </a:p>
                  </a:txBody>
                  <a:tcPr marL="91431" marR="91431" marT="45725" marB="45725"/>
                </a:tc>
              </a:tr>
              <a:tr h="701121">
                <a:tc>
                  <a:txBody>
                    <a:bodyPr/>
                    <a:lstStyle/>
                    <a:p>
                      <a:r>
                        <a:rPr lang="en-GB" sz="2000" b="1" i="1" dirty="0" smtClean="0">
                          <a:solidFill>
                            <a:schemeClr val="tx1"/>
                          </a:solidFill>
                        </a:rPr>
                        <a:t>his / hers / its</a:t>
                      </a:r>
                      <a:endParaRPr lang="en-GB" sz="2000" b="1" i="1" dirty="0">
                        <a:solidFill>
                          <a:schemeClr val="tx1"/>
                        </a:solidFill>
                      </a:endParaRPr>
                    </a:p>
                  </a:txBody>
                  <a:tcPr marL="91431" marR="91431" marT="45725" marB="45725"/>
                </a:tc>
                <a:tc>
                  <a:txBody>
                    <a:bodyPr/>
                    <a:lstStyle/>
                    <a:p>
                      <a:r>
                        <a:rPr lang="en-GB" sz="2000" b="1" dirty="0" smtClean="0">
                          <a:solidFill>
                            <a:srgbClr val="FF0000"/>
                          </a:solidFill>
                        </a:rPr>
                        <a:t>son</a:t>
                      </a:r>
                      <a:endParaRPr lang="en-GB" sz="2000" b="1" dirty="0">
                        <a:solidFill>
                          <a:srgbClr val="FF0000"/>
                        </a:solidFill>
                      </a:endParaRPr>
                    </a:p>
                  </a:txBody>
                  <a:tcPr marL="91431" marR="91431" marT="45725" marB="45725"/>
                </a:tc>
                <a:tc>
                  <a:txBody>
                    <a:bodyPr/>
                    <a:lstStyle/>
                    <a:p>
                      <a:r>
                        <a:rPr lang="en-GB" sz="2000" b="1" dirty="0" err="1" smtClean="0">
                          <a:solidFill>
                            <a:srgbClr val="FF0000"/>
                          </a:solidFill>
                        </a:rPr>
                        <a:t>sa</a:t>
                      </a:r>
                      <a:endParaRPr lang="en-GB" sz="2000" b="1" dirty="0">
                        <a:solidFill>
                          <a:srgbClr val="FF0000"/>
                        </a:solidFill>
                      </a:endParaRPr>
                    </a:p>
                  </a:txBody>
                  <a:tcPr marL="91431" marR="91431" marT="45725" marB="45725"/>
                </a:tc>
                <a:tc>
                  <a:txBody>
                    <a:bodyPr/>
                    <a:lstStyle/>
                    <a:p>
                      <a:r>
                        <a:rPr lang="en-GB" sz="2000" b="1" dirty="0" smtClean="0">
                          <a:solidFill>
                            <a:schemeClr val="tx1"/>
                          </a:solidFill>
                        </a:rPr>
                        <a:t>son</a:t>
                      </a:r>
                      <a:endParaRPr lang="en-GB" sz="2000" b="1" dirty="0">
                        <a:solidFill>
                          <a:schemeClr val="tx1"/>
                        </a:solidFill>
                      </a:endParaRPr>
                    </a:p>
                  </a:txBody>
                  <a:tcPr marL="91431" marR="91431" marT="45725" marB="45725"/>
                </a:tc>
                <a:tc>
                  <a:txBody>
                    <a:bodyPr/>
                    <a:lstStyle/>
                    <a:p>
                      <a:r>
                        <a:rPr lang="en-GB" sz="2000" b="1" dirty="0" err="1" smtClean="0">
                          <a:solidFill>
                            <a:srgbClr val="FF0000"/>
                          </a:solidFill>
                        </a:rPr>
                        <a:t>ses</a:t>
                      </a:r>
                      <a:endParaRPr lang="en-GB" sz="2000" b="1" dirty="0">
                        <a:solidFill>
                          <a:srgbClr val="FF0000"/>
                        </a:solidFill>
                      </a:endParaRPr>
                    </a:p>
                  </a:txBody>
                  <a:tcPr marL="91431" marR="91431" marT="45725" marB="45725"/>
                </a:tc>
              </a:tr>
              <a:tr h="613813">
                <a:tc>
                  <a:txBody>
                    <a:bodyPr/>
                    <a:lstStyle/>
                    <a:p>
                      <a:r>
                        <a:rPr lang="en-GB" sz="2000" b="1" i="1" dirty="0" smtClean="0">
                          <a:solidFill>
                            <a:schemeClr val="tx1"/>
                          </a:solidFill>
                        </a:rPr>
                        <a:t>our</a:t>
                      </a:r>
                    </a:p>
                  </a:txBody>
                  <a:tcPr marL="91431" marR="91431" marT="45725" marB="45725"/>
                </a:tc>
                <a:tc>
                  <a:txBody>
                    <a:bodyPr/>
                    <a:lstStyle/>
                    <a:p>
                      <a:r>
                        <a:rPr lang="en-GB" sz="2000" b="1" dirty="0" err="1" smtClean="0">
                          <a:solidFill>
                            <a:srgbClr val="FF0000"/>
                          </a:solidFill>
                        </a:rPr>
                        <a:t>notre</a:t>
                      </a:r>
                      <a:endParaRPr lang="en-GB" sz="2000" b="1" dirty="0">
                        <a:solidFill>
                          <a:srgbClr val="FF0000"/>
                        </a:solidFill>
                      </a:endParaRPr>
                    </a:p>
                  </a:txBody>
                  <a:tcPr marL="91431" marR="91431" marT="45725" marB="45725"/>
                </a:tc>
                <a:tc>
                  <a:txBody>
                    <a:bodyPr/>
                    <a:lstStyle/>
                    <a:p>
                      <a:r>
                        <a:rPr lang="en-GB" sz="2000" b="1" dirty="0" err="1" smtClean="0">
                          <a:solidFill>
                            <a:srgbClr val="FF0000"/>
                          </a:solidFill>
                        </a:rPr>
                        <a:t>notre</a:t>
                      </a:r>
                      <a:endParaRPr lang="en-GB" sz="2000" b="1" dirty="0">
                        <a:solidFill>
                          <a:srgbClr val="FF0000"/>
                        </a:solidFill>
                      </a:endParaRPr>
                    </a:p>
                  </a:txBody>
                  <a:tcPr marL="91431" marR="91431" marT="45725" marB="45725"/>
                </a:tc>
                <a:tc>
                  <a:txBody>
                    <a:bodyPr/>
                    <a:lstStyle/>
                    <a:p>
                      <a:r>
                        <a:rPr lang="en-GB" sz="2000" b="1" dirty="0" err="1" smtClean="0">
                          <a:solidFill>
                            <a:schemeClr val="tx1"/>
                          </a:solidFill>
                        </a:rPr>
                        <a:t>notre</a:t>
                      </a:r>
                      <a:endParaRPr lang="en-GB" sz="2000" b="1" dirty="0">
                        <a:solidFill>
                          <a:schemeClr val="tx1"/>
                        </a:solidFill>
                      </a:endParaRPr>
                    </a:p>
                  </a:txBody>
                  <a:tcPr marL="91431" marR="91431" marT="45725" marB="45725"/>
                </a:tc>
                <a:tc>
                  <a:txBody>
                    <a:bodyPr/>
                    <a:lstStyle/>
                    <a:p>
                      <a:r>
                        <a:rPr lang="en-GB" sz="2000" b="1" dirty="0" err="1" smtClean="0">
                          <a:solidFill>
                            <a:srgbClr val="FF0000"/>
                          </a:solidFill>
                        </a:rPr>
                        <a:t>nos</a:t>
                      </a:r>
                      <a:endParaRPr lang="en-GB" sz="2000" b="1" dirty="0">
                        <a:solidFill>
                          <a:srgbClr val="FF0000"/>
                        </a:solidFill>
                      </a:endParaRPr>
                    </a:p>
                  </a:txBody>
                  <a:tcPr marL="91431" marR="91431" marT="45725" marB="45725"/>
                </a:tc>
              </a:tr>
              <a:tr h="613813">
                <a:tc>
                  <a:txBody>
                    <a:bodyPr/>
                    <a:lstStyle/>
                    <a:p>
                      <a:r>
                        <a:rPr lang="en-GB" sz="2000" b="1" i="1" dirty="0" smtClean="0">
                          <a:solidFill>
                            <a:schemeClr val="tx1"/>
                          </a:solidFill>
                        </a:rPr>
                        <a:t>your (</a:t>
                      </a:r>
                      <a:r>
                        <a:rPr lang="en-GB" sz="2000" b="1" i="1" dirty="0" err="1" smtClean="0">
                          <a:solidFill>
                            <a:schemeClr val="tx1"/>
                          </a:solidFill>
                        </a:rPr>
                        <a:t>vous</a:t>
                      </a:r>
                      <a:r>
                        <a:rPr lang="en-GB" sz="2000" b="1" i="1" dirty="0" smtClean="0">
                          <a:solidFill>
                            <a:schemeClr val="tx1"/>
                          </a:solidFill>
                        </a:rPr>
                        <a:t>)</a:t>
                      </a:r>
                      <a:endParaRPr lang="en-GB" sz="2000" b="1" i="1" dirty="0">
                        <a:solidFill>
                          <a:schemeClr val="tx1"/>
                        </a:solidFill>
                      </a:endParaRPr>
                    </a:p>
                  </a:txBody>
                  <a:tcPr marL="91431" marR="91431" marT="45725" marB="45725"/>
                </a:tc>
                <a:tc>
                  <a:txBody>
                    <a:bodyPr/>
                    <a:lstStyle/>
                    <a:p>
                      <a:r>
                        <a:rPr lang="en-GB" sz="2000" b="1" dirty="0" err="1" smtClean="0">
                          <a:solidFill>
                            <a:srgbClr val="FF0000"/>
                          </a:solidFill>
                        </a:rPr>
                        <a:t>votre</a:t>
                      </a:r>
                      <a:endParaRPr lang="en-GB" sz="2000" b="1" dirty="0">
                        <a:solidFill>
                          <a:srgbClr val="FF0000"/>
                        </a:solidFill>
                      </a:endParaRPr>
                    </a:p>
                  </a:txBody>
                  <a:tcPr marL="91431" marR="91431" marT="45725" marB="45725"/>
                </a:tc>
                <a:tc>
                  <a:txBody>
                    <a:bodyPr/>
                    <a:lstStyle/>
                    <a:p>
                      <a:r>
                        <a:rPr lang="en-GB" sz="2000" b="1" dirty="0" err="1" smtClean="0">
                          <a:solidFill>
                            <a:srgbClr val="FF0000"/>
                          </a:solidFill>
                        </a:rPr>
                        <a:t>votre</a:t>
                      </a:r>
                      <a:endParaRPr lang="en-GB" sz="2000" b="1" dirty="0">
                        <a:solidFill>
                          <a:srgbClr val="FF0000"/>
                        </a:solidFill>
                      </a:endParaRPr>
                    </a:p>
                  </a:txBody>
                  <a:tcPr marL="91431" marR="91431" marT="45725" marB="45725"/>
                </a:tc>
                <a:tc>
                  <a:txBody>
                    <a:bodyPr/>
                    <a:lstStyle/>
                    <a:p>
                      <a:r>
                        <a:rPr lang="en-GB" sz="2000" b="1" dirty="0" err="1" smtClean="0">
                          <a:solidFill>
                            <a:schemeClr val="tx1"/>
                          </a:solidFill>
                        </a:rPr>
                        <a:t>votre</a:t>
                      </a:r>
                      <a:endParaRPr lang="en-GB" sz="2000" b="1" dirty="0">
                        <a:solidFill>
                          <a:schemeClr val="tx1"/>
                        </a:solidFill>
                      </a:endParaRPr>
                    </a:p>
                  </a:txBody>
                  <a:tcPr marL="91431" marR="91431" marT="45725" marB="45725"/>
                </a:tc>
                <a:tc>
                  <a:txBody>
                    <a:bodyPr/>
                    <a:lstStyle/>
                    <a:p>
                      <a:r>
                        <a:rPr lang="en-GB" sz="2000" b="1" dirty="0" err="1" smtClean="0">
                          <a:solidFill>
                            <a:srgbClr val="FF0000"/>
                          </a:solidFill>
                        </a:rPr>
                        <a:t>vos</a:t>
                      </a:r>
                      <a:endParaRPr lang="en-GB" sz="2000" b="1" dirty="0">
                        <a:solidFill>
                          <a:srgbClr val="FF0000"/>
                        </a:solidFill>
                      </a:endParaRPr>
                    </a:p>
                  </a:txBody>
                  <a:tcPr marL="91431" marR="91431" marT="45725" marB="45725"/>
                </a:tc>
              </a:tr>
              <a:tr h="613813">
                <a:tc>
                  <a:txBody>
                    <a:bodyPr/>
                    <a:lstStyle/>
                    <a:p>
                      <a:r>
                        <a:rPr lang="en-GB" sz="2000" b="1" i="1" dirty="0" smtClean="0">
                          <a:solidFill>
                            <a:schemeClr val="tx1"/>
                          </a:solidFill>
                        </a:rPr>
                        <a:t>their</a:t>
                      </a:r>
                      <a:endParaRPr lang="en-GB" sz="2000" b="1" i="1" dirty="0">
                        <a:solidFill>
                          <a:schemeClr val="tx1"/>
                        </a:solidFill>
                      </a:endParaRPr>
                    </a:p>
                  </a:txBody>
                  <a:tcPr marL="91431" marR="91431" marT="45725" marB="45725"/>
                </a:tc>
                <a:tc>
                  <a:txBody>
                    <a:bodyPr/>
                    <a:lstStyle/>
                    <a:p>
                      <a:r>
                        <a:rPr lang="en-GB" sz="2000" b="1" dirty="0" err="1" smtClean="0">
                          <a:solidFill>
                            <a:srgbClr val="FF0000"/>
                          </a:solidFill>
                        </a:rPr>
                        <a:t>leur</a:t>
                      </a:r>
                      <a:endParaRPr lang="en-GB" sz="2000" b="1" dirty="0">
                        <a:solidFill>
                          <a:srgbClr val="FF0000"/>
                        </a:solidFill>
                      </a:endParaRPr>
                    </a:p>
                  </a:txBody>
                  <a:tcPr marL="91431" marR="91431" marT="45725" marB="45725"/>
                </a:tc>
                <a:tc>
                  <a:txBody>
                    <a:bodyPr/>
                    <a:lstStyle/>
                    <a:p>
                      <a:r>
                        <a:rPr lang="en-GB" sz="2000" b="1" dirty="0" err="1" smtClean="0">
                          <a:solidFill>
                            <a:srgbClr val="FF0000"/>
                          </a:solidFill>
                        </a:rPr>
                        <a:t>leur</a:t>
                      </a:r>
                      <a:endParaRPr lang="en-GB" sz="2000" b="1" dirty="0">
                        <a:solidFill>
                          <a:srgbClr val="FF0000"/>
                        </a:solidFill>
                      </a:endParaRPr>
                    </a:p>
                  </a:txBody>
                  <a:tcPr marL="91431" marR="91431" marT="45725" marB="45725"/>
                </a:tc>
                <a:tc>
                  <a:txBody>
                    <a:bodyPr/>
                    <a:lstStyle/>
                    <a:p>
                      <a:r>
                        <a:rPr lang="en-GB" sz="2000" b="1" dirty="0" err="1" smtClean="0">
                          <a:solidFill>
                            <a:schemeClr val="tx1"/>
                          </a:solidFill>
                        </a:rPr>
                        <a:t>leur</a:t>
                      </a:r>
                      <a:endParaRPr lang="en-GB" sz="2000" b="1" dirty="0">
                        <a:solidFill>
                          <a:schemeClr val="tx1"/>
                        </a:solidFill>
                      </a:endParaRPr>
                    </a:p>
                  </a:txBody>
                  <a:tcPr marL="91431" marR="91431" marT="45725" marB="45725"/>
                </a:tc>
                <a:tc>
                  <a:txBody>
                    <a:bodyPr/>
                    <a:lstStyle/>
                    <a:p>
                      <a:r>
                        <a:rPr lang="en-GB" sz="2000" b="1" dirty="0" smtClean="0">
                          <a:solidFill>
                            <a:srgbClr val="FF0000"/>
                          </a:solidFill>
                        </a:rPr>
                        <a:t> </a:t>
                      </a:r>
                      <a:r>
                        <a:rPr lang="en-GB" sz="2000" b="1" dirty="0" err="1" smtClean="0">
                          <a:solidFill>
                            <a:srgbClr val="FF0000"/>
                          </a:solidFill>
                        </a:rPr>
                        <a:t>leurs</a:t>
                      </a:r>
                      <a:endParaRPr lang="en-GB" sz="2000" b="1" dirty="0">
                        <a:solidFill>
                          <a:srgbClr val="FF0000"/>
                        </a:solidFill>
                      </a:endParaRPr>
                    </a:p>
                  </a:txBody>
                  <a:tcPr marL="91431" marR="91431" marT="45725" marB="45725"/>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260350"/>
            <a:ext cx="8229600" cy="706438"/>
          </a:xfrm>
        </p:spPr>
        <p:txBody>
          <a:bodyPr rtlCol="0">
            <a:normAutofit fontScale="90000"/>
          </a:bodyPr>
          <a:lstStyle/>
          <a:p>
            <a:pPr eaLnBrk="1" fontAlgn="auto" hangingPunct="1">
              <a:spcAft>
                <a:spcPts val="0"/>
              </a:spcAft>
              <a:defRPr/>
            </a:pPr>
            <a:r>
              <a:rPr lang="en-GB" dirty="0" smtClean="0"/>
              <a:t>Les </a:t>
            </a:r>
            <a:r>
              <a:rPr lang="en-GB" dirty="0" err="1" smtClean="0"/>
              <a:t>pronoms</a:t>
            </a:r>
            <a:r>
              <a:rPr lang="en-GB" dirty="0" smtClean="0"/>
              <a:t> </a:t>
            </a:r>
            <a:r>
              <a:rPr lang="en-GB" dirty="0" err="1" smtClean="0"/>
              <a:t>possessifs</a:t>
            </a:r>
            <a:endParaRPr lang="en-GB" dirty="0"/>
          </a:p>
        </p:txBody>
      </p:sp>
      <p:graphicFrame>
        <p:nvGraphicFramePr>
          <p:cNvPr id="4" name="Table 3"/>
          <p:cNvGraphicFramePr>
            <a:graphicFrameLocks noGrp="1"/>
          </p:cNvGraphicFramePr>
          <p:nvPr/>
        </p:nvGraphicFramePr>
        <p:xfrm>
          <a:off x="971550" y="1412875"/>
          <a:ext cx="7416801" cy="4768852"/>
        </p:xfrm>
        <a:graphic>
          <a:graphicData uri="http://schemas.openxmlformats.org/drawingml/2006/table">
            <a:tbl>
              <a:tblPr firstRow="1" bandRow="1">
                <a:tableStyleId>{5C22544A-7EE6-4342-B048-85BDC9FD1C3A}</a:tableStyleId>
              </a:tblPr>
              <a:tblGrid>
                <a:gridCol w="1360111"/>
                <a:gridCol w="1360111"/>
                <a:gridCol w="1360111"/>
                <a:gridCol w="1360111"/>
                <a:gridCol w="1976357"/>
              </a:tblGrid>
              <a:tr h="1085974">
                <a:tc>
                  <a:txBody>
                    <a:bodyPr/>
                    <a:lstStyle/>
                    <a:p>
                      <a:endParaRPr lang="en-GB" sz="2000" dirty="0"/>
                    </a:p>
                  </a:txBody>
                  <a:tcPr marT="45725" marB="45725"/>
                </a:tc>
                <a:tc>
                  <a:txBody>
                    <a:bodyPr/>
                    <a:lstStyle/>
                    <a:p>
                      <a:r>
                        <a:rPr lang="en-GB" sz="2000" dirty="0" smtClean="0"/>
                        <a:t>masculine</a:t>
                      </a:r>
                      <a:endParaRPr lang="en-GB" sz="2000" dirty="0"/>
                    </a:p>
                  </a:txBody>
                  <a:tcPr marT="45725" marB="45725"/>
                </a:tc>
                <a:tc>
                  <a:txBody>
                    <a:bodyPr/>
                    <a:lstStyle/>
                    <a:p>
                      <a:r>
                        <a:rPr lang="en-GB" sz="2000" dirty="0" smtClean="0"/>
                        <a:t>feminine</a:t>
                      </a:r>
                      <a:endParaRPr lang="en-GB" sz="2000" dirty="0"/>
                    </a:p>
                  </a:txBody>
                  <a:tcPr marT="45725" marB="45725"/>
                </a:tc>
                <a:tc>
                  <a:txBody>
                    <a:bodyPr/>
                    <a:lstStyle/>
                    <a:p>
                      <a:r>
                        <a:rPr lang="en-GB" sz="2000" dirty="0" smtClean="0"/>
                        <a:t>masculine plural</a:t>
                      </a:r>
                      <a:endParaRPr lang="en-GB" sz="2000" dirty="0"/>
                    </a:p>
                  </a:txBody>
                  <a:tcPr marT="45725" marB="45725"/>
                </a:tc>
                <a:tc>
                  <a:txBody>
                    <a:bodyPr/>
                    <a:lstStyle/>
                    <a:p>
                      <a:r>
                        <a:rPr lang="en-GB" sz="2000" dirty="0" smtClean="0"/>
                        <a:t>feminine</a:t>
                      </a:r>
                    </a:p>
                    <a:p>
                      <a:r>
                        <a:rPr lang="en-GB" sz="2000" dirty="0" smtClean="0"/>
                        <a:t>plural</a:t>
                      </a:r>
                      <a:endParaRPr lang="en-GB" sz="2000" dirty="0"/>
                    </a:p>
                  </a:txBody>
                  <a:tcPr marT="45725" marB="45725"/>
                </a:tc>
              </a:tr>
              <a:tr h="613813">
                <a:tc>
                  <a:txBody>
                    <a:bodyPr/>
                    <a:lstStyle/>
                    <a:p>
                      <a:r>
                        <a:rPr lang="en-GB" sz="2000" dirty="0" smtClean="0"/>
                        <a:t>mine</a:t>
                      </a:r>
                      <a:endParaRPr lang="en-GB" sz="2000" dirty="0"/>
                    </a:p>
                  </a:txBody>
                  <a:tcPr marT="45725" marB="45725"/>
                </a:tc>
                <a:tc>
                  <a:txBody>
                    <a:bodyPr/>
                    <a:lstStyle/>
                    <a:p>
                      <a:r>
                        <a:rPr lang="en-GB" sz="2000" dirty="0" smtClean="0"/>
                        <a:t>le mien</a:t>
                      </a:r>
                      <a:endParaRPr lang="en-GB" sz="2000" dirty="0"/>
                    </a:p>
                  </a:txBody>
                  <a:tcPr marT="45725" marB="45725"/>
                </a:tc>
                <a:tc>
                  <a:txBody>
                    <a:bodyPr/>
                    <a:lstStyle/>
                    <a:p>
                      <a:r>
                        <a:rPr lang="en-GB" sz="2000" dirty="0" smtClean="0"/>
                        <a:t>la </a:t>
                      </a:r>
                      <a:r>
                        <a:rPr lang="en-GB" sz="2000" dirty="0" err="1" smtClean="0"/>
                        <a:t>mienne</a:t>
                      </a:r>
                      <a:endParaRPr lang="en-GB" sz="2000" dirty="0"/>
                    </a:p>
                  </a:txBody>
                  <a:tcPr marT="45725" marB="45725"/>
                </a:tc>
                <a:tc>
                  <a:txBody>
                    <a:bodyPr/>
                    <a:lstStyle/>
                    <a:p>
                      <a:r>
                        <a:rPr lang="en-GB" sz="2000" dirty="0" smtClean="0"/>
                        <a:t>les miens</a:t>
                      </a:r>
                      <a:endParaRPr lang="en-GB" sz="2000" dirty="0"/>
                    </a:p>
                  </a:txBody>
                  <a:tcPr marT="45725" marB="45725"/>
                </a:tc>
                <a:tc>
                  <a:txBody>
                    <a:bodyPr/>
                    <a:lstStyle/>
                    <a:p>
                      <a:r>
                        <a:rPr lang="en-GB" sz="2000" dirty="0" smtClean="0"/>
                        <a:t>les </a:t>
                      </a:r>
                      <a:r>
                        <a:rPr lang="en-GB" sz="2000" dirty="0" err="1" smtClean="0"/>
                        <a:t>miennes</a:t>
                      </a:r>
                      <a:endParaRPr lang="en-GB" sz="2000" dirty="0"/>
                    </a:p>
                  </a:txBody>
                  <a:tcPr marT="45725" marB="45725"/>
                </a:tc>
              </a:tr>
              <a:tr h="613813">
                <a:tc>
                  <a:txBody>
                    <a:bodyPr/>
                    <a:lstStyle/>
                    <a:p>
                      <a:r>
                        <a:rPr lang="en-GB" sz="2000" dirty="0" smtClean="0"/>
                        <a:t>yours</a:t>
                      </a:r>
                      <a:endParaRPr lang="en-GB" sz="2000" dirty="0"/>
                    </a:p>
                  </a:txBody>
                  <a:tcPr marT="45725" marB="45725"/>
                </a:tc>
                <a:tc>
                  <a:txBody>
                    <a:bodyPr/>
                    <a:lstStyle/>
                    <a:p>
                      <a:r>
                        <a:rPr lang="en-GB" sz="2000" dirty="0" smtClean="0"/>
                        <a:t>le </a:t>
                      </a:r>
                      <a:r>
                        <a:rPr lang="en-GB" sz="2000" dirty="0" err="1" smtClean="0"/>
                        <a:t>tien</a:t>
                      </a:r>
                      <a:endParaRPr lang="en-GB" sz="2000" dirty="0"/>
                    </a:p>
                  </a:txBody>
                  <a:tcPr marT="45725" marB="45725"/>
                </a:tc>
                <a:tc>
                  <a:txBody>
                    <a:bodyPr/>
                    <a:lstStyle/>
                    <a:p>
                      <a:r>
                        <a:rPr lang="en-GB" sz="2000" dirty="0" smtClean="0"/>
                        <a:t>la </a:t>
                      </a:r>
                      <a:r>
                        <a:rPr lang="en-GB" sz="2000" dirty="0" err="1" smtClean="0"/>
                        <a:t>tienne</a:t>
                      </a:r>
                      <a:endParaRPr lang="en-GB" sz="2000" dirty="0"/>
                    </a:p>
                  </a:txBody>
                  <a:tcPr marT="45725" marB="45725"/>
                </a:tc>
                <a:tc>
                  <a:txBody>
                    <a:bodyPr/>
                    <a:lstStyle/>
                    <a:p>
                      <a:r>
                        <a:rPr lang="en-GB" sz="2000" dirty="0" smtClean="0"/>
                        <a:t>les </a:t>
                      </a:r>
                      <a:r>
                        <a:rPr lang="en-GB" sz="2000" dirty="0" err="1" smtClean="0"/>
                        <a:t>tiens</a:t>
                      </a:r>
                      <a:endParaRPr lang="en-GB" sz="2000" dirty="0"/>
                    </a:p>
                  </a:txBody>
                  <a:tcPr marT="45725" marB="45725"/>
                </a:tc>
                <a:tc>
                  <a:txBody>
                    <a:bodyPr/>
                    <a:lstStyle/>
                    <a:p>
                      <a:r>
                        <a:rPr lang="en-GB" sz="2000" dirty="0" smtClean="0"/>
                        <a:t>les </a:t>
                      </a:r>
                      <a:r>
                        <a:rPr lang="en-GB" sz="2000" dirty="0" err="1" smtClean="0"/>
                        <a:t>tiennes</a:t>
                      </a:r>
                      <a:endParaRPr lang="en-GB" sz="2000" dirty="0"/>
                    </a:p>
                  </a:txBody>
                  <a:tcPr marT="45725" marB="45725"/>
                </a:tc>
              </a:tr>
              <a:tr h="613813">
                <a:tc>
                  <a:txBody>
                    <a:bodyPr/>
                    <a:lstStyle/>
                    <a:p>
                      <a:r>
                        <a:rPr lang="en-GB" sz="2000" dirty="0" smtClean="0"/>
                        <a:t>his / hers</a:t>
                      </a:r>
                      <a:endParaRPr lang="en-GB" sz="2000" dirty="0"/>
                    </a:p>
                  </a:txBody>
                  <a:tcPr marT="45725" marB="45725"/>
                </a:tc>
                <a:tc>
                  <a:txBody>
                    <a:bodyPr/>
                    <a:lstStyle/>
                    <a:p>
                      <a:r>
                        <a:rPr lang="en-GB" sz="2000" dirty="0" smtClean="0"/>
                        <a:t>le </a:t>
                      </a:r>
                      <a:r>
                        <a:rPr lang="en-GB" sz="2000" dirty="0" err="1" smtClean="0"/>
                        <a:t>sien</a:t>
                      </a:r>
                      <a:endParaRPr lang="en-GB" sz="2000" dirty="0"/>
                    </a:p>
                  </a:txBody>
                  <a:tcPr marT="45725" marB="45725"/>
                </a:tc>
                <a:tc>
                  <a:txBody>
                    <a:bodyPr/>
                    <a:lstStyle/>
                    <a:p>
                      <a:r>
                        <a:rPr lang="en-GB" sz="2000" dirty="0" smtClean="0"/>
                        <a:t>la </a:t>
                      </a:r>
                      <a:r>
                        <a:rPr lang="en-GB" sz="2000" dirty="0" err="1" smtClean="0"/>
                        <a:t>sienne</a:t>
                      </a:r>
                      <a:endParaRPr lang="en-GB" sz="2000" dirty="0"/>
                    </a:p>
                  </a:txBody>
                  <a:tcPr marT="45725" marB="45725"/>
                </a:tc>
                <a:tc>
                  <a:txBody>
                    <a:bodyPr/>
                    <a:lstStyle/>
                    <a:p>
                      <a:r>
                        <a:rPr lang="en-GB" sz="2000" dirty="0" smtClean="0"/>
                        <a:t>les </a:t>
                      </a:r>
                      <a:r>
                        <a:rPr lang="en-GB" sz="2000" dirty="0" err="1" smtClean="0"/>
                        <a:t>siens</a:t>
                      </a:r>
                      <a:endParaRPr lang="en-GB" sz="2000" dirty="0"/>
                    </a:p>
                  </a:txBody>
                  <a:tcPr marT="45725" marB="45725"/>
                </a:tc>
                <a:tc>
                  <a:txBody>
                    <a:bodyPr/>
                    <a:lstStyle/>
                    <a:p>
                      <a:r>
                        <a:rPr lang="en-GB" sz="2000" dirty="0" smtClean="0"/>
                        <a:t>les </a:t>
                      </a:r>
                      <a:r>
                        <a:rPr lang="en-GB" sz="2000" dirty="0" err="1" smtClean="0"/>
                        <a:t>siennes</a:t>
                      </a:r>
                      <a:endParaRPr lang="en-GB" sz="2000" dirty="0"/>
                    </a:p>
                  </a:txBody>
                  <a:tcPr marT="45725" marB="45725"/>
                </a:tc>
              </a:tr>
              <a:tr h="613813">
                <a:tc>
                  <a:txBody>
                    <a:bodyPr/>
                    <a:lstStyle/>
                    <a:p>
                      <a:r>
                        <a:rPr lang="en-GB" sz="2000" dirty="0" smtClean="0"/>
                        <a:t>ours</a:t>
                      </a:r>
                    </a:p>
                  </a:txBody>
                  <a:tcPr marT="45725" marB="45725"/>
                </a:tc>
                <a:tc>
                  <a:txBody>
                    <a:bodyPr/>
                    <a:lstStyle/>
                    <a:p>
                      <a:r>
                        <a:rPr lang="en-GB" sz="2000" dirty="0" smtClean="0"/>
                        <a:t>le </a:t>
                      </a:r>
                      <a:r>
                        <a:rPr lang="en-GB" sz="2000" dirty="0" err="1" smtClean="0"/>
                        <a:t>nôtre</a:t>
                      </a:r>
                      <a:endParaRPr lang="en-GB" sz="2000" dirty="0"/>
                    </a:p>
                  </a:txBody>
                  <a:tcPr marT="45725" marB="45725"/>
                </a:tc>
                <a:tc>
                  <a:txBody>
                    <a:bodyPr/>
                    <a:lstStyle/>
                    <a:p>
                      <a:r>
                        <a:rPr lang="en-GB" sz="2000" dirty="0" smtClean="0"/>
                        <a:t>la </a:t>
                      </a:r>
                      <a:r>
                        <a:rPr lang="en-GB" sz="2000" dirty="0" err="1" smtClean="0"/>
                        <a:t>nôtre</a:t>
                      </a:r>
                      <a:endParaRPr lang="en-GB" sz="2000" dirty="0"/>
                    </a:p>
                  </a:txBody>
                  <a:tcPr marT="45725" marB="45725"/>
                </a:tc>
                <a:tc>
                  <a:txBody>
                    <a:bodyPr/>
                    <a:lstStyle/>
                    <a:p>
                      <a:r>
                        <a:rPr lang="en-GB" sz="2000" dirty="0" smtClean="0"/>
                        <a:t>les </a:t>
                      </a:r>
                      <a:r>
                        <a:rPr lang="en-GB" sz="2000" dirty="0" err="1" smtClean="0"/>
                        <a:t>nôtres</a:t>
                      </a:r>
                      <a:endParaRPr lang="en-GB" sz="2000" dirty="0"/>
                    </a:p>
                  </a:txBody>
                  <a:tcPr marT="45725" marB="45725"/>
                </a:tc>
                <a:tc>
                  <a:txBody>
                    <a:bodyPr/>
                    <a:lstStyle/>
                    <a:p>
                      <a:r>
                        <a:rPr lang="en-GB" sz="2000" dirty="0" smtClean="0"/>
                        <a:t>les </a:t>
                      </a:r>
                      <a:r>
                        <a:rPr lang="en-GB" sz="2000" dirty="0" err="1" smtClean="0"/>
                        <a:t>nôtres</a:t>
                      </a:r>
                      <a:endParaRPr lang="en-GB" sz="2000" dirty="0"/>
                    </a:p>
                  </a:txBody>
                  <a:tcPr marT="45725" marB="45725"/>
                </a:tc>
              </a:tr>
              <a:tr h="613813">
                <a:tc>
                  <a:txBody>
                    <a:bodyPr/>
                    <a:lstStyle/>
                    <a:p>
                      <a:r>
                        <a:rPr lang="en-GB" sz="2000" dirty="0" smtClean="0"/>
                        <a:t>yours</a:t>
                      </a:r>
                      <a:endParaRPr lang="en-GB" sz="2000" dirty="0"/>
                    </a:p>
                  </a:txBody>
                  <a:tcPr marT="45725" marB="45725"/>
                </a:tc>
                <a:tc>
                  <a:txBody>
                    <a:bodyPr/>
                    <a:lstStyle/>
                    <a:p>
                      <a:r>
                        <a:rPr lang="en-GB" sz="2000" dirty="0" smtClean="0"/>
                        <a:t>le </a:t>
                      </a:r>
                      <a:r>
                        <a:rPr lang="en-GB" sz="2000" dirty="0" err="1" smtClean="0"/>
                        <a:t>vôtre</a:t>
                      </a:r>
                      <a:endParaRPr lang="en-GB" sz="2000" dirty="0"/>
                    </a:p>
                  </a:txBody>
                  <a:tcPr marT="45725" marB="45725"/>
                </a:tc>
                <a:tc>
                  <a:txBody>
                    <a:bodyPr/>
                    <a:lstStyle/>
                    <a:p>
                      <a:r>
                        <a:rPr lang="en-GB" sz="2000" dirty="0" smtClean="0"/>
                        <a:t>la </a:t>
                      </a:r>
                      <a:r>
                        <a:rPr lang="en-GB" sz="2000" dirty="0" err="1" smtClean="0"/>
                        <a:t>vôtre</a:t>
                      </a:r>
                      <a:endParaRPr lang="en-GB" sz="2000" dirty="0"/>
                    </a:p>
                  </a:txBody>
                  <a:tcPr marT="45725" marB="45725"/>
                </a:tc>
                <a:tc>
                  <a:txBody>
                    <a:bodyPr/>
                    <a:lstStyle/>
                    <a:p>
                      <a:r>
                        <a:rPr lang="en-GB" sz="2000" dirty="0" smtClean="0"/>
                        <a:t>les </a:t>
                      </a:r>
                      <a:r>
                        <a:rPr lang="en-GB" sz="2000" dirty="0" err="1" smtClean="0"/>
                        <a:t>vôtres</a:t>
                      </a:r>
                      <a:endParaRPr lang="en-GB" sz="2000" dirty="0"/>
                    </a:p>
                  </a:txBody>
                  <a:tcPr marT="45725" marB="45725"/>
                </a:tc>
                <a:tc>
                  <a:txBody>
                    <a:bodyPr/>
                    <a:lstStyle/>
                    <a:p>
                      <a:r>
                        <a:rPr lang="en-GB" sz="2000" dirty="0" smtClean="0"/>
                        <a:t>les </a:t>
                      </a:r>
                      <a:r>
                        <a:rPr lang="en-GB" sz="2000" dirty="0" err="1" smtClean="0"/>
                        <a:t>vôtres</a:t>
                      </a:r>
                      <a:endParaRPr lang="en-GB" sz="2000" dirty="0"/>
                    </a:p>
                  </a:txBody>
                  <a:tcPr marT="45725" marB="45725"/>
                </a:tc>
              </a:tr>
              <a:tr h="613813">
                <a:tc>
                  <a:txBody>
                    <a:bodyPr/>
                    <a:lstStyle/>
                    <a:p>
                      <a:r>
                        <a:rPr lang="en-GB" sz="2000" dirty="0" smtClean="0"/>
                        <a:t>theirs</a:t>
                      </a:r>
                      <a:endParaRPr lang="en-GB" sz="2000" dirty="0"/>
                    </a:p>
                  </a:txBody>
                  <a:tcPr marT="45725" marB="45725"/>
                </a:tc>
                <a:tc>
                  <a:txBody>
                    <a:bodyPr/>
                    <a:lstStyle/>
                    <a:p>
                      <a:r>
                        <a:rPr lang="en-GB" sz="2000" dirty="0" smtClean="0"/>
                        <a:t>le </a:t>
                      </a:r>
                      <a:r>
                        <a:rPr lang="en-GB" sz="2000" dirty="0" err="1" smtClean="0"/>
                        <a:t>leur</a:t>
                      </a:r>
                      <a:endParaRPr lang="en-GB" sz="2000" dirty="0"/>
                    </a:p>
                  </a:txBody>
                  <a:tcPr marT="45725" marB="45725"/>
                </a:tc>
                <a:tc>
                  <a:txBody>
                    <a:bodyPr/>
                    <a:lstStyle/>
                    <a:p>
                      <a:r>
                        <a:rPr lang="en-GB" sz="2000" dirty="0" smtClean="0"/>
                        <a:t>la </a:t>
                      </a:r>
                      <a:r>
                        <a:rPr lang="en-GB" sz="2000" dirty="0" err="1" smtClean="0"/>
                        <a:t>leur</a:t>
                      </a:r>
                      <a:endParaRPr lang="en-GB" sz="2000" dirty="0"/>
                    </a:p>
                  </a:txBody>
                  <a:tcPr marT="45725" marB="45725"/>
                </a:tc>
                <a:tc>
                  <a:txBody>
                    <a:bodyPr/>
                    <a:lstStyle/>
                    <a:p>
                      <a:r>
                        <a:rPr lang="en-GB" sz="2000" dirty="0" smtClean="0"/>
                        <a:t>les </a:t>
                      </a:r>
                      <a:r>
                        <a:rPr lang="en-GB" sz="2000" dirty="0" err="1" smtClean="0"/>
                        <a:t>leurs</a:t>
                      </a:r>
                      <a:endParaRPr lang="en-GB" sz="2000" dirty="0"/>
                    </a:p>
                  </a:txBody>
                  <a:tcPr marT="45725" marB="45725"/>
                </a:tc>
                <a:tc>
                  <a:txBody>
                    <a:bodyPr/>
                    <a:lstStyle/>
                    <a:p>
                      <a:r>
                        <a:rPr lang="en-GB" sz="2000" dirty="0" smtClean="0"/>
                        <a:t>les </a:t>
                      </a:r>
                      <a:r>
                        <a:rPr lang="en-GB" sz="2000" dirty="0" err="1" smtClean="0"/>
                        <a:t>leurs</a:t>
                      </a:r>
                      <a:endParaRPr lang="en-GB" sz="2000" dirty="0"/>
                    </a:p>
                  </a:txBody>
                  <a:tcPr marT="45725" marB="45725"/>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7950" y="260350"/>
            <a:ext cx="8794750" cy="6337300"/>
          </a:xfr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50825" y="188913"/>
            <a:ext cx="8642350" cy="6264275"/>
          </a:xfr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525" y="549275"/>
            <a:ext cx="8948738" cy="5183188"/>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endParaRPr lang="en-GB" smtClean="0"/>
          </a:p>
        </p:txBody>
      </p:sp>
      <p:sp>
        <p:nvSpPr>
          <p:cNvPr id="4099" name="Content Placeholder 2"/>
          <p:cNvSpPr>
            <a:spLocks noGrp="1"/>
          </p:cNvSpPr>
          <p:nvPr>
            <p:ph idx="1"/>
          </p:nvPr>
        </p:nvSpPr>
        <p:spPr/>
        <p:txBody>
          <a:bodyPr/>
          <a:lstStyle/>
          <a:p>
            <a:pPr eaLnBrk="1" hangingPunct="1"/>
            <a:r>
              <a:rPr lang="en-GB" dirty="0" smtClean="0"/>
              <a:t>When describing two or more nouns in French, a possessive adjective must be used in front of each one:</a:t>
            </a:r>
            <a:br>
              <a:rPr lang="en-GB" dirty="0" smtClean="0"/>
            </a:br>
            <a:r>
              <a:rPr lang="en-GB" dirty="0" smtClean="0"/>
              <a:t/>
            </a:r>
            <a:br>
              <a:rPr lang="en-GB" dirty="0" smtClean="0"/>
            </a:br>
            <a:r>
              <a:rPr lang="en-GB" dirty="0" smtClean="0"/>
              <a:t>    </a:t>
            </a:r>
            <a:r>
              <a:rPr lang="en-GB" i="1" dirty="0" smtClean="0">
                <a:solidFill>
                  <a:srgbClr val="FF0000"/>
                </a:solidFill>
              </a:rPr>
              <a:t>son</a:t>
            </a:r>
            <a:r>
              <a:rPr lang="en-GB" i="1" dirty="0" smtClean="0"/>
              <a:t> frère et </a:t>
            </a:r>
            <a:r>
              <a:rPr lang="en-GB" i="1" dirty="0" err="1" smtClean="0">
                <a:solidFill>
                  <a:srgbClr val="FF0000"/>
                </a:solidFill>
              </a:rPr>
              <a:t>sa</a:t>
            </a:r>
            <a:r>
              <a:rPr lang="en-GB" i="1" dirty="0" smtClean="0"/>
              <a:t> </a:t>
            </a:r>
            <a:r>
              <a:rPr lang="en-GB" i="1" dirty="0" err="1" smtClean="0"/>
              <a:t>soeur</a:t>
            </a:r>
            <a:r>
              <a:rPr lang="en-GB" dirty="0" smtClean="0"/>
              <a:t/>
            </a:r>
            <a:br>
              <a:rPr lang="en-GB" dirty="0" smtClean="0"/>
            </a:br>
            <a:r>
              <a:rPr lang="en-GB" dirty="0" smtClean="0"/>
              <a:t>    his brother and sister</a:t>
            </a:r>
            <a:br>
              <a:rPr lang="en-GB" dirty="0" smtClean="0"/>
            </a:br>
            <a:r>
              <a:rPr lang="en-GB" dirty="0" smtClean="0"/>
              <a:t/>
            </a:r>
            <a:br>
              <a:rPr lang="en-GB" dirty="0" smtClean="0"/>
            </a:br>
            <a:r>
              <a:rPr lang="en-GB" dirty="0" smtClean="0"/>
              <a:t>    </a:t>
            </a:r>
            <a:r>
              <a:rPr lang="en-GB" i="1" dirty="0" err="1" smtClean="0">
                <a:solidFill>
                  <a:srgbClr val="FF0000"/>
                </a:solidFill>
              </a:rPr>
              <a:t>notre</a:t>
            </a:r>
            <a:r>
              <a:rPr lang="en-GB" i="1" dirty="0" smtClean="0"/>
              <a:t> </a:t>
            </a:r>
            <a:r>
              <a:rPr lang="en-GB" i="1" dirty="0" err="1" smtClean="0"/>
              <a:t>fils</a:t>
            </a:r>
            <a:r>
              <a:rPr lang="en-GB" i="1" dirty="0" smtClean="0"/>
              <a:t> et </a:t>
            </a:r>
            <a:r>
              <a:rPr lang="en-GB" i="1" dirty="0" err="1" smtClean="0">
                <a:solidFill>
                  <a:srgbClr val="FF0000"/>
                </a:solidFill>
              </a:rPr>
              <a:t>notre</a:t>
            </a:r>
            <a:r>
              <a:rPr lang="en-GB" i="1" dirty="0" smtClean="0"/>
              <a:t> </a:t>
            </a:r>
            <a:r>
              <a:rPr lang="en-GB" i="1" dirty="0" err="1" smtClean="0"/>
              <a:t>fille</a:t>
            </a:r>
            <a:r>
              <a:rPr lang="en-GB" dirty="0" smtClean="0"/>
              <a:t/>
            </a:r>
            <a:br>
              <a:rPr lang="en-GB" dirty="0" smtClean="0"/>
            </a:br>
            <a:r>
              <a:rPr lang="en-GB" dirty="0" smtClean="0"/>
              <a:t>    our son and daughter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2"/>
          <p:cNvSpPr>
            <a:spLocks noGrp="1"/>
          </p:cNvSpPr>
          <p:nvPr>
            <p:ph type="ctrTitle"/>
          </p:nvPr>
        </p:nvSpPr>
        <p:spPr/>
        <p:txBody>
          <a:bodyPr/>
          <a:lstStyle/>
          <a:p>
            <a:pPr eaLnBrk="1" hangingPunct="1"/>
            <a:r>
              <a:rPr lang="en-GB" sz="2800" dirty="0" smtClean="0"/>
              <a:t>The possessive adjective is almost never used with body parts in French. You can't say "my hand" or "my hair." Instead, the French use pronominal verbs to show possession with body parts:</a:t>
            </a:r>
            <a:br>
              <a:rPr lang="en-GB" sz="2800" dirty="0" smtClean="0"/>
            </a:br>
            <a:r>
              <a:rPr lang="en-GB" sz="2800" dirty="0" smtClean="0"/>
              <a:t/>
            </a:r>
            <a:br>
              <a:rPr lang="en-GB" sz="2800" dirty="0" smtClean="0"/>
            </a:br>
            <a:r>
              <a:rPr lang="en-GB" sz="2800" dirty="0" smtClean="0"/>
              <a:t>    </a:t>
            </a:r>
            <a:r>
              <a:rPr lang="en-GB" sz="2800" i="1" dirty="0" smtClean="0"/>
              <a:t>Je me </a:t>
            </a:r>
            <a:r>
              <a:rPr lang="en-GB" sz="2800" i="1" dirty="0" err="1" smtClean="0"/>
              <a:t>suis</a:t>
            </a:r>
            <a:r>
              <a:rPr lang="en-GB" sz="2800" i="1" dirty="0" smtClean="0"/>
              <a:t> </a:t>
            </a:r>
            <a:r>
              <a:rPr lang="en-GB" sz="2800" i="1" dirty="0" err="1" smtClean="0"/>
              <a:t>cassé</a:t>
            </a:r>
            <a:r>
              <a:rPr lang="en-GB" sz="2800" i="1" dirty="0" smtClean="0"/>
              <a:t> </a:t>
            </a:r>
            <a:r>
              <a:rPr lang="en-GB" sz="2800" i="1" dirty="0" smtClean="0">
                <a:solidFill>
                  <a:srgbClr val="FF0000"/>
                </a:solidFill>
              </a:rPr>
              <a:t>la </a:t>
            </a:r>
            <a:r>
              <a:rPr lang="en-GB" sz="2800" i="1" dirty="0" err="1" smtClean="0"/>
              <a:t>jambe</a:t>
            </a:r>
            <a:r>
              <a:rPr lang="en-GB" sz="2800" dirty="0" smtClean="0"/>
              <a:t/>
            </a:r>
            <a:br>
              <a:rPr lang="en-GB" sz="2800" dirty="0" smtClean="0"/>
            </a:br>
            <a:r>
              <a:rPr lang="en-GB" sz="2800" dirty="0" smtClean="0"/>
              <a:t>    I broke my leg (literally, I broke the leg of myself).</a:t>
            </a:r>
            <a:br>
              <a:rPr lang="en-GB" sz="2800" dirty="0" smtClean="0"/>
            </a:br>
            <a:r>
              <a:rPr lang="en-GB" sz="2800" dirty="0" smtClean="0"/>
              <a:t/>
            </a:r>
            <a:br>
              <a:rPr lang="en-GB" sz="2800" dirty="0" smtClean="0"/>
            </a:br>
            <a:r>
              <a:rPr lang="en-GB" sz="2800" dirty="0" smtClean="0"/>
              <a:t>    </a:t>
            </a:r>
            <a:r>
              <a:rPr lang="en-GB" sz="2800" i="1" dirty="0" smtClean="0"/>
              <a:t>Il se lave </a:t>
            </a:r>
            <a:r>
              <a:rPr lang="en-GB" sz="2800" i="1" dirty="0" smtClean="0">
                <a:solidFill>
                  <a:srgbClr val="FF0000"/>
                </a:solidFill>
              </a:rPr>
              <a:t>les</a:t>
            </a:r>
            <a:r>
              <a:rPr lang="en-GB" sz="2800" i="1" dirty="0" smtClean="0"/>
              <a:t> </a:t>
            </a:r>
            <a:r>
              <a:rPr lang="en-GB" sz="2800" i="1" dirty="0" err="1" smtClean="0"/>
              <a:t>cheveux</a:t>
            </a:r>
            <a:r>
              <a:rPr lang="en-GB" sz="2800" dirty="0" smtClean="0"/>
              <a:t/>
            </a:r>
            <a:br>
              <a:rPr lang="en-GB" sz="2800" dirty="0" smtClean="0"/>
            </a:br>
            <a:r>
              <a:rPr lang="en-GB" sz="2800" dirty="0" smtClean="0"/>
              <a:t>    He's washing his hair (literally, He washes the hair of himself).</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ctrTitle"/>
          </p:nvPr>
        </p:nvSpPr>
        <p:spPr/>
        <p:txBody>
          <a:bodyPr/>
          <a:lstStyle/>
          <a:p>
            <a:pPr eaLnBrk="1" hangingPunct="1"/>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
            </a:r>
            <a:br>
              <a:rPr lang="en-GB" sz="2800" b="1" dirty="0" smtClean="0"/>
            </a:br>
            <a:r>
              <a:rPr lang="en-GB" sz="2800" b="1" dirty="0" smtClean="0"/>
              <a:t>MY</a:t>
            </a:r>
            <a:r>
              <a:rPr lang="en-GB" sz="2800" dirty="0" smtClean="0"/>
              <a:t/>
            </a:r>
            <a:br>
              <a:rPr lang="en-GB" sz="2800" dirty="0" smtClean="0"/>
            </a:br>
            <a:r>
              <a:rPr lang="en-GB" sz="2800" dirty="0" smtClean="0"/>
              <a:t/>
            </a:r>
            <a:br>
              <a:rPr lang="en-GB" sz="2800" dirty="0" smtClean="0"/>
            </a:br>
            <a:r>
              <a:rPr lang="en-GB" sz="2800" dirty="0" smtClean="0"/>
              <a:t>  </a:t>
            </a:r>
            <a:r>
              <a:rPr lang="en-GB" sz="2800" dirty="0" smtClean="0">
                <a:solidFill>
                  <a:srgbClr val="FF0000"/>
                </a:solidFill>
              </a:rPr>
              <a:t> </a:t>
            </a:r>
            <a:r>
              <a:rPr lang="en-GB" sz="2800" b="1" dirty="0" smtClean="0">
                <a:solidFill>
                  <a:srgbClr val="FF0000"/>
                </a:solidFill>
              </a:rPr>
              <a:t>mon</a:t>
            </a:r>
            <a:r>
              <a:rPr lang="en-GB" sz="2800" dirty="0" smtClean="0"/>
              <a:t> (masculine singular)  mon </a:t>
            </a:r>
            <a:r>
              <a:rPr lang="en-GB" sz="2800" dirty="0" err="1" smtClean="0"/>
              <a:t>stylo</a:t>
            </a:r>
            <a:r>
              <a:rPr lang="en-GB" sz="2800" dirty="0" smtClean="0"/>
              <a:t> - "my pen"</a:t>
            </a:r>
            <a:br>
              <a:rPr lang="en-GB" sz="2800" dirty="0" smtClean="0"/>
            </a:br>
            <a:r>
              <a:rPr lang="en-GB" sz="2800" dirty="0" smtClean="0"/>
              <a:t>  </a:t>
            </a:r>
            <a:r>
              <a:rPr lang="en-GB" sz="2800" dirty="0" smtClean="0">
                <a:solidFill>
                  <a:srgbClr val="FF0000"/>
                </a:solidFill>
              </a:rPr>
              <a:t> </a:t>
            </a:r>
            <a:r>
              <a:rPr lang="en-GB" sz="2800" b="1" dirty="0" smtClean="0">
                <a:solidFill>
                  <a:srgbClr val="FF0000"/>
                </a:solidFill>
              </a:rPr>
              <a:t>ma</a:t>
            </a:r>
            <a:r>
              <a:rPr lang="en-GB" sz="2800" dirty="0" smtClean="0"/>
              <a:t> (feminine singular)  ma </a:t>
            </a:r>
            <a:r>
              <a:rPr lang="en-GB" sz="2800" dirty="0" err="1" smtClean="0"/>
              <a:t>montre</a:t>
            </a:r>
            <a:r>
              <a:rPr lang="en-GB" sz="2800" dirty="0" smtClean="0"/>
              <a:t> - "my watch"</a:t>
            </a:r>
            <a:br>
              <a:rPr lang="en-GB" sz="2800" dirty="0" smtClean="0"/>
            </a:br>
            <a:r>
              <a:rPr lang="en-GB" sz="2800" dirty="0" smtClean="0"/>
              <a:t> </a:t>
            </a:r>
            <a:r>
              <a:rPr lang="en-GB" sz="2800" dirty="0" smtClean="0">
                <a:solidFill>
                  <a:srgbClr val="FF0000"/>
                </a:solidFill>
              </a:rPr>
              <a:t>  </a:t>
            </a:r>
            <a:r>
              <a:rPr lang="en-GB" sz="2800" b="1" dirty="0" err="1" smtClean="0">
                <a:solidFill>
                  <a:srgbClr val="FF0000"/>
                </a:solidFill>
              </a:rPr>
              <a:t>mes</a:t>
            </a:r>
            <a:r>
              <a:rPr lang="en-GB" sz="2800" dirty="0" smtClean="0"/>
              <a:t> (plural)  </a:t>
            </a:r>
            <a:r>
              <a:rPr lang="en-GB" sz="2800" dirty="0" err="1" smtClean="0"/>
              <a:t>mes</a:t>
            </a:r>
            <a:r>
              <a:rPr lang="en-GB" sz="2800" dirty="0" smtClean="0"/>
              <a:t> livres - "my books"</a:t>
            </a:r>
            <a:br>
              <a:rPr lang="en-GB" sz="2800" dirty="0" smtClean="0"/>
            </a:br>
            <a:r>
              <a:rPr lang="en-GB" sz="2800" dirty="0" smtClean="0"/>
              <a:t/>
            </a:r>
            <a:br>
              <a:rPr lang="en-GB" sz="2800" dirty="0" smtClean="0"/>
            </a:br>
            <a:r>
              <a:rPr lang="en-GB" sz="2800" dirty="0" smtClean="0"/>
              <a:t>When a feminine noun begins with a vowel, the masculine possessive is used for </a:t>
            </a:r>
            <a:r>
              <a:rPr lang="en-GB" sz="2800" i="1" dirty="0" smtClean="0">
                <a:solidFill>
                  <a:srgbClr val="FF0000"/>
                </a:solidFill>
              </a:rPr>
              <a:t>phonetic reasons</a:t>
            </a:r>
            <a:r>
              <a:rPr lang="en-GB" sz="2800" dirty="0" smtClean="0"/>
              <a:t>:</a:t>
            </a:r>
            <a:br>
              <a:rPr lang="en-GB" sz="2800" dirty="0" smtClean="0"/>
            </a:br>
            <a:r>
              <a:rPr lang="en-GB" sz="2800" dirty="0" smtClean="0"/>
              <a:t/>
            </a:r>
            <a:br>
              <a:rPr lang="en-GB" sz="2800" dirty="0" smtClean="0"/>
            </a:br>
            <a:r>
              <a:rPr lang="en-GB" sz="2800" dirty="0" smtClean="0"/>
              <a:t>   </a:t>
            </a:r>
            <a:r>
              <a:rPr lang="en-GB" sz="2800" dirty="0" smtClean="0">
                <a:solidFill>
                  <a:srgbClr val="FF0000"/>
                </a:solidFill>
              </a:rPr>
              <a:t>mon</a:t>
            </a:r>
            <a:r>
              <a:rPr lang="en-GB" sz="2800" dirty="0" smtClean="0"/>
              <a:t> </a:t>
            </a:r>
            <a:r>
              <a:rPr lang="en-GB" sz="2800" dirty="0" err="1" smtClean="0"/>
              <a:t>amie</a:t>
            </a:r>
            <a:r>
              <a:rPr lang="en-GB" sz="2800" dirty="0" smtClean="0"/>
              <a:t> - "my (female) friend"</a:t>
            </a:r>
            <a:r>
              <a:rPr lang="en-GB" sz="2000" dirty="0" smtClean="0"/>
              <a:t/>
            </a:r>
            <a:br>
              <a:rPr lang="en-GB" sz="2000" dirty="0" smtClean="0"/>
            </a:br>
            <a:r>
              <a:rPr lang="en-GB" sz="2000" dirty="0" smtClean="0"/>
              <a:t/>
            </a:r>
            <a:br>
              <a:rPr lang="en-GB" sz="2000" dirty="0" smtClean="0"/>
            </a:br>
            <a:r>
              <a:rPr lang="en-GB" sz="2000" dirty="0" smtClean="0"/>
              <a:t/>
            </a:r>
            <a:br>
              <a:rPr lang="en-GB" sz="2000" dirty="0" smtClean="0"/>
            </a:br>
            <a:endParaRPr lang="en-GB"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fr-FR" b="1" dirty="0"/>
              <a:t>1 </a:t>
            </a:r>
            <a:r>
              <a:rPr lang="fr-FR" dirty="0"/>
              <a:t/>
            </a:r>
            <a:br>
              <a:rPr lang="fr-FR" dirty="0"/>
            </a:br>
            <a:r>
              <a:rPr lang="fr-FR" dirty="0"/>
              <a:t>Quel est _____ restaurant préféré ? </a:t>
            </a:r>
            <a:br>
              <a:rPr lang="fr-FR" dirty="0"/>
            </a:br>
            <a:r>
              <a:rPr lang="fr-FR" dirty="0" smtClean="0"/>
              <a:t/>
            </a:r>
            <a:br>
              <a:rPr lang="fr-FR" dirty="0" smtClean="0"/>
            </a:br>
            <a:r>
              <a:rPr lang="fr-FR" dirty="0"/>
              <a:t/>
            </a:r>
            <a:br>
              <a:rPr lang="fr-FR" dirty="0"/>
            </a:br>
            <a:endParaRPr lang="en-GB" dirty="0"/>
          </a:p>
        </p:txBody>
      </p:sp>
      <p:sp>
        <p:nvSpPr>
          <p:cNvPr id="3" name="Subtitle 2"/>
          <p:cNvSpPr>
            <a:spLocks noGrp="1"/>
          </p:cNvSpPr>
          <p:nvPr>
            <p:ph type="subTitle" idx="1"/>
          </p:nvPr>
        </p:nvSpPr>
        <p:spPr/>
        <p:txBody>
          <a:bodyPr rtlCol="0">
            <a:normAutofit/>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votre </a:t>
            </a:r>
          </a:p>
          <a:p>
            <a:pPr marL="514350" indent="-514350" eaLnBrk="1" fontAlgn="auto" hangingPunct="1">
              <a:spcAft>
                <a:spcPts val="0"/>
              </a:spcAft>
              <a:buFont typeface="Arial" pitchFamily="34" charset="0"/>
              <a:buNone/>
              <a:defRPr/>
            </a:pPr>
            <a:r>
              <a:rPr lang="fr-FR" dirty="0" smtClean="0">
                <a:solidFill>
                  <a:srgbClr val="FF0000"/>
                </a:solidFill>
              </a:rPr>
              <a:t>b) vos </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fr-FR" b="1" dirty="0"/>
              <a:t>2 </a:t>
            </a:r>
            <a:r>
              <a:rPr lang="fr-FR" dirty="0"/>
              <a:t/>
            </a:r>
            <a:br>
              <a:rPr lang="fr-FR" dirty="0"/>
            </a:br>
            <a:r>
              <a:rPr lang="fr-FR" dirty="0"/>
              <a:t>_____ artiste préférée s'appelle Marianne. </a:t>
            </a:r>
            <a:r>
              <a:rPr lang="fr-FR" dirty="0" smtClean="0"/>
              <a:t/>
            </a:r>
            <a:br>
              <a:rPr lang="fr-FR" dirty="0" smtClean="0"/>
            </a:br>
            <a:endParaRPr lang="en-GB" dirty="0"/>
          </a:p>
        </p:txBody>
      </p:sp>
      <p:sp>
        <p:nvSpPr>
          <p:cNvPr id="3" name="Subtitle 2"/>
          <p:cNvSpPr>
            <a:spLocks noGrp="1"/>
          </p:cNvSpPr>
          <p:nvPr>
            <p:ph type="subTitle" idx="1"/>
          </p:nvPr>
        </p:nvSpPr>
        <p:spPr/>
        <p:txBody>
          <a:bodyPr rtlCol="0">
            <a:normAutofit/>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Mon</a:t>
            </a:r>
          </a:p>
          <a:p>
            <a:pPr eaLnBrk="1" fontAlgn="auto" hangingPunct="1">
              <a:spcAft>
                <a:spcPts val="0"/>
              </a:spcAft>
              <a:defRPr/>
            </a:pPr>
            <a:r>
              <a:rPr lang="fr-FR" dirty="0" smtClean="0">
                <a:solidFill>
                  <a:srgbClr val="FF0000"/>
                </a:solidFill>
              </a:rPr>
              <a:t>b) Ma </a:t>
            </a:r>
          </a:p>
          <a:p>
            <a:pPr marL="514350" indent="-514350" eaLnBrk="1" fontAlgn="auto" hangingPunct="1">
              <a:spcAft>
                <a:spcPts val="0"/>
              </a:spcAft>
              <a:buFont typeface="Arial" pitchFamily="34" charset="0"/>
              <a:buNone/>
              <a:defRPr/>
            </a:pPr>
            <a:r>
              <a:rPr lang="fr-FR" dirty="0" smtClean="0">
                <a:solidFill>
                  <a:srgbClr val="FF0000"/>
                </a:solidFill>
              </a:rPr>
              <a:t>c) Mes </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nodeType="clickEffect">
                                  <p:stCondLst>
                                    <p:cond delay="0"/>
                                  </p:stCondLst>
                                  <p:childTnLst>
                                    <p:animScale>
                                      <p:cBhvr>
                                        <p:cTn id="10" dur="2000" fill="hold"/>
                                        <p:tgtEl>
                                          <p:spTgt spid="3">
                                            <p:txEl>
                                              <p:pRg st="1" end="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fr-FR" b="1" dirty="0"/>
              <a:t>3 </a:t>
            </a:r>
            <a:r>
              <a:rPr lang="fr-FR" dirty="0"/>
              <a:t/>
            </a:r>
            <a:br>
              <a:rPr lang="fr-FR" dirty="0"/>
            </a:br>
            <a:r>
              <a:rPr lang="fr-FR" dirty="0"/>
              <a:t>Quand est-ce que _____ amie va arriver ? </a:t>
            </a:r>
            <a:r>
              <a:rPr lang="fr-FR" dirty="0" smtClean="0"/>
              <a:t/>
            </a:r>
            <a:br>
              <a:rPr lang="fr-FR" dirty="0" smtClean="0"/>
            </a:br>
            <a:endParaRPr lang="en-GB" dirty="0"/>
          </a:p>
        </p:txBody>
      </p:sp>
      <p:sp>
        <p:nvSpPr>
          <p:cNvPr id="3" name="Subtitle 2"/>
          <p:cNvSpPr>
            <a:spLocks noGrp="1"/>
          </p:cNvSpPr>
          <p:nvPr>
            <p:ph type="subTitle" idx="1"/>
          </p:nvPr>
        </p:nvSpPr>
        <p:spPr>
          <a:xfrm>
            <a:off x="1187624" y="3933056"/>
            <a:ext cx="6400800" cy="1752600"/>
          </a:xfrm>
        </p:spPr>
        <p:txBody>
          <a:bodyPr rtlCol="0">
            <a:normAutofit/>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ton </a:t>
            </a:r>
          </a:p>
          <a:p>
            <a:pPr marL="514350" indent="-514350" eaLnBrk="1" fontAlgn="auto" hangingPunct="1">
              <a:spcAft>
                <a:spcPts val="0"/>
              </a:spcAft>
              <a:buFont typeface="Arial" pitchFamily="34" charset="0"/>
              <a:buAutoNum type="alphaLcParenR"/>
              <a:defRPr/>
            </a:pPr>
            <a:r>
              <a:rPr lang="fr-FR" dirty="0" smtClean="0">
                <a:solidFill>
                  <a:srgbClr val="FF0000"/>
                </a:solidFill>
              </a:rPr>
              <a:t>ta </a:t>
            </a:r>
          </a:p>
          <a:p>
            <a:pPr marL="514350" indent="-514350" eaLnBrk="1" fontAlgn="auto" hangingPunct="1">
              <a:spcAft>
                <a:spcPts val="0"/>
              </a:spcAft>
              <a:buFont typeface="Arial" pitchFamily="34" charset="0"/>
              <a:buAutoNum type="alphaLcParenR"/>
              <a:defRPr/>
            </a:pPr>
            <a:r>
              <a:rPr lang="fr-FR" dirty="0" smtClean="0">
                <a:solidFill>
                  <a:srgbClr val="FF0000"/>
                </a:solidFill>
              </a:rPr>
              <a:t>tes</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fr-FR" dirty="0" smtClean="0"/>
              <a:t>4</a:t>
            </a:r>
            <a:br>
              <a:rPr lang="fr-FR" dirty="0" smtClean="0"/>
            </a:br>
            <a:r>
              <a:rPr lang="fr-FR" dirty="0" smtClean="0"/>
              <a:t>Sarah</a:t>
            </a:r>
            <a:r>
              <a:rPr lang="fr-FR" dirty="0"/>
              <a:t>, cherche _____ frère. </a:t>
            </a:r>
            <a:r>
              <a:rPr lang="fr-FR" dirty="0" smtClean="0"/>
              <a:t/>
            </a:r>
            <a:br>
              <a:rPr lang="fr-FR" dirty="0" smtClean="0"/>
            </a:br>
            <a:endParaRPr lang="en-GB" dirty="0"/>
          </a:p>
        </p:txBody>
      </p:sp>
      <p:sp>
        <p:nvSpPr>
          <p:cNvPr id="3" name="Subtitle 2"/>
          <p:cNvSpPr>
            <a:spLocks noGrp="1"/>
          </p:cNvSpPr>
          <p:nvPr>
            <p:ph type="subTitle" idx="1"/>
          </p:nvPr>
        </p:nvSpPr>
        <p:spPr/>
        <p:txBody>
          <a:bodyPr rtlCol="0">
            <a:normAutofit/>
          </a:bodyPr>
          <a:lstStyle/>
          <a:p>
            <a:pPr marL="514350" indent="-514350" eaLnBrk="1" fontAlgn="auto" hangingPunct="1">
              <a:spcAft>
                <a:spcPts val="0"/>
              </a:spcAft>
              <a:buFont typeface="Arial" pitchFamily="34" charset="0"/>
              <a:buAutoNum type="alphaLcParenR"/>
              <a:defRPr/>
            </a:pPr>
            <a:r>
              <a:rPr lang="fr-FR" dirty="0" smtClean="0">
                <a:solidFill>
                  <a:srgbClr val="FF0000"/>
                </a:solidFill>
              </a:rPr>
              <a:t>ton </a:t>
            </a:r>
          </a:p>
          <a:p>
            <a:pPr marL="514350" indent="-514350" eaLnBrk="1" fontAlgn="auto" hangingPunct="1">
              <a:spcAft>
                <a:spcPts val="0"/>
              </a:spcAft>
              <a:buFont typeface="Arial" pitchFamily="34" charset="0"/>
              <a:buAutoNum type="alphaLcParenR"/>
              <a:defRPr/>
            </a:pPr>
            <a:r>
              <a:rPr lang="fr-FR" dirty="0" smtClean="0">
                <a:solidFill>
                  <a:srgbClr val="FF0000"/>
                </a:solidFill>
              </a:rPr>
              <a:t> ta </a:t>
            </a:r>
          </a:p>
          <a:p>
            <a:pPr marL="514350" indent="-514350" eaLnBrk="1" fontAlgn="auto" hangingPunct="1">
              <a:spcAft>
                <a:spcPts val="0"/>
              </a:spcAft>
              <a:buFont typeface="Arial" pitchFamily="34" charset="0"/>
              <a:buAutoNum type="alphaLcParenR"/>
              <a:defRPr/>
            </a:pPr>
            <a:r>
              <a:rPr lang="fr-FR" dirty="0" smtClean="0">
                <a:solidFill>
                  <a:srgbClr val="FF0000"/>
                </a:solidFill>
              </a:rPr>
              <a:t> tes</a:t>
            </a:r>
            <a:endParaRPr lang="en-GB"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3">
                                            <p:txEl>
                                              <p:pRg st="0" end="0"/>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53F323080FA7B4EA3962CCD11324EEC" ma:contentTypeVersion="0" ma:contentTypeDescription="Create a new document." ma:contentTypeScope="" ma:versionID="6e641794851b47c52ee14aee09996fb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8F8A20-467B-47E9-82DC-069E4705A638}">
  <ds:schemaRefs>
    <ds:schemaRef ds:uri="http://schemas.microsoft.com/sharepoint/v3/contenttype/forms"/>
  </ds:schemaRefs>
</ds:datastoreItem>
</file>

<file path=customXml/itemProps2.xml><?xml version="1.0" encoding="utf-8"?>
<ds:datastoreItem xmlns:ds="http://schemas.openxmlformats.org/officeDocument/2006/customXml" ds:itemID="{E0135539-4540-4CD2-9C02-ED73E35F66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040846A8-5A74-4613-BCF3-5B75C22EF89A}">
  <ds:schemaRefs>
    <ds:schemaRef ds:uri="http://schemas.microsoft.com/office/2006/documentManagement/types"/>
    <ds:schemaRef ds:uri="http://purl.org/dc/dcmitype/"/>
    <ds:schemaRef ds:uri="http://purl.org/dc/elements/1.1/"/>
    <ds:schemaRef ds:uri="http://purl.org/dc/terms/"/>
    <ds:schemaRef ds:uri="http://www.w3.org/XML/1998/namespace"/>
    <ds:schemaRef ds:uri="http://schemas.openxmlformats.org/package/2006/metadata/core-propertie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Module</Template>
  <TotalTime>284</TotalTime>
  <Words>436</Words>
  <Application>Microsoft Office PowerPoint</Application>
  <PresentationFormat>On-screen Show (4:3)</PresentationFormat>
  <Paragraphs>127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Les adjectifs possessifs</vt:lpstr>
      <vt:lpstr>Les adjectifs possessifs</vt:lpstr>
      <vt:lpstr>PowerPoint Presentation</vt:lpstr>
      <vt:lpstr>The possessive adjective is almost never used with body parts in French. You can't say "my hand" or "my hair." Instead, the French use pronominal verbs to show possession with body parts:      Je me suis cassé la jambe     I broke my leg (literally, I broke the leg of myself).      Il se lave les cheveux     He's washing his hair (literally, He washes the hair of himself).</vt:lpstr>
      <vt:lpstr>    MY     mon (masculine singular)  mon stylo - "my pen"    ma (feminine singular)  ma montre - "my watch"    mes (plural)  mes livres - "my books"  When a feminine noun begins with a vowel, the masculine possessive is used for phonetic reasons:     mon amie - "my (female) friend"   </vt:lpstr>
      <vt:lpstr>1  Quel est _____ restaurant préféré ?    </vt:lpstr>
      <vt:lpstr>2  _____ artiste préférée s'appelle Marianne.  </vt:lpstr>
      <vt:lpstr>3  Quand est-ce que _____ amie va arriver ?  </vt:lpstr>
      <vt:lpstr>4 Sarah, cherche _____ frère.  </vt:lpstr>
      <vt:lpstr>5 _____ amis sont très sympa.  </vt:lpstr>
      <vt:lpstr>Ils ont acheté _____ maison il y a deux ans.  </vt:lpstr>
      <vt:lpstr>Voici _____ stylos.  </vt:lpstr>
      <vt:lpstr>David a présenté _____ père et _____ mère.   </vt:lpstr>
      <vt:lpstr>Il a partagé _____ idée hier.  </vt:lpstr>
      <vt:lpstr>Travail à deux</vt:lpstr>
      <vt:lpstr>Exercices</vt:lpstr>
      <vt:lpstr>Jeux</vt:lpstr>
      <vt:lpstr>Traduisez</vt:lpstr>
      <vt:lpstr>La version française</vt:lpstr>
      <vt:lpstr>Les pronoms possessifs</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adjectifs possessifs</dc:title>
  <dc:creator>jlm</dc:creator>
  <cp:lastModifiedBy>Françoise Marteel</cp:lastModifiedBy>
  <cp:revision>28</cp:revision>
  <dcterms:created xsi:type="dcterms:W3CDTF">2009-12-03T15:53:59Z</dcterms:created>
  <dcterms:modified xsi:type="dcterms:W3CDTF">2014-10-02T14:27:28Z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0x010100053F323080FA7B4EA3962CCD11324EEC</vt:lpwstr>
  </property>
</Properties>
</file>