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2" r:id="rId5"/>
    <p:sldMasterId id="2147483676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1" r:id="rId8"/>
    <p:sldId id="269" r:id="rId9"/>
    <p:sldId id="271" r:id="rId10"/>
    <p:sldId id="262" r:id="rId11"/>
    <p:sldId id="266" r:id="rId12"/>
    <p:sldId id="257" r:id="rId13"/>
    <p:sldId id="258" r:id="rId14"/>
    <p:sldId id="260" r:id="rId15"/>
    <p:sldId id="263" r:id="rId16"/>
    <p:sldId id="264" r:id="rId17"/>
    <p:sldId id="265" r:id="rId18"/>
    <p:sldId id="267" r:id="rId19"/>
  </p:sldIdLst>
  <p:sldSz cx="9144000" cy="6858000" type="screen4x3"/>
  <p:notesSz cx="6888163" cy="96234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66"/>
    <a:srgbClr val="FF0000"/>
    <a:srgbClr val="FF3399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374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GB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n-GB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GB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D064813B-D1C6-4825-98D3-2CC30D2430D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43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722313"/>
            <a:ext cx="4808537" cy="3608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570413"/>
            <a:ext cx="5510213" cy="433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140825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 pitchFamily="34" charset="0"/>
              </a:defRPr>
            </a:lvl1pPr>
          </a:lstStyle>
          <a:p>
            <a:fld id="{9D7B03AD-51F2-4090-8856-F03D9C406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0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AFB656-49E1-4156-B369-CC90FF395782}" type="slidenum">
              <a:rPr lang="en-US"/>
              <a:pPr/>
              <a:t>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Allow students to consider each sentence and suggest verb stem.  Finir should take them to the plural form of the present tense.  Faire fixes the stem to the ‘nous’ form.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AC3292-7AD1-40E4-9AD6-BDA888FBA104}" type="slidenum">
              <a:rPr lang="en-US"/>
              <a:pPr/>
              <a:t>8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Rehearse the endings.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EB5E0-447B-4745-8492-1698F985BB40}" type="slidenum">
              <a:rPr lang="en-US"/>
              <a:pPr/>
              <a:t>12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Allow students to jot down own answers in note books / work them out with a partner before advancing slide show with mouse click.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120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1204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51205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06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07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08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09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0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1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2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3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4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5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6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7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8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19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0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1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2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3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4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5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6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7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8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29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30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31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32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233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123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236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51237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51238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41D633-EBA0-47FB-ACC0-CA57EC1301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B3762-0626-4A72-B162-6C630742B6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0AADE-AAE0-4218-85FA-9D8D78ECC5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EBDE-C2CE-4403-B52D-5BFBE2EB3A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423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90448-620D-4CB0-97ED-C3F36F51AB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2954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1B3A3-EA52-4962-A5E3-79FEE58A65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6382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3774C-546E-4FA2-8BDB-F9365CD30F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892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4E30-1E6A-4DC3-9C01-921AA932EB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535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F414-73EB-4282-AB8F-6FD82C6701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2091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125FA-82F8-451E-A5A5-99D37B1345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4666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2EFD4-66C2-46C6-A8ED-4384774376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436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53F93-C696-49A9-B42C-202A8552E7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A4A9-C880-48E1-9DF8-A2B9770657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83242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0A648-552B-471B-AA95-E299C77860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3146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BFB11-91AF-40A7-886B-1BFE45F7F8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658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8818-B176-466E-919B-9E15FACCA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4733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D62B-6BCD-4290-BECB-D82B9CC045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3476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EEBDE-C2CE-4403-B52D-5BFBE2EB3A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43452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90448-620D-4CB0-97ED-C3F36F51AB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69905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1B3A3-EA52-4962-A5E3-79FEE58A65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9799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3774C-546E-4FA2-8BDB-F9365CD30F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01764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E4E30-1E6A-4DC3-9C01-921AA932EB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926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4C122-7A7B-4117-AC7A-AE1BCC7F5E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F414-73EB-4282-AB8F-6FD82C6701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315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125FA-82F8-451E-A5A5-99D37B1345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5676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2EFD4-66C2-46C6-A8ED-4384774376C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74740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A4A9-C880-48E1-9DF8-A2B9770657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5446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0A648-552B-471B-AA95-E299C77860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5312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BFB11-91AF-40A7-886B-1BFE45F7F8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9730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8818-B176-466E-919B-9E15FACCA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1117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D62B-6BCD-4290-BECB-D82B9CC045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98509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87939-6A26-4C95-B519-F4D5FCD408D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6A9D-AB2C-4578-90A0-13116CF0C62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F9B4D-0A6A-4629-8627-508C545A41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47B69-E9B2-4A9A-859D-EA6E2CE456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3E583-3D50-467E-9176-D8A961E8677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46FC4-CEA9-4BEB-9973-3EBB8276C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0180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8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8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0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4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19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2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3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7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020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0210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0211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50212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50213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18D390-BB58-43BB-9A8E-88FE61EEE29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021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5DAFF"/>
            </a:gs>
            <a:gs pos="100000">
              <a:srgbClr val="FFB1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3FBBA3-A9CB-44E1-98D5-A04A6E3D8CDE}" type="slidenum">
              <a:rPr 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1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5DAFF"/>
            </a:gs>
            <a:gs pos="100000">
              <a:srgbClr val="FFB1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3FBBA3-A9CB-44E1-98D5-A04A6E3D8CDE}" type="slidenum">
              <a:rPr 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4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juguemos.com/activity.php?language=french&amp;id=10&amp;source=public&amp;type=verbs" TargetMode="External"/><Relationship Id="rId2" Type="http://schemas.openxmlformats.org/officeDocument/2006/relationships/hyperlink" Target="http://www.laits.utexas.edu/tex/gr/tap6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438400" y="990600"/>
            <a:ext cx="342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/>
              <a:t>L’Imparfait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133600" y="21336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/>
              <a:t>Comment le formuler?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971800" y="30480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/>
              <a:t>Est-ce facile?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429000" y="41148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/>
              <a:t>Bien sûr!!!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autoUpdateAnimBg="0"/>
      <p:bldP spid="47110" grpId="0" autoUpdateAnimBg="0"/>
      <p:bldP spid="4711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Pour résumer – les terminaisons: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03325" y="1828800"/>
            <a:ext cx="52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Je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219200" y="2667000"/>
            <a:ext cx="63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Tu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203325" y="3459163"/>
            <a:ext cx="165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Il/elle/on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203325" y="4267200"/>
            <a:ext cx="10429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Nous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203325" y="5059363"/>
            <a:ext cx="1042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Vous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203325" y="5897563"/>
            <a:ext cx="1550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Ils /elles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321050" y="1828800"/>
            <a:ext cx="1446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------</a:t>
            </a:r>
            <a:r>
              <a:rPr lang="en-GB" sz="3200">
                <a:solidFill>
                  <a:srgbClr val="FFFF00"/>
                </a:solidFill>
              </a:rPr>
              <a:t>ais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321050" y="2667000"/>
            <a:ext cx="1446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------</a:t>
            </a:r>
            <a:r>
              <a:rPr lang="en-GB" sz="3200">
                <a:solidFill>
                  <a:srgbClr val="FFFF00"/>
                </a:solidFill>
              </a:rPr>
              <a:t>ais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3321050" y="3459163"/>
            <a:ext cx="140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------</a:t>
            </a:r>
            <a:r>
              <a:rPr lang="en-GB" sz="3200">
                <a:solidFill>
                  <a:srgbClr val="FFFF00"/>
                </a:solidFill>
              </a:rPr>
              <a:t>ait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321050" y="4267200"/>
            <a:ext cx="1671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------</a:t>
            </a:r>
            <a:r>
              <a:rPr lang="en-GB" sz="3200">
                <a:solidFill>
                  <a:srgbClr val="FFFF00"/>
                </a:solidFill>
              </a:rPr>
              <a:t>ions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321050" y="5059363"/>
            <a:ext cx="1468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------iez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321050" y="5897563"/>
            <a:ext cx="1784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------</a:t>
            </a:r>
            <a:r>
              <a:rPr lang="en-GB" sz="3200">
                <a:solidFill>
                  <a:srgbClr val="FFFF00"/>
                </a:solidFill>
              </a:rPr>
              <a:t>aient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7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autoUpdateAnimBg="0"/>
      <p:bldP spid="57348" grpId="0" autoUpdateAnimBg="0"/>
      <p:bldP spid="57349" grpId="0" autoUpdateAnimBg="0"/>
      <p:bldP spid="57350" grpId="0" autoUpdateAnimBg="0"/>
      <p:bldP spid="57351" grpId="0" autoUpdateAnimBg="0"/>
      <p:bldP spid="57352" grpId="0" autoUpdateAnimBg="0"/>
      <p:bldP spid="57353" grpId="0" autoUpdateAnimBg="0"/>
      <p:bldP spid="57355" grpId="0" autoUpdateAnimBg="0"/>
      <p:bldP spid="57356" grpId="0" autoUpdateAnimBg="0"/>
      <p:bldP spid="57357" grpId="0" autoUpdateAnimBg="0"/>
      <p:bldP spid="57358" grpId="0" autoUpdateAnimBg="0"/>
      <p:bldP spid="573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L’exception? ~ être naturellement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524000" y="2136775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J’étais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431925" y="3016250"/>
            <a:ext cx="164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Tu étais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524000" y="4006850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Il/elle/on était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264150" y="2178050"/>
            <a:ext cx="235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Nous étions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264150" y="2940050"/>
            <a:ext cx="212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Vous étiez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365750" y="4006850"/>
            <a:ext cx="294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Ils/elles étaient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611438" y="5257800"/>
            <a:ext cx="4618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400">
                <a:solidFill>
                  <a:srgbClr val="FFFF00"/>
                </a:solidFill>
              </a:rPr>
              <a:t>Il faut l’apprendre!!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7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1" grpId="0" autoUpdateAnimBg="0"/>
      <p:bldP spid="58372" grpId="0" autoUpdateAnimBg="0"/>
      <p:bldP spid="58374" grpId="0" autoUpdateAnimBg="0"/>
      <p:bldP spid="58375" grpId="0" autoUpdateAnimBg="0"/>
      <p:bldP spid="58376" grpId="0" autoUpdateAnimBg="0"/>
      <p:bldP spid="58377" grpId="0" autoUpdateAnimBg="0"/>
      <p:bldP spid="5837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vous maintenant!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066800" y="1524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Il 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676400" y="152400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habitait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138488" y="1524000"/>
            <a:ext cx="2881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à Paris. (habiter)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990600" y="2339975"/>
            <a:ext cx="10429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Nous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044700" y="2339975"/>
            <a:ext cx="1155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étions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3290888" y="2339975"/>
            <a:ext cx="4271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toujours très sages. (être)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050925" y="3330575"/>
            <a:ext cx="681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On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752600" y="3330575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allait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2819400" y="3330575"/>
            <a:ext cx="555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au bowling régulièrement. (aller)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1066800" y="42799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Ils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1695450" y="4279900"/>
            <a:ext cx="1720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dansaient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3455988" y="4279900"/>
            <a:ext cx="5764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en boîte tous les samedis. (danser)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1066800" y="5387975"/>
            <a:ext cx="52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Je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1752600" y="5387975"/>
            <a:ext cx="1246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>
                <a:solidFill>
                  <a:srgbClr val="FFFF00"/>
                </a:solidFill>
              </a:rPr>
              <a:t>buvais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3048000" y="5387975"/>
            <a:ext cx="5149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du lait pour le calcium. (boire)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7375525" y="38290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9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9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autoUpdateAnimBg="0"/>
      <p:bldP spid="59396" grpId="0" autoUpdateAnimBg="0"/>
      <p:bldP spid="59397" grpId="0" autoUpdateAnimBg="0"/>
      <p:bldP spid="59400" grpId="0" autoUpdateAnimBg="0"/>
      <p:bldP spid="59401" grpId="0" autoUpdateAnimBg="0"/>
      <p:bldP spid="59403" grpId="0" autoUpdateAnimBg="0"/>
      <p:bldP spid="59405" grpId="0" autoUpdateAnimBg="0"/>
      <p:bldP spid="59406" grpId="0" autoUpdateAnimBg="0"/>
      <p:bldP spid="59407" grpId="0" autoUpdateAnimBg="0"/>
      <p:bldP spid="59409" grpId="0" autoUpdateAnimBg="0"/>
      <p:bldP spid="59410" grpId="0" autoUpdateAnimBg="0"/>
      <p:bldP spid="59411" grpId="0" autoUpdateAnimBg="0"/>
      <p:bldP spid="59413" grpId="0" autoUpdateAnimBg="0"/>
      <p:bldP spid="59414" grpId="0" autoUpdateAnimBg="0"/>
      <p:bldP spid="5941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ncore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Expication</a:t>
            </a:r>
            <a:r>
              <a:rPr lang="en-GB" dirty="0" smtClean="0"/>
              <a:t> et </a:t>
            </a:r>
            <a:r>
              <a:rPr lang="en-GB" dirty="0" err="1" smtClean="0"/>
              <a:t>exercices</a:t>
            </a:r>
            <a:r>
              <a:rPr lang="en-GB" dirty="0"/>
              <a:t> 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www.laits.utexas.edu/tex/gr/tap6.html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/>
              <a:t>Exercices</a:t>
            </a:r>
            <a:r>
              <a:rPr lang="en-GB" dirty="0"/>
              <a:t> </a:t>
            </a:r>
            <a:r>
              <a:rPr lang="en-GB" dirty="0" err="1"/>
              <a:t>sur</a:t>
            </a:r>
            <a:r>
              <a:rPr lang="en-GB" dirty="0"/>
              <a:t> Internet </a:t>
            </a:r>
            <a:r>
              <a:rPr lang="en-GB" dirty="0" smtClean="0"/>
              <a:t>: </a:t>
            </a: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://www.conjuguemos.com/activity.php?language=french&amp;id=10&amp;source=public&amp;type=verbs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657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Regardez ces exemples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016000" y="1895475"/>
            <a:ext cx="629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/>
              <a:t>A l’âge de 15 ans </a:t>
            </a:r>
            <a:r>
              <a:rPr lang="en-GB" sz="2800">
                <a:solidFill>
                  <a:srgbClr val="FFFF00"/>
                </a:solidFill>
              </a:rPr>
              <a:t>j’habitais</a:t>
            </a:r>
            <a:r>
              <a:rPr lang="en-GB" sz="2800"/>
              <a:t> à Birmingham.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063625" y="2681288"/>
            <a:ext cx="762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/>
              <a:t>Tous les jours </a:t>
            </a:r>
            <a:r>
              <a:rPr lang="en-GB" sz="2800">
                <a:solidFill>
                  <a:srgbClr val="FFFF00"/>
                </a:solidFill>
              </a:rPr>
              <a:t>je finissais</a:t>
            </a:r>
            <a:r>
              <a:rPr lang="en-GB" sz="2800"/>
              <a:t> mes devoirs vers 7 heures.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066800" y="3519488"/>
            <a:ext cx="5903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J’attendais </a:t>
            </a:r>
            <a:r>
              <a:rPr lang="en-GB" sz="2800"/>
              <a:t>mes amis à l’arrêt d’autobus.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066800" y="5195888"/>
            <a:ext cx="7880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Je buvais</a:t>
            </a:r>
            <a:r>
              <a:rPr lang="en-GB" sz="2800"/>
              <a:t> toujours du jus d’orange pour la vitamine C.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4333875"/>
            <a:ext cx="7900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Je</a:t>
            </a:r>
            <a:r>
              <a:rPr lang="en-GB" sz="2800"/>
              <a:t> ne </a:t>
            </a:r>
            <a:r>
              <a:rPr lang="en-GB" sz="2800">
                <a:solidFill>
                  <a:srgbClr val="FFFF00"/>
                </a:solidFill>
              </a:rPr>
              <a:t>faisais </a:t>
            </a:r>
            <a:r>
              <a:rPr lang="en-GB" sz="2800"/>
              <a:t>pas de devoirs le samedi car </a:t>
            </a:r>
            <a:r>
              <a:rPr lang="en-GB" sz="2800">
                <a:solidFill>
                  <a:srgbClr val="FFFF00"/>
                </a:solidFill>
              </a:rPr>
              <a:t>je travaillais</a:t>
            </a:r>
            <a:r>
              <a:rPr lang="en-GB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autoUpdateAnimBg="0"/>
      <p:bldP spid="55300" grpId="0" autoUpdateAnimBg="0"/>
      <p:bldP spid="55301" grpId="0" autoUpdateAnimBg="0"/>
      <p:bldP spid="55302" grpId="0" autoUpdateAnimBg="0"/>
      <p:bldP spid="5530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smtClean="0">
                <a:latin typeface="Agency FB" pitchFamily="2" charset="0"/>
              </a:rPr>
              <a:t>When is this tense used?</a:t>
            </a:r>
            <a:endParaRPr lang="en-US" altLang="en-US" sz="6000" smtClean="0">
              <a:latin typeface="Agency FB" pitchFamily="2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9144000" cy="22098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To describe what something or someone was like in the past: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/>
              <a:t>Quand elle </a:t>
            </a:r>
            <a:r>
              <a:rPr lang="en-US" altLang="en-US" sz="2800" smtClean="0">
                <a:cs typeface="Arial" charset="0"/>
              </a:rPr>
              <a:t>é</a:t>
            </a:r>
            <a:r>
              <a:rPr lang="en-GB" altLang="en-US" sz="2800" smtClean="0"/>
              <a:t>tait petite, elle avait les cheveux blonds.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/>
              <a:t>When she was little, she had fair hair.</a:t>
            </a:r>
          </a:p>
          <a:p>
            <a:pPr eaLnBrk="1" hangingPunct="1"/>
            <a:endParaRPr lang="en-GB" altLang="en-US" sz="2800" smtClean="0"/>
          </a:p>
          <a:p>
            <a:pPr eaLnBrk="1" hangingPunct="1"/>
            <a:endParaRPr lang="en-GB" altLang="en-US" sz="2800" smtClean="0"/>
          </a:p>
          <a:p>
            <a:pPr eaLnBrk="1" hangingPunct="1">
              <a:buFont typeface="Wingdings" pitchFamily="2" charset="2"/>
              <a:buChar char="Ø"/>
            </a:pPr>
            <a:endParaRPr lang="en-GB" altLang="en-US" sz="2800" smtClean="0"/>
          </a:p>
        </p:txBody>
      </p:sp>
      <p:pic>
        <p:nvPicPr>
          <p:cNvPr id="3076" name="Picture 4" descr="j0252313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34200" y="5257800"/>
            <a:ext cx="1825625" cy="1020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8" name="Picture 6" descr="j0283629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72400" y="2743200"/>
            <a:ext cx="1160463" cy="1296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28600" y="3733800"/>
            <a:ext cx="81534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2800" smtClean="0">
                <a:solidFill>
                  <a:srgbClr val="000000"/>
                </a:solidFill>
              </a:rPr>
              <a:t>To describe continuous actions or uninterrupted actions in the past: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800" smtClean="0">
              <a:solidFill>
                <a:srgbClr val="000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28600" y="4800600"/>
            <a:ext cx="754380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>
                <a:solidFill>
                  <a:srgbClr val="000000"/>
                </a:solidFill>
              </a:rPr>
              <a:t>Il </a:t>
            </a:r>
            <a:r>
              <a:rPr lang="en-US" altLang="en-US" sz="2800" smtClean="0">
                <a:solidFill>
                  <a:srgbClr val="000000"/>
                </a:solidFill>
                <a:cs typeface="Arial" charset="0"/>
              </a:rPr>
              <a:t>é</a:t>
            </a:r>
            <a:r>
              <a:rPr lang="en-GB" altLang="en-US" sz="2800" smtClean="0">
                <a:solidFill>
                  <a:srgbClr val="000000"/>
                </a:solidFill>
              </a:rPr>
              <a:t>tait assis et il </a:t>
            </a:r>
            <a:r>
              <a:rPr lang="en-US" altLang="en-US" sz="2800" smtClean="0">
                <a:solidFill>
                  <a:srgbClr val="000000"/>
                </a:solidFill>
                <a:cs typeface="Arial" charset="0"/>
              </a:rPr>
              <a:t>é</a:t>
            </a:r>
            <a:r>
              <a:rPr lang="en-GB" altLang="en-US" sz="2800" smtClean="0">
                <a:solidFill>
                  <a:srgbClr val="000000"/>
                </a:solidFill>
              </a:rPr>
              <a:t>coutait la radio.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 smtClean="0">
              <a:solidFill>
                <a:srgbClr val="00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28600" y="5410200"/>
            <a:ext cx="6400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GB" altLang="en-US" sz="2800" smtClean="0">
                <a:solidFill>
                  <a:srgbClr val="000000"/>
                </a:solidFill>
              </a:rPr>
              <a:t>He was sitting down and he was listening to the radio.</a:t>
            </a:r>
          </a:p>
        </p:txBody>
      </p:sp>
    </p:spTree>
    <p:extLst>
      <p:ext uri="{BB962C8B-B14F-4D97-AF65-F5344CB8AC3E}">
        <p14:creationId xmlns:p14="http://schemas.microsoft.com/office/powerpoint/2010/main" val="21655389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80" grpId="0" autoUpdateAnimBg="0"/>
      <p:bldP spid="3081" grpId="0" autoUpdateAnimBg="0"/>
      <p:bldP spid="30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smtClean="0">
                <a:latin typeface="Agency FB" pitchFamily="2" charset="0"/>
              </a:rPr>
              <a:t>When is this tense used?</a:t>
            </a:r>
            <a:endParaRPr lang="en-US" altLang="en-US" sz="6000" smtClean="0">
              <a:latin typeface="Agency FB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435975" cy="2133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To describe something that happened frequently in the past: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/>
              <a:t>Je commen</a:t>
            </a:r>
            <a:r>
              <a:rPr lang="en-US" altLang="en-US" sz="2800" smtClean="0">
                <a:cs typeface="Arial" charset="0"/>
              </a:rPr>
              <a:t>çais à huit heures tous les matins.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>
                <a:cs typeface="Arial" charset="0"/>
              </a:rPr>
              <a:t>I used to start at eight o’clock every morning.</a:t>
            </a:r>
            <a:endParaRPr lang="en-US" altLang="en-US" sz="2800" smtClean="0">
              <a:cs typeface="Arial" charset="0"/>
            </a:endParaRPr>
          </a:p>
          <a:p>
            <a:pPr eaLnBrk="1" hangingPunct="1"/>
            <a:endParaRPr lang="en-GB" altLang="en-US" sz="2800" smtClean="0"/>
          </a:p>
          <a:p>
            <a:pPr eaLnBrk="1" hangingPunct="1"/>
            <a:endParaRPr lang="en-GB" altLang="en-US" sz="2800" smtClean="0"/>
          </a:p>
          <a:p>
            <a:pPr eaLnBrk="1" hangingPunct="1">
              <a:buFont typeface="Wingdings" pitchFamily="2" charset="2"/>
              <a:buChar char="Ø"/>
            </a:pPr>
            <a:endParaRPr lang="en-US" altLang="en-US" sz="2800" smtClean="0">
              <a:cs typeface="Arial" charset="0"/>
            </a:endParaRPr>
          </a:p>
          <a:p>
            <a:pPr eaLnBrk="1" hangingPunct="1"/>
            <a:endParaRPr lang="en-US" altLang="en-US" sz="2800" smtClean="0"/>
          </a:p>
        </p:txBody>
      </p:sp>
      <p:pic>
        <p:nvPicPr>
          <p:cNvPr id="4100" name="Picture 4" descr="j0233039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4797425"/>
            <a:ext cx="1925637" cy="160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7620000" y="609600"/>
          <a:ext cx="12858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4" imgW="1123810" imgH="1133633" progId="Paint.Picture">
                  <p:embed/>
                </p:oleObj>
              </mc:Choice>
              <mc:Fallback>
                <p:oleObj name="Bitmap Image" r:id="rId4" imgW="1123810" imgH="113363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609600"/>
                        <a:ext cx="1285875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9600" y="4267200"/>
            <a:ext cx="8534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2800" smtClean="0">
                <a:solidFill>
                  <a:srgbClr val="000000"/>
                </a:solidFill>
              </a:rPr>
              <a:t>After si in suggestions and in conditional sentences: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800" smtClean="0">
              <a:solidFill>
                <a:srgbClr val="000000"/>
              </a:solidFill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685800" y="4953000"/>
            <a:ext cx="5181600" cy="93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en-GB" altLang="en-US" sz="2800" smtClean="0">
                <a:solidFill>
                  <a:srgbClr val="000000"/>
                </a:solidFill>
              </a:rPr>
              <a:t>Si on allait </a:t>
            </a:r>
            <a:r>
              <a:rPr lang="en-US" altLang="en-US" sz="2800" smtClean="0">
                <a:solidFill>
                  <a:srgbClr val="000000"/>
                </a:solidFill>
                <a:cs typeface="Arial" charset="0"/>
              </a:rPr>
              <a:t>à la piscine?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 smtClean="0">
              <a:solidFill>
                <a:srgbClr val="000000"/>
              </a:solidFill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09600" y="5562600"/>
            <a:ext cx="731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GB" altLang="en-US" sz="2800" smtClean="0">
                <a:solidFill>
                  <a:srgbClr val="000000"/>
                </a:solidFill>
                <a:cs typeface="Arial" charset="0"/>
              </a:rPr>
              <a:t>How about going to the swimming pool?</a:t>
            </a:r>
          </a:p>
        </p:txBody>
      </p:sp>
    </p:spTree>
    <p:extLst>
      <p:ext uri="{BB962C8B-B14F-4D97-AF65-F5344CB8AC3E}">
        <p14:creationId xmlns:p14="http://schemas.microsoft.com/office/powerpoint/2010/main" val="1251253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  <p:bldP spid="4106" grpId="0" autoUpdateAnimBg="0"/>
      <p:bldP spid="4107" grpId="0" autoUpdateAnimBg="0"/>
      <p:bldP spid="410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14400"/>
            <a:ext cx="7772400" cy="1143000"/>
          </a:xfrm>
        </p:spPr>
        <p:txBody>
          <a:bodyPr/>
          <a:lstStyle/>
          <a:p>
            <a:r>
              <a:rPr lang="en-GB"/>
              <a:t>Pouvez-vous trouver la règle pour formuler l’imparfait?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048000"/>
            <a:ext cx="6400800" cy="1752600"/>
          </a:xfrm>
        </p:spPr>
        <p:txBody>
          <a:bodyPr/>
          <a:lstStyle/>
          <a:p>
            <a:r>
              <a:rPr lang="en-GB"/>
              <a:t>C’est très facile!</a:t>
            </a:r>
            <a:br>
              <a:rPr lang="en-GB"/>
            </a:br>
            <a:r>
              <a:rPr lang="en-GB"/>
              <a:t>et</a:t>
            </a:r>
            <a:br>
              <a:rPr lang="en-GB"/>
            </a:br>
            <a:r>
              <a:rPr lang="en-GB"/>
              <a:t>il n’y a qu’une exception!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7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autoUpdateAnimBg="0" advAuto="2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GB"/>
              <a:t>Regardez ces exemples </a:t>
            </a:r>
            <a:br>
              <a:rPr lang="en-GB"/>
            </a:br>
            <a:r>
              <a:rPr lang="en-GB"/>
              <a:t>encore une fois.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016000" y="1895475"/>
            <a:ext cx="629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/>
              <a:t>A l’âge de 15 ans </a:t>
            </a:r>
            <a:r>
              <a:rPr lang="en-GB" sz="2800">
                <a:solidFill>
                  <a:srgbClr val="FFFF00"/>
                </a:solidFill>
              </a:rPr>
              <a:t>j’habitais</a:t>
            </a:r>
            <a:r>
              <a:rPr lang="en-GB" sz="2800"/>
              <a:t> à Birmingham.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063625" y="2681288"/>
            <a:ext cx="762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/>
              <a:t>Tous les jours </a:t>
            </a:r>
            <a:r>
              <a:rPr lang="en-GB" sz="2800">
                <a:solidFill>
                  <a:srgbClr val="FFFF00"/>
                </a:solidFill>
              </a:rPr>
              <a:t>je finissais</a:t>
            </a:r>
            <a:r>
              <a:rPr lang="en-GB" sz="2800"/>
              <a:t> mes devoirs vers 7 heures.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1066800" y="3519488"/>
            <a:ext cx="5903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J’attendais</a:t>
            </a:r>
            <a:r>
              <a:rPr lang="en-GB" sz="2800"/>
              <a:t> mes amis à l’arrêt d’autobus.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035050" y="5195888"/>
            <a:ext cx="7880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Je buvais</a:t>
            </a:r>
            <a:r>
              <a:rPr lang="en-GB" sz="2800"/>
              <a:t> toujours du jus d’orange pour la vitamine C.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1014413" y="4333875"/>
            <a:ext cx="7900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FFFF00"/>
                </a:solidFill>
              </a:rPr>
              <a:t>Je </a:t>
            </a:r>
            <a:r>
              <a:rPr lang="en-GB" sz="2800"/>
              <a:t>ne</a:t>
            </a:r>
            <a:r>
              <a:rPr lang="en-GB" sz="2800">
                <a:solidFill>
                  <a:srgbClr val="FFFF00"/>
                </a:solidFill>
              </a:rPr>
              <a:t> faisais</a:t>
            </a:r>
            <a:r>
              <a:rPr lang="en-GB" sz="2800"/>
              <a:t> pas de devoirs le samedi car </a:t>
            </a:r>
            <a:r>
              <a:rPr lang="en-GB" sz="2800">
                <a:solidFill>
                  <a:srgbClr val="FFFF00"/>
                </a:solidFill>
              </a:rPr>
              <a:t>je travaillais</a:t>
            </a:r>
            <a:r>
              <a:rPr lang="en-GB" sz="2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utoUpdateAnimBg="0"/>
      <p:bldP spid="62468" grpId="0" autoUpdateAnimBg="0"/>
      <p:bldP spid="62469" grpId="0" autoUpdateAnimBg="0"/>
      <p:bldP spid="62470" grpId="0" autoUpdateAnimBg="0"/>
      <p:bldP spid="62471" grpId="0" autoUpdateAnimBg="0"/>
      <p:bldP spid="624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Prenez le ‘nous’ du présent!</a:t>
            </a: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914400" y="194945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chemeClr val="tx2"/>
                </a:solidFill>
              </a:rPr>
              <a:t>Exemple</a:t>
            </a:r>
          </a:p>
        </p:txBody>
      </p:sp>
      <p:sp>
        <p:nvSpPr>
          <p:cNvPr id="49158" name="Text Box 1030"/>
          <p:cNvSpPr txBox="1">
            <a:spLocks noChangeArrowheads="1"/>
          </p:cNvSpPr>
          <p:nvPr/>
        </p:nvSpPr>
        <p:spPr bwMode="auto">
          <a:xfrm>
            <a:off x="3276600" y="27432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/>
              <a:t>Nous regardons</a:t>
            </a:r>
          </a:p>
        </p:txBody>
      </p:sp>
      <p:sp>
        <p:nvSpPr>
          <p:cNvPr id="49159" name="Text Box 1031"/>
          <p:cNvSpPr txBox="1">
            <a:spLocks noChangeArrowheads="1"/>
          </p:cNvSpPr>
          <p:nvPr/>
        </p:nvSpPr>
        <p:spPr bwMode="auto">
          <a:xfrm>
            <a:off x="3276600" y="1981200"/>
            <a:ext cx="495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/>
              <a:t>Nous finissons</a:t>
            </a:r>
          </a:p>
        </p:txBody>
      </p:sp>
      <p:sp>
        <p:nvSpPr>
          <p:cNvPr id="49160" name="Text Box 1032"/>
          <p:cNvSpPr txBox="1">
            <a:spLocks noChangeArrowheads="1"/>
          </p:cNvSpPr>
          <p:nvPr/>
        </p:nvSpPr>
        <p:spPr bwMode="auto">
          <a:xfrm>
            <a:off x="3276600" y="350520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/>
              <a:t>Nous attendons</a:t>
            </a:r>
          </a:p>
        </p:txBody>
      </p:sp>
      <p:sp>
        <p:nvSpPr>
          <p:cNvPr id="49162" name="Text Box 1034"/>
          <p:cNvSpPr txBox="1">
            <a:spLocks noChangeArrowheads="1"/>
          </p:cNvSpPr>
          <p:nvPr/>
        </p:nvSpPr>
        <p:spPr bwMode="auto">
          <a:xfrm>
            <a:off x="3276600" y="42672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/>
              <a:t>Nous buvons</a:t>
            </a:r>
          </a:p>
        </p:txBody>
      </p:sp>
      <p:sp>
        <p:nvSpPr>
          <p:cNvPr id="49165" name="Text Box 1037"/>
          <p:cNvSpPr txBox="1">
            <a:spLocks noChangeArrowheads="1"/>
          </p:cNvSpPr>
          <p:nvPr/>
        </p:nvSpPr>
        <p:spPr bwMode="auto">
          <a:xfrm>
            <a:off x="5257800" y="1843088"/>
            <a:ext cx="762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9166" name="Text Box 1038"/>
          <p:cNvSpPr txBox="1">
            <a:spLocks noChangeArrowheads="1"/>
          </p:cNvSpPr>
          <p:nvPr/>
        </p:nvSpPr>
        <p:spPr bwMode="auto">
          <a:xfrm>
            <a:off x="5410200" y="2667000"/>
            <a:ext cx="76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9167" name="Text Box 1039"/>
          <p:cNvSpPr txBox="1">
            <a:spLocks noChangeArrowheads="1"/>
          </p:cNvSpPr>
          <p:nvPr/>
        </p:nvSpPr>
        <p:spPr bwMode="auto">
          <a:xfrm>
            <a:off x="5334000" y="3429000"/>
            <a:ext cx="76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9168" name="Text Box 1040"/>
          <p:cNvSpPr txBox="1">
            <a:spLocks noChangeArrowheads="1"/>
          </p:cNvSpPr>
          <p:nvPr/>
        </p:nvSpPr>
        <p:spPr bwMode="auto">
          <a:xfrm>
            <a:off x="4953000" y="4191000"/>
            <a:ext cx="76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FF0000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7" grpId="0" autoUpdateAnimBg="0"/>
      <p:bldP spid="49158" grpId="0" autoUpdateAnimBg="0"/>
      <p:bldP spid="49159" grpId="0" autoUpdateAnimBg="0"/>
      <p:bldP spid="49160" grpId="0" autoUpdateAnimBg="0"/>
      <p:bldP spid="49162" grpId="0" autoUpdateAnimBg="0"/>
      <p:bldP spid="49165" grpId="0" autoUpdateAnimBg="0"/>
      <p:bldP spid="49166" grpId="0" autoUpdateAnimBg="0"/>
      <p:bldP spid="49167" grpId="0" autoUpdateAnimBg="0"/>
      <p:bldP spid="4916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Ajoutez les terminaisons</a:t>
            </a:r>
            <a:br>
              <a:rPr lang="en-GB"/>
            </a:br>
            <a:r>
              <a:rPr lang="en-GB"/>
              <a:t>Exemple: finir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371600" y="2133600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dirty="0" err="1"/>
              <a:t>Je</a:t>
            </a:r>
            <a:r>
              <a:rPr lang="en-GB" sz="3600" dirty="0"/>
              <a:t> </a:t>
            </a:r>
            <a:r>
              <a:rPr lang="en-GB" sz="3600" dirty="0" err="1"/>
              <a:t>finiss</a:t>
            </a:r>
            <a:endParaRPr lang="en-GB" sz="3600" dirty="0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895600" y="21336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600" dirty="0" err="1">
                <a:solidFill>
                  <a:srgbClr val="FFFF00"/>
                </a:solidFill>
              </a:rPr>
              <a:t>ais</a:t>
            </a:r>
            <a:r>
              <a:rPr lang="en-GB" sz="3600" dirty="0"/>
              <a:t>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355725" y="2711450"/>
            <a:ext cx="1797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dirty="0" err="1"/>
              <a:t>Tu</a:t>
            </a:r>
            <a:r>
              <a:rPr lang="en-GB" sz="3600" dirty="0"/>
              <a:t> </a:t>
            </a:r>
            <a:r>
              <a:rPr lang="en-GB" sz="3600" dirty="0" err="1"/>
              <a:t>finiss</a:t>
            </a:r>
            <a:endParaRPr lang="en-GB" sz="3600" dirty="0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971800" y="2711450"/>
            <a:ext cx="69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dirty="0" err="1">
                <a:solidFill>
                  <a:srgbClr val="FFFF00"/>
                </a:solidFill>
              </a:rPr>
              <a:t>ais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371600" y="3321050"/>
            <a:ext cx="235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Il/elle finiss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3581400" y="332105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dirty="0" err="1">
                <a:solidFill>
                  <a:srgbClr val="FFFF00"/>
                </a:solidFill>
              </a:rPr>
              <a:t>ait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371600" y="3854450"/>
            <a:ext cx="225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Nous finiss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3473450" y="3854450"/>
            <a:ext cx="94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FF00"/>
                </a:solidFill>
              </a:rPr>
              <a:t>ions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1371600" y="4464050"/>
            <a:ext cx="225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Vous finiss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3473450" y="4464050"/>
            <a:ext cx="71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FF00"/>
                </a:solidFill>
              </a:rPr>
              <a:t>iez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1371600" y="5073650"/>
            <a:ext cx="271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/>
              <a:t>Ils/elles finiss</a:t>
            </a: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879850" y="5073650"/>
            <a:ext cx="1073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>
                <a:solidFill>
                  <a:srgbClr val="FFFF00"/>
                </a:solidFill>
              </a:rPr>
              <a:t>aient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2" grpId="0" autoUpdateAnimBg="0"/>
      <p:bldP spid="53253" grpId="0" autoUpdateAnimBg="0"/>
      <p:bldP spid="53255" grpId="0" autoUpdateAnimBg="0"/>
      <p:bldP spid="53256" grpId="0" autoUpdateAnimBg="0"/>
      <p:bldP spid="53257" grpId="0" autoUpdateAnimBg="0"/>
      <p:bldP spid="53258" grpId="0" autoUpdateAnimBg="0"/>
      <p:bldP spid="53259" grpId="0" autoUpdateAnimBg="0"/>
      <p:bldP spid="53260" grpId="0" autoUpdateAnimBg="0"/>
      <p:bldP spid="53261" grpId="0" autoUpdateAnimBg="0"/>
      <p:bldP spid="53262" grpId="0" autoUpdateAnimBg="0"/>
      <p:bldP spid="53263" grpId="0" autoUpdateAnimBg="0"/>
      <p:bldP spid="532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/>
              <a:t>Ajoutez la bonne terminaison! Qu’est-ce que c’est en anglais alors?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066800" y="1795463"/>
            <a:ext cx="1571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Je regard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066800" y="2590800"/>
            <a:ext cx="16779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Tu regard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066800" y="3427413"/>
            <a:ext cx="21463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Il/elle regard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066800" y="4265613"/>
            <a:ext cx="2057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Nous regard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5135563"/>
            <a:ext cx="2057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Vous regard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066800" y="6018213"/>
            <a:ext cx="244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Ils/elles regard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514600" y="1795463"/>
            <a:ext cx="608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ais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447800" y="2176463"/>
            <a:ext cx="25034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I used to watch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4046538" y="2176463"/>
            <a:ext cx="2905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4343400" y="2176463"/>
            <a:ext cx="24923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I was watching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2590800" y="2590800"/>
            <a:ext cx="608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ais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1425575" y="2970213"/>
            <a:ext cx="30321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You used to watch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4579938" y="2970213"/>
            <a:ext cx="2905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860925" y="2970213"/>
            <a:ext cx="31702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You were watching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048000" y="3427413"/>
            <a:ext cx="56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ait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1447800" y="3808413"/>
            <a:ext cx="3435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He/she used to watch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032375" y="3808413"/>
            <a:ext cx="2905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268913" y="3808413"/>
            <a:ext cx="34242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He/she was watching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2971800" y="4265613"/>
            <a:ext cx="819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ions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1447800" y="4625975"/>
            <a:ext cx="2906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We used to watch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03738" y="4625975"/>
            <a:ext cx="2905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767263" y="4625975"/>
            <a:ext cx="30448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We were watching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2971800" y="5135563"/>
            <a:ext cx="6302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iez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1524000" y="5561013"/>
            <a:ext cx="30321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You used to watch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4678363" y="5561013"/>
            <a:ext cx="2746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59350" y="5561013"/>
            <a:ext cx="31702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You were watching</a:t>
            </a:r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3352800" y="6018213"/>
            <a:ext cx="927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rgbClr val="FFFF00"/>
                </a:solidFill>
              </a:rPr>
              <a:t>aient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1524000" y="6367463"/>
            <a:ext cx="31607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They used to watch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881563" y="6367463"/>
            <a:ext cx="2905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/>
              <a:t>/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5035550" y="6367463"/>
            <a:ext cx="32988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000">
                <a:solidFill>
                  <a:schemeClr val="tx2"/>
                </a:solidFill>
              </a:rPr>
              <a:t>They were watching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autoUpdateAnimBg="0"/>
      <p:bldP spid="54276" grpId="0" autoUpdateAnimBg="0"/>
      <p:bldP spid="54277" grpId="0" autoUpdateAnimBg="0"/>
      <p:bldP spid="54278" grpId="0" autoUpdateAnimBg="0"/>
      <p:bldP spid="54279" grpId="0" autoUpdateAnimBg="0"/>
      <p:bldP spid="54280" grpId="0" autoUpdateAnimBg="0"/>
      <p:bldP spid="54281" grpId="0" autoUpdateAnimBg="0"/>
      <p:bldP spid="54282" grpId="0" autoUpdateAnimBg="0"/>
      <p:bldP spid="54283" grpId="0" autoUpdateAnimBg="0"/>
      <p:bldP spid="54284" grpId="0" autoUpdateAnimBg="0"/>
      <p:bldP spid="54285" grpId="0" autoUpdateAnimBg="0"/>
      <p:bldP spid="54286" grpId="0" autoUpdateAnimBg="0"/>
      <p:bldP spid="54287" grpId="0" autoUpdateAnimBg="0"/>
      <p:bldP spid="54288" grpId="0" autoUpdateAnimBg="0"/>
      <p:bldP spid="54289" grpId="0" autoUpdateAnimBg="0"/>
      <p:bldP spid="54290" grpId="0" autoUpdateAnimBg="0"/>
      <p:bldP spid="54291" grpId="0" autoUpdateAnimBg="0"/>
      <p:bldP spid="54292" grpId="0" autoUpdateAnimBg="0"/>
      <p:bldP spid="54293" grpId="0" autoUpdateAnimBg="0"/>
      <p:bldP spid="54294" grpId="0" autoUpdateAnimBg="0"/>
      <p:bldP spid="54296" grpId="0" autoUpdateAnimBg="0"/>
      <p:bldP spid="54297" grpId="0" autoUpdateAnimBg="0"/>
      <p:bldP spid="54298" grpId="0" autoUpdateAnimBg="0"/>
      <p:bldP spid="54299" grpId="0" autoUpdateAnimBg="0"/>
      <p:bldP spid="54300" grpId="0" autoUpdateAnimBg="0"/>
      <p:bldP spid="54301" grpId="0" autoUpdateAnimBg="0"/>
      <p:bldP spid="54302" grpId="0" autoUpdateAnimBg="0"/>
      <p:bldP spid="54303" grpId="0" autoUpdateAnimBg="0"/>
      <p:bldP spid="54304" grpId="0" autoUpdateAnimBg="0"/>
      <p:bldP spid="54305" grpId="0" autoUpdateAnimBg="0"/>
    </p:bldLst>
  </p:timing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1624F0-69E3-4CC7-99DE-A9CC9705BBEF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97F7EB9-7CDE-4D9E-BAFC-5844014898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ECC4C4-542F-48B0-9E90-D86B99463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617</TotalTime>
  <Words>564</Words>
  <Application>Microsoft Office PowerPoint</Application>
  <PresentationFormat>On-screen Show (4:3)</PresentationFormat>
  <Paragraphs>136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Azure</vt:lpstr>
      <vt:lpstr>Default Design</vt:lpstr>
      <vt:lpstr>1_Default Design</vt:lpstr>
      <vt:lpstr>Bitmap Image</vt:lpstr>
      <vt:lpstr>PowerPoint Presentation</vt:lpstr>
      <vt:lpstr>Regardez ces exemples</vt:lpstr>
      <vt:lpstr>When is this tense used?</vt:lpstr>
      <vt:lpstr>When is this tense used?</vt:lpstr>
      <vt:lpstr>Pouvez-vous trouver la règle pour formuler l’imparfait?</vt:lpstr>
      <vt:lpstr>Regardez ces exemples  encore une fois.</vt:lpstr>
      <vt:lpstr>Prenez le ‘nous’ du présent!</vt:lpstr>
      <vt:lpstr>Ajoutez les terminaisons Exemple: finir</vt:lpstr>
      <vt:lpstr>Ajoutez la bonne terminaison! Qu’est-ce que c’est en anglais alors?</vt:lpstr>
      <vt:lpstr>Pour résumer – les terminaisons:</vt:lpstr>
      <vt:lpstr>L’exception? ~ être naturellement</vt:lpstr>
      <vt:lpstr>A vous maintenant!</vt:lpstr>
      <vt:lpstr>Encore</vt:lpstr>
    </vt:vector>
  </TitlesOfParts>
  <Company>RM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PowerPoint Presentation</dc:title>
  <dc:creator>ADMINISTRATOR</dc:creator>
  <cp:lastModifiedBy>Françoise Marteel</cp:lastModifiedBy>
  <cp:revision>31</cp:revision>
  <cp:lastPrinted>1601-01-01T00:00:00Z</cp:lastPrinted>
  <dcterms:created xsi:type="dcterms:W3CDTF">2002-10-21T15:17:02Z</dcterms:created>
  <dcterms:modified xsi:type="dcterms:W3CDTF">2014-10-09T07:49:05Z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