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86" r:id="rId6"/>
    <p:sldId id="258" r:id="rId7"/>
    <p:sldId id="259" r:id="rId8"/>
    <p:sldId id="260" r:id="rId9"/>
    <p:sldId id="261" r:id="rId10"/>
    <p:sldId id="262" r:id="rId11"/>
    <p:sldId id="257" r:id="rId12"/>
    <p:sldId id="264" r:id="rId13"/>
    <p:sldId id="273" r:id="rId14"/>
    <p:sldId id="263" r:id="rId15"/>
    <p:sldId id="282" r:id="rId16"/>
    <p:sldId id="280" r:id="rId17"/>
    <p:sldId id="281" r:id="rId18"/>
    <p:sldId id="285" r:id="rId19"/>
    <p:sldId id="283" r:id="rId20"/>
    <p:sldId id="284" r:id="rId21"/>
    <p:sldId id="267" r:id="rId22"/>
    <p:sldId id="268" r:id="rId23"/>
    <p:sldId id="270" r:id="rId24"/>
    <p:sldId id="271" r:id="rId25"/>
    <p:sldId id="272" r:id="rId26"/>
    <p:sldId id="269" r:id="rId27"/>
    <p:sldId id="265" r:id="rId28"/>
    <p:sldId id="266" r:id="rId29"/>
    <p:sldId id="278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E8AEC6-4ABC-449E-92A1-C01CABD7405D}" type="datetimeFigureOut">
              <a:rPr lang="en-US" smtClean="0"/>
              <a:pPr/>
              <a:t>10/23/2014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FDF4BE7-5524-4E56-9824-C87590280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frm=1&amp;source=images&amp;cd=&amp;cad=rja&amp;docid=nQLaS2xaaz9BLM&amp;tbnid=otAO67_Am12JpM:&amp;ved=0CAUQjRw&amp;url=http://www.cliffsnotes.com/foreign-languages/french/french-i/french-i-the-passe-compose/the-passe-compose-with-etre&amp;ei=DGtWUpjKKMyShgf18ICQBQ&amp;bvm=bv.53760139,d.ZG4&amp;psig=AFQjCNFOA-ZE98bz2LNcOaNhB3vSZD3Ccg&amp;ust=138148156765723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its.utexas.edu/tex/gr/tap3.html" TargetMode="External"/><Relationship Id="rId2" Type="http://schemas.openxmlformats.org/officeDocument/2006/relationships/hyperlink" Target="http://www.laits.utexas.edu/tex/gr/tap2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4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perfect tense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Le passé-</a:t>
            </a:r>
            <a:r>
              <a:rPr lang="en-GB" b="1" dirty="0" err="1" smtClean="0"/>
              <a:t>composé</a:t>
            </a:r>
            <a:endParaRPr lang="en-GB" b="1" dirty="0"/>
          </a:p>
        </p:txBody>
      </p:sp>
      <p:pic>
        <p:nvPicPr>
          <p:cNvPr id="1026" name="Picture 2" descr="C:\Users\fel\AppData\Local\Microsoft\Windows\Temporary Internet Files\Content.IE5\DSBHGID6\MC90043871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84984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fel\AppData\Local\Microsoft\Windows\Temporary Internet Files\Content.IE5\DSBHGID6\MP90044234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463674" cy="22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Comment peut-on décider</a:t>
            </a:r>
            <a:br>
              <a:rPr lang="en-GB"/>
            </a:br>
            <a:r>
              <a:rPr lang="en-GB"/>
              <a:t> s’il faut utiliser avoir ou être?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  <a:p>
            <a:r>
              <a:rPr lang="en-GB" b="1"/>
              <a:t>Il faut se poser certaines questions!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The perfect tense with </a:t>
            </a: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Être</a:t>
            </a:r>
            <a:endParaRPr lang="en-GB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71538" y="1714488"/>
            <a:ext cx="7429552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solidFill>
                  <a:schemeClr val="accent2"/>
                </a:solidFill>
              </a:rPr>
              <a:t>It is often verbs of </a:t>
            </a:r>
            <a:r>
              <a:rPr lang="en-GB" sz="2800" dirty="0" smtClean="0">
                <a:solidFill>
                  <a:srgbClr val="002060"/>
                </a:solidFill>
              </a:rPr>
              <a:t>movement </a:t>
            </a:r>
            <a:r>
              <a:rPr lang="en-GB" sz="2800" dirty="0" smtClean="0">
                <a:solidFill>
                  <a:srgbClr val="C00000"/>
                </a:solidFill>
              </a:rPr>
              <a:t>or</a:t>
            </a:r>
            <a:r>
              <a:rPr lang="en-GB" sz="2800" dirty="0" smtClean="0">
                <a:solidFill>
                  <a:srgbClr val="002060"/>
                </a:solidFill>
              </a:rPr>
              <a:t> change of state </a:t>
            </a:r>
            <a:r>
              <a:rPr lang="en-GB" sz="2800" dirty="0" smtClean="0">
                <a:solidFill>
                  <a:schemeClr val="accent2"/>
                </a:solidFill>
              </a:rPr>
              <a:t>which form their perfect tense with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Être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GB" sz="2000" dirty="0" smtClean="0">
                <a:solidFill>
                  <a:srgbClr val="C00000"/>
                </a:solidFill>
                <a:latin typeface="Comic Sans MS" pitchFamily="66" charset="0"/>
              </a:rPr>
              <a:t>There are a number of ways of remembering them, for example:</a:t>
            </a:r>
          </a:p>
          <a:p>
            <a:pPr>
              <a:spcBef>
                <a:spcPct val="50000"/>
              </a:spcBef>
            </a:pPr>
            <a:r>
              <a:rPr lang="en-GB" sz="2400" b="1" dirty="0" smtClean="0">
                <a:solidFill>
                  <a:srgbClr val="0070C0"/>
                </a:solidFill>
                <a:latin typeface="Comic Sans MS" pitchFamily="66" charset="0"/>
              </a:rPr>
              <a:t>In pairs of opposites</a:t>
            </a:r>
          </a:p>
          <a:p>
            <a:pPr algn="ctr">
              <a:spcBef>
                <a:spcPct val="50000"/>
              </a:spcBef>
            </a:pP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Monter/descendre</a:t>
            </a:r>
            <a:endParaRPr lang="en-GB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Partir</a:t>
            </a:r>
            <a:r>
              <a:rPr lang="en-GB" i="1" dirty="0" smtClean="0">
                <a:solidFill>
                  <a:srgbClr val="C00000"/>
                </a:solidFill>
                <a:latin typeface="Comic Sans MS" pitchFamily="66" charset="0"/>
              </a:rPr>
              <a:t> / </a:t>
            </a: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arriver</a:t>
            </a:r>
            <a:endParaRPr lang="en-GB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Aller/venir</a:t>
            </a:r>
            <a:endParaRPr lang="en-GB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Entrer</a:t>
            </a:r>
            <a:r>
              <a:rPr lang="en-GB" i="1" dirty="0" smtClean="0">
                <a:solidFill>
                  <a:srgbClr val="C00000"/>
                </a:solidFill>
                <a:latin typeface="Comic Sans MS" pitchFamily="66" charset="0"/>
              </a:rPr>
              <a:t>/ </a:t>
            </a: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sortir</a:t>
            </a:r>
            <a:endParaRPr lang="en-GB" i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Naître</a:t>
            </a:r>
            <a:r>
              <a:rPr lang="en-GB" i="1" dirty="0" smtClean="0">
                <a:solidFill>
                  <a:srgbClr val="C00000"/>
                </a:solidFill>
                <a:latin typeface="Comic Sans MS" pitchFamily="66" charset="0"/>
              </a:rPr>
              <a:t> / </a:t>
            </a:r>
            <a:r>
              <a:rPr lang="en-GB" i="1" dirty="0" err="1" smtClean="0">
                <a:solidFill>
                  <a:srgbClr val="C00000"/>
                </a:solidFill>
                <a:latin typeface="Comic Sans MS" pitchFamily="66" charset="0"/>
              </a:rPr>
              <a:t>mourir</a:t>
            </a:r>
            <a:endParaRPr lang="en-GB" i="1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  <p:bldP spid="81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68313" y="476250"/>
            <a:ext cx="4103687" cy="701675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Comic Sans MS" pitchFamily="48" charset="0"/>
              </a:rPr>
              <a:t>na</a:t>
            </a:r>
            <a:r>
              <a:rPr lang="en-US" sz="2000" b="1">
                <a:latin typeface="Comic Sans MS" pitchFamily="48" charset="0"/>
                <a:cs typeface="Arial" charset="0"/>
              </a:rPr>
              <a:t>ître	      to be born</a:t>
            </a:r>
          </a:p>
          <a:p>
            <a:pPr algn="ctr"/>
            <a:r>
              <a:rPr lang="en-US" sz="2000" b="1">
                <a:latin typeface="Comic Sans MS" pitchFamily="48" charset="0"/>
                <a:cs typeface="Arial" charset="0"/>
              </a:rPr>
              <a:t>mourir	     to die</a:t>
            </a:r>
            <a:endParaRPr lang="en-GB" sz="2800">
              <a:latin typeface="Comic Sans MS" pitchFamily="48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4103687" cy="7016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Comic Sans MS" pitchFamily="48" charset="0"/>
              </a:rPr>
              <a:t>arriver	 	to arrive</a:t>
            </a:r>
          </a:p>
          <a:p>
            <a:pPr algn="ctr"/>
            <a:r>
              <a:rPr lang="en-GB" sz="2000" b="1">
                <a:latin typeface="Comic Sans MS" pitchFamily="48" charset="0"/>
              </a:rPr>
              <a:t>partir		to leave</a:t>
            </a:r>
            <a:endParaRPr lang="en-GB" sz="2800">
              <a:latin typeface="Comic Sans MS" pitchFamily="48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500563" y="1052513"/>
            <a:ext cx="4103687" cy="701675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Comic Sans MS" pitchFamily="48" charset="0"/>
              </a:rPr>
              <a:t>monter		to go up</a:t>
            </a:r>
          </a:p>
          <a:p>
            <a:pPr algn="ctr"/>
            <a:r>
              <a:rPr lang="en-GB" sz="2000" b="1">
                <a:latin typeface="Comic Sans MS" pitchFamily="48" charset="0"/>
              </a:rPr>
              <a:t>descendre	to go down</a:t>
            </a:r>
            <a:endParaRPr lang="en-GB" sz="2800">
              <a:latin typeface="Comic Sans MS" pitchFamily="48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43438" y="2276475"/>
            <a:ext cx="3600450" cy="701675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Comic Sans MS" pitchFamily="48" charset="0"/>
              </a:rPr>
              <a:t>venir		to come</a:t>
            </a:r>
          </a:p>
          <a:p>
            <a:pPr algn="ctr"/>
            <a:r>
              <a:rPr lang="en-GB" sz="2000" b="1">
                <a:latin typeface="Comic Sans MS" pitchFamily="48" charset="0"/>
              </a:rPr>
              <a:t>aller		to go</a:t>
            </a:r>
            <a:endParaRPr lang="en-GB" sz="2800">
              <a:latin typeface="Comic Sans MS" pitchFamily="48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427538" y="3573463"/>
            <a:ext cx="3600450" cy="10064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2000" b="1">
                <a:latin typeface="Comic Sans MS" pitchFamily="48" charset="0"/>
              </a:rPr>
              <a:t>retourner	to return</a:t>
            </a:r>
          </a:p>
          <a:p>
            <a:pPr algn="ctr"/>
            <a:r>
              <a:rPr lang="en-GB" sz="2000" b="1">
                <a:latin typeface="Comic Sans MS" pitchFamily="48" charset="0"/>
              </a:rPr>
              <a:t>revenir		to return</a:t>
            </a:r>
          </a:p>
          <a:p>
            <a:pPr algn="ctr"/>
            <a:r>
              <a:rPr lang="en-GB" sz="2000" b="1">
                <a:latin typeface="Comic Sans MS" pitchFamily="48" charset="0"/>
              </a:rPr>
              <a:t>rentrer		to return</a:t>
            </a:r>
            <a:endParaRPr lang="en-GB" sz="2800">
              <a:latin typeface="Comic Sans MS" pitchFamily="48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700338" y="4508500"/>
            <a:ext cx="1871662" cy="8540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Comic Sans MS" pitchFamily="48" charset="0"/>
              </a:rPr>
              <a:t>tomber</a:t>
            </a:r>
          </a:p>
          <a:p>
            <a:pPr>
              <a:spcBef>
                <a:spcPct val="50000"/>
              </a:spcBef>
            </a:pPr>
            <a:r>
              <a:rPr lang="en-GB" sz="2000" b="1">
                <a:latin typeface="Comic Sans MS" pitchFamily="48" charset="0"/>
              </a:rPr>
              <a:t>rester</a:t>
            </a:r>
            <a:endParaRPr lang="en-GB" sz="2000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042988" y="2852738"/>
            <a:ext cx="3889375" cy="854075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tabLst>
                <a:tab pos="441325" algn="l"/>
              </a:tabLst>
            </a:pPr>
            <a:r>
              <a:rPr lang="en-GB" sz="2000" b="1">
                <a:latin typeface="Comic Sans MS" pitchFamily="48" charset="0"/>
              </a:rPr>
              <a:t>entrer		to go in</a:t>
            </a:r>
          </a:p>
          <a:p>
            <a:pPr>
              <a:spcBef>
                <a:spcPct val="50000"/>
              </a:spcBef>
              <a:tabLst>
                <a:tab pos="441325" algn="l"/>
              </a:tabLst>
            </a:pPr>
            <a:r>
              <a:rPr lang="en-GB" sz="2000" b="1">
                <a:latin typeface="Comic Sans MS" pitchFamily="48" charset="0"/>
              </a:rPr>
              <a:t>sortir		to go 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  <p:bldP spid="6151" grpId="0" animBg="1"/>
      <p:bldP spid="6152" grpId="0" animBg="1"/>
      <p:bldP spid="6155" grpId="0" animBg="1"/>
      <p:bldP spid="6156" grpId="0" animBg="1"/>
      <p:bldP spid="61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MR VANS TRAMPED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endParaRPr lang="en-GB" dirty="0"/>
          </a:p>
        </p:txBody>
      </p:sp>
      <p:pic>
        <p:nvPicPr>
          <p:cNvPr id="4" name="Picture 8" descr="000803_1054_6836_v__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876"/>
            <a:ext cx="2367579" cy="28098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23850" y="260350"/>
            <a:ext cx="8351838" cy="703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M</a:t>
            </a:r>
            <a:r>
              <a:rPr lang="en-GB" sz="3600">
                <a:latin typeface="Cooper Black" pitchFamily="48" charset="0"/>
              </a:rPr>
              <a:t>ont</a:t>
            </a:r>
            <a:r>
              <a:rPr lang="en-US" sz="3600">
                <a:latin typeface="Cooper Black" pitchFamily="48" charset="0"/>
              </a:rPr>
              <a:t>er	</a:t>
            </a:r>
          </a:p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R</a:t>
            </a:r>
            <a:r>
              <a:rPr lang="en-GB" sz="3600">
                <a:latin typeface="Cooper Black" pitchFamily="48" charset="0"/>
              </a:rPr>
              <a:t>etourn</a:t>
            </a:r>
            <a:r>
              <a:rPr lang="en-US" sz="3600">
                <a:latin typeface="Cooper Black" pitchFamily="48" charset="0"/>
              </a:rPr>
              <a:t>er,</a:t>
            </a:r>
          </a:p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US" sz="3600">
                <a:latin typeface="Cooper Black" pitchFamily="48" charset="0"/>
              </a:rPr>
              <a:t>    revenir and</a:t>
            </a:r>
          </a:p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US" sz="3600">
                <a:latin typeface="Cooper Black" pitchFamily="48" charset="0"/>
              </a:rPr>
              <a:t>    rentrer</a:t>
            </a:r>
          </a:p>
          <a:p>
            <a:pPr>
              <a:tabLst>
                <a:tab pos="5745163" algn="l"/>
              </a:tabLst>
            </a:pPr>
            <a:endParaRPr lang="en-US" sz="3600" b="1">
              <a:latin typeface="Cooper Black" pitchFamily="48" charset="0"/>
            </a:endParaRPr>
          </a:p>
          <a:p>
            <a:pPr>
              <a:tabLst>
                <a:tab pos="5745163" algn="l"/>
              </a:tabLst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V</a:t>
            </a:r>
            <a:r>
              <a:rPr lang="en-GB" sz="3600">
                <a:latin typeface="Cooper Black" pitchFamily="48" charset="0"/>
              </a:rPr>
              <a:t>enir</a:t>
            </a:r>
          </a:p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A</a:t>
            </a:r>
            <a:r>
              <a:rPr lang="en-GB" sz="3600">
                <a:latin typeface="Cooper Black" pitchFamily="48" charset="0"/>
              </a:rPr>
              <a:t>rriver</a:t>
            </a:r>
          </a:p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N</a:t>
            </a:r>
            <a:r>
              <a:rPr lang="en-GB" sz="3600">
                <a:latin typeface="Cooper Black" pitchFamily="48" charset="0"/>
              </a:rPr>
              <a:t>a</a:t>
            </a:r>
            <a:r>
              <a:rPr lang="en-US" sz="3600">
                <a:latin typeface="Cooper Black" pitchFamily="48" charset="0"/>
              </a:rPr>
              <a:t>ître</a:t>
            </a:r>
          </a:p>
          <a:p>
            <a:pPr>
              <a:lnSpc>
                <a:spcPct val="120000"/>
              </a:lnSpc>
              <a:tabLst>
                <a:tab pos="5745163" algn="l"/>
              </a:tabLst>
            </a:pPr>
            <a:r>
              <a:rPr lang="en-US" sz="3600">
                <a:solidFill>
                  <a:srgbClr val="FF0000"/>
                </a:solidFill>
                <a:latin typeface="Cooper Black" pitchFamily="48" charset="0"/>
              </a:rPr>
              <a:t>S</a:t>
            </a:r>
            <a:r>
              <a:rPr lang="en-US" sz="3600">
                <a:latin typeface="Cooper Black" pitchFamily="48" charset="0"/>
              </a:rPr>
              <a:t>ortir</a:t>
            </a:r>
          </a:p>
          <a:p>
            <a:pPr>
              <a:spcBef>
                <a:spcPct val="50000"/>
              </a:spcBef>
              <a:tabLst>
                <a:tab pos="5745163" algn="l"/>
              </a:tabLst>
            </a:pPr>
            <a:endParaRPr lang="en-GB" sz="3600" b="1">
              <a:latin typeface="Cooper Black" pitchFamily="48" charset="0"/>
            </a:endParaRPr>
          </a:p>
          <a:p>
            <a:pPr>
              <a:spcBef>
                <a:spcPct val="50000"/>
              </a:spcBef>
              <a:tabLst>
                <a:tab pos="5745163" algn="l"/>
              </a:tabLst>
            </a:pPr>
            <a:endParaRPr lang="en-GB" b="1">
              <a:latin typeface="Cooper Black" pitchFamily="4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7457" anchor="ctr">
            <a:spAutoFit/>
          </a:bodyPr>
          <a:lstStyle/>
          <a:p>
            <a:endParaRPr lang="en-GB"/>
          </a:p>
        </p:txBody>
      </p:sp>
      <p:graphicFrame>
        <p:nvGraphicFramePr>
          <p:cNvPr id="5140" name="Group 20"/>
          <p:cNvGraphicFramePr>
            <a:graphicFrameLocks noGrp="1"/>
          </p:cNvGraphicFramePr>
          <p:nvPr/>
        </p:nvGraphicFramePr>
        <p:xfrm>
          <a:off x="0" y="0"/>
          <a:ext cx="208280" cy="218541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8" charset="0"/>
                        </a:rPr>
                        <a:t>  </a:t>
                      </a:r>
                      <a:r>
                        <a:rPr kumimoji="0" lang="en-GB" sz="2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8" charset="0"/>
                        </a:rPr>
                        <a:t> </a:t>
                      </a: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48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128" name="Picture 8" descr="000803_1054_6836_v__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852738"/>
            <a:ext cx="3033712" cy="3600450"/>
          </a:xfrm>
          <a:prstGeom prst="rect">
            <a:avLst/>
          </a:prstGeom>
          <a:noFill/>
        </p:spPr>
      </p:pic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6084888" y="549275"/>
            <a:ext cx="2735262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T</a:t>
            </a:r>
            <a:r>
              <a:rPr lang="en-GB" sz="3600">
                <a:latin typeface="Cooper Black" pitchFamily="48" charset="0"/>
              </a:rPr>
              <a:t>omber</a:t>
            </a:r>
          </a:p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R</a:t>
            </a:r>
            <a:r>
              <a:rPr lang="en-GB" sz="3600">
                <a:latin typeface="Cooper Black" pitchFamily="48" charset="0"/>
              </a:rPr>
              <a:t>ester</a:t>
            </a:r>
          </a:p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A</a:t>
            </a:r>
            <a:r>
              <a:rPr lang="en-GB" sz="3600">
                <a:latin typeface="Cooper Black" pitchFamily="48" charset="0"/>
              </a:rPr>
              <a:t>ller</a:t>
            </a:r>
          </a:p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M</a:t>
            </a:r>
            <a:r>
              <a:rPr lang="en-GB" sz="3600">
                <a:latin typeface="Cooper Black" pitchFamily="48" charset="0"/>
              </a:rPr>
              <a:t>ourir</a:t>
            </a:r>
          </a:p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P</a:t>
            </a:r>
            <a:r>
              <a:rPr lang="en-GB" sz="3600">
                <a:latin typeface="Cooper Black" pitchFamily="48" charset="0"/>
              </a:rPr>
              <a:t>artir</a:t>
            </a:r>
          </a:p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E</a:t>
            </a:r>
            <a:r>
              <a:rPr lang="en-GB" sz="3600">
                <a:latin typeface="Cooper Black" pitchFamily="48" charset="0"/>
              </a:rPr>
              <a:t>ntrer</a:t>
            </a:r>
          </a:p>
          <a:p>
            <a:pPr>
              <a:spcBef>
                <a:spcPct val="50000"/>
              </a:spcBef>
            </a:pPr>
            <a:r>
              <a:rPr lang="en-GB" sz="3600">
                <a:solidFill>
                  <a:srgbClr val="FF0000"/>
                </a:solidFill>
                <a:latin typeface="Cooper Black" pitchFamily="48" charset="0"/>
              </a:rPr>
              <a:t>D</a:t>
            </a:r>
            <a:r>
              <a:rPr lang="en-GB" sz="3600">
                <a:latin typeface="Cooper Black" pitchFamily="48" charset="0"/>
              </a:rPr>
              <a:t>escendre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Est-ce</a:t>
            </a:r>
            <a:r>
              <a:rPr lang="en-GB" dirty="0"/>
              <a:t> </a:t>
            </a:r>
            <a:r>
              <a:rPr lang="en-GB" dirty="0" err="1"/>
              <a:t>que</a:t>
            </a:r>
            <a:r>
              <a:rPr lang="en-GB" dirty="0"/>
              <a:t> le </a:t>
            </a:r>
            <a:r>
              <a:rPr lang="en-GB" dirty="0" err="1"/>
              <a:t>verbe</a:t>
            </a:r>
            <a:r>
              <a:rPr lang="en-GB" dirty="0"/>
              <a:t> </a:t>
            </a:r>
            <a:r>
              <a:rPr lang="en-GB" dirty="0" err="1"/>
              <a:t>appartient</a:t>
            </a:r>
            <a:r>
              <a:rPr lang="en-GB" dirty="0"/>
              <a:t> au </a:t>
            </a:r>
            <a:r>
              <a:rPr lang="en-GB" dirty="0" err="1"/>
              <a:t>groupe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ADVENT</a:t>
            </a:r>
            <a:r>
              <a:rPr lang="en-GB" dirty="0"/>
              <a:t> et les </a:t>
            </a:r>
            <a:r>
              <a:rPr lang="en-GB" dirty="0" err="1"/>
              <a:t>trois</a:t>
            </a:r>
            <a:r>
              <a:rPr lang="en-GB" dirty="0"/>
              <a:t> </a:t>
            </a:r>
            <a:r>
              <a:rPr lang="en-GB" dirty="0" err="1">
                <a:solidFill>
                  <a:schemeClr val="accent2"/>
                </a:solidFill>
              </a:rPr>
              <a:t>R</a:t>
            </a:r>
            <a:r>
              <a:rPr lang="en-GB" dirty="0" err="1"/>
              <a:t>s</a:t>
            </a:r>
            <a:r>
              <a:rPr lang="en-GB" dirty="0"/>
              <a:t>?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554163" y="2701925"/>
            <a:ext cx="197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A</a:t>
            </a:r>
            <a:r>
              <a:rPr lang="en-GB" sz="2400"/>
              <a:t>rriver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751263" y="2701925"/>
            <a:ext cx="2911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- Partir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554163" y="3221038"/>
            <a:ext cx="24590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D</a:t>
            </a:r>
            <a:r>
              <a:rPr lang="en-GB" sz="2400"/>
              <a:t>escendre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3751263" y="3221038"/>
            <a:ext cx="16795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- Monter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554163" y="3767138"/>
            <a:ext cx="197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V</a:t>
            </a:r>
            <a:r>
              <a:rPr lang="en-GB" sz="2400"/>
              <a:t>enir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751263" y="3767138"/>
            <a:ext cx="2238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- Aller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1554163" y="4286250"/>
            <a:ext cx="197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E</a:t>
            </a:r>
            <a:r>
              <a:rPr lang="en-GB" sz="2400"/>
              <a:t>ntrer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751263" y="4286250"/>
            <a:ext cx="2238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- Sortir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554163" y="4805363"/>
            <a:ext cx="197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N</a:t>
            </a:r>
            <a:r>
              <a:rPr lang="en-GB" sz="2400"/>
              <a:t>aître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3751263" y="4805363"/>
            <a:ext cx="2238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- Mourir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554163" y="5324475"/>
            <a:ext cx="1973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T</a:t>
            </a:r>
            <a:r>
              <a:rPr lang="en-GB" sz="2400"/>
              <a:t>omber 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3751263" y="5324475"/>
            <a:ext cx="2500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/>
              <a:t>- Rester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840413" y="3221038"/>
            <a:ext cx="2632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R</a:t>
            </a:r>
            <a:r>
              <a:rPr lang="en-GB" sz="2400"/>
              <a:t>evenir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5840413" y="3767138"/>
            <a:ext cx="3074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 err="1">
                <a:solidFill>
                  <a:schemeClr val="tx2"/>
                </a:solidFill>
              </a:rPr>
              <a:t>R</a:t>
            </a:r>
            <a:r>
              <a:rPr lang="en-GB" sz="2400" dirty="0" err="1"/>
              <a:t>etourner</a:t>
            </a:r>
            <a:endParaRPr lang="en-GB" sz="2400" dirty="0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5840413" y="4286250"/>
            <a:ext cx="30749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>
                <a:solidFill>
                  <a:schemeClr val="tx2"/>
                </a:solidFill>
              </a:rPr>
              <a:t>R</a:t>
            </a:r>
            <a:r>
              <a:rPr lang="en-GB" sz="2400"/>
              <a:t>entrer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1143000" y="5324475"/>
            <a:ext cx="197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1143000" y="5324475"/>
            <a:ext cx="152558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  <a:p>
            <a:endParaRPr lang="en-GB"/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1417638" y="5643563"/>
            <a:ext cx="3395662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9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autoUpdateAnimBg="0"/>
      <p:bldP spid="43012" grpId="0" autoUpdateAnimBg="0"/>
      <p:bldP spid="43013" grpId="0" autoUpdateAnimBg="0"/>
      <p:bldP spid="43014" grpId="0" autoUpdateAnimBg="0"/>
      <p:bldP spid="43016" grpId="0" autoUpdateAnimBg="0"/>
      <p:bldP spid="43017" grpId="0" autoUpdateAnimBg="0"/>
      <p:bldP spid="43018" grpId="0" autoUpdateAnimBg="0"/>
      <p:bldP spid="43020" grpId="0" autoUpdateAnimBg="0"/>
      <p:bldP spid="43021" grpId="0" autoUpdateAnimBg="0"/>
      <p:bldP spid="43022" grpId="0" autoUpdateAnimBg="0"/>
      <p:bldP spid="43024" grpId="0" autoUpdateAnimBg="0"/>
      <p:bldP spid="43026" grpId="0" autoUpdateAnimBg="0"/>
      <p:bldP spid="43027" grpId="0" autoUpdateAnimBg="0"/>
      <p:bldP spid="43028" grpId="0" autoUpdateAnimBg="0"/>
      <p:bldP spid="4302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214422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cs typeface="Arial" charset="0"/>
              </a:rPr>
              <a:t>Spend 4 minutes </a:t>
            </a:r>
            <a:r>
              <a:rPr lang="en-US" dirty="0" err="1">
                <a:cs typeface="Arial" charset="0"/>
              </a:rPr>
              <a:t>memorising</a:t>
            </a:r>
            <a:r>
              <a:rPr lang="en-US" dirty="0">
                <a:cs typeface="Arial" charset="0"/>
              </a:rPr>
              <a:t> the verbs that take </a:t>
            </a:r>
            <a:r>
              <a:rPr lang="en-US" dirty="0" err="1">
                <a:solidFill>
                  <a:srgbClr val="FF0000"/>
                </a:solidFill>
                <a:cs typeface="Arial" charset="0"/>
              </a:rPr>
              <a:t>être</a:t>
            </a:r>
            <a:r>
              <a:rPr lang="en-US" dirty="0">
                <a:cs typeface="Arial" charset="0"/>
              </a:rPr>
              <a:t>.</a:t>
            </a:r>
          </a:p>
          <a:p>
            <a:pPr>
              <a:buFontTx/>
              <a:buNone/>
            </a:pPr>
            <a:endParaRPr lang="en-US" dirty="0">
              <a:cs typeface="Arial" charset="0"/>
            </a:endParaRPr>
          </a:p>
          <a:p>
            <a:pPr>
              <a:buFontTx/>
              <a:buNone/>
            </a:pPr>
            <a:r>
              <a:rPr lang="en-US" dirty="0">
                <a:cs typeface="Arial" charset="0"/>
              </a:rPr>
              <a:t>Then write them out from memory</a:t>
            </a:r>
          </a:p>
          <a:p>
            <a:pPr>
              <a:buFontTx/>
              <a:buNone/>
            </a:pPr>
            <a:endParaRPr lang="en-US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1873250" cy="588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/>
              <a:t>Monter</a:t>
            </a:r>
          </a:p>
          <a:p>
            <a:pPr>
              <a:spcBef>
                <a:spcPct val="50000"/>
              </a:spcBef>
            </a:pPr>
            <a:r>
              <a:rPr lang="en-GB" sz="2000" b="1"/>
              <a:t>Retourner</a:t>
            </a:r>
          </a:p>
          <a:p>
            <a:pPr>
              <a:spcBef>
                <a:spcPct val="50000"/>
              </a:spcBef>
            </a:pPr>
            <a:r>
              <a:rPr lang="en-GB" sz="2000" b="1"/>
              <a:t>Venir</a:t>
            </a:r>
          </a:p>
          <a:p>
            <a:pPr>
              <a:spcBef>
                <a:spcPct val="50000"/>
              </a:spcBef>
            </a:pPr>
            <a:r>
              <a:rPr lang="en-GB" sz="2000" b="1"/>
              <a:t>Arriver</a:t>
            </a:r>
          </a:p>
          <a:p>
            <a:pPr>
              <a:spcBef>
                <a:spcPct val="50000"/>
              </a:spcBef>
            </a:pPr>
            <a:r>
              <a:rPr lang="en-GB" sz="2000" b="1"/>
              <a:t>Na</a:t>
            </a:r>
            <a:r>
              <a:rPr lang="en-US" sz="2000" b="1">
                <a:cs typeface="Arial" charset="0"/>
              </a:rPr>
              <a:t>ître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Sortir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Tomber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Rester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Aller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Mourir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Partir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Entrer</a:t>
            </a:r>
          </a:p>
          <a:p>
            <a:pPr>
              <a:spcBef>
                <a:spcPct val="50000"/>
              </a:spcBef>
            </a:pPr>
            <a:r>
              <a:rPr lang="en-US" sz="2000" b="1">
                <a:cs typeface="Arial" charset="0"/>
              </a:rPr>
              <a:t>Descendre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284663" y="1196975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venu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356100" y="1916113"/>
            <a:ext cx="1008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mont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435600" y="69215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arriv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580063" y="191611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retourn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7092950" y="1052513"/>
            <a:ext cx="1152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tomb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4643438" y="28527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descendu</a:t>
            </a:r>
            <a:endParaRPr lang="en-US">
              <a:cs typeface="Arial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219700" y="3573463"/>
            <a:ext cx="720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n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932363" y="436562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sorti</a:t>
            </a:r>
            <a:endParaRPr lang="en-US">
              <a:cs typeface="Arial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804025" y="422116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rest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6372225" y="515778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all</a:t>
            </a:r>
            <a:r>
              <a:rPr lang="en-US">
                <a:cs typeface="Arial" charset="0"/>
              </a:rPr>
              <a:t>é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5003800" y="5084763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mort</a:t>
            </a:r>
            <a:endParaRPr lang="en-US">
              <a:cs typeface="Arial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6877050" y="270827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parti</a:t>
            </a:r>
            <a:endParaRPr lang="en-US">
              <a:cs typeface="Arial" charset="0"/>
            </a:endParaRP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7092950" y="1773238"/>
            <a:ext cx="936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entr</a:t>
            </a:r>
            <a:r>
              <a:rPr lang="en-US">
                <a:cs typeface="Arial" charset="0"/>
              </a:rPr>
              <a:t>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2.59259E-6 L -0.3151 -0.21018 " pathEditMode="relative" ptsTypes="AA">
                                      <p:cBhvr>
                                        <p:cTn id="6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6 -4.44444E-6 L -0.39374 -0.13634 " pathEditMode="relative" ptsTypes="AA">
                                      <p:cBhvr>
                                        <p:cTn id="10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6.2963E-6 L -0.30712 0.04212 " pathEditMode="relative" ptsTypes="AA">
                                      <p:cBhvr>
                                        <p:cTn id="14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44444E-6 L -0.42517 0.17847 " pathEditMode="relative" ptsTypes="AA">
                                      <p:cBhvr>
                                        <p:cTn id="18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296E-6 L -0.40174 -0.16783 " pathEditMode="relative" ptsTypes="AA">
                                      <p:cBhvr>
                                        <p:cTn id="22" dur="2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9 -0.02685 L -0.42535 -0.236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00" y="-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6 L -0.62205 0.304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15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0.56701 -0.06297 " pathEditMode="relative" ptsTypes="AA">
                                      <p:cBhvr>
                                        <p:cTn id="34" dur="2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7.03704E-6 L -0.55122 -0.13634 " pathEditMode="relative" ptsTypes="AA">
                                      <p:cBhvr>
                                        <p:cTn id="38" dur="2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37014 -0.06296 " pathEditMode="relative" ptsTypes="AA">
                                      <p:cBhvr>
                                        <p:cTn id="42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44444E-6 L -0.57483 0.34653 " pathEditMode="relative" ptsTypes="AA">
                                      <p:cBhvr>
                                        <p:cTn id="46" dur="20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6.2963E-6 L -0.59844 0.55647 " pathEditMode="relative" ptsTypes="AA">
                                      <p:cBhvr>
                                        <p:cTn id="50" dur="2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7 L -0.29931 0.44097 " pathEditMode="relative" ptsTypes="AA">
                                      <p:cBhvr>
                                        <p:cTn id="54" dur="2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/>
      <p:bldP spid="9225" grpId="0"/>
      <p:bldP spid="9226" grpId="0"/>
      <p:bldP spid="9227" grpId="0"/>
      <p:bldP spid="9228" grpId="0"/>
      <p:bldP spid="9229" grpId="0"/>
      <p:bldP spid="9231" grpId="0"/>
      <p:bldP spid="9232" grpId="0"/>
      <p:bldP spid="9233" grpId="0"/>
      <p:bldP spid="9234" grpId="0"/>
      <p:bldP spid="92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500042"/>
            <a:ext cx="7772400" cy="592935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essential difference </a:t>
            </a:r>
            <a:r>
              <a:rPr lang="en-GB" sz="2600" dirty="0" smtClean="0"/>
              <a:t>between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Être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verbs and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avoir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verbs is that the former require the past participle to agree with the subject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endParaRPr lang="en-GB" sz="28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The subject is the person or thing carrying out the action of the verb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Example: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il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est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sorti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			BUT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		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elle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est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sortie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2800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			Le train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est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arrivé</a:t>
            </a:r>
            <a:r>
              <a:rPr lang="en-GB" sz="2600" dirty="0" smtClean="0"/>
              <a:t>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BUT 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2600" dirty="0" smtClean="0"/>
              <a:t>				Les trains </a:t>
            </a:r>
            <a:r>
              <a:rPr lang="en-GB" sz="2600" dirty="0" err="1" smtClean="0"/>
              <a:t>sont</a:t>
            </a:r>
            <a:r>
              <a:rPr lang="en-GB" sz="2600" dirty="0" smtClean="0"/>
              <a:t> </a:t>
            </a:r>
            <a:r>
              <a:rPr lang="en-GB" sz="2600" dirty="0" err="1" smtClean="0"/>
              <a:t>arriv</a:t>
            </a:r>
            <a:r>
              <a:rPr lang="en-GB" sz="2400" dirty="0" err="1" smtClean="0">
                <a:solidFill>
                  <a:srgbClr val="FF0000"/>
                </a:solidFill>
                <a:latin typeface="Comic Sans MS" pitchFamily="66" charset="0"/>
              </a:rPr>
              <a:t>és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785794"/>
            <a:ext cx="7772400" cy="5234006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Je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suis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n-GB" sz="2800" dirty="0" err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Tu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Il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est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Elle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est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ée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Nous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sommes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) s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Vous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êtes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),(s), (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es</a:t>
            </a: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Ils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sont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és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Elles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sont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tomb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ées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cliffsnotes.com/foreign-languages/french/french-i/french-i-the-passe-compose/~/media/5F6D16118E204499AB7B13D0FF1920D9.ashx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032"/>
            <a:ext cx="5976664" cy="626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7278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/>
              <a:t>Essayez</a:t>
            </a:r>
            <a:r>
              <a:rPr lang="en-GB" dirty="0"/>
              <a:t> </a:t>
            </a:r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exemples</a:t>
            </a: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Utilisez</a:t>
            </a:r>
            <a:r>
              <a:rPr lang="en-GB" dirty="0"/>
              <a:t> </a:t>
            </a:r>
            <a:r>
              <a:rPr lang="en-GB" dirty="0" err="1">
                <a:solidFill>
                  <a:srgbClr val="7030A0"/>
                </a:solidFill>
              </a:rPr>
              <a:t>avoir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14348" y="2071678"/>
            <a:ext cx="7786742" cy="3643338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…………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chocolat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(manger)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2600" baseline="0" dirty="0" smtClean="0"/>
              <a:t>Il </a:t>
            </a:r>
            <a:r>
              <a:rPr lang="en-GB" sz="2600" dirty="0" smtClean="0"/>
              <a:t>………… </a:t>
            </a:r>
            <a:r>
              <a:rPr lang="en-GB" sz="2600" dirty="0" err="1" smtClean="0"/>
              <a:t>une</a:t>
            </a:r>
            <a:r>
              <a:rPr lang="en-GB" sz="2600" dirty="0" smtClean="0"/>
              <a:t> douche (</a:t>
            </a:r>
            <a:r>
              <a:rPr lang="en-GB" sz="2600" dirty="0" err="1" smtClean="0"/>
              <a:t>prendre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………… </a:t>
            </a:r>
            <a:r>
              <a:rPr lang="en-GB" sz="2600" dirty="0" err="1" smtClean="0"/>
              <a:t>notre</a:t>
            </a:r>
            <a:r>
              <a:rPr lang="en-GB" sz="2600" dirty="0" smtClean="0"/>
              <a:t> sac (</a:t>
            </a:r>
            <a:r>
              <a:rPr lang="en-GB" sz="2600" dirty="0" err="1" smtClean="0"/>
              <a:t>perdre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Elles</a:t>
            </a:r>
            <a:r>
              <a:rPr lang="en-GB" sz="2600" dirty="0"/>
              <a:t> </a:t>
            </a:r>
            <a:r>
              <a:rPr lang="en-GB" sz="2600" dirty="0" smtClean="0"/>
              <a:t>………… le </a:t>
            </a:r>
            <a:r>
              <a:rPr lang="en-GB" sz="2600" dirty="0" err="1" smtClean="0"/>
              <a:t>cours</a:t>
            </a:r>
            <a:r>
              <a:rPr lang="en-GB" sz="2600" dirty="0" smtClean="0"/>
              <a:t> (</a:t>
            </a:r>
            <a:r>
              <a:rPr lang="en-GB" sz="2600" dirty="0" err="1" smtClean="0"/>
              <a:t>comprendre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</a:t>
            </a:r>
            <a:r>
              <a:rPr lang="en-GB" sz="2600" dirty="0"/>
              <a:t> </a:t>
            </a:r>
            <a:r>
              <a:rPr lang="en-GB" sz="2600" dirty="0" smtClean="0"/>
              <a:t>………… Harry Potter? (lire)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/>
              <a:t>Essayez</a:t>
            </a:r>
            <a:r>
              <a:rPr lang="en-GB" dirty="0"/>
              <a:t> </a:t>
            </a:r>
            <a:r>
              <a:rPr lang="en-GB" dirty="0" err="1"/>
              <a:t>ces</a:t>
            </a:r>
            <a:r>
              <a:rPr lang="en-GB" dirty="0"/>
              <a:t> </a:t>
            </a:r>
            <a:r>
              <a:rPr lang="en-GB" dirty="0" err="1"/>
              <a:t>exemples</a:t>
            </a:r>
            <a:r>
              <a:rPr lang="en-GB" dirty="0"/>
              <a:t/>
            </a:r>
            <a:br>
              <a:rPr lang="en-GB" dirty="0"/>
            </a:br>
            <a:r>
              <a:rPr lang="en-GB" dirty="0" err="1"/>
              <a:t>Utilisez</a:t>
            </a:r>
            <a:r>
              <a:rPr lang="en-GB" dirty="0"/>
              <a:t> </a:t>
            </a:r>
            <a:r>
              <a:rPr lang="en-GB" dirty="0" err="1"/>
              <a:t>être</a:t>
            </a:r>
            <a:endParaRPr lang="en-GB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57224" y="2071678"/>
            <a:ext cx="6929486" cy="3643338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en-GB" sz="2600" noProof="0" dirty="0" err="1" smtClean="0"/>
              <a:t>Je</a:t>
            </a:r>
            <a:r>
              <a:rPr lang="en-GB" sz="2600" noProof="0" dirty="0" smtClean="0"/>
              <a:t> </a:t>
            </a:r>
            <a:r>
              <a:rPr lang="en-GB" sz="2600" dirty="0"/>
              <a:t>………… </a:t>
            </a:r>
            <a:r>
              <a:rPr lang="en-GB" sz="2600" noProof="0" dirty="0" smtClean="0"/>
              <a:t>en </a:t>
            </a:r>
            <a:r>
              <a:rPr lang="en-GB" sz="2600" noProof="0" dirty="0" err="1" smtClean="0"/>
              <a:t>boîte</a:t>
            </a:r>
            <a:r>
              <a:rPr lang="en-GB" sz="2600" noProof="0" dirty="0" smtClean="0"/>
              <a:t> (</a:t>
            </a:r>
            <a:r>
              <a:rPr lang="en-GB" sz="2600" noProof="0" dirty="0" err="1" smtClean="0"/>
              <a:t>aller</a:t>
            </a:r>
            <a:r>
              <a:rPr lang="en-GB" sz="2600" noProof="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</a:t>
            </a:r>
            <a:r>
              <a:rPr lang="en-GB" sz="2600" dirty="0" smtClean="0"/>
              <a:t>………… </a:t>
            </a:r>
            <a:r>
              <a:rPr lang="en-GB" sz="2600" dirty="0" err="1" smtClean="0"/>
              <a:t>dans</a:t>
            </a:r>
            <a:r>
              <a:rPr lang="en-GB" sz="2600" dirty="0" smtClean="0"/>
              <a:t> </a:t>
            </a:r>
            <a:r>
              <a:rPr lang="en-GB" sz="2600" dirty="0" err="1" smtClean="0"/>
              <a:t>sa</a:t>
            </a:r>
            <a:r>
              <a:rPr lang="en-GB" sz="2600" dirty="0" smtClean="0"/>
              <a:t> </a:t>
            </a:r>
            <a:r>
              <a:rPr lang="en-GB" sz="2600" dirty="0" err="1" smtClean="0"/>
              <a:t>chambre</a:t>
            </a:r>
            <a:r>
              <a:rPr lang="en-GB" sz="2600" dirty="0" smtClean="0"/>
              <a:t> (</a:t>
            </a:r>
            <a:r>
              <a:rPr lang="en-GB" sz="2600" dirty="0" err="1" smtClean="0"/>
              <a:t>monter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Nous</a:t>
            </a:r>
            <a:r>
              <a:rPr lang="en-GB" sz="2600" dirty="0"/>
              <a:t> </a:t>
            </a:r>
            <a:r>
              <a:rPr lang="en-GB" sz="2600" dirty="0" smtClean="0"/>
              <a:t>………… chez </a:t>
            </a:r>
            <a:r>
              <a:rPr lang="en-GB" sz="2600" dirty="0" err="1" smtClean="0"/>
              <a:t>nous</a:t>
            </a:r>
            <a:r>
              <a:rPr lang="en-GB" sz="2600" dirty="0" smtClean="0"/>
              <a:t> (</a:t>
            </a:r>
            <a:r>
              <a:rPr lang="en-GB" sz="2600" dirty="0" err="1" smtClean="0"/>
              <a:t>rentrer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Elles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………… à </a:t>
            </a:r>
            <a:r>
              <a:rPr lang="en-GB" sz="2600" dirty="0" err="1" smtClean="0"/>
              <a:t>l’école</a:t>
            </a:r>
            <a:r>
              <a:rPr lang="en-GB" sz="2600" dirty="0" smtClean="0"/>
              <a:t> (</a:t>
            </a:r>
            <a:r>
              <a:rPr lang="en-GB" sz="2600" dirty="0" err="1" smtClean="0"/>
              <a:t>partir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With reflexive verbs</a:t>
            </a:r>
            <a:endParaRPr lang="en-GB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85786" y="2143116"/>
            <a:ext cx="7786742" cy="3643338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………… …………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à 7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heures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matin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(se laver)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2600" baseline="0" dirty="0" smtClean="0"/>
              <a:t>Il </a:t>
            </a:r>
            <a:r>
              <a:rPr lang="en-GB" sz="2600" dirty="0" smtClean="0"/>
              <a:t>………… ………… </a:t>
            </a:r>
            <a:r>
              <a:rPr lang="en-GB" sz="2600" dirty="0"/>
              <a:t>à </a:t>
            </a:r>
            <a:r>
              <a:rPr lang="en-GB" sz="2600" dirty="0" smtClean="0"/>
              <a:t> </a:t>
            </a:r>
            <a:r>
              <a:rPr lang="en-GB" sz="2600" dirty="0" err="1" smtClean="0"/>
              <a:t>minuit</a:t>
            </a:r>
            <a:r>
              <a:rPr lang="en-GB" sz="2600" dirty="0" smtClean="0"/>
              <a:t> (se </a:t>
            </a:r>
            <a:r>
              <a:rPr lang="en-GB" sz="2600" dirty="0" err="1" smtClean="0"/>
              <a:t>coucher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………… ………… en noir (</a:t>
            </a:r>
            <a:r>
              <a:rPr lang="en-GB" sz="2600" dirty="0" err="1" smtClean="0"/>
              <a:t>s’habiller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Elles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………… …………  </a:t>
            </a:r>
            <a:r>
              <a:rPr lang="en-GB" sz="2600" dirty="0" err="1" smtClean="0"/>
              <a:t>tôt</a:t>
            </a:r>
            <a:r>
              <a:rPr lang="en-GB" sz="2600" dirty="0" smtClean="0"/>
              <a:t> (</a:t>
            </a:r>
            <a:r>
              <a:rPr lang="en-GB" sz="2600" dirty="0" err="1" smtClean="0"/>
              <a:t>s’endormir</a:t>
            </a:r>
            <a:r>
              <a:rPr lang="en-GB" sz="2600" dirty="0" smtClean="0"/>
              <a:t>)</a:t>
            </a:r>
          </a:p>
          <a:p>
            <a:pPr marL="274320" lvl="0" indent="-274320">
              <a:lnSpc>
                <a:spcPct val="15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2600" dirty="0" smtClean="0"/>
              <a:t>………… ………… </a:t>
            </a:r>
            <a:r>
              <a:rPr lang="en-GB" sz="2600" dirty="0"/>
              <a:t>à </a:t>
            </a:r>
            <a:r>
              <a:rPr lang="en-GB" sz="2600" dirty="0" smtClean="0"/>
              <a:t>5 </a:t>
            </a:r>
            <a:r>
              <a:rPr lang="en-GB" sz="2600" dirty="0" err="1" smtClean="0"/>
              <a:t>heures</a:t>
            </a:r>
            <a:r>
              <a:rPr lang="en-GB" sz="2600" dirty="0" smtClean="0"/>
              <a:t>. ( se </a:t>
            </a:r>
            <a:r>
              <a:rPr lang="en-GB" sz="2600" dirty="0" err="1" smtClean="0"/>
              <a:t>r</a:t>
            </a:r>
            <a:r>
              <a:rPr lang="en-GB" sz="2800" dirty="0" err="1" smtClean="0"/>
              <a:t>éveiller</a:t>
            </a:r>
            <a:r>
              <a:rPr lang="en-GB" sz="2800" dirty="0" smtClean="0"/>
              <a:t>)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Reflexive verbs</a:t>
            </a:r>
            <a:endParaRPr lang="en-GB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14400" y="1428736"/>
            <a:ext cx="7772400" cy="3071834"/>
          </a:xfrm>
          <a:prstGeom prst="rect">
            <a:avLst/>
          </a:prstGeom>
        </p:spPr>
        <p:txBody>
          <a:bodyPr/>
          <a:lstStyle/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Reflexive verbs also require the auxiliary </a:t>
            </a:r>
            <a:r>
              <a:rPr lang="en-GB" sz="2800" dirty="0" err="1" smtClean="0">
                <a:solidFill>
                  <a:srgbClr val="FF0000"/>
                </a:solidFill>
                <a:latin typeface="Comic Sans MS" pitchFamily="66" charset="0"/>
              </a:rPr>
              <a:t>Être</a:t>
            </a:r>
            <a:endParaRPr lang="en-GB" sz="28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Here the past participle agrees with the reflexive pronoun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Eg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: se </a:t>
            </a: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perdre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 – to get lost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Te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t’es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perdu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georges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?</a:t>
            </a:r>
          </a:p>
          <a:p>
            <a:pPr marL="1188720" lvl="2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Oui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, et ma </a:t>
            </a: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soeur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s’est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perdu</a:t>
            </a:r>
            <a:r>
              <a:rPr lang="en-GB" sz="2600" dirty="0" err="1" smtClean="0">
                <a:solidFill>
                  <a:srgbClr val="7030A0"/>
                </a:solidFill>
                <a:latin typeface="Comic Sans MS" pitchFamily="66" charset="0"/>
              </a:rPr>
              <a:t>e</a:t>
            </a:r>
            <a:r>
              <a:rPr lang="en-GB" sz="2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600" dirty="0" err="1" smtClean="0">
                <a:solidFill>
                  <a:srgbClr val="FF0000"/>
                </a:solidFill>
                <a:latin typeface="Comic Sans MS" pitchFamily="66" charset="0"/>
              </a:rPr>
              <a:t>aussi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4282" y="4714884"/>
            <a:ext cx="8629656" cy="1785950"/>
          </a:xfrm>
          <a:prstGeom prst="rect">
            <a:avLst/>
          </a:prstGeom>
        </p:spPr>
        <p:txBody>
          <a:bodyPr/>
          <a:lstStyle/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Je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suis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perdu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			</a:t>
            </a:r>
            <a:r>
              <a:rPr lang="en-GB" sz="2600" dirty="0" err="1" smtClean="0"/>
              <a:t>Tu</a:t>
            </a:r>
            <a:r>
              <a:rPr lang="en-GB" sz="2600" dirty="0" smtClean="0"/>
              <a:t> </a:t>
            </a:r>
            <a:r>
              <a:rPr lang="en-GB" sz="2600" dirty="0" err="1" smtClean="0"/>
              <a:t>t’es</a:t>
            </a:r>
            <a:r>
              <a:rPr lang="en-GB" sz="2600" dirty="0" smtClean="0"/>
              <a:t> </a:t>
            </a:r>
            <a:r>
              <a:rPr lang="en-GB" sz="2600" dirty="0" err="1" smtClean="0"/>
              <a:t>perdu</a:t>
            </a:r>
            <a:r>
              <a:rPr lang="en-GB" sz="2600" dirty="0" smtClean="0"/>
              <a:t> (</a:t>
            </a:r>
            <a:r>
              <a:rPr lang="en-GB" sz="2600" dirty="0" err="1" smtClean="0"/>
              <a:t>e</a:t>
            </a:r>
            <a:r>
              <a:rPr lang="en-GB" sz="2600" dirty="0" smtClean="0"/>
              <a:t>)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s’est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perdu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lang="en-GB" sz="2600" dirty="0" smtClean="0"/>
              <a:t>Elle </a:t>
            </a:r>
            <a:r>
              <a:rPr lang="en-GB" sz="2600" dirty="0" err="1" smtClean="0"/>
              <a:t>s’est</a:t>
            </a:r>
            <a:r>
              <a:rPr lang="en-GB" sz="2600" dirty="0" smtClean="0"/>
              <a:t> </a:t>
            </a:r>
            <a:r>
              <a:rPr lang="en-GB" sz="2600" dirty="0" err="1" smtClean="0"/>
              <a:t>perdue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sommes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perdu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)s	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vous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êtes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perdu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(s) (</a:t>
            </a:r>
            <a:r>
              <a:rPr kumimoji="0" lang="en-GB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lvl="0" indent="-274320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GB" sz="2600" baseline="0" dirty="0" err="1" smtClean="0"/>
              <a:t>Ils</a:t>
            </a:r>
            <a:r>
              <a:rPr lang="en-GB" sz="2600" baseline="0" dirty="0" smtClean="0"/>
              <a:t> se </a:t>
            </a:r>
            <a:r>
              <a:rPr lang="en-GB" sz="2600" baseline="0" dirty="0" err="1" smtClean="0"/>
              <a:t>sont</a:t>
            </a:r>
            <a:r>
              <a:rPr lang="en-GB" sz="2600" baseline="0" dirty="0" smtClean="0"/>
              <a:t> </a:t>
            </a:r>
            <a:r>
              <a:rPr lang="en-GB" sz="2600" baseline="0" dirty="0" err="1" smtClean="0"/>
              <a:t>perdus</a:t>
            </a:r>
            <a:r>
              <a:rPr lang="en-GB" sz="2600" baseline="0" dirty="0" smtClean="0"/>
              <a:t>			</a:t>
            </a:r>
            <a:r>
              <a:rPr lang="en-GB" sz="2600" baseline="0" dirty="0" err="1" smtClean="0"/>
              <a:t>Elles</a:t>
            </a:r>
            <a:r>
              <a:rPr lang="en-GB" sz="2600" dirty="0" smtClean="0"/>
              <a:t> se </a:t>
            </a:r>
            <a:r>
              <a:rPr lang="en-GB" sz="2600" dirty="0" err="1" smtClean="0"/>
              <a:t>sont</a:t>
            </a:r>
            <a:r>
              <a:rPr lang="en-GB" sz="2600" dirty="0" smtClean="0"/>
              <a:t> </a:t>
            </a:r>
            <a:r>
              <a:rPr lang="en-GB" sz="2600" dirty="0" err="1" smtClean="0"/>
              <a:t>perdues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other common </a:t>
            </a: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Être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 verbs are: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71538" y="1285860"/>
            <a:ext cx="742955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Tomber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Retourner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Passer</a:t>
            </a: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Rester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GB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00100" y="1643050"/>
            <a:ext cx="750099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Devenir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Revenir</a:t>
            </a:r>
            <a:endParaRPr lang="en-GB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FF0000"/>
                </a:solidFill>
                <a:latin typeface="Comic Sans MS" pitchFamily="66" charset="0"/>
              </a:rPr>
              <a:t>Rentrer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 		etc…</a:t>
            </a:r>
            <a:endParaRPr lang="en-GB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GB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GB" dirty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C00000"/>
                </a:solidFill>
                <a:latin typeface="Comic Sans MS" pitchFamily="66" charset="0"/>
              </a:rPr>
              <a:t>Venir</a:t>
            </a:r>
            <a:r>
              <a:rPr lang="en-GB" dirty="0" smtClean="0">
                <a:solidFill>
                  <a:srgbClr val="C00000"/>
                </a:solidFill>
                <a:latin typeface="Comic Sans MS" pitchFamily="66" charset="0"/>
              </a:rPr>
              <a:t>  				and its compounds</a:t>
            </a: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C00000"/>
                </a:solidFill>
                <a:latin typeface="Comic Sans MS" pitchFamily="66" charset="0"/>
              </a:rPr>
              <a:t>Mourir</a:t>
            </a:r>
            <a:endParaRPr lang="en-GB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err="1" smtClean="0">
                <a:solidFill>
                  <a:srgbClr val="C00000"/>
                </a:solidFill>
                <a:latin typeface="Comic Sans MS" pitchFamily="66" charset="0"/>
              </a:rPr>
              <a:t>Naître</a:t>
            </a:r>
            <a:endParaRPr lang="en-GB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C00000"/>
                </a:solidFill>
                <a:latin typeface="Comic Sans MS" pitchFamily="66" charset="0"/>
              </a:rPr>
              <a:t>			Have irregular past participles</a:t>
            </a: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C00000"/>
                </a:solidFill>
                <a:latin typeface="Comic Sans MS" pitchFamily="66" charset="0"/>
              </a:rPr>
              <a:t>						</a:t>
            </a:r>
            <a:r>
              <a:rPr lang="en-GB" dirty="0" err="1" smtClean="0">
                <a:solidFill>
                  <a:srgbClr val="C00000"/>
                </a:solidFill>
                <a:latin typeface="Comic Sans MS" pitchFamily="66" charset="0"/>
              </a:rPr>
              <a:t>Venu</a:t>
            </a:r>
            <a:r>
              <a:rPr lang="en-GB" dirty="0" smtClean="0">
                <a:solidFill>
                  <a:srgbClr val="C00000"/>
                </a:solidFill>
                <a:latin typeface="Comic Sans MS" pitchFamily="66" charset="0"/>
              </a:rPr>
              <a:t>, mort, </a:t>
            </a:r>
            <a:r>
              <a:rPr lang="en-GB" dirty="0" err="1" smtClean="0">
                <a:solidFill>
                  <a:srgbClr val="C00000"/>
                </a:solidFill>
                <a:latin typeface="Comic Sans MS" pitchFamily="66" charset="0"/>
              </a:rPr>
              <a:t>né</a:t>
            </a:r>
            <a:endParaRPr lang="en-GB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Compounds of these verbs also require the auxiliary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Être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: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/>
              <a:t>Maintenant à vous!</a:t>
            </a:r>
            <a:br>
              <a:rPr lang="en-GB" sz="3600"/>
            </a:br>
            <a:r>
              <a:rPr lang="en-GB" sz="3600"/>
              <a:t>Mettez au passé composé!</a:t>
            </a:r>
            <a:br>
              <a:rPr lang="en-GB" sz="3600"/>
            </a:br>
            <a:r>
              <a:rPr lang="en-GB" sz="3600"/>
              <a:t>Commencez par Hier soir ….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143000" y="2165350"/>
            <a:ext cx="3316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regarde</a:t>
            </a:r>
            <a:r>
              <a:rPr lang="en-GB" dirty="0"/>
              <a:t> la </a:t>
            </a:r>
            <a:r>
              <a:rPr lang="en-GB" dirty="0" err="1"/>
              <a:t>télé</a:t>
            </a:r>
            <a:r>
              <a:rPr lang="en-GB" dirty="0"/>
              <a:t>.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968875" y="2165350"/>
            <a:ext cx="3975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J’</a:t>
            </a:r>
            <a:r>
              <a:rPr lang="en-GB" dirty="0" err="1">
                <a:solidFill>
                  <a:srgbClr val="FFFF00"/>
                </a:solidFill>
              </a:rPr>
              <a:t>ai</a:t>
            </a:r>
            <a:r>
              <a:rPr lang="en-GB" dirty="0"/>
              <a:t> </a:t>
            </a:r>
            <a:r>
              <a:rPr lang="en-GB" dirty="0" err="1"/>
              <a:t>regardé</a:t>
            </a:r>
            <a:r>
              <a:rPr lang="en-GB" dirty="0"/>
              <a:t> la </a:t>
            </a:r>
            <a:r>
              <a:rPr lang="en-GB" dirty="0" err="1"/>
              <a:t>télé</a:t>
            </a:r>
            <a:r>
              <a:rPr lang="en-GB" dirty="0"/>
              <a:t>.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143000" y="2684463"/>
            <a:ext cx="3932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Elle </a:t>
            </a:r>
            <a:r>
              <a:rPr lang="en-GB" dirty="0" err="1"/>
              <a:t>rentre</a:t>
            </a:r>
            <a:r>
              <a:rPr lang="en-GB" dirty="0"/>
              <a:t> chez </a:t>
            </a:r>
            <a:r>
              <a:rPr lang="en-GB" dirty="0" err="1"/>
              <a:t>elle</a:t>
            </a:r>
            <a:r>
              <a:rPr lang="en-GB" dirty="0"/>
              <a:t>.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968875" y="2684463"/>
            <a:ext cx="4175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Elle </a:t>
            </a:r>
            <a:r>
              <a:rPr lang="en-GB" dirty="0" err="1">
                <a:solidFill>
                  <a:schemeClr val="tx2"/>
                </a:solidFill>
              </a:rPr>
              <a:t>est</a:t>
            </a:r>
            <a:r>
              <a:rPr lang="en-GB" dirty="0"/>
              <a:t> </a:t>
            </a:r>
            <a:r>
              <a:rPr lang="en-GB" dirty="0" err="1"/>
              <a:t>rentré</a:t>
            </a:r>
            <a:r>
              <a:rPr lang="en-GB" dirty="0" err="1">
                <a:solidFill>
                  <a:schemeClr val="tx2"/>
                </a:solidFill>
              </a:rPr>
              <a:t>e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/>
              <a:t>chez </a:t>
            </a:r>
            <a:r>
              <a:rPr lang="en-GB" dirty="0" err="1"/>
              <a:t>elle</a:t>
            </a:r>
            <a:r>
              <a:rPr lang="en-GB" dirty="0"/>
              <a:t>.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1143000" y="3203575"/>
            <a:ext cx="35972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Nous</a:t>
            </a:r>
            <a:r>
              <a:rPr lang="en-GB" dirty="0"/>
              <a:t> </a:t>
            </a:r>
            <a:r>
              <a:rPr lang="en-GB" dirty="0" err="1"/>
              <a:t>nous</a:t>
            </a:r>
            <a:r>
              <a:rPr lang="en-GB" dirty="0"/>
              <a:t> </a:t>
            </a:r>
            <a:r>
              <a:rPr lang="en-GB" dirty="0" err="1"/>
              <a:t>couchons</a:t>
            </a:r>
            <a:r>
              <a:rPr lang="en-GB" dirty="0"/>
              <a:t> à 10 h.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4968875" y="3203575"/>
            <a:ext cx="4175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Nous nous </a:t>
            </a:r>
            <a:r>
              <a:rPr lang="en-GB">
                <a:solidFill>
                  <a:schemeClr val="tx2"/>
                </a:solidFill>
              </a:rPr>
              <a:t>sommes </a:t>
            </a:r>
            <a:r>
              <a:rPr lang="en-GB"/>
              <a:t>couché</a:t>
            </a:r>
            <a:r>
              <a:rPr lang="en-GB">
                <a:solidFill>
                  <a:schemeClr val="tx2"/>
                </a:solidFill>
              </a:rPr>
              <a:t>s</a:t>
            </a:r>
            <a:r>
              <a:rPr lang="en-GB"/>
              <a:t> à 10h.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143000" y="4181475"/>
            <a:ext cx="3316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/>
              <a:t>Il </a:t>
            </a:r>
            <a:r>
              <a:rPr lang="en-GB" dirty="0" err="1"/>
              <a:t>finit</a:t>
            </a:r>
            <a:r>
              <a:rPr lang="en-GB" dirty="0"/>
              <a:t> </a:t>
            </a:r>
            <a:r>
              <a:rPr lang="en-GB" dirty="0" err="1"/>
              <a:t>ses</a:t>
            </a:r>
            <a:r>
              <a:rPr lang="en-GB" dirty="0"/>
              <a:t> devoirs.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4968875" y="4181475"/>
            <a:ext cx="38401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Il </a:t>
            </a:r>
            <a:r>
              <a:rPr lang="en-GB">
                <a:solidFill>
                  <a:srgbClr val="FFFF00"/>
                </a:solidFill>
              </a:rPr>
              <a:t>a</a:t>
            </a:r>
            <a:r>
              <a:rPr lang="en-GB"/>
              <a:t> fini ses devoirs.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143000" y="4700588"/>
            <a:ext cx="33162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Elles</a:t>
            </a:r>
            <a:r>
              <a:rPr lang="en-GB" dirty="0"/>
              <a:t> </a:t>
            </a:r>
            <a:r>
              <a:rPr lang="en-GB" dirty="0" err="1"/>
              <a:t>viennent</a:t>
            </a:r>
            <a:r>
              <a:rPr lang="en-GB" dirty="0"/>
              <a:t> au </a:t>
            </a:r>
            <a:r>
              <a:rPr lang="en-GB" dirty="0" err="1"/>
              <a:t>lycée</a:t>
            </a:r>
            <a:r>
              <a:rPr lang="en-GB" dirty="0"/>
              <a:t>.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4968875" y="4700588"/>
            <a:ext cx="29670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Elles</a:t>
            </a:r>
            <a:r>
              <a:rPr lang="en-GB" dirty="0"/>
              <a:t> </a:t>
            </a:r>
            <a:r>
              <a:rPr lang="en-GB" dirty="0" err="1">
                <a:solidFill>
                  <a:schemeClr val="tx2"/>
                </a:solidFill>
              </a:rPr>
              <a:t>sont</a:t>
            </a:r>
            <a:r>
              <a:rPr lang="en-GB" dirty="0"/>
              <a:t> venu</a:t>
            </a:r>
            <a:r>
              <a:rPr lang="en-GB" dirty="0">
                <a:solidFill>
                  <a:schemeClr val="tx2"/>
                </a:solidFill>
              </a:rPr>
              <a:t>es</a:t>
            </a:r>
            <a:r>
              <a:rPr lang="en-GB" dirty="0"/>
              <a:t> au </a:t>
            </a:r>
            <a:r>
              <a:rPr lang="en-GB" dirty="0" err="1"/>
              <a:t>lycée</a:t>
            </a:r>
            <a:r>
              <a:rPr lang="en-GB" dirty="0"/>
              <a:t>.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143000" y="5646738"/>
            <a:ext cx="2851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Ils</a:t>
            </a:r>
            <a:r>
              <a:rPr lang="en-GB" dirty="0"/>
              <a:t> </a:t>
            </a:r>
            <a:r>
              <a:rPr lang="en-GB" dirty="0" err="1"/>
              <a:t>boivent</a:t>
            </a:r>
            <a:r>
              <a:rPr lang="en-GB" dirty="0"/>
              <a:t> </a:t>
            </a:r>
            <a:r>
              <a:rPr lang="en-GB" dirty="0" err="1"/>
              <a:t>du</a:t>
            </a:r>
            <a:r>
              <a:rPr lang="en-GB" dirty="0"/>
              <a:t> coca.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4968875" y="5646738"/>
            <a:ext cx="3840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 err="1"/>
              <a:t>Ils</a:t>
            </a:r>
            <a:r>
              <a:rPr lang="en-GB" dirty="0"/>
              <a:t> </a:t>
            </a:r>
            <a:r>
              <a:rPr lang="en-GB" dirty="0" err="1">
                <a:solidFill>
                  <a:srgbClr val="7030A0"/>
                </a:solidFill>
              </a:rPr>
              <a:t>ont</a:t>
            </a:r>
            <a:r>
              <a:rPr lang="en-GB" dirty="0"/>
              <a:t> </a:t>
            </a:r>
            <a:r>
              <a:rPr lang="en-GB" dirty="0" err="1"/>
              <a:t>bu</a:t>
            </a:r>
            <a:r>
              <a:rPr lang="en-GB" dirty="0"/>
              <a:t> </a:t>
            </a:r>
            <a:r>
              <a:rPr lang="en-GB" dirty="0" err="1"/>
              <a:t>du</a:t>
            </a:r>
            <a:r>
              <a:rPr lang="en-GB" dirty="0"/>
              <a:t> coca.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61" grpId="0" autoUpdateAnimBg="0"/>
      <p:bldP spid="45062" grpId="0" autoUpdateAnimBg="0"/>
      <p:bldP spid="45063" grpId="0" autoUpdateAnimBg="0"/>
      <p:bldP spid="45065" grpId="0" autoUpdateAnimBg="0"/>
      <p:bldP spid="45066" grpId="0" autoUpdateAnimBg="0"/>
      <p:bldP spid="45067" grpId="0" autoUpdateAnimBg="0"/>
      <p:bldP spid="45068" grpId="0" autoUpdateAnimBg="0"/>
      <p:bldP spid="45070" grpId="0" autoUpdateAnimBg="0"/>
      <p:bldP spid="45071" grpId="0" autoUpdateAnimBg="0"/>
      <p:bldP spid="45072" grpId="0" autoUpdateAnimBg="0"/>
      <p:bldP spid="45073" grpId="0" autoUpdateAnimBg="0"/>
      <p:bldP spid="4507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http://atschool.eduweb.co.uk/rgshiwyc/school/curric/French/PerfectTense/PerfectIndex.htm</a:t>
            </a:r>
          </a:p>
          <a:p>
            <a:endParaRPr lang="en-GB" dirty="0" smtClean="0">
              <a:hlinkClick r:id="rId2"/>
            </a:endParaRPr>
          </a:p>
          <a:p>
            <a:r>
              <a:rPr lang="en-GB" dirty="0" smtClean="0">
                <a:hlinkClick r:id="rId2"/>
              </a:rPr>
              <a:t>http://www.laits.utexas.edu/tex/gr/tap2.html</a:t>
            </a:r>
            <a:endParaRPr lang="en-GB" dirty="0" smtClean="0"/>
          </a:p>
          <a:p>
            <a:r>
              <a:rPr lang="en-GB" dirty="0" smtClean="0">
                <a:hlinkClick r:id="rId3"/>
              </a:rPr>
              <a:t>http://www.laits.utexas.edu/tex/gr/tap3.html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rgbClr val="000082">
                <a:alpha val="35000"/>
              </a:srgbClr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dirty="0">
                <a:solidFill>
                  <a:srgbClr val="FF0000"/>
                </a:solidFill>
              </a:rPr>
              <a:t>Le </a:t>
            </a:r>
            <a:r>
              <a:rPr lang="en-GB" sz="4400" b="1" dirty="0" smtClean="0">
                <a:solidFill>
                  <a:srgbClr val="FF0000"/>
                </a:solidFill>
              </a:rPr>
              <a:t>passé-</a:t>
            </a:r>
            <a:r>
              <a:rPr lang="en-GB" sz="4400" b="1" dirty="0" err="1" smtClean="0">
                <a:solidFill>
                  <a:srgbClr val="FF0000"/>
                </a:solidFill>
              </a:rPr>
              <a:t>composé</a:t>
            </a:r>
            <a:endParaRPr lang="en-GB" sz="4400" b="1" dirty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2071678"/>
            <a:ext cx="7772400" cy="394812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accent2"/>
                </a:solidFill>
                <a:latin typeface="+mj-lt"/>
              </a:rPr>
              <a:t>Is also known as the </a:t>
            </a:r>
            <a:r>
              <a:rPr lang="en-GB" sz="3200" b="1" u="sng" dirty="0">
                <a:solidFill>
                  <a:schemeClr val="accent2"/>
                </a:solidFill>
                <a:latin typeface="+mj-lt"/>
              </a:rPr>
              <a:t>perfect</a:t>
            </a:r>
            <a:r>
              <a:rPr lang="en-GB" sz="3200" b="1" dirty="0">
                <a:solidFill>
                  <a:schemeClr val="accent2"/>
                </a:solidFill>
                <a:latin typeface="+mj-lt"/>
              </a:rPr>
              <a:t> tense</a:t>
            </a:r>
          </a:p>
          <a:p>
            <a:endParaRPr lang="en-GB" sz="3200" b="1" dirty="0">
              <a:solidFill>
                <a:schemeClr val="accent2"/>
              </a:solidFill>
              <a:latin typeface="+mj-lt"/>
            </a:endParaRPr>
          </a:p>
          <a:p>
            <a:r>
              <a:rPr lang="en-GB" sz="3200" b="1" dirty="0">
                <a:solidFill>
                  <a:schemeClr val="accent2"/>
                </a:solidFill>
                <a:latin typeface="+mj-lt"/>
              </a:rPr>
              <a:t>Is used to talk about </a:t>
            </a:r>
            <a:r>
              <a:rPr lang="en-GB" sz="3200" b="1" u="sng" dirty="0">
                <a:solidFill>
                  <a:schemeClr val="accent2"/>
                </a:solidFill>
                <a:latin typeface="+mj-lt"/>
              </a:rPr>
              <a:t>completed actions in the past</a:t>
            </a:r>
            <a:r>
              <a:rPr lang="en-GB" sz="3200" b="1" dirty="0">
                <a:solidFill>
                  <a:schemeClr val="accent2"/>
                </a:solidFill>
                <a:latin typeface="+mj-lt"/>
              </a:rPr>
              <a:t> (what has already happened)</a:t>
            </a:r>
          </a:p>
          <a:p>
            <a:endParaRPr lang="en-GB" sz="3200" b="1" dirty="0">
              <a:solidFill>
                <a:schemeClr val="accent2"/>
              </a:solidFill>
              <a:latin typeface="+mj-lt"/>
            </a:endParaRPr>
          </a:p>
          <a:p>
            <a:r>
              <a:rPr lang="en-GB" sz="3200" b="1" dirty="0">
                <a:solidFill>
                  <a:schemeClr val="accent2"/>
                </a:solidFill>
                <a:latin typeface="+mj-lt"/>
              </a:rPr>
              <a:t>Is made up (‘composed’) of </a:t>
            </a:r>
            <a:r>
              <a:rPr lang="en-GB" sz="3200" b="1" u="sng" dirty="0">
                <a:solidFill>
                  <a:schemeClr val="accent2"/>
                </a:solidFill>
                <a:latin typeface="+mj-lt"/>
              </a:rPr>
              <a:t>three</a:t>
            </a:r>
            <a:r>
              <a:rPr lang="en-GB" sz="3200" b="1" dirty="0">
                <a:solidFill>
                  <a:schemeClr val="accent2"/>
                </a:solidFill>
                <a:latin typeface="+mj-lt"/>
              </a:rPr>
              <a:t> parts</a:t>
            </a:r>
          </a:p>
        </p:txBody>
      </p:sp>
      <p:pic>
        <p:nvPicPr>
          <p:cNvPr id="4" name="Picture 3" descr="C:\Users\fel\AppData\Local\Microsoft\Windows\Temporary Internet Files\Content.IE5\DSBHGID6\MP90044234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04664"/>
            <a:ext cx="1463674" cy="2201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  <p:bldP spid="2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6019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 dirty="0">
                <a:solidFill>
                  <a:srgbClr val="FF0000"/>
                </a:solidFill>
                <a:latin typeface="+mj-lt"/>
              </a:rPr>
              <a:t>How it works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7315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chemeClr val="accent2"/>
                </a:solidFill>
                <a:latin typeface="+mj-lt"/>
              </a:rPr>
              <a:t>There are </a:t>
            </a:r>
            <a:r>
              <a:rPr lang="en-GB" u="sng" dirty="0">
                <a:solidFill>
                  <a:schemeClr val="accent2"/>
                </a:solidFill>
                <a:latin typeface="+mj-lt"/>
              </a:rPr>
              <a:t>three</a:t>
            </a:r>
            <a:r>
              <a:rPr lang="en-GB" dirty="0">
                <a:solidFill>
                  <a:schemeClr val="accent2"/>
                </a:solidFill>
                <a:latin typeface="+mj-lt"/>
              </a:rPr>
              <a:t> important bits…</a:t>
            </a:r>
            <a:endParaRPr lang="en-GB" sz="28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33400" y="1676400"/>
            <a:ext cx="81820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dirty="0"/>
              <a:t> </a:t>
            </a:r>
            <a:r>
              <a:rPr lang="en-GB" sz="2400" dirty="0">
                <a:solidFill>
                  <a:schemeClr val="accent2"/>
                </a:solidFill>
              </a:rPr>
              <a:t> A subj</a:t>
            </a:r>
            <a:r>
              <a:rPr lang="en-GB" sz="2000" dirty="0">
                <a:solidFill>
                  <a:schemeClr val="accent2"/>
                </a:solidFill>
                <a:latin typeface="+mj-lt"/>
              </a:rPr>
              <a:t>e</a:t>
            </a:r>
            <a:r>
              <a:rPr lang="en-GB" sz="2400" dirty="0">
                <a:solidFill>
                  <a:schemeClr val="accent2"/>
                </a:solidFill>
              </a:rPr>
              <a:t>ct</a:t>
            </a:r>
            <a:endParaRPr lang="en-GB" sz="4000" dirty="0"/>
          </a:p>
          <a:p>
            <a:pPr>
              <a:spcBef>
                <a:spcPct val="50000"/>
              </a:spcBef>
            </a:pPr>
            <a:r>
              <a:rPr lang="en-GB" dirty="0" err="1">
                <a:solidFill>
                  <a:schemeClr val="accent2"/>
                </a:solidFill>
              </a:rPr>
              <a:t>eg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sz="4000" u="sng" dirty="0" err="1">
                <a:solidFill>
                  <a:srgbClr val="FF0000"/>
                </a:solidFill>
              </a:rPr>
              <a:t>J’ai</a:t>
            </a:r>
            <a:r>
              <a:rPr lang="en-GB" sz="4000" u="sng" dirty="0">
                <a:solidFill>
                  <a:srgbClr val="FF0000"/>
                </a:solidFill>
              </a:rPr>
              <a:t> </a:t>
            </a:r>
            <a:r>
              <a:rPr lang="en-GB" sz="4000" u="sng" dirty="0" err="1">
                <a:solidFill>
                  <a:srgbClr val="FF0000"/>
                </a:solidFill>
              </a:rPr>
              <a:t>joué</a:t>
            </a:r>
            <a:r>
              <a:rPr lang="en-GB" sz="4000" dirty="0">
                <a:solidFill>
                  <a:srgbClr val="FF0000"/>
                </a:solidFill>
              </a:rPr>
              <a:t> au tennis </a:t>
            </a:r>
            <a:r>
              <a:rPr lang="en-GB" sz="2400" dirty="0">
                <a:solidFill>
                  <a:schemeClr val="accent2"/>
                </a:solidFill>
              </a:rPr>
              <a:t>(I played </a:t>
            </a:r>
            <a:r>
              <a:rPr lang="en-GB" sz="2400" dirty="0" smtClean="0">
                <a:solidFill>
                  <a:schemeClr val="accent2"/>
                </a:solidFill>
              </a:rPr>
              <a:t>tennis)</a:t>
            </a:r>
            <a:endParaRPr lang="en-GB" sz="2400" dirty="0">
              <a:solidFill>
                <a:schemeClr val="accent2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3886200"/>
            <a:ext cx="3352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dirty="0">
                <a:solidFill>
                  <a:schemeClr val="accent2"/>
                </a:solidFill>
              </a:rPr>
              <a:t>You </a:t>
            </a:r>
            <a:r>
              <a:rPr lang="en-GB" sz="2400" u="sng" dirty="0">
                <a:solidFill>
                  <a:schemeClr val="accent2"/>
                </a:solidFill>
              </a:rPr>
              <a:t>always </a:t>
            </a:r>
            <a:r>
              <a:rPr lang="en-GB" sz="2400" dirty="0">
                <a:solidFill>
                  <a:schemeClr val="accent2"/>
                </a:solidFill>
              </a:rPr>
              <a:t>need a bit to mean ‘I have’. This is called the ‘</a:t>
            </a:r>
            <a:r>
              <a:rPr lang="en-GB" sz="2400" u="sng" dirty="0">
                <a:solidFill>
                  <a:schemeClr val="accent2"/>
                </a:solidFill>
              </a:rPr>
              <a:t>auxiliary’</a:t>
            </a:r>
            <a:r>
              <a:rPr lang="en-GB" sz="2400" dirty="0">
                <a:solidFill>
                  <a:schemeClr val="accent2"/>
                </a:solidFill>
              </a:rPr>
              <a:t> verb. In English you don’t always need the ‘have’ bit, </a:t>
            </a:r>
            <a:r>
              <a:rPr lang="en-GB" sz="2400" dirty="0" err="1">
                <a:solidFill>
                  <a:schemeClr val="accent2"/>
                </a:solidFill>
              </a:rPr>
              <a:t>eg</a:t>
            </a:r>
            <a:r>
              <a:rPr lang="en-GB" sz="2400" dirty="0">
                <a:solidFill>
                  <a:schemeClr val="accent2"/>
                </a:solidFill>
              </a:rPr>
              <a:t> ‘last week, I played tennis’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4038600" y="4038600"/>
            <a:ext cx="3886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</a:rPr>
              <a:t>This bit means ‘played’. It is called the </a:t>
            </a:r>
            <a:r>
              <a:rPr lang="en-GB" sz="2400" u="sng">
                <a:solidFill>
                  <a:schemeClr val="accent2"/>
                </a:solidFill>
              </a:rPr>
              <a:t>‘past participle’</a:t>
            </a:r>
            <a:r>
              <a:rPr lang="en-GB" sz="2400">
                <a:solidFill>
                  <a:schemeClr val="accent2"/>
                </a:solidFill>
              </a:rPr>
              <a:t>. In English most of these words end in </a:t>
            </a:r>
            <a:r>
              <a:rPr lang="en-GB" sz="2400" u="sng">
                <a:solidFill>
                  <a:schemeClr val="accent2"/>
                </a:solidFill>
              </a:rPr>
              <a:t>‘-ed’</a:t>
            </a:r>
            <a:r>
              <a:rPr lang="en-GB" sz="24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 flipH="1" flipV="1">
            <a:off x="1447800" y="2286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 flipH="1">
            <a:off x="1295400" y="3276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2819400" y="3276600"/>
            <a:ext cx="1981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5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/>
      <p:bldP spid="3075" grpId="0" build="p" autoUpdateAnimBg="0"/>
      <p:bldP spid="3077" grpId="0" build="p" autoUpdateAnimBg="0"/>
      <p:bldP spid="3081" grpId="0" build="p" autoUpdateAnimBg="0"/>
      <p:bldP spid="3082" grpId="0" build="p" autoUpdateAnimBg="0"/>
      <p:bldP spid="3091" grpId="0" animBg="1"/>
      <p:bldP spid="3092" grpId="0" animBg="1"/>
      <p:bldP spid="30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F0000"/>
                </a:solidFill>
              </a:rPr>
              <a:t>For the ‘</a:t>
            </a:r>
            <a:r>
              <a:rPr lang="en-GB" sz="3600" u="sng" dirty="0">
                <a:solidFill>
                  <a:srgbClr val="FF0000"/>
                </a:solidFill>
              </a:rPr>
              <a:t>have’</a:t>
            </a:r>
            <a:r>
              <a:rPr lang="en-GB" sz="3600" dirty="0">
                <a:solidFill>
                  <a:srgbClr val="FF0000"/>
                </a:solidFill>
              </a:rPr>
              <a:t> bit you use the present tense of </a:t>
            </a:r>
            <a:r>
              <a:rPr lang="en-GB" sz="3600" u="sng" dirty="0">
                <a:solidFill>
                  <a:srgbClr val="FF0000"/>
                </a:solidFill>
              </a:rPr>
              <a:t>‘</a:t>
            </a:r>
            <a:r>
              <a:rPr lang="en-GB" sz="3600" u="sng" dirty="0" err="1">
                <a:solidFill>
                  <a:srgbClr val="FF0000"/>
                </a:solidFill>
              </a:rPr>
              <a:t>avoir</a:t>
            </a:r>
            <a:r>
              <a:rPr lang="en-GB" sz="3600" u="sng" dirty="0">
                <a:solidFill>
                  <a:srgbClr val="FF0000"/>
                </a:solidFill>
              </a:rPr>
              <a:t>’</a:t>
            </a:r>
            <a:r>
              <a:rPr lang="en-GB" sz="3600" dirty="0">
                <a:solidFill>
                  <a:srgbClr val="FF0000"/>
                </a:solidFill>
              </a:rPr>
              <a:t>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r>
              <a:rPr lang="en-GB" dirty="0" err="1">
                <a:solidFill>
                  <a:schemeClr val="accent2"/>
                </a:solidFill>
                <a:latin typeface="+mj-lt"/>
              </a:rPr>
              <a:t>J’</a:t>
            </a:r>
            <a:r>
              <a:rPr lang="en-GB" dirty="0" err="1">
                <a:solidFill>
                  <a:srgbClr val="FF0000"/>
                </a:solidFill>
                <a:latin typeface="+mj-lt"/>
              </a:rPr>
              <a:t>ai</a:t>
            </a:r>
            <a:endParaRPr lang="en-GB" dirty="0">
              <a:solidFill>
                <a:srgbClr val="FF0000"/>
              </a:solidFill>
              <a:latin typeface="+mj-lt"/>
            </a:endParaRPr>
          </a:p>
          <a:p>
            <a:r>
              <a:rPr lang="en-GB" dirty="0" err="1">
                <a:solidFill>
                  <a:schemeClr val="accent2"/>
                </a:solidFill>
                <a:latin typeface="+mj-lt"/>
              </a:rPr>
              <a:t>Tu</a:t>
            </a:r>
            <a:r>
              <a:rPr lang="en-GB" dirty="0">
                <a:latin typeface="+mj-lt"/>
              </a:rPr>
              <a:t> </a:t>
            </a:r>
            <a:r>
              <a:rPr lang="en-GB" dirty="0">
                <a:solidFill>
                  <a:srgbClr val="FF0000"/>
                </a:solidFill>
                <a:latin typeface="+mj-lt"/>
              </a:rPr>
              <a:t>as</a:t>
            </a:r>
          </a:p>
          <a:p>
            <a:r>
              <a:rPr lang="en-GB" dirty="0">
                <a:solidFill>
                  <a:schemeClr val="accent2"/>
                </a:solidFill>
                <a:latin typeface="+mj-lt"/>
              </a:rPr>
              <a:t>Il/</a:t>
            </a:r>
            <a:r>
              <a:rPr lang="en-GB" dirty="0" err="1">
                <a:solidFill>
                  <a:schemeClr val="accent2"/>
                </a:solidFill>
                <a:latin typeface="+mj-lt"/>
              </a:rPr>
              <a:t>elle</a:t>
            </a:r>
            <a:r>
              <a:rPr lang="en-GB" dirty="0">
                <a:solidFill>
                  <a:schemeClr val="accent2"/>
                </a:solidFill>
                <a:latin typeface="+mj-lt"/>
              </a:rPr>
              <a:t>/on</a:t>
            </a:r>
            <a:r>
              <a:rPr lang="en-GB" dirty="0">
                <a:latin typeface="+mj-lt"/>
              </a:rPr>
              <a:t> </a:t>
            </a:r>
            <a:r>
              <a:rPr lang="en-GB" dirty="0">
                <a:solidFill>
                  <a:srgbClr val="FF0000"/>
                </a:solidFill>
                <a:latin typeface="+mj-lt"/>
              </a:rPr>
              <a:t>a </a:t>
            </a:r>
            <a:endParaRPr lang="en-GB" sz="2400" dirty="0">
              <a:solidFill>
                <a:schemeClr val="accent1"/>
              </a:solidFill>
              <a:latin typeface="+mj-lt"/>
            </a:endParaRPr>
          </a:p>
          <a:p>
            <a:r>
              <a:rPr lang="en-GB" sz="2400" dirty="0" err="1">
                <a:solidFill>
                  <a:schemeClr val="accent2"/>
                </a:solidFill>
                <a:latin typeface="+mj-lt"/>
              </a:rPr>
              <a:t>N</a:t>
            </a:r>
            <a:r>
              <a:rPr lang="en-GB" dirty="0" err="1">
                <a:solidFill>
                  <a:schemeClr val="accent2"/>
                </a:solidFill>
                <a:latin typeface="+mj-lt"/>
              </a:rPr>
              <a:t>ous</a:t>
            </a:r>
            <a:r>
              <a:rPr lang="en-GB" dirty="0">
                <a:latin typeface="+mj-lt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+mj-lt"/>
              </a:rPr>
              <a:t>avons</a:t>
            </a:r>
            <a:endParaRPr lang="en-GB" dirty="0">
              <a:solidFill>
                <a:srgbClr val="FF0000"/>
              </a:solidFill>
              <a:latin typeface="+mj-lt"/>
            </a:endParaRPr>
          </a:p>
          <a:p>
            <a:r>
              <a:rPr lang="en-GB" dirty="0" err="1">
                <a:solidFill>
                  <a:schemeClr val="accent2"/>
                </a:solidFill>
                <a:latin typeface="+mj-lt"/>
              </a:rPr>
              <a:t>Vous</a:t>
            </a:r>
            <a:r>
              <a:rPr lang="en-GB" dirty="0">
                <a:latin typeface="+mj-lt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+mj-lt"/>
              </a:rPr>
              <a:t>avez</a:t>
            </a:r>
            <a:endParaRPr lang="en-GB" dirty="0">
              <a:solidFill>
                <a:srgbClr val="FF0000"/>
              </a:solidFill>
              <a:latin typeface="+mj-lt"/>
            </a:endParaRPr>
          </a:p>
          <a:p>
            <a:r>
              <a:rPr lang="en-GB" dirty="0" err="1">
                <a:solidFill>
                  <a:schemeClr val="accent2"/>
                </a:solidFill>
                <a:latin typeface="+mj-lt"/>
              </a:rPr>
              <a:t>Ils/elles</a:t>
            </a:r>
            <a:r>
              <a:rPr lang="en-GB" dirty="0">
                <a:latin typeface="+mj-lt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+mj-lt"/>
              </a:rPr>
              <a:t>ont</a:t>
            </a:r>
            <a:endParaRPr lang="en-GB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85786" y="5072074"/>
            <a:ext cx="7696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 dirty="0">
                <a:solidFill>
                  <a:schemeClr val="accent2"/>
                </a:solidFill>
              </a:rPr>
              <a:t>To this you add </a:t>
            </a:r>
            <a:r>
              <a:rPr lang="en-GB" sz="2800" u="sng" dirty="0">
                <a:solidFill>
                  <a:schemeClr val="accent2"/>
                </a:solidFill>
              </a:rPr>
              <a:t>‘the past participle</a:t>
            </a:r>
            <a:r>
              <a:rPr lang="en-GB" sz="2800" u="sng" dirty="0" smtClean="0">
                <a:solidFill>
                  <a:schemeClr val="accent2"/>
                </a:solidFill>
              </a:rPr>
              <a:t>’</a:t>
            </a:r>
          </a:p>
          <a:p>
            <a:pPr>
              <a:spcBef>
                <a:spcPct val="50000"/>
              </a:spcBef>
            </a:pPr>
            <a:r>
              <a:rPr lang="en-GB" sz="2800" u="sng" dirty="0" smtClean="0">
                <a:solidFill>
                  <a:schemeClr val="accent2"/>
                </a:solidFill>
              </a:rPr>
              <a:t>The past participle can never stand alone as the main verb</a:t>
            </a:r>
            <a:endParaRPr lang="en-GB" sz="2800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  <p:bldP spid="4099" grpId="0" build="p" autoUpdateAnimBg="0"/>
      <p:bldP spid="410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914400" y="304800"/>
            <a:ext cx="7162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>
                <a:solidFill>
                  <a:srgbClr val="FF0000"/>
                </a:solidFill>
              </a:rPr>
              <a:t>To form </a:t>
            </a:r>
            <a:r>
              <a:rPr lang="en-GB" sz="4400">
                <a:solidFill>
                  <a:srgbClr val="FF0000"/>
                </a:solidFill>
              </a:rPr>
              <a:t>the</a:t>
            </a:r>
            <a:r>
              <a:rPr lang="en-GB" sz="4000">
                <a:solidFill>
                  <a:srgbClr val="FF0000"/>
                </a:solidFill>
              </a:rPr>
              <a:t> past participle…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990600" y="1143000"/>
            <a:ext cx="76533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u="sng" dirty="0">
                <a:solidFill>
                  <a:schemeClr val="accent2"/>
                </a:solidFill>
                <a:latin typeface="+mj-lt"/>
              </a:rPr>
              <a:t>With </a:t>
            </a:r>
            <a:r>
              <a:rPr lang="en-GB" sz="3200" u="sng" dirty="0">
                <a:solidFill>
                  <a:srgbClr val="FF0000"/>
                </a:solidFill>
                <a:latin typeface="+mj-lt"/>
              </a:rPr>
              <a:t>‘</a:t>
            </a:r>
            <a:r>
              <a:rPr lang="en-GB" sz="3200" u="sng" dirty="0" err="1">
                <a:solidFill>
                  <a:srgbClr val="FF0000"/>
                </a:solidFill>
                <a:latin typeface="+mj-lt"/>
              </a:rPr>
              <a:t>er</a:t>
            </a:r>
            <a:r>
              <a:rPr lang="en-GB" sz="3200" u="sng" dirty="0">
                <a:solidFill>
                  <a:srgbClr val="FF0000"/>
                </a:solidFill>
                <a:latin typeface="+mj-lt"/>
              </a:rPr>
              <a:t>’</a:t>
            </a:r>
            <a:r>
              <a:rPr lang="en-GB" sz="3200" u="sng" dirty="0">
                <a:solidFill>
                  <a:schemeClr val="accent2"/>
                </a:solidFill>
                <a:latin typeface="+mj-lt"/>
              </a:rPr>
              <a:t> verbs:</a:t>
            </a:r>
          </a:p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Remove the ‘</a:t>
            </a:r>
            <a:r>
              <a:rPr lang="en-GB" sz="3200" dirty="0" err="1">
                <a:solidFill>
                  <a:schemeClr val="accent2"/>
                </a:solidFill>
                <a:latin typeface="+mj-lt"/>
              </a:rPr>
              <a:t>er</a:t>
            </a:r>
            <a:r>
              <a:rPr lang="en-GB" sz="3200" dirty="0">
                <a:solidFill>
                  <a:schemeClr val="accent2"/>
                </a:solidFill>
                <a:latin typeface="+mj-lt"/>
              </a:rPr>
              <a:t>’ then add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‘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é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’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 err="1">
                <a:solidFill>
                  <a:schemeClr val="accent2"/>
                </a:solidFill>
                <a:latin typeface="+mj-lt"/>
              </a:rPr>
              <a:t>ie</a:t>
            </a:r>
            <a:r>
              <a:rPr lang="en-GB" sz="3200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chemeClr val="accent2"/>
                </a:solidFill>
                <a:latin typeface="+mj-lt"/>
              </a:rPr>
              <a:t>jouer</a:t>
            </a:r>
            <a:r>
              <a:rPr lang="en-GB" sz="3200" dirty="0">
                <a:latin typeface="+mj-lt"/>
              </a:rPr>
              <a:t>     </a:t>
            </a:r>
            <a:r>
              <a:rPr lang="en-GB" sz="3200" dirty="0" err="1">
                <a:solidFill>
                  <a:srgbClr val="002060"/>
                </a:solidFill>
                <a:latin typeface="+mj-lt"/>
              </a:rPr>
              <a:t>joué</a:t>
            </a:r>
            <a:endParaRPr lang="en-GB" sz="3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928662" y="2714620"/>
            <a:ext cx="765812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u="sng" dirty="0">
                <a:solidFill>
                  <a:schemeClr val="accent2"/>
                </a:solidFill>
              </a:rPr>
              <a:t>With </a:t>
            </a:r>
            <a:r>
              <a:rPr lang="en-GB" sz="4000" u="sng" dirty="0">
                <a:solidFill>
                  <a:srgbClr val="FF0000"/>
                </a:solidFill>
              </a:rPr>
              <a:t>‘</a:t>
            </a:r>
            <a:r>
              <a:rPr lang="en-GB" sz="4000" u="sng" dirty="0" err="1">
                <a:solidFill>
                  <a:srgbClr val="FF0000"/>
                </a:solidFill>
              </a:rPr>
              <a:t>ir</a:t>
            </a:r>
            <a:r>
              <a:rPr lang="en-GB" sz="4000" u="sng" dirty="0">
                <a:solidFill>
                  <a:srgbClr val="FF0000"/>
                </a:solidFill>
              </a:rPr>
              <a:t>’ </a:t>
            </a:r>
            <a:r>
              <a:rPr lang="en-GB" sz="4000" u="sng" dirty="0">
                <a:solidFill>
                  <a:schemeClr val="accent2"/>
                </a:solidFill>
              </a:rPr>
              <a:t>verbs:</a:t>
            </a:r>
          </a:p>
          <a:p>
            <a:pPr>
              <a:spcBef>
                <a:spcPct val="50000"/>
              </a:spcBef>
            </a:pPr>
            <a:r>
              <a:rPr lang="en-GB" sz="4000" dirty="0">
                <a:solidFill>
                  <a:schemeClr val="accent2"/>
                </a:solidFill>
              </a:rPr>
              <a:t>Remove the ‘r’ </a:t>
            </a:r>
            <a:r>
              <a:rPr lang="en-GB" sz="4000" dirty="0" err="1">
                <a:solidFill>
                  <a:schemeClr val="accent2"/>
                </a:solidFill>
              </a:rPr>
              <a:t>ie</a:t>
            </a:r>
            <a:r>
              <a:rPr lang="en-GB" sz="4000" dirty="0">
                <a:solidFill>
                  <a:schemeClr val="accent2"/>
                </a:solidFill>
              </a:rPr>
              <a:t> </a:t>
            </a:r>
            <a:r>
              <a:rPr lang="en-GB" sz="4000" dirty="0" err="1">
                <a:solidFill>
                  <a:schemeClr val="accent2"/>
                </a:solidFill>
              </a:rPr>
              <a:t>finir</a:t>
            </a:r>
            <a:r>
              <a:rPr lang="en-GB" sz="4000" dirty="0">
                <a:solidFill>
                  <a:schemeClr val="accent1"/>
                </a:solidFill>
              </a:rPr>
              <a:t>    </a:t>
            </a:r>
            <a:r>
              <a:rPr lang="en-GB" sz="4000" dirty="0" err="1" smtClean="0">
                <a:solidFill>
                  <a:srgbClr val="002060"/>
                </a:solidFill>
              </a:rPr>
              <a:t>fini</a:t>
            </a:r>
            <a:r>
              <a:rPr lang="en-GB" sz="4000" dirty="0" smtClean="0">
                <a:solidFill>
                  <a:srgbClr val="FF0000"/>
                </a:solidFill>
              </a:rPr>
              <a:t> (</a:t>
            </a:r>
            <a:r>
              <a:rPr lang="en-GB" sz="4000" dirty="0" err="1" smtClean="0">
                <a:solidFill>
                  <a:srgbClr val="FF0000"/>
                </a:solidFill>
              </a:rPr>
              <a:t>il</a:t>
            </a:r>
            <a:r>
              <a:rPr lang="en-GB" sz="4000" dirty="0" smtClean="0">
                <a:solidFill>
                  <a:srgbClr val="FF0000"/>
                </a:solidFill>
              </a:rPr>
              <a:t> a </a:t>
            </a:r>
            <a:r>
              <a:rPr lang="en-GB" sz="4000" dirty="0" err="1" smtClean="0">
                <a:solidFill>
                  <a:srgbClr val="FF0000"/>
                </a:solidFill>
              </a:rPr>
              <a:t>fini</a:t>
            </a:r>
            <a:r>
              <a:rPr lang="en-GB" sz="4000" dirty="0" smtClean="0">
                <a:solidFill>
                  <a:srgbClr val="FF0000"/>
                </a:solidFill>
              </a:rPr>
              <a:t>)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928662" y="4429132"/>
            <a:ext cx="780100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u="sng" dirty="0">
                <a:solidFill>
                  <a:schemeClr val="accent2"/>
                </a:solidFill>
                <a:latin typeface="+mj-lt"/>
              </a:rPr>
              <a:t>With </a:t>
            </a:r>
            <a:r>
              <a:rPr lang="en-GB" sz="3200" u="sng" dirty="0">
                <a:solidFill>
                  <a:srgbClr val="FF0000"/>
                </a:solidFill>
                <a:latin typeface="+mj-lt"/>
              </a:rPr>
              <a:t>‘re’</a:t>
            </a:r>
            <a:r>
              <a:rPr lang="en-GB" sz="3200" u="sng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GB" sz="3200" u="sng" dirty="0">
                <a:solidFill>
                  <a:schemeClr val="accent2"/>
                </a:solidFill>
                <a:latin typeface="+mj-lt"/>
              </a:rPr>
              <a:t>verbs:</a:t>
            </a:r>
          </a:p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Remove the ‘re’ then add</a:t>
            </a:r>
            <a:r>
              <a:rPr lang="en-GB" sz="32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‘u’</a:t>
            </a:r>
          </a:p>
          <a:p>
            <a:pPr>
              <a:spcBef>
                <a:spcPct val="50000"/>
              </a:spcBef>
            </a:pPr>
            <a:r>
              <a:rPr lang="en-GB" sz="32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chemeClr val="accent2"/>
                </a:solidFill>
                <a:latin typeface="+mj-lt"/>
              </a:rPr>
              <a:t>ie</a:t>
            </a:r>
            <a:r>
              <a:rPr lang="en-GB" sz="3200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chemeClr val="accent2"/>
                </a:solidFill>
                <a:latin typeface="+mj-lt"/>
              </a:rPr>
              <a:t>vendre</a:t>
            </a:r>
            <a:r>
              <a:rPr lang="en-GB" sz="3200" dirty="0">
                <a:solidFill>
                  <a:schemeClr val="accent1"/>
                </a:solidFill>
                <a:latin typeface="+mj-lt"/>
              </a:rPr>
              <a:t>     </a:t>
            </a:r>
            <a:r>
              <a:rPr lang="en-GB" sz="3200" dirty="0" err="1" smtClean="0">
                <a:solidFill>
                  <a:srgbClr val="002060"/>
                </a:solidFill>
                <a:latin typeface="+mj-lt"/>
              </a:rPr>
              <a:t>vendu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(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nous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avons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vendu</a:t>
            </a:r>
            <a:r>
              <a:rPr lang="en-GB" sz="3200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GB" sz="32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>
            <a:off x="2714612" y="621508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55" name="Line 35"/>
          <p:cNvSpPr>
            <a:spLocks noChangeShapeType="1"/>
          </p:cNvSpPr>
          <p:nvPr/>
        </p:nvSpPr>
        <p:spPr bwMode="auto">
          <a:xfrm>
            <a:off x="5072066" y="400050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>
            <a:off x="7286644" y="221455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5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5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5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" fill="hold"/>
                                        <p:tgtEl>
                                          <p:spTgt spid="5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" fill="hold"/>
                                        <p:tgtEl>
                                          <p:spTgt spid="5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5" fill="hold"/>
                                        <p:tgtEl>
                                          <p:spTgt spid="5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  <p:bldP spid="5133" grpId="0" build="p" autoUpdateAnimBg="0"/>
      <p:bldP spid="5137" grpId="0" build="p" autoUpdateAnimBg="0"/>
      <p:bldP spid="5146" grpId="0" build="p" autoUpdateAnimBg="0"/>
      <p:bldP spid="5154" grpId="0" animBg="1"/>
      <p:bldP spid="5155" grpId="0" animBg="1"/>
      <p:bldP spid="51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848600" cy="1371600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Join these three bits together…</a:t>
            </a:r>
            <a:endParaRPr lang="en-GB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857364"/>
            <a:ext cx="4119562" cy="4543436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GB" sz="2400" dirty="0">
                <a:solidFill>
                  <a:schemeClr val="accent2"/>
                </a:solidFill>
                <a:latin typeface="+mj-lt"/>
              </a:rPr>
              <a:t>subject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  <a:p>
            <a:r>
              <a:rPr lang="en-GB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</a:t>
            </a:r>
            <a:r>
              <a:rPr lang="en-GB" sz="3200" dirty="0" err="1">
                <a:solidFill>
                  <a:srgbClr val="C00000"/>
                </a:solidFill>
                <a:latin typeface="+mj-lt"/>
              </a:rPr>
              <a:t>’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ai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 smtClean="0">
                <a:solidFill>
                  <a:srgbClr val="FF0000"/>
                </a:solidFill>
                <a:latin typeface="+mj-lt"/>
              </a:rPr>
              <a:t>mangé</a:t>
            </a:r>
            <a:endParaRPr lang="en-GB" sz="3200" dirty="0" smtClean="0">
              <a:solidFill>
                <a:srgbClr val="FF0000"/>
              </a:solidFill>
              <a:latin typeface="+mj-lt"/>
            </a:endParaRPr>
          </a:p>
          <a:p>
            <a:endParaRPr lang="en-GB" sz="3200" dirty="0">
              <a:solidFill>
                <a:srgbClr val="FF0000"/>
              </a:solidFill>
              <a:latin typeface="+mj-lt"/>
            </a:endParaRPr>
          </a:p>
          <a:p>
            <a:pPr>
              <a:buFontTx/>
              <a:buNone/>
            </a:pPr>
            <a:r>
              <a:rPr lang="en-GB" sz="2400" dirty="0">
                <a:solidFill>
                  <a:schemeClr val="accent2"/>
                </a:solidFill>
                <a:latin typeface="+mj-lt"/>
              </a:rPr>
              <a:t>auxiliary  past participle</a:t>
            </a:r>
            <a:endParaRPr lang="en-GB" sz="3200" dirty="0">
              <a:solidFill>
                <a:schemeClr val="accent2"/>
              </a:solidFill>
              <a:latin typeface="+mj-lt"/>
            </a:endParaRPr>
          </a:p>
          <a:p>
            <a:r>
              <a:rPr lang="en-GB" sz="3200" dirty="0" err="1">
                <a:solidFill>
                  <a:srgbClr val="FF0000"/>
                </a:solidFill>
                <a:latin typeface="+mj-lt"/>
              </a:rPr>
              <a:t>Tu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as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mangé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  <a:p>
            <a:r>
              <a:rPr lang="en-GB" sz="3200" dirty="0">
                <a:solidFill>
                  <a:srgbClr val="FF0000"/>
                </a:solidFill>
                <a:latin typeface="+mj-lt"/>
              </a:rPr>
              <a:t>Il/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elle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/on a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mangé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  <a:p>
            <a:r>
              <a:rPr lang="en-GB" sz="3200" dirty="0" err="1">
                <a:solidFill>
                  <a:srgbClr val="FF0000"/>
                </a:solidFill>
                <a:latin typeface="+mj-lt"/>
              </a:rPr>
              <a:t>Nous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avons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mangé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  <a:p>
            <a:r>
              <a:rPr lang="en-GB" sz="3200" dirty="0" err="1">
                <a:solidFill>
                  <a:srgbClr val="FF0000"/>
                </a:solidFill>
                <a:latin typeface="+mj-lt"/>
              </a:rPr>
              <a:t>Vous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avez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mangé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  <a:p>
            <a:r>
              <a:rPr lang="en-GB" sz="3200" dirty="0" err="1">
                <a:solidFill>
                  <a:srgbClr val="FF0000"/>
                </a:solidFill>
                <a:latin typeface="+mj-lt"/>
              </a:rPr>
              <a:t>Ils/elles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ont</a:t>
            </a:r>
            <a:r>
              <a:rPr lang="en-GB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GB" sz="3200" dirty="0" err="1">
                <a:solidFill>
                  <a:srgbClr val="FF0000"/>
                </a:solidFill>
                <a:latin typeface="+mj-lt"/>
              </a:rPr>
              <a:t>mangé</a:t>
            </a:r>
            <a:endParaRPr lang="en-GB" sz="32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648200" y="1916112"/>
            <a:ext cx="4495800" cy="451328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GB" sz="3200" dirty="0" smtClean="0">
              <a:solidFill>
                <a:schemeClr val="accent2"/>
              </a:solidFill>
              <a:latin typeface="+mj-lt"/>
            </a:endParaRPr>
          </a:p>
          <a:p>
            <a:pPr>
              <a:buFontTx/>
              <a:buNone/>
            </a:pPr>
            <a:r>
              <a:rPr lang="en-GB" sz="3200" dirty="0" smtClean="0">
                <a:solidFill>
                  <a:schemeClr val="accent2"/>
                </a:solidFill>
                <a:latin typeface="+mj-lt"/>
              </a:rPr>
              <a:t>I </a:t>
            </a:r>
            <a:r>
              <a:rPr lang="en-GB" sz="3200" dirty="0">
                <a:solidFill>
                  <a:schemeClr val="accent2"/>
                </a:solidFill>
                <a:latin typeface="+mj-lt"/>
              </a:rPr>
              <a:t>ate/have eaten</a:t>
            </a:r>
          </a:p>
          <a:p>
            <a:pPr>
              <a:buFontTx/>
              <a:buNone/>
            </a:pPr>
            <a:endParaRPr lang="en-GB" sz="3200" dirty="0">
              <a:solidFill>
                <a:schemeClr val="accent2"/>
              </a:solidFill>
              <a:latin typeface="+mj-lt"/>
            </a:endParaRPr>
          </a:p>
          <a:p>
            <a:pPr>
              <a:buFontTx/>
              <a:buNone/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You ate/have eaten</a:t>
            </a:r>
          </a:p>
          <a:p>
            <a:pPr>
              <a:buFontTx/>
              <a:buNone/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He/she ate/has eaten</a:t>
            </a:r>
          </a:p>
          <a:p>
            <a:pPr>
              <a:buFontTx/>
              <a:buNone/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We ate/have eaten</a:t>
            </a:r>
          </a:p>
          <a:p>
            <a:pPr>
              <a:buFontTx/>
              <a:buNone/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You ate/have eaten</a:t>
            </a:r>
          </a:p>
          <a:p>
            <a:pPr>
              <a:buFontTx/>
              <a:buNone/>
            </a:pPr>
            <a:r>
              <a:rPr lang="en-GB" sz="3200" dirty="0">
                <a:solidFill>
                  <a:schemeClr val="accent2"/>
                </a:solidFill>
                <a:latin typeface="+mj-lt"/>
              </a:rPr>
              <a:t>They ate/have eaten</a:t>
            </a:r>
          </a:p>
        </p:txBody>
      </p:sp>
      <p:sp>
        <p:nvSpPr>
          <p:cNvPr id="7199" name="Line 31"/>
          <p:cNvSpPr>
            <a:spLocks noChangeShapeType="1"/>
          </p:cNvSpPr>
          <p:nvPr/>
        </p:nvSpPr>
        <p:spPr bwMode="auto">
          <a:xfrm flipH="1" flipV="1">
            <a:off x="642910" y="2214554"/>
            <a:ext cx="80962" cy="223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00" name="Line 32"/>
          <p:cNvSpPr>
            <a:spLocks noChangeShapeType="1"/>
          </p:cNvSpPr>
          <p:nvPr/>
        </p:nvSpPr>
        <p:spPr bwMode="auto">
          <a:xfrm>
            <a:off x="1857356" y="2857496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flipH="1">
            <a:off x="928662" y="2857496"/>
            <a:ext cx="161924" cy="3571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1" grpId="0" build="p" autoUpdateAnimBg="0"/>
      <p:bldP spid="7172" grpId="0" build="p" autoUpdateAnimBg="0"/>
      <p:bldP spid="7199" grpId="0" animBg="1"/>
      <p:bldP spid="7200" grpId="0" animBg="1"/>
      <p:bldP spid="72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Some common irregular past participles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295970"/>
          </a:xfrm>
        </p:spPr>
        <p:txBody>
          <a:bodyPr>
            <a:normAutofit/>
          </a:bodyPr>
          <a:lstStyle/>
          <a:p>
            <a:r>
              <a:rPr lang="en-GB" dirty="0" err="1" smtClean="0"/>
              <a:t>Avoir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eu</a:t>
            </a:r>
            <a:r>
              <a:rPr lang="en-GB" dirty="0" smtClean="0"/>
              <a:t> 		NB </a:t>
            </a:r>
            <a:r>
              <a:rPr lang="en-GB" dirty="0" err="1" smtClean="0"/>
              <a:t>il</a:t>
            </a:r>
            <a:r>
              <a:rPr lang="en-GB" dirty="0" smtClean="0"/>
              <a:t> y a </a:t>
            </a:r>
            <a:r>
              <a:rPr lang="en-GB" dirty="0" err="1" smtClean="0"/>
              <a:t>eu</a:t>
            </a:r>
            <a:r>
              <a:rPr lang="en-GB" dirty="0" smtClean="0"/>
              <a:t> – there was/were</a:t>
            </a:r>
          </a:p>
          <a:p>
            <a:r>
              <a:rPr lang="en-GB" dirty="0" err="1" smtClean="0"/>
              <a:t>Boire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bu</a:t>
            </a:r>
            <a:endParaRPr lang="en-GB" dirty="0" smtClean="0"/>
          </a:p>
          <a:p>
            <a:r>
              <a:rPr lang="en-GB" dirty="0" err="1" smtClean="0"/>
              <a:t>Conduire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conduit</a:t>
            </a:r>
          </a:p>
          <a:p>
            <a:r>
              <a:rPr lang="en-GB" dirty="0" err="1" smtClean="0"/>
              <a:t>Connaître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connu</a:t>
            </a:r>
            <a:endParaRPr lang="en-GB" dirty="0" smtClean="0"/>
          </a:p>
          <a:p>
            <a:r>
              <a:rPr lang="en-GB" dirty="0" err="1" smtClean="0"/>
              <a:t>Croire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cru</a:t>
            </a:r>
          </a:p>
          <a:p>
            <a:r>
              <a:rPr lang="en-GB" dirty="0" smtClean="0"/>
              <a:t>Devoir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dû</a:t>
            </a:r>
            <a:endParaRPr lang="en-GB" dirty="0" smtClean="0"/>
          </a:p>
          <a:p>
            <a:r>
              <a:rPr lang="en-GB" dirty="0" smtClean="0"/>
              <a:t>Dire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dit</a:t>
            </a:r>
            <a:endParaRPr lang="en-GB" dirty="0" smtClean="0"/>
          </a:p>
          <a:p>
            <a:r>
              <a:rPr lang="en-GB" dirty="0" err="1" smtClean="0"/>
              <a:t>Écrire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écrit</a:t>
            </a:r>
            <a:endParaRPr lang="en-GB" dirty="0" smtClean="0"/>
          </a:p>
          <a:p>
            <a:r>
              <a:rPr lang="en-GB" dirty="0" err="1" smtClean="0"/>
              <a:t>Être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été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92696"/>
            <a:ext cx="7772400" cy="5327104"/>
          </a:xfrm>
        </p:spPr>
        <p:txBody>
          <a:bodyPr/>
          <a:lstStyle/>
          <a:p>
            <a:r>
              <a:rPr lang="en-GB" dirty="0"/>
              <a:t>Faire – </a:t>
            </a:r>
            <a:r>
              <a:rPr lang="en-GB" dirty="0" err="1"/>
              <a:t>j’ai</a:t>
            </a:r>
            <a:r>
              <a:rPr lang="en-GB" dirty="0"/>
              <a:t> fait</a:t>
            </a:r>
          </a:p>
          <a:p>
            <a:r>
              <a:rPr lang="en-GB" dirty="0" err="1"/>
              <a:t>Falloir</a:t>
            </a:r>
            <a:r>
              <a:rPr lang="en-GB" dirty="0"/>
              <a:t> – </a:t>
            </a:r>
            <a:r>
              <a:rPr lang="en-GB" dirty="0" err="1"/>
              <a:t>il</a:t>
            </a:r>
            <a:r>
              <a:rPr lang="en-GB" dirty="0"/>
              <a:t> a </a:t>
            </a:r>
            <a:r>
              <a:rPr lang="en-GB" dirty="0" err="1"/>
              <a:t>fallu</a:t>
            </a:r>
            <a:r>
              <a:rPr lang="en-GB" dirty="0"/>
              <a:t> 	What is the present tense of this verb?</a:t>
            </a:r>
          </a:p>
          <a:p>
            <a:r>
              <a:rPr lang="en-GB" dirty="0" smtClean="0"/>
              <a:t>Lire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lu</a:t>
            </a:r>
            <a:endParaRPr lang="en-GB" dirty="0" smtClean="0"/>
          </a:p>
          <a:p>
            <a:r>
              <a:rPr lang="en-GB" dirty="0" err="1" smtClean="0"/>
              <a:t>Mettre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mis</a:t>
            </a:r>
            <a:endParaRPr lang="en-GB" dirty="0" smtClean="0"/>
          </a:p>
          <a:p>
            <a:r>
              <a:rPr lang="en-GB" dirty="0" err="1" smtClean="0"/>
              <a:t>Ouvrir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ouvert</a:t>
            </a:r>
            <a:r>
              <a:rPr lang="en-GB" dirty="0" smtClean="0"/>
              <a:t>  also </a:t>
            </a:r>
            <a:r>
              <a:rPr lang="en-GB" dirty="0" err="1" smtClean="0"/>
              <a:t>offrir</a:t>
            </a:r>
            <a:r>
              <a:rPr lang="en-GB" dirty="0" smtClean="0"/>
              <a:t> </a:t>
            </a:r>
            <a:r>
              <a:rPr lang="en-GB" dirty="0" err="1" smtClean="0"/>
              <a:t>offert</a:t>
            </a:r>
            <a:r>
              <a:rPr lang="en-GB" dirty="0" smtClean="0"/>
              <a:t> and </a:t>
            </a:r>
            <a:r>
              <a:rPr lang="en-GB" dirty="0" err="1" smtClean="0"/>
              <a:t>couvrir</a:t>
            </a:r>
            <a:r>
              <a:rPr lang="en-GB" dirty="0" smtClean="0"/>
              <a:t> </a:t>
            </a:r>
            <a:r>
              <a:rPr lang="en-GB" dirty="0" err="1" smtClean="0"/>
              <a:t>couvert</a:t>
            </a:r>
            <a:endParaRPr lang="en-GB" dirty="0" smtClean="0"/>
          </a:p>
          <a:p>
            <a:r>
              <a:rPr lang="en-GB" dirty="0" err="1" smtClean="0"/>
              <a:t>Pouvoir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pu</a:t>
            </a:r>
            <a:endParaRPr lang="en-GB" dirty="0" smtClean="0"/>
          </a:p>
          <a:p>
            <a:r>
              <a:rPr lang="en-GB" dirty="0" err="1" smtClean="0"/>
              <a:t>Prendre</a:t>
            </a:r>
            <a:r>
              <a:rPr lang="en-GB" dirty="0" smtClean="0"/>
              <a:t>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pris</a:t>
            </a:r>
            <a:endParaRPr lang="en-GB" dirty="0" smtClean="0"/>
          </a:p>
          <a:p>
            <a:r>
              <a:rPr lang="en-GB" dirty="0" err="1" smtClean="0"/>
              <a:t>Recevoir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reçu</a:t>
            </a:r>
            <a:r>
              <a:rPr lang="en-GB" dirty="0" smtClean="0"/>
              <a:t> also </a:t>
            </a:r>
            <a:r>
              <a:rPr lang="en-GB" dirty="0" err="1" smtClean="0"/>
              <a:t>apercevoir</a:t>
            </a:r>
            <a:r>
              <a:rPr lang="en-GB" dirty="0" smtClean="0"/>
              <a:t> </a:t>
            </a:r>
            <a:r>
              <a:rPr lang="en-GB" dirty="0" err="1" smtClean="0"/>
              <a:t>aperçu</a:t>
            </a:r>
            <a:endParaRPr lang="en-GB" dirty="0" smtClean="0"/>
          </a:p>
          <a:p>
            <a:r>
              <a:rPr lang="en-GB" dirty="0" smtClean="0"/>
              <a:t>Savoir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endParaRPr lang="en-GB" dirty="0" smtClean="0"/>
          </a:p>
          <a:p>
            <a:r>
              <a:rPr lang="en-GB" dirty="0" err="1" smtClean="0"/>
              <a:t>Vouloir</a:t>
            </a:r>
            <a:r>
              <a:rPr lang="en-GB" dirty="0" smtClean="0"/>
              <a:t> – </a:t>
            </a:r>
            <a:r>
              <a:rPr lang="en-GB" dirty="0" err="1" smtClean="0"/>
              <a:t>j’ai</a:t>
            </a:r>
            <a:r>
              <a:rPr lang="en-GB" dirty="0" smtClean="0"/>
              <a:t> </a:t>
            </a:r>
            <a:r>
              <a:rPr lang="en-GB" dirty="0" err="1" smtClean="0"/>
              <a:t>voulu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96DCD56-AF5B-4BAF-914C-2C6EB8DFE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C2D385-5FF3-4F8F-9EF9-F83DD6B7D2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31CC04-E784-46C7-88D3-CAEC60C8B1E8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sharepoint/v3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1085</TotalTime>
  <Words>828</Words>
  <Application>Microsoft Office PowerPoint</Application>
  <PresentationFormat>On-screen Show (4:3)</PresentationFormat>
  <Paragraphs>236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Le passé-composé</vt:lpstr>
      <vt:lpstr>PowerPoint Presentation</vt:lpstr>
      <vt:lpstr>Le passé-composé</vt:lpstr>
      <vt:lpstr>PowerPoint Presentation</vt:lpstr>
      <vt:lpstr>For the ‘have’ bit you use the present tense of ‘avoir’…</vt:lpstr>
      <vt:lpstr>PowerPoint Presentation</vt:lpstr>
      <vt:lpstr>Join these three bits together…</vt:lpstr>
      <vt:lpstr>Some common irregular past participles</vt:lpstr>
      <vt:lpstr>PowerPoint Presentation</vt:lpstr>
      <vt:lpstr>Comment peut-on décider  s’il faut utiliser avoir ou être?</vt:lpstr>
      <vt:lpstr>The perfect tense with Être</vt:lpstr>
      <vt:lpstr>PowerPoint Presentation</vt:lpstr>
      <vt:lpstr>MR VANS TRAMPED</vt:lpstr>
      <vt:lpstr>PowerPoint Presentation</vt:lpstr>
      <vt:lpstr>Est-ce que le verbe appartient au groupe ADVENT et les trois Rs?</vt:lpstr>
      <vt:lpstr>PowerPoint Presentation</vt:lpstr>
      <vt:lpstr>PowerPoint Presentation</vt:lpstr>
      <vt:lpstr>PowerPoint Presentation</vt:lpstr>
      <vt:lpstr>PowerPoint Presentation</vt:lpstr>
      <vt:lpstr>Essayez ces exemples Utilisez avoir</vt:lpstr>
      <vt:lpstr>Essayez ces exemples Utilisez être</vt:lpstr>
      <vt:lpstr>With reflexive verbs</vt:lpstr>
      <vt:lpstr>Reflexive verbs</vt:lpstr>
      <vt:lpstr>The other common Être verbs are: </vt:lpstr>
      <vt:lpstr>Compounds of these verbs also require the auxiliary Être: </vt:lpstr>
      <vt:lpstr>Maintenant à vous! Mettez au passé composé! Commencez par Hier soir ….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passé-composé</dc:title>
  <dc:creator>fel</dc:creator>
  <cp:lastModifiedBy>Françoise Marteel</cp:lastModifiedBy>
  <cp:revision>42</cp:revision>
  <dcterms:created xsi:type="dcterms:W3CDTF">2009-09-21T13:45:51Z</dcterms:created>
  <dcterms:modified xsi:type="dcterms:W3CDTF">2014-10-23T08:01:46Z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