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4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6D05A11-F8B9-4CE9-9415-B32D104BFCCC}" type="datetimeFigureOut">
              <a:rPr lang="en-US" smtClean="0"/>
              <a:pPr/>
              <a:t>11/13/2014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A1CF92-7521-4499-A271-175E6EAAB52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/>
              <a:t>The conditional</a:t>
            </a:r>
          </a:p>
        </p:txBody>
      </p:sp>
      <p:pic>
        <p:nvPicPr>
          <p:cNvPr id="1026" name="Picture 2" descr="C:\Documents and Settings\fel\Local Settings\Temporary Internet Files\Content.IE5\SDXY56TZ\MCj044175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09973">
            <a:off x="6143636" y="0"/>
            <a:ext cx="2743200" cy="2743200"/>
          </a:xfrm>
          <a:prstGeom prst="rect">
            <a:avLst/>
          </a:prstGeom>
          <a:noFill/>
        </p:spPr>
      </p:pic>
      <p:pic>
        <p:nvPicPr>
          <p:cNvPr id="1027" name="Picture 3" descr="C:\Documents and Settings\fel\Local Settings\Temporary Internet Files\Content.IE5\HWL41T9O\MCj0441761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76911" flipH="1">
            <a:off x="571472" y="2143116"/>
            <a:ext cx="2557490" cy="2743200"/>
          </a:xfrm>
          <a:prstGeom prst="rect">
            <a:avLst/>
          </a:prstGeom>
          <a:noFill/>
        </p:spPr>
      </p:pic>
      <p:pic>
        <p:nvPicPr>
          <p:cNvPr id="1028" name="Picture 4" descr="C:\Documents and Settings\fel\Local Settings\Temporary Internet Files\Content.IE5\XK8HAJAR\MCj0391042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37662" y="3286124"/>
            <a:ext cx="332172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357166"/>
            <a:ext cx="8229600" cy="1571628"/>
          </a:xfrm>
        </p:spPr>
        <p:txBody>
          <a:bodyPr>
            <a:normAutofit/>
          </a:bodyPr>
          <a:lstStyle/>
          <a:p>
            <a:r>
              <a:rPr lang="en-GB" sz="4000" dirty="0"/>
              <a:t>The conditional is used to express a </a:t>
            </a:r>
            <a:r>
              <a:rPr lang="en-GB" sz="4000" u="sng" dirty="0">
                <a:solidFill>
                  <a:srgbClr val="FF0000"/>
                </a:solidFill>
              </a:rPr>
              <a:t>wish or make a suggestion</a:t>
            </a:r>
            <a:r>
              <a:rPr lang="en-GB" sz="4000" dirty="0" smtClean="0"/>
              <a:t>:</a:t>
            </a:r>
            <a:endParaRPr lang="en-GB" sz="4000" dirty="0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539750" y="2492375"/>
            <a:ext cx="8229600" cy="3673475"/>
          </a:xfrm>
        </p:spPr>
        <p:txBody>
          <a:bodyPr/>
          <a:lstStyle/>
          <a:p>
            <a:r>
              <a:rPr lang="fr-FR"/>
              <a:t>exemple: </a:t>
            </a:r>
          </a:p>
          <a:p>
            <a:endParaRPr lang="fr-FR"/>
          </a:p>
          <a:p>
            <a:pPr>
              <a:buFont typeface="Arial" charset="0"/>
              <a:buNone/>
            </a:pPr>
            <a:r>
              <a:rPr lang="fr-FR" i="1"/>
              <a:t>		elle </a:t>
            </a:r>
            <a:r>
              <a:rPr lang="fr-FR" i="1">
                <a:solidFill>
                  <a:schemeClr val="accent2"/>
                </a:solidFill>
              </a:rPr>
              <a:t>voudrait</a:t>
            </a:r>
            <a:r>
              <a:rPr lang="fr-FR" i="1"/>
              <a:t> faire des études à l’étranger.</a:t>
            </a:r>
          </a:p>
          <a:p>
            <a:pPr>
              <a:buFont typeface="Arial" charset="0"/>
              <a:buNone/>
            </a:pPr>
            <a:endParaRPr lang="fr-FR" i="1"/>
          </a:p>
          <a:p>
            <a:pPr>
              <a:buFont typeface="Arial" charset="0"/>
              <a:buNone/>
            </a:pPr>
            <a:r>
              <a:rPr lang="fr-FR" i="1"/>
              <a:t>	     J’</a:t>
            </a:r>
            <a:r>
              <a:rPr lang="fr-FR" i="1">
                <a:solidFill>
                  <a:schemeClr val="accent2"/>
                </a:solidFill>
              </a:rPr>
              <a:t>aimerais</a:t>
            </a:r>
            <a:r>
              <a:rPr lang="fr-FR" i="1"/>
              <a:t> bien prendre un café.</a:t>
            </a:r>
            <a:endParaRPr lang="en-GB" i="1"/>
          </a:p>
        </p:txBody>
      </p:sp>
      <p:pic>
        <p:nvPicPr>
          <p:cNvPr id="2050" name="Picture 2" descr="C:\Documents and Settings\fel\Local Settings\Temporary Internet Files\Content.IE5\HWL41T9O\MPj0402866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4714884"/>
            <a:ext cx="2190765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571480"/>
            <a:ext cx="8229600" cy="1697058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The conditional tense is </a:t>
            </a:r>
            <a:r>
              <a:rPr lang="en-GB" sz="4000" dirty="0" smtClean="0"/>
              <a:t>used</a:t>
            </a:r>
            <a:br>
              <a:rPr lang="en-GB" sz="4000" dirty="0" smtClean="0"/>
            </a:br>
            <a:r>
              <a:rPr lang="en-GB" sz="4000" dirty="0" smtClean="0"/>
              <a:t> </a:t>
            </a:r>
            <a:br>
              <a:rPr lang="en-GB" sz="4000" dirty="0" smtClean="0"/>
            </a:br>
            <a:r>
              <a:rPr lang="en-GB" sz="4000" dirty="0" smtClean="0"/>
              <a:t>to </a:t>
            </a:r>
            <a:r>
              <a:rPr lang="en-GB" sz="4000" dirty="0"/>
              <a:t>say what you </a:t>
            </a:r>
            <a:r>
              <a:rPr lang="en-GB" sz="4000" dirty="0">
                <a:solidFill>
                  <a:srgbClr val="FF0000"/>
                </a:solidFill>
              </a:rPr>
              <a:t>‘would’ </a:t>
            </a:r>
            <a:r>
              <a:rPr lang="en-GB" sz="4000" dirty="0" smtClean="0"/>
              <a:t>do</a:t>
            </a:r>
            <a:endParaRPr lang="en-GB" sz="4000" dirty="0"/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2917825"/>
            <a:ext cx="8540750" cy="3181350"/>
          </a:xfrm>
        </p:spPr>
        <p:txBody>
          <a:bodyPr/>
          <a:lstStyle/>
          <a:p>
            <a:r>
              <a:rPr lang="en-GB"/>
              <a:t>ie: where the action depends on another event or situation. </a:t>
            </a:r>
          </a:p>
          <a:p>
            <a:pPr>
              <a:buFont typeface="Arial" charset="0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0"/>
            <a:ext cx="8229600" cy="3929066"/>
          </a:xfrm>
        </p:spPr>
        <p:txBody>
          <a:bodyPr>
            <a:normAutofit/>
          </a:bodyPr>
          <a:lstStyle/>
          <a:p>
            <a:r>
              <a:rPr lang="en-GB" sz="4000" dirty="0"/>
              <a:t>To form the </a:t>
            </a:r>
            <a:r>
              <a:rPr lang="en-GB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conditional</a:t>
            </a:r>
            <a:br>
              <a:rPr lang="en-GB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dirty="0" smtClean="0"/>
              <a:t> </a:t>
            </a:r>
            <a:br>
              <a:rPr lang="en-GB" sz="4000" dirty="0" smtClean="0"/>
            </a:br>
            <a:r>
              <a:rPr lang="en-GB" sz="4000" dirty="0" smtClean="0"/>
              <a:t>use </a:t>
            </a:r>
            <a:r>
              <a:rPr lang="en-GB" sz="4000" dirty="0"/>
              <a:t>the same </a:t>
            </a:r>
            <a:r>
              <a:rPr lang="en-GB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</a:t>
            </a:r>
            <a:r>
              <a:rPr lang="en-GB" sz="4000" dirty="0"/>
              <a:t> as is used for the </a:t>
            </a:r>
            <a:r>
              <a:rPr lang="en-GB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tense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and </a:t>
            </a:r>
            <a:br>
              <a:rPr lang="en-GB" sz="4000" dirty="0" smtClean="0"/>
            </a:br>
            <a:r>
              <a:rPr lang="en-GB" sz="4000" dirty="0" smtClean="0"/>
              <a:t>add </a:t>
            </a:r>
            <a:r>
              <a:rPr lang="en-GB" sz="4000" dirty="0"/>
              <a:t>the </a:t>
            </a:r>
            <a:r>
              <a:rPr lang="en-GB" sz="4000" u="sng" dirty="0">
                <a:solidFill>
                  <a:srgbClr val="FF0000"/>
                </a:solidFill>
              </a:rPr>
              <a:t>Imperfect endings</a:t>
            </a:r>
            <a:r>
              <a:rPr lang="en-GB" sz="4000" dirty="0" smtClean="0"/>
              <a:t>:</a:t>
            </a:r>
            <a:endParaRPr lang="en-GB" sz="4000" b="1" dirty="0"/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4929198"/>
            <a:ext cx="8540750" cy="1169977"/>
          </a:xfrm>
        </p:spPr>
        <p:txBody>
          <a:bodyPr/>
          <a:lstStyle/>
          <a:p>
            <a:pPr algn="ctr">
              <a:buNone/>
            </a:pPr>
            <a:r>
              <a:rPr lang="fr-FR" b="1" dirty="0"/>
              <a:t>-</a:t>
            </a:r>
            <a:r>
              <a:rPr lang="fr-FR" sz="3600" b="1" dirty="0"/>
              <a:t>ais /-ais /-ait/ -ions/ -</a:t>
            </a:r>
            <a:r>
              <a:rPr lang="fr-FR" sz="3600" b="1" dirty="0" err="1"/>
              <a:t>iez</a:t>
            </a:r>
            <a:r>
              <a:rPr lang="fr-FR" sz="3600" b="1" dirty="0"/>
              <a:t> / -aient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14290"/>
            <a:ext cx="8229600" cy="1919310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For Most verbs the future </a:t>
            </a:r>
            <a:r>
              <a:rPr lang="en-GB" sz="4000" b="1" dirty="0" smtClean="0"/>
              <a:t>stem is</a:t>
            </a:r>
            <a:br>
              <a:rPr lang="en-GB" sz="4000" b="1" dirty="0" smtClean="0"/>
            </a:b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4000" b="1" dirty="0" smtClean="0"/>
              <a:t>the </a:t>
            </a:r>
            <a:r>
              <a:rPr lang="en-GB" sz="4000" b="1" dirty="0">
                <a:solidFill>
                  <a:srgbClr val="FF0000"/>
                </a:solidFill>
              </a:rPr>
              <a:t>infinitive</a:t>
            </a:r>
            <a:r>
              <a:rPr lang="en-GB" sz="4000" b="1" dirty="0"/>
              <a:t> form</a:t>
            </a:r>
            <a:r>
              <a:rPr lang="en-GB" sz="4000" b="1" dirty="0" smtClean="0"/>
              <a:t>.</a:t>
            </a:r>
            <a:endParaRPr lang="en-GB" sz="4000" dirty="0"/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2285992"/>
            <a:ext cx="8540750" cy="407196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err="1" smtClean="0"/>
              <a:t>Exemples</a:t>
            </a:r>
            <a:r>
              <a:rPr lang="en-GB" dirty="0" smtClean="0"/>
              <a:t>: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Regular verb</a:t>
            </a:r>
          </a:p>
          <a:p>
            <a:r>
              <a:rPr lang="en-GB" i="1" dirty="0" err="1" smtClean="0"/>
              <a:t>je</a:t>
            </a:r>
            <a:r>
              <a:rPr lang="en-GB" i="1" dirty="0" smtClean="0"/>
              <a:t> </a:t>
            </a:r>
            <a:r>
              <a:rPr lang="en-GB" i="1" dirty="0" err="1"/>
              <a:t>regarderai</a:t>
            </a:r>
            <a:r>
              <a:rPr lang="en-GB" dirty="0"/>
              <a:t>	I will watch		</a:t>
            </a:r>
            <a:endParaRPr lang="en-GB" i="1" dirty="0"/>
          </a:p>
          <a:p>
            <a:r>
              <a:rPr lang="en-GB" i="1" dirty="0" err="1"/>
              <a:t>Je</a:t>
            </a:r>
            <a:r>
              <a:rPr lang="en-GB" i="1" dirty="0"/>
              <a:t> </a:t>
            </a:r>
            <a:r>
              <a:rPr lang="en-GB" i="1" dirty="0" err="1"/>
              <a:t>regarder</a:t>
            </a:r>
            <a:r>
              <a:rPr lang="en-GB" b="1" i="1" dirty="0" err="1"/>
              <a:t>ais</a:t>
            </a:r>
            <a:r>
              <a:rPr lang="en-GB" dirty="0"/>
              <a:t>	</a:t>
            </a:r>
            <a:r>
              <a:rPr lang="en-GB" dirty="0" smtClean="0"/>
              <a:t>	I </a:t>
            </a:r>
            <a:r>
              <a:rPr lang="en-GB" dirty="0"/>
              <a:t>would </a:t>
            </a:r>
            <a:r>
              <a:rPr lang="en-GB" dirty="0" smtClean="0"/>
              <a:t>watch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Irregular verb</a:t>
            </a:r>
            <a:endParaRPr lang="en-GB" dirty="0"/>
          </a:p>
          <a:p>
            <a:r>
              <a:rPr lang="en-GB" i="1" dirty="0" err="1"/>
              <a:t>Nous</a:t>
            </a:r>
            <a:r>
              <a:rPr lang="en-GB" i="1" dirty="0"/>
              <a:t> irons	</a:t>
            </a:r>
            <a:r>
              <a:rPr lang="en-GB" dirty="0"/>
              <a:t>	We will go		</a:t>
            </a:r>
            <a:endParaRPr lang="en-GB" i="1" dirty="0"/>
          </a:p>
          <a:p>
            <a:r>
              <a:rPr lang="en-GB" i="1" dirty="0" err="1"/>
              <a:t>Nous</a:t>
            </a:r>
            <a:r>
              <a:rPr lang="en-GB" i="1" dirty="0"/>
              <a:t> </a:t>
            </a:r>
            <a:r>
              <a:rPr lang="en-GB" i="1" dirty="0" err="1"/>
              <a:t>ir</a:t>
            </a:r>
            <a:r>
              <a:rPr lang="en-GB" b="1" i="1" dirty="0" err="1"/>
              <a:t>ions</a:t>
            </a:r>
            <a:r>
              <a:rPr lang="en-GB" dirty="0"/>
              <a:t>		We would go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Exemple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u="sng" dirty="0"/>
              <a:t>Quitter:</a:t>
            </a:r>
          </a:p>
          <a:p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>
                <a:solidFill>
                  <a:schemeClr val="accent2"/>
                </a:solidFill>
              </a:rPr>
              <a:t>quitter</a:t>
            </a:r>
            <a:r>
              <a:rPr lang="en-GB" b="1" dirty="0" err="1"/>
              <a:t>ais</a:t>
            </a:r>
            <a:r>
              <a:rPr lang="en-GB" dirty="0"/>
              <a:t>			I would leave</a:t>
            </a:r>
          </a:p>
          <a:p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smtClean="0">
                <a:solidFill>
                  <a:schemeClr val="accent2"/>
                </a:solidFill>
              </a:rPr>
              <a:t>quitter……			…………………………..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GB" dirty="0" smtClean="0">
                <a:solidFill>
                  <a:schemeClr val="accent2"/>
                </a:solidFill>
              </a:rPr>
              <a:t>Il/</a:t>
            </a:r>
            <a:r>
              <a:rPr lang="en-GB" dirty="0" err="1" smtClean="0">
                <a:solidFill>
                  <a:schemeClr val="accent2"/>
                </a:solidFill>
              </a:rPr>
              <a:t>elle</a:t>
            </a:r>
            <a:r>
              <a:rPr lang="en-GB" dirty="0" smtClean="0">
                <a:solidFill>
                  <a:schemeClr val="accent2"/>
                </a:solidFill>
              </a:rPr>
              <a:t>/on ……………		…………………………..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GB" dirty="0" err="1" smtClean="0">
                <a:solidFill>
                  <a:schemeClr val="accent2"/>
                </a:solidFill>
              </a:rPr>
              <a:t>Nous</a:t>
            </a:r>
            <a:r>
              <a:rPr lang="en-GB" dirty="0" smtClean="0">
                <a:solidFill>
                  <a:schemeClr val="accent2"/>
                </a:solidFill>
              </a:rPr>
              <a:t> ……………			…………………………..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GB" dirty="0" err="1" smtClean="0">
                <a:solidFill>
                  <a:schemeClr val="accent2"/>
                </a:solidFill>
              </a:rPr>
              <a:t>Vous</a:t>
            </a:r>
            <a:r>
              <a:rPr lang="en-GB" dirty="0" smtClean="0">
                <a:solidFill>
                  <a:schemeClr val="accent2"/>
                </a:solidFill>
              </a:rPr>
              <a:t> ……………			…………………………..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GB" dirty="0" err="1" smtClean="0">
                <a:solidFill>
                  <a:schemeClr val="accent2"/>
                </a:solidFill>
              </a:rPr>
              <a:t>ils/elles</a:t>
            </a:r>
            <a:r>
              <a:rPr lang="en-GB" dirty="0" smtClean="0">
                <a:solidFill>
                  <a:schemeClr val="accent2"/>
                </a:solidFill>
              </a:rPr>
              <a:t> ……………		…………………………..</a:t>
            </a:r>
            <a:endParaRPr lang="en-GB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Irregular stem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Avoir		j’ ……………	</a:t>
            </a:r>
            <a:r>
              <a:rPr lang="fr-FR" dirty="0" smtClean="0"/>
              <a:t>	 </a:t>
            </a:r>
            <a:r>
              <a:rPr lang="fr-FR" i="1" dirty="0"/>
              <a:t>I </a:t>
            </a:r>
            <a:r>
              <a:rPr lang="fr-FR" i="1" dirty="0" err="1"/>
              <a:t>would</a:t>
            </a:r>
            <a:r>
              <a:rPr lang="fr-FR" i="1" dirty="0"/>
              <a:t> have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Être</a:t>
            </a:r>
            <a:r>
              <a:rPr lang="fr-FR" dirty="0"/>
              <a:t>		</a:t>
            </a:r>
            <a:r>
              <a:rPr lang="fr-FR" dirty="0" smtClean="0"/>
              <a:t>	tu </a:t>
            </a:r>
            <a:r>
              <a:rPr lang="fr-FR" dirty="0"/>
              <a:t>……………</a:t>
            </a:r>
          </a:p>
          <a:p>
            <a:pPr>
              <a:lnSpc>
                <a:spcPct val="150000"/>
              </a:lnSpc>
            </a:pPr>
            <a:r>
              <a:rPr lang="fr-FR" dirty="0"/>
              <a:t>Aller		il	…………… 	</a:t>
            </a:r>
          </a:p>
          <a:p>
            <a:pPr>
              <a:lnSpc>
                <a:spcPct val="150000"/>
              </a:lnSpc>
            </a:pPr>
            <a:r>
              <a:rPr lang="fr-FR" dirty="0"/>
              <a:t>Faire		elle	 …………… </a:t>
            </a:r>
          </a:p>
          <a:p>
            <a:pPr>
              <a:lnSpc>
                <a:spcPct val="150000"/>
              </a:lnSpc>
            </a:pPr>
            <a:r>
              <a:rPr lang="fr-FR" dirty="0"/>
              <a:t>Voir		</a:t>
            </a:r>
            <a:r>
              <a:rPr lang="fr-FR" dirty="0" smtClean="0"/>
              <a:t>	on </a:t>
            </a:r>
            <a:r>
              <a:rPr lang="fr-FR" dirty="0"/>
              <a:t>……………</a:t>
            </a:r>
          </a:p>
          <a:p>
            <a:pPr>
              <a:lnSpc>
                <a:spcPct val="150000"/>
              </a:lnSpc>
            </a:pPr>
            <a:r>
              <a:rPr lang="fr-FR" dirty="0"/>
              <a:t>Pouvoir		nous ……………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 err="1"/>
              <a:t>Vouloir</a:t>
            </a:r>
            <a:r>
              <a:rPr lang="en-GB" dirty="0"/>
              <a:t>		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fr-FR" dirty="0"/>
              <a:t>……………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Savoir		</a:t>
            </a:r>
            <a:r>
              <a:rPr lang="en-GB" dirty="0" err="1"/>
              <a:t>ils/elles</a:t>
            </a:r>
            <a:r>
              <a:rPr lang="en-GB" dirty="0"/>
              <a:t> </a:t>
            </a:r>
            <a:r>
              <a:rPr lang="fr-FR" dirty="0"/>
              <a:t>……………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DFFADF-B088-4483-8F12-A32C321838F6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CA9FD0A-48F0-4ED5-9BAF-CB33A9655B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F413D2-F27B-4F88-B964-7825C8C824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216</TotalTime>
  <Words>74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The conditional</vt:lpstr>
      <vt:lpstr>The conditional is used to express a wish or make a suggestion:</vt:lpstr>
      <vt:lpstr>The conditional tense is used   to say what you ‘would’ do</vt:lpstr>
      <vt:lpstr>To form the conditional   use the same stem as is used for the future tense  and  add the Imperfect endings:</vt:lpstr>
      <vt:lpstr>For Most verbs the future stem is  the infinitive form.</vt:lpstr>
      <vt:lpstr>Exemple</vt:lpstr>
      <vt:lpstr>Irregular stem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conditional</dc:title>
  <dc:creator>fel</dc:creator>
  <cp:lastModifiedBy>Françoise Marteel</cp:lastModifiedBy>
  <cp:revision>20</cp:revision>
  <dcterms:created xsi:type="dcterms:W3CDTF">2009-11-03T09:54:41Z</dcterms:created>
  <dcterms:modified xsi:type="dcterms:W3CDTF">2014-11-13T14:17:11Z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