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</p:sldMasterIdLst>
  <p:sldIdLst>
    <p:sldId id="256" r:id="rId5"/>
    <p:sldId id="263" r:id="rId6"/>
    <p:sldId id="258" r:id="rId7"/>
    <p:sldId id="260" r:id="rId8"/>
    <p:sldId id="266" r:id="rId9"/>
    <p:sldId id="257" r:id="rId10"/>
    <p:sldId id="259" r:id="rId11"/>
    <p:sldId id="268" r:id="rId12"/>
    <p:sldId id="261" r:id="rId13"/>
    <p:sldId id="262" r:id="rId14"/>
    <p:sldId id="264" r:id="rId15"/>
    <p:sldId id="265" r:id="rId16"/>
    <p:sldId id="267" r:id="rId1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DF119-0EB7-47D9-8BFB-0BECC91460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339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65633-07CA-46D2-B367-39BDF78039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78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95378-3C44-4140-9BB4-522DB42735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1447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DC55-CD94-411D-B749-9C70158D69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6286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A33BD-E8C4-4D19-BD55-FB58BFBA3C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0295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CE6B9-F12F-46EC-BCD3-26A64BA40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066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10054-C5B2-46BF-B12A-FB6AEEE52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438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933B3-50BB-452D-8776-73DAA1FB1B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41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917FB-6A4E-4C71-A519-81CE19FEA5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556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4C2AA-8B46-4DE9-B4E0-63C9A86075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8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BD892-54FF-43A8-9F7E-DBA91A8F85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130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4B447-54C7-412D-AFCD-C8D4DCCD13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05412-8360-4C04-B178-E6E1CB54C0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23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3E834-6310-4C74-8801-9C12AE56AA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890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B1CF2EC-626E-4D01-8E7F-25B5A3F788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Le subjonctif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3076" name="Picture 5" descr="MCj042447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343400"/>
            <a:ext cx="17526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Irregular verbs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2667000" cy="5105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Appeler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Boire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Croire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Devoir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Envoyer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Jeter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Mourir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Payer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Préférer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Prendre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Recevoir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Venir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GB" sz="2400" smtClean="0"/>
              <a:t>voir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GB" sz="2400" smtClean="0"/>
          </a:p>
        </p:txBody>
      </p:sp>
      <p:pic>
        <p:nvPicPr>
          <p:cNvPr id="12292" name="Picture 4" descr="MCj042447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38600"/>
            <a:ext cx="16795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5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28600"/>
            <a:ext cx="8534400" cy="1600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sz="2800" smtClean="0"/>
              <a:t>	These verbs follow the regular formation, except that they use the 1st person plural form of the </a:t>
            </a:r>
            <a:r>
              <a:rPr lang="en-GB" sz="2800" smtClean="0">
                <a:solidFill>
                  <a:schemeClr val="tx2"/>
                </a:solidFill>
              </a:rPr>
              <a:t>present tense</a:t>
            </a:r>
            <a:r>
              <a:rPr lang="en-GB" sz="2800" smtClean="0"/>
              <a:t> as the stem in the ‘nous’ and ‘vous’ form of the subjunctive mood:</a:t>
            </a: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GB" sz="2800" smtClean="0"/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graphicFrame>
        <p:nvGraphicFramePr>
          <p:cNvPr id="24688" name="Group 112"/>
          <p:cNvGraphicFramePr>
            <a:graphicFrameLocks noGrp="1"/>
          </p:cNvGraphicFramePr>
          <p:nvPr>
            <p:ph sz="half" idx="2"/>
          </p:nvPr>
        </p:nvGraphicFramePr>
        <p:xfrm>
          <a:off x="533400" y="1981200"/>
          <a:ext cx="8153400" cy="3813175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533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Endings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-ER verbs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-IR verbs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-RE verbs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envoie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vienne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-es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envoies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viennes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prennes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envoie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vienne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-ions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envoyions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venions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prenions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-iez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envoyiez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veniez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preniez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-ent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envoient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viennent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prennent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/>
              <a:t>Other type of irregular: regular endings but irregular stems:</a:t>
            </a:r>
          </a:p>
        </p:txBody>
      </p:sp>
      <p:graphicFrame>
        <p:nvGraphicFramePr>
          <p:cNvPr id="26711" name="Group 8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75287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53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aller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faire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pouvoir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savoir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vouloir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J’aille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veuille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ailles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veuilles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aille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veuille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Elle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aille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veuille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Nous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allions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voulions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Vous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alliez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fassiez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puissiez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sachiez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vouliez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Elles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aillent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fassent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puissent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sachent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veuillent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Devoirs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Faire les </a:t>
            </a:r>
            <a:r>
              <a:rPr lang="en-GB" dirty="0" err="1" smtClean="0"/>
              <a:t>exercices</a:t>
            </a:r>
            <a:r>
              <a:rPr lang="en-GB" dirty="0" smtClean="0"/>
              <a:t> 1,2,3,4,5  page 71 du </a:t>
            </a:r>
            <a:r>
              <a:rPr lang="en-GB" dirty="0" err="1" smtClean="0"/>
              <a:t>livre</a:t>
            </a:r>
            <a:r>
              <a:rPr lang="en-GB" dirty="0" smtClean="0"/>
              <a:t> Heinemann Grammar.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auto">
          <a:xfrm>
            <a:off x="6019800" y="533400"/>
            <a:ext cx="2860675" cy="1028700"/>
          </a:xfrm>
          <a:prstGeom prst="wedgeEllipseCallout">
            <a:avLst>
              <a:gd name="adj1" fmla="val -63319"/>
              <a:gd name="adj2" fmla="val -34106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Il est possible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099" name="AutoShape 5"/>
          <p:cNvSpPr>
            <a:spLocks noChangeArrowheads="1"/>
          </p:cNvSpPr>
          <p:nvPr/>
        </p:nvSpPr>
        <p:spPr bwMode="auto">
          <a:xfrm>
            <a:off x="304800" y="381000"/>
            <a:ext cx="2355850" cy="1257300"/>
          </a:xfrm>
          <a:prstGeom prst="wedgeEllipseCallout">
            <a:avLst>
              <a:gd name="adj1" fmla="val 34366"/>
              <a:gd name="adj2" fmla="val 72347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Je m’étonne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0" name="AutoShape 6"/>
          <p:cNvSpPr>
            <a:spLocks noChangeArrowheads="1"/>
          </p:cNvSpPr>
          <p:nvPr/>
        </p:nvSpPr>
        <p:spPr bwMode="auto">
          <a:xfrm>
            <a:off x="381000" y="2209800"/>
            <a:ext cx="2019300" cy="1257300"/>
          </a:xfrm>
          <a:prstGeom prst="wedgeEllipseCallout">
            <a:avLst>
              <a:gd name="adj1" fmla="val 64935"/>
              <a:gd name="adj2" fmla="val 53662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Je souhaite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1" name="AutoShape 7"/>
          <p:cNvSpPr>
            <a:spLocks noChangeArrowheads="1"/>
          </p:cNvSpPr>
          <p:nvPr/>
        </p:nvSpPr>
        <p:spPr bwMode="auto">
          <a:xfrm>
            <a:off x="6019800" y="2209800"/>
            <a:ext cx="2692400" cy="1257300"/>
          </a:xfrm>
          <a:prstGeom prst="wedgeEllipseCallout">
            <a:avLst>
              <a:gd name="adj1" fmla="val -52713"/>
              <a:gd name="adj2" fmla="val 77398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Je doute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2" name="AutoShape 8"/>
          <p:cNvSpPr>
            <a:spLocks noChangeArrowheads="1"/>
          </p:cNvSpPr>
          <p:nvPr/>
        </p:nvSpPr>
        <p:spPr bwMode="auto">
          <a:xfrm>
            <a:off x="3429000" y="3505200"/>
            <a:ext cx="2019300" cy="1257300"/>
          </a:xfrm>
          <a:prstGeom prst="wedgeEllipseCallout">
            <a:avLst>
              <a:gd name="adj1" fmla="val -48662"/>
              <a:gd name="adj2" fmla="val -80681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Je veux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3" name="AutoShape 9"/>
          <p:cNvSpPr>
            <a:spLocks noChangeArrowheads="1"/>
          </p:cNvSpPr>
          <p:nvPr/>
        </p:nvSpPr>
        <p:spPr bwMode="auto">
          <a:xfrm>
            <a:off x="6172200" y="4114800"/>
            <a:ext cx="2524125" cy="1257300"/>
          </a:xfrm>
          <a:prstGeom prst="wedgeEllipseCallout">
            <a:avLst>
              <a:gd name="adj1" fmla="val -34843"/>
              <a:gd name="adj2" fmla="val 78032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J’ai peur que.…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4" name="AutoShape 10"/>
          <p:cNvSpPr>
            <a:spLocks noChangeArrowheads="1"/>
          </p:cNvSpPr>
          <p:nvPr/>
        </p:nvSpPr>
        <p:spPr bwMode="auto">
          <a:xfrm>
            <a:off x="304800" y="3810000"/>
            <a:ext cx="2019300" cy="1257300"/>
          </a:xfrm>
          <a:prstGeom prst="wedgeEllipseCallout">
            <a:avLst>
              <a:gd name="adj1" fmla="val 75551"/>
              <a:gd name="adj2" fmla="val 17296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Il est dommage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5" name="AutoShape 11"/>
          <p:cNvSpPr>
            <a:spLocks noChangeArrowheads="1"/>
          </p:cNvSpPr>
          <p:nvPr/>
        </p:nvSpPr>
        <p:spPr bwMode="auto">
          <a:xfrm>
            <a:off x="3124200" y="1143000"/>
            <a:ext cx="2524125" cy="1257300"/>
          </a:xfrm>
          <a:prstGeom prst="wedgeEllipseCallout">
            <a:avLst>
              <a:gd name="adj1" fmla="val 46602"/>
              <a:gd name="adj2" fmla="val 70204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Il est peu probable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>
            <a:off x="2514600" y="5029200"/>
            <a:ext cx="2355850" cy="1257300"/>
          </a:xfrm>
          <a:prstGeom prst="wedgeEllipseCallout">
            <a:avLst>
              <a:gd name="adj1" fmla="val 63546"/>
              <a:gd name="adj2" fmla="val 36111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Times New Roman" panose="02020603050405020304" pitchFamily="18" charset="0"/>
              </a:rPr>
              <a:t>Je suis désolé que…</a:t>
            </a:r>
            <a:endParaRPr lang="en-GB" altLang="en-US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Quand utiliser le subjonctif?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sz="2800" smtClean="0"/>
              <a:t>On emploie le subjonctif pour exprimer….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Le doute/l’incertitude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La possibilité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Le désir/ la préférence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La peur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La nécéssité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Le regret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Le plaisir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La surprise</a:t>
            </a:r>
          </a:p>
        </p:txBody>
      </p:sp>
      <p:pic>
        <p:nvPicPr>
          <p:cNvPr id="5124" name="Picture 6" descr="MCj042447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191000"/>
            <a:ext cx="19526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Important uses of the subjunctive include after verbs of wanting, prefering, fearing, doubting, uncertainty and necessity, as well as after certain conjunctions. 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endParaRPr lang="en-GB" smtClean="0"/>
          </a:p>
        </p:txBody>
      </p:sp>
      <p:pic>
        <p:nvPicPr>
          <p:cNvPr id="6147" name="Picture 8" descr="MCj042445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657600"/>
            <a:ext cx="18224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After certain conjunctions: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86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À condition que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À moins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Afin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Avant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Bien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Jusqu’à ce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Pour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Pourvu que…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Quoique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smtClean="0"/>
              <a:t>Sans que…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800" smtClean="0"/>
          </a:p>
          <a:p>
            <a:pPr eaLnBrk="1" hangingPunct="1">
              <a:lnSpc>
                <a:spcPct val="80000"/>
              </a:lnSpc>
              <a:defRPr/>
            </a:pPr>
            <a:endParaRPr lang="en-GB" sz="2800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724400" y="1676400"/>
            <a:ext cx="3886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Example: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Je passerai te voir, </a:t>
            </a:r>
            <a:r>
              <a:rPr lang="en-GB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à moins qu’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il ne soit trop tard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n-GB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I’ll drop in and see you </a:t>
            </a:r>
            <a:r>
              <a:rPr lang="en-GB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unless it is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too late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n-GB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endParaRPr lang="en-GB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How to form the subjunctive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smtClean="0">
                <a:solidFill>
                  <a:schemeClr val="folHlink"/>
                </a:solidFill>
              </a:rPr>
              <a:t>Très simple, mon cher Watson!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smtClean="0"/>
              <a:t>	Take the ‘</a:t>
            </a:r>
            <a:r>
              <a:rPr lang="en-GB" sz="2800" smtClean="0">
                <a:solidFill>
                  <a:srgbClr val="FFFF00"/>
                </a:solidFill>
              </a:rPr>
              <a:t>ils</a:t>
            </a:r>
            <a:r>
              <a:rPr lang="en-GB" sz="2800" smtClean="0"/>
              <a:t>’ form of the present tense, remove </a:t>
            </a:r>
            <a:r>
              <a:rPr lang="en-GB" sz="2800" smtClean="0">
                <a:solidFill>
                  <a:schemeClr val="hlink"/>
                </a:solidFill>
              </a:rPr>
              <a:t>–ent</a:t>
            </a:r>
            <a:r>
              <a:rPr lang="en-GB" sz="2800" smtClean="0"/>
              <a:t> and add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smtClean="0"/>
              <a:t>		Je 	-</a:t>
            </a:r>
            <a:r>
              <a:rPr lang="en-GB" sz="2800" smtClean="0">
                <a:solidFill>
                  <a:srgbClr val="FFFF00"/>
                </a:solidFill>
              </a:rPr>
              <a:t>e</a:t>
            </a:r>
          </a:p>
          <a:p>
            <a:pPr lvl="1" eaLnBrk="1" hangingPunct="1">
              <a:buFontTx/>
              <a:buNone/>
              <a:defRPr/>
            </a:pPr>
            <a:r>
              <a:rPr lang="en-GB" sz="2400" smtClean="0"/>
              <a:t>		Tu 	-</a:t>
            </a:r>
            <a:r>
              <a:rPr lang="en-GB" sz="2400" smtClean="0">
                <a:solidFill>
                  <a:srgbClr val="FFFF00"/>
                </a:solidFill>
              </a:rPr>
              <a:t>es</a:t>
            </a:r>
          </a:p>
          <a:p>
            <a:pPr lvl="1" eaLnBrk="1" hangingPunct="1">
              <a:buFontTx/>
              <a:buNone/>
              <a:defRPr/>
            </a:pPr>
            <a:r>
              <a:rPr lang="en-GB" sz="2400" smtClean="0"/>
              <a:t>		Il 	-</a:t>
            </a:r>
            <a:r>
              <a:rPr lang="en-GB" sz="2400" smtClean="0">
                <a:solidFill>
                  <a:srgbClr val="FFFF00"/>
                </a:solidFill>
              </a:rPr>
              <a:t>e</a:t>
            </a:r>
          </a:p>
          <a:p>
            <a:pPr lvl="1" eaLnBrk="1" hangingPunct="1">
              <a:buFontTx/>
              <a:buNone/>
              <a:defRPr/>
            </a:pPr>
            <a:r>
              <a:rPr lang="en-GB" sz="2400" smtClean="0"/>
              <a:t>		Ils	-</a:t>
            </a:r>
            <a:r>
              <a:rPr lang="en-GB" sz="2400" smtClean="0">
                <a:solidFill>
                  <a:srgbClr val="FFFF00"/>
                </a:solidFill>
              </a:rPr>
              <a:t>ent</a:t>
            </a:r>
          </a:p>
          <a:p>
            <a:pPr lvl="1" eaLnBrk="1" hangingPunct="1">
              <a:buFontTx/>
              <a:buNone/>
              <a:defRPr/>
            </a:pPr>
            <a:endParaRPr lang="en-GB" sz="24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2800" smtClean="0"/>
              <a:t>The </a:t>
            </a:r>
            <a:r>
              <a:rPr lang="en-GB" sz="2800" smtClean="0">
                <a:solidFill>
                  <a:srgbClr val="FFFF00"/>
                </a:solidFill>
              </a:rPr>
              <a:t>‘nous’</a:t>
            </a:r>
            <a:r>
              <a:rPr lang="en-GB" sz="2800" smtClean="0"/>
              <a:t> and </a:t>
            </a:r>
            <a:r>
              <a:rPr lang="en-GB" sz="2800" smtClean="0">
                <a:solidFill>
                  <a:srgbClr val="FFFF00"/>
                </a:solidFill>
              </a:rPr>
              <a:t>‘vous’</a:t>
            </a:r>
            <a:r>
              <a:rPr lang="en-GB" sz="2800" smtClean="0"/>
              <a:t> form of the present subjunctive are </a:t>
            </a:r>
            <a:r>
              <a:rPr lang="en-GB" sz="2800" u="sng" smtClean="0">
                <a:solidFill>
                  <a:schemeClr val="hlink"/>
                </a:solidFill>
              </a:rPr>
              <a:t>identical</a:t>
            </a:r>
            <a:r>
              <a:rPr lang="en-GB" sz="2800" smtClean="0"/>
              <a:t> to the </a:t>
            </a:r>
            <a:r>
              <a:rPr lang="en-GB" sz="2800" smtClean="0">
                <a:solidFill>
                  <a:srgbClr val="FFFF00"/>
                </a:solidFill>
              </a:rPr>
              <a:t>‘nous’</a:t>
            </a:r>
            <a:r>
              <a:rPr lang="en-GB" sz="2800" smtClean="0"/>
              <a:t>  and </a:t>
            </a:r>
            <a:r>
              <a:rPr lang="en-GB" sz="2800" smtClean="0">
                <a:solidFill>
                  <a:srgbClr val="FFFF00"/>
                </a:solidFill>
              </a:rPr>
              <a:t>‘vous’</a:t>
            </a:r>
            <a:r>
              <a:rPr lang="en-GB" sz="2800" smtClean="0"/>
              <a:t> form of the </a:t>
            </a:r>
            <a:r>
              <a:rPr lang="en-GB" sz="2800" smtClean="0">
                <a:solidFill>
                  <a:schemeClr val="accent1"/>
                </a:solidFill>
              </a:rPr>
              <a:t>imperfect</a:t>
            </a:r>
          </a:p>
        </p:txBody>
      </p:sp>
      <p:pic>
        <p:nvPicPr>
          <p:cNvPr id="6148" name="Picture 4" descr="MCj042448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3200"/>
            <a:ext cx="1955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77" name="Group 85"/>
          <p:cNvGraphicFramePr>
            <a:graphicFrameLocks noGrp="1"/>
          </p:cNvGraphicFramePr>
          <p:nvPr>
            <p:ph/>
          </p:nvPr>
        </p:nvGraphicFramePr>
        <p:xfrm>
          <a:off x="457200" y="685800"/>
          <a:ext cx="8229600" cy="564197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01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Infinitive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en-GB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rd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person plural present indicative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r>
                        <a:rPr kumimoji="0" lang="en-GB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person present subjunctive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Attendre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 attend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J’attend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Descendre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Finir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travailler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mettre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prendre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sortir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É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crire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Boire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64" name="Text Box 28"/>
          <p:cNvSpPr txBox="1">
            <a:spLocks noChangeArrowheads="1"/>
          </p:cNvSpPr>
          <p:nvPr/>
        </p:nvSpPr>
        <p:spPr bwMode="auto">
          <a:xfrm>
            <a:off x="457200" y="228600"/>
            <a:ext cx="815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Complétez la grille: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77" name="Group 85"/>
          <p:cNvGraphicFramePr>
            <a:graphicFrameLocks noGrp="1"/>
          </p:cNvGraphicFramePr>
          <p:nvPr>
            <p:ph/>
          </p:nvPr>
        </p:nvGraphicFramePr>
        <p:xfrm>
          <a:off x="457200" y="685800"/>
          <a:ext cx="8229600" cy="564197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01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Infinitive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</a:t>
                      </a:r>
                      <a:r>
                        <a:rPr kumimoji="0" lang="en-GB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rd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person plural present indicative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  <a:r>
                        <a:rPr kumimoji="0" lang="en-GB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person present subjunctive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Attendre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 attend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J’attend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Descendre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descend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descend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Finir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finiss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finiss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travailler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travaill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travaill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mettre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mett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mett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prendre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prenn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prenn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sortir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sort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sort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É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crire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écriv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J’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écriv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Boire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Ils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boiv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Je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boiv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8" name="Text Box 28"/>
          <p:cNvSpPr txBox="1">
            <a:spLocks noChangeArrowheads="1"/>
          </p:cNvSpPr>
          <p:nvPr/>
        </p:nvSpPr>
        <p:spPr bwMode="auto">
          <a:xfrm>
            <a:off x="457200" y="228600"/>
            <a:ext cx="815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Complétez la grille: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Some very important irregular verbs: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895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AVOIR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mtClean="0"/>
              <a:t>	J’aie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mtClean="0"/>
              <a:t>	Tu aies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mtClean="0"/>
              <a:t>	Il ait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mtClean="0"/>
              <a:t>	Nous ayons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mtClean="0"/>
              <a:t>	Vous ayez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mtClean="0"/>
              <a:t>	Ils aient</a:t>
            </a:r>
          </a:p>
        </p:txBody>
      </p:sp>
      <p:pic>
        <p:nvPicPr>
          <p:cNvPr id="11268" name="Picture 4" descr="MCj042445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1879600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486400" y="1676400"/>
            <a:ext cx="2895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ÊTRE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Je sois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Tu sois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Il soit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Nous soyons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Vous soyez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Ils soient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446053D-B015-4794-9322-F5E4BC1AA1D8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477CEA5E-1712-4D75-BD24-90916DA0B2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715455-A9B1-4D11-BAA5-FBA4F8CC8F10}">
  <ds:schemaRefs>
    <ds:schemaRef ds:uri="http://schemas.microsoft.com/sharepoint/v3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258</TotalTime>
  <Words>410</Words>
  <Application>Microsoft Office PowerPoint</Application>
  <PresentationFormat>On-screen Show (4:3)</PresentationFormat>
  <Paragraphs>208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Tahoma</vt:lpstr>
      <vt:lpstr>Arial</vt:lpstr>
      <vt:lpstr>Wingdings</vt:lpstr>
      <vt:lpstr>Calibri</vt:lpstr>
      <vt:lpstr>Times New Roman</vt:lpstr>
      <vt:lpstr>Slit</vt:lpstr>
      <vt:lpstr>Le subjonctif</vt:lpstr>
      <vt:lpstr>PowerPoint Presentation</vt:lpstr>
      <vt:lpstr>Quand utiliser le subjonctif?</vt:lpstr>
      <vt:lpstr>PowerPoint Presentation</vt:lpstr>
      <vt:lpstr>After certain conjunctions:</vt:lpstr>
      <vt:lpstr>How to form the subjunctive</vt:lpstr>
      <vt:lpstr>PowerPoint Presentation</vt:lpstr>
      <vt:lpstr>PowerPoint Presentation</vt:lpstr>
      <vt:lpstr>Some very important irregular verbs:</vt:lpstr>
      <vt:lpstr>Irregular verbs</vt:lpstr>
      <vt:lpstr>PowerPoint Presentation</vt:lpstr>
      <vt:lpstr>Other type of irregular: regular endings but irregular stems:</vt:lpstr>
      <vt:lpstr>Devoirs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Françoise Marteel</dc:creator>
  <cp:lastModifiedBy>Françoise Marteel</cp:lastModifiedBy>
  <cp:revision>18</cp:revision>
  <cp:lastPrinted>1601-01-01T00:00:00Z</cp:lastPrinted>
  <dcterms:created xsi:type="dcterms:W3CDTF">1601-01-01T00:00:00Z</dcterms:created>
  <dcterms:modified xsi:type="dcterms:W3CDTF">2018-02-01T11:56:02Z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display_urn:schemas-microsoft-com:office:office#Editor">
    <vt:lpwstr>Frédérique E. Lecerf</vt:lpwstr>
  </property>
  <property fmtid="{D5CDD505-2E9C-101B-9397-08002B2CF9AE}" pid="4" name="display_urn:schemas-microsoft-com:office:office#Author">
    <vt:lpwstr>Frédérique E. Lecerf</vt:lpwstr>
  </property>
</Properties>
</file>