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7" r:id="rId6"/>
    <p:sldId id="258" r:id="rId7"/>
    <p:sldId id="261" r:id="rId8"/>
    <p:sldId id="259" r:id="rId9"/>
    <p:sldId id="260" r:id="rId10"/>
    <p:sldId id="26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</p:grpSp>
      <p:sp>
        <p:nvSpPr>
          <p:cNvPr id="922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CCEE7D-C174-4E37-97E9-E1F2F284E66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28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6DB44-00E3-4E97-B4A5-E403E3CDB5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60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A61F5-A373-4EBE-9BF9-D709B1244D4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722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</p:grpSp>
      <p:sp>
        <p:nvSpPr>
          <p:cNvPr id="922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CCEE7D-C174-4E37-97E9-E1F2F284E66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090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CABDD-BB9C-4F3A-8F09-1D087A15610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4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E5801-DD85-4CB8-BA56-2F6A964B303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7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7F67A-B931-4923-8B8C-1EBF1776EB3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692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34F69-9BFF-40D3-BEAA-64FAE4897B1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677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4F949-96AE-4F0F-852C-F7C9BFD00A7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8858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772C2-4BA1-4570-9A06-6952BEF61C4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4111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76706-29B1-40B4-93D3-CBA6ADAE798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67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CABDD-BB9C-4F3A-8F09-1D087A15610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564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A4DB6-A016-4C2F-AC1A-54AFFD4A484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07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6DB44-00E3-4E97-B4A5-E403E3CDB5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1471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A61F5-A373-4EBE-9BF9-D709B1244D4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250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</p:grpSp>
      <p:sp>
        <p:nvSpPr>
          <p:cNvPr id="922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CCEE7D-C174-4E37-97E9-E1F2F284E66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5676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CABDD-BB9C-4F3A-8F09-1D087A15610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1623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E5801-DD85-4CB8-BA56-2F6A964B303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2501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7F67A-B931-4923-8B8C-1EBF1776EB3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8309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34F69-9BFF-40D3-BEAA-64FAE4897B1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3947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4F949-96AE-4F0F-852C-F7C9BFD00A7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6932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772C2-4BA1-4570-9A06-6952BEF61C4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23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E5801-DD85-4CB8-BA56-2F6A964B303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651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76706-29B1-40B4-93D3-CBA6ADAE798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1245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A4DB6-A016-4C2F-AC1A-54AFFD4A484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1685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6DB44-00E3-4E97-B4A5-E403E3CDB5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2382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A61F5-A373-4EBE-9BF9-D709B1244D4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7609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</p:grpSp>
      <p:sp>
        <p:nvSpPr>
          <p:cNvPr id="922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CCEE7D-C174-4E37-97E9-E1F2F284E66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8973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CABDD-BB9C-4F3A-8F09-1D087A15610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4251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E5801-DD85-4CB8-BA56-2F6A964B303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7845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7F67A-B931-4923-8B8C-1EBF1776EB3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2327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34F69-9BFF-40D3-BEAA-64FAE4897B1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4040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4F949-96AE-4F0F-852C-F7C9BFD00A7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20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7F67A-B931-4923-8B8C-1EBF1776EB3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3987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772C2-4BA1-4570-9A06-6952BEF61C4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6371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76706-29B1-40B4-93D3-CBA6ADAE798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3464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A4DB6-A016-4C2F-AC1A-54AFFD4A484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3615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6DB44-00E3-4E97-B4A5-E403E3CDB5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6228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A61F5-A373-4EBE-9BF9-D709B1244D4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3907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4E245-3A76-46D1-A6B4-2AD1E59D7508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B55FD-5835-4A52-809F-7AD67A8EB8D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60544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07D36-11CD-4A4E-87FE-B25A0798206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E6967-4B7C-4444-AD26-2D37A4B783D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1715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D7BD1-FD5F-4AA4-81F8-5A56C83CA9F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4D90E-5B62-416A-87D3-1EA8197563C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5225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CBD2D-1187-4929-95C7-F9FE37FE53C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4AE46-2900-4A2C-A8F6-6FDC2618B036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41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1F5C1-ADC2-4584-B282-471134D0271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2DF0D-2174-46A9-82E9-33C8C267715D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66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34F69-9BFF-40D3-BEAA-64FAE4897B1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34711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1E707-6A62-4D06-AB77-221845E922B8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F3C0B-4F4C-4AFC-9D76-F2C594AC8BF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75489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E4DA3-01A4-4822-A205-8781F2036DC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9EF3A-166B-4D0F-A9B3-248BA7E0E243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24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BD69-8975-4523-B3D9-EC95EE1CA46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055B5-952B-45B1-8BA5-C2CFE77594CF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44622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B702E-B754-4AAF-AA1F-DBFD55CCBBB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5F023-19E8-4EB6-9A2E-80E049E76ADB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5348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BEBCC-D507-4DB5-9C9E-1A4B036CD53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31951-3504-4087-9165-3E102C328A9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30059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B3DBC-901D-46FF-83D6-2D790424D6D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3BF8D-33B6-4723-BF47-71A18B801456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24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4F949-96AE-4F0F-852C-F7C9BFD00A7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18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772C2-4BA1-4570-9A06-6952BEF61C4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67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76706-29B1-40B4-93D3-CBA6ADAE798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414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A4DB6-A016-4C2F-AC1A-54AFFD4A484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03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</p:grp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8077A2-D7F7-4497-B8C5-BCE12AB1A76F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91949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</p:grp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8077A2-D7F7-4497-B8C5-BCE12AB1A76F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13124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</p:grp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8077A2-D7F7-4497-B8C5-BCE12AB1A76F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15222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</p:grp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8077A2-D7F7-4497-B8C5-BCE12AB1A76F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7569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86E9E8-59EF-45F8-9214-BFD1D8D19DF0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7B655F-F4FF-4A8D-A96D-8DACA7A1ADE5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23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7813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Les comparatifs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9372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1763713" y="549275"/>
            <a:ext cx="719137" cy="1920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000" b="1">
              <a:solidFill>
                <a:srgbClr val="FFFFFF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000" b="1">
              <a:solidFill>
                <a:srgbClr val="FFFFFF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>
                <a:solidFill>
                  <a:srgbClr val="FFFFFF"/>
                </a:solidFill>
              </a:rPr>
              <a:t>est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FFFFFF"/>
                </a:solidFill>
              </a:rPr>
              <a:t>(is)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000">
              <a:solidFill>
                <a:srgbClr val="FFFFFF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>
              <a:solidFill>
                <a:srgbClr val="FFFFFF"/>
              </a:solidFill>
            </a:endParaRPr>
          </a:p>
        </p:txBody>
      </p:sp>
      <p:sp>
        <p:nvSpPr>
          <p:cNvPr id="15363" name="Text Box 18"/>
          <p:cNvSpPr txBox="1">
            <a:spLocks noChangeArrowheads="1"/>
          </p:cNvSpPr>
          <p:nvPr/>
        </p:nvSpPr>
        <p:spPr bwMode="auto">
          <a:xfrm>
            <a:off x="3779838" y="0"/>
            <a:ext cx="2952750" cy="32702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900" b="1">
                <a:solidFill>
                  <a:srgbClr val="FFFFFF"/>
                </a:solidFill>
              </a:rPr>
              <a:t>grand </a:t>
            </a:r>
            <a:r>
              <a:rPr lang="en-GB" altLang="en-US" sz="1900" i="1">
                <a:solidFill>
                  <a:srgbClr val="FFFFFF"/>
                </a:solidFill>
              </a:rPr>
              <a:t>(tall)</a:t>
            </a:r>
            <a:endParaRPr lang="en-GB" altLang="en-US" sz="1900" i="1" u="sng">
              <a:solidFill>
                <a:srgbClr val="FF505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900" b="1">
                <a:solidFill>
                  <a:srgbClr val="FFFFFF"/>
                </a:solidFill>
              </a:rPr>
              <a:t>petit </a:t>
            </a:r>
            <a:r>
              <a:rPr lang="en-GB" altLang="en-US" sz="1900" i="1">
                <a:solidFill>
                  <a:srgbClr val="FFFFFF"/>
                </a:solidFill>
              </a:rPr>
              <a:t>(small)</a:t>
            </a:r>
            <a:endParaRPr lang="en-GB" altLang="en-US" sz="1900" i="1" u="sng">
              <a:solidFill>
                <a:srgbClr val="FF505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900" b="1">
                <a:solidFill>
                  <a:srgbClr val="FFFFFF"/>
                </a:solidFill>
              </a:rPr>
              <a:t>amusant </a:t>
            </a:r>
            <a:r>
              <a:rPr lang="en-GB" altLang="en-US" sz="1900" i="1">
                <a:solidFill>
                  <a:srgbClr val="FFFFFF"/>
                </a:solidFill>
              </a:rPr>
              <a:t>(funny)</a:t>
            </a:r>
            <a:endParaRPr lang="en-GB" altLang="en-US" sz="1900" i="1" u="sng">
              <a:solidFill>
                <a:srgbClr val="FF505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900" b="1">
                <a:solidFill>
                  <a:srgbClr val="FFFFFF"/>
                </a:solidFill>
              </a:rPr>
              <a:t>intéressant </a:t>
            </a:r>
            <a:r>
              <a:rPr lang="en-GB" altLang="en-US" sz="1900" i="1">
                <a:solidFill>
                  <a:srgbClr val="FFFFFF"/>
                </a:solidFill>
              </a:rPr>
              <a:t>(interesting)</a:t>
            </a:r>
            <a:endParaRPr lang="en-GB" altLang="en-US" sz="1900" i="1" u="sng">
              <a:solidFill>
                <a:srgbClr val="FF505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900" b="1">
                <a:solidFill>
                  <a:srgbClr val="FFFFFF"/>
                </a:solidFill>
              </a:rPr>
              <a:t>fort </a:t>
            </a:r>
            <a:r>
              <a:rPr lang="en-GB" altLang="en-US" sz="1900" i="1">
                <a:solidFill>
                  <a:srgbClr val="FFFFFF"/>
                </a:solidFill>
              </a:rPr>
              <a:t>(strong)</a:t>
            </a:r>
            <a:endParaRPr lang="en-GB" altLang="en-US" sz="1900" i="1" u="sng">
              <a:solidFill>
                <a:srgbClr val="FF505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900" b="1">
                <a:solidFill>
                  <a:srgbClr val="FFFFFF"/>
                </a:solidFill>
              </a:rPr>
              <a:t>joli </a:t>
            </a:r>
            <a:r>
              <a:rPr lang="en-GB" altLang="en-US" sz="1900" i="1">
                <a:solidFill>
                  <a:srgbClr val="FFFFFF"/>
                </a:solidFill>
              </a:rPr>
              <a:t>(pretty)</a:t>
            </a:r>
            <a:endParaRPr lang="en-GB" altLang="en-US" sz="1900" i="1" u="sng">
              <a:solidFill>
                <a:srgbClr val="FF505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900" b="1">
                <a:solidFill>
                  <a:srgbClr val="FFFFFF"/>
                </a:solidFill>
              </a:rPr>
              <a:t>bavard </a:t>
            </a:r>
            <a:r>
              <a:rPr lang="en-GB" altLang="en-US" sz="1900" i="1">
                <a:solidFill>
                  <a:srgbClr val="FFFFFF"/>
                </a:solidFill>
              </a:rPr>
              <a:t>(chatty)</a:t>
            </a:r>
            <a:endParaRPr lang="en-GB" altLang="en-US" sz="1900" i="1" u="sng">
              <a:solidFill>
                <a:srgbClr val="FF505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900" b="1">
                <a:solidFill>
                  <a:srgbClr val="FFFFFF"/>
                </a:solidFill>
              </a:rPr>
              <a:t>sportif </a:t>
            </a:r>
            <a:r>
              <a:rPr lang="en-GB" altLang="en-US" sz="1900" i="1">
                <a:solidFill>
                  <a:srgbClr val="FFFFFF"/>
                </a:solidFill>
              </a:rPr>
              <a:t>(sporty)</a:t>
            </a:r>
            <a:endParaRPr lang="en-GB" altLang="en-US" sz="1900" i="1" u="sng">
              <a:solidFill>
                <a:srgbClr val="FF505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900" b="1">
                <a:solidFill>
                  <a:srgbClr val="FFFFFF"/>
                </a:solidFill>
              </a:rPr>
              <a:t>courageux </a:t>
            </a:r>
            <a:r>
              <a:rPr lang="en-GB" altLang="en-US" sz="1900" i="1">
                <a:solidFill>
                  <a:srgbClr val="FFFFFF"/>
                </a:solidFill>
              </a:rPr>
              <a:t>(brave)</a:t>
            </a:r>
            <a:endParaRPr lang="en-GB" altLang="en-US" sz="1900" i="1" u="sng">
              <a:solidFill>
                <a:srgbClr val="FF505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900" b="1">
                <a:solidFill>
                  <a:srgbClr val="FFFFFF"/>
                </a:solidFill>
              </a:rPr>
              <a:t>paresseux </a:t>
            </a:r>
            <a:r>
              <a:rPr lang="en-GB" altLang="en-US" sz="1900" i="1">
                <a:solidFill>
                  <a:srgbClr val="FFFFFF"/>
                </a:solidFill>
              </a:rPr>
              <a:t>(lazy)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900" b="1">
                <a:solidFill>
                  <a:srgbClr val="FFFFFF"/>
                </a:solidFill>
              </a:rPr>
              <a:t>timide </a:t>
            </a:r>
            <a:r>
              <a:rPr lang="en-GB" altLang="en-US" sz="1900" i="1">
                <a:solidFill>
                  <a:srgbClr val="FFFFFF"/>
                </a:solidFill>
              </a:rPr>
              <a:t>(shy)</a:t>
            </a:r>
            <a:endParaRPr lang="en-US" altLang="en-US" sz="1900" i="1">
              <a:solidFill>
                <a:srgbClr val="FF5050"/>
              </a:solidFill>
            </a:endParaRPr>
          </a:p>
        </p:txBody>
      </p:sp>
      <p:sp>
        <p:nvSpPr>
          <p:cNvPr id="15364" name="Text Box 24"/>
          <p:cNvSpPr txBox="1">
            <a:spLocks noChangeArrowheads="1"/>
          </p:cNvSpPr>
          <p:nvPr/>
        </p:nvSpPr>
        <p:spPr bwMode="auto">
          <a:xfrm>
            <a:off x="2482850" y="549275"/>
            <a:ext cx="1296988" cy="1920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>
                <a:solidFill>
                  <a:srgbClr val="FFCC66"/>
                </a:solidFill>
              </a:rPr>
              <a:t>plus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FFFFFF"/>
                </a:solidFill>
              </a:rPr>
              <a:t>(more)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000" b="1">
              <a:solidFill>
                <a:srgbClr val="FFFFFF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000" b="1">
              <a:solidFill>
                <a:srgbClr val="FFFFFF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>
                <a:solidFill>
                  <a:srgbClr val="FFCC66"/>
                </a:solidFill>
              </a:rPr>
              <a:t>moins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FFFFFF"/>
                </a:solidFill>
              </a:rPr>
              <a:t>(less)</a:t>
            </a:r>
            <a:endParaRPr lang="en-US" altLang="en-US" sz="2000">
              <a:solidFill>
                <a:srgbClr val="FFFFFF"/>
              </a:solidFill>
            </a:endParaRPr>
          </a:p>
        </p:txBody>
      </p:sp>
      <p:pic>
        <p:nvPicPr>
          <p:cNvPr id="15365" name="Picture 26" descr="brad pit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92150"/>
            <a:ext cx="64928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27" descr="george cloone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92150"/>
            <a:ext cx="64928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28" descr="bruce willi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628775"/>
            <a:ext cx="647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29" descr="johnny dep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628775"/>
            <a:ext cx="647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30" descr="j l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221163"/>
            <a:ext cx="649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31" descr="jennifer anist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221163"/>
            <a:ext cx="647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32" descr="kiera knightley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157788"/>
            <a:ext cx="649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2" name="Text Box 33"/>
          <p:cNvSpPr txBox="1">
            <a:spLocks noChangeArrowheads="1"/>
          </p:cNvSpPr>
          <p:nvPr/>
        </p:nvSpPr>
        <p:spPr bwMode="auto">
          <a:xfrm>
            <a:off x="3779838" y="3429000"/>
            <a:ext cx="2952750" cy="32702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900" b="1">
                <a:solidFill>
                  <a:srgbClr val="FF5050"/>
                </a:solidFill>
              </a:rPr>
              <a:t>grande</a:t>
            </a:r>
            <a:endParaRPr lang="en-GB" altLang="en-US" sz="1900" u="sng">
              <a:solidFill>
                <a:srgbClr val="FF505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900" b="1">
                <a:solidFill>
                  <a:srgbClr val="FF5050"/>
                </a:solidFill>
              </a:rPr>
              <a:t>petite</a:t>
            </a:r>
            <a:endParaRPr lang="en-GB" altLang="en-US" sz="1900" u="sng">
              <a:solidFill>
                <a:srgbClr val="FF505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900" b="1">
                <a:solidFill>
                  <a:srgbClr val="FF5050"/>
                </a:solidFill>
              </a:rPr>
              <a:t>amusante</a:t>
            </a:r>
            <a:endParaRPr lang="en-GB" altLang="en-US" sz="1900" u="sng">
              <a:solidFill>
                <a:srgbClr val="FF505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900" b="1">
                <a:solidFill>
                  <a:srgbClr val="FF5050"/>
                </a:solidFill>
              </a:rPr>
              <a:t>intéressante</a:t>
            </a:r>
            <a:endParaRPr lang="en-GB" altLang="en-US" sz="1900" u="sng">
              <a:solidFill>
                <a:srgbClr val="FF505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900" b="1">
                <a:solidFill>
                  <a:srgbClr val="FF5050"/>
                </a:solidFill>
              </a:rPr>
              <a:t>forte</a:t>
            </a:r>
            <a:endParaRPr lang="en-GB" altLang="en-US" sz="1900" u="sng">
              <a:solidFill>
                <a:srgbClr val="FF505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900" b="1">
                <a:solidFill>
                  <a:srgbClr val="FF5050"/>
                </a:solidFill>
              </a:rPr>
              <a:t>jolie</a:t>
            </a:r>
            <a:endParaRPr lang="en-GB" altLang="en-US" sz="1900" b="1" u="sng">
              <a:solidFill>
                <a:srgbClr val="FF505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900" b="1">
                <a:solidFill>
                  <a:srgbClr val="FF5050"/>
                </a:solidFill>
              </a:rPr>
              <a:t>bavarde</a:t>
            </a:r>
            <a:endParaRPr lang="en-GB" altLang="en-US" sz="1900" b="1" u="sng">
              <a:solidFill>
                <a:srgbClr val="FF505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900" b="1">
                <a:solidFill>
                  <a:srgbClr val="FF5050"/>
                </a:solidFill>
              </a:rPr>
              <a:t>sportive</a:t>
            </a:r>
            <a:endParaRPr lang="en-GB" altLang="en-US" sz="1900" b="1" u="sng">
              <a:solidFill>
                <a:srgbClr val="FF505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900" b="1">
                <a:solidFill>
                  <a:srgbClr val="FF5050"/>
                </a:solidFill>
              </a:rPr>
              <a:t>courageuse</a:t>
            </a:r>
            <a:endParaRPr lang="en-GB" altLang="en-US" sz="1900" b="1" u="sng">
              <a:solidFill>
                <a:srgbClr val="FF505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900" b="1">
                <a:solidFill>
                  <a:srgbClr val="FF5050"/>
                </a:solidFill>
              </a:rPr>
              <a:t>paresseuse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900" b="1">
                <a:solidFill>
                  <a:srgbClr val="FF5050"/>
                </a:solidFill>
              </a:rPr>
              <a:t>timide</a:t>
            </a:r>
            <a:endParaRPr lang="en-US" altLang="en-US" sz="1900" b="1">
              <a:solidFill>
                <a:srgbClr val="FF5050"/>
              </a:solidFill>
            </a:endParaRPr>
          </a:p>
        </p:txBody>
      </p:sp>
      <p:sp>
        <p:nvSpPr>
          <p:cNvPr id="15373" name="Text Box 34"/>
          <p:cNvSpPr txBox="1">
            <a:spLocks noChangeArrowheads="1"/>
          </p:cNvSpPr>
          <p:nvPr/>
        </p:nvSpPr>
        <p:spPr bwMode="auto">
          <a:xfrm>
            <a:off x="1763713" y="4149725"/>
            <a:ext cx="719137" cy="1920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000" b="1">
              <a:solidFill>
                <a:srgbClr val="FFFFFF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000" b="1">
              <a:solidFill>
                <a:srgbClr val="FFFFFF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>
                <a:solidFill>
                  <a:srgbClr val="FFFFFF"/>
                </a:solidFill>
              </a:rPr>
              <a:t>est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FFFFFF"/>
                </a:solidFill>
              </a:rPr>
              <a:t>(is)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000">
              <a:solidFill>
                <a:srgbClr val="FFFFFF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>
              <a:solidFill>
                <a:srgbClr val="FFFFFF"/>
              </a:solidFill>
            </a:endParaRPr>
          </a:p>
        </p:txBody>
      </p:sp>
      <p:sp>
        <p:nvSpPr>
          <p:cNvPr id="15374" name="Text Box 35"/>
          <p:cNvSpPr txBox="1">
            <a:spLocks noChangeArrowheads="1"/>
          </p:cNvSpPr>
          <p:nvPr/>
        </p:nvSpPr>
        <p:spPr bwMode="auto">
          <a:xfrm>
            <a:off x="2484438" y="4149725"/>
            <a:ext cx="1296987" cy="1920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>
                <a:solidFill>
                  <a:srgbClr val="FFCC66"/>
                </a:solidFill>
              </a:rPr>
              <a:t>plus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FFFFFF"/>
                </a:solidFill>
              </a:rPr>
              <a:t>(more)</a:t>
            </a:r>
            <a:endParaRPr lang="en-GB" altLang="en-US" sz="2000" b="1">
              <a:solidFill>
                <a:srgbClr val="FFFFFF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000" b="1">
              <a:solidFill>
                <a:srgbClr val="FFFFFF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000" b="1">
              <a:solidFill>
                <a:srgbClr val="FFFFFF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>
                <a:solidFill>
                  <a:srgbClr val="FFCC66"/>
                </a:solidFill>
              </a:rPr>
              <a:t>moins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FFFFFF"/>
                </a:solidFill>
              </a:rPr>
              <a:t>(less)</a:t>
            </a:r>
            <a:endParaRPr lang="en-US" altLang="en-US" sz="2000">
              <a:solidFill>
                <a:srgbClr val="FFFFFF"/>
              </a:solidFill>
            </a:endParaRPr>
          </a:p>
        </p:txBody>
      </p:sp>
      <p:pic>
        <p:nvPicPr>
          <p:cNvPr id="15375" name="Picture 36" descr="courtney cox-arquett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157788"/>
            <a:ext cx="649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6" name="Text Box 37"/>
          <p:cNvSpPr txBox="1">
            <a:spLocks noChangeArrowheads="1"/>
          </p:cNvSpPr>
          <p:nvPr/>
        </p:nvSpPr>
        <p:spPr bwMode="auto">
          <a:xfrm>
            <a:off x="6732588" y="1268413"/>
            <a:ext cx="1008062" cy="701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>
                <a:solidFill>
                  <a:srgbClr val="FFCC66"/>
                </a:solidFill>
              </a:rPr>
              <a:t>que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FFFFFF"/>
                </a:solidFill>
              </a:rPr>
              <a:t>(than)</a:t>
            </a:r>
            <a:endParaRPr lang="en-US" altLang="en-US" sz="2000">
              <a:solidFill>
                <a:srgbClr val="FFFFFF"/>
              </a:solidFill>
            </a:endParaRPr>
          </a:p>
        </p:txBody>
      </p:sp>
      <p:sp>
        <p:nvSpPr>
          <p:cNvPr id="15377" name="Text Box 38"/>
          <p:cNvSpPr txBox="1">
            <a:spLocks noChangeArrowheads="1"/>
          </p:cNvSpPr>
          <p:nvPr/>
        </p:nvSpPr>
        <p:spPr bwMode="auto">
          <a:xfrm>
            <a:off x="6732588" y="4868863"/>
            <a:ext cx="1008062" cy="701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>
                <a:solidFill>
                  <a:srgbClr val="FFCC66"/>
                </a:solidFill>
              </a:rPr>
              <a:t>que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FFFFFF"/>
                </a:solidFill>
              </a:rPr>
              <a:t>(than)</a:t>
            </a:r>
            <a:endParaRPr lang="en-US" altLang="en-US" sz="2000">
              <a:solidFill>
                <a:srgbClr val="FFFFFF"/>
              </a:solidFill>
            </a:endParaRPr>
          </a:p>
        </p:txBody>
      </p:sp>
      <p:pic>
        <p:nvPicPr>
          <p:cNvPr id="15378" name="Picture 39" descr="george cloone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6492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9" name="Picture 40" descr="j l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125538"/>
            <a:ext cx="6492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0" name="Picture 41" descr="johnny dep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2060575"/>
            <a:ext cx="647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1" name="Picture 42" descr="kiera knightley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2997200"/>
            <a:ext cx="6492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2" name="Picture 43" descr="bruce willi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3933825"/>
            <a:ext cx="647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3" name="Picture 44" descr="jennifer anist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4868863"/>
            <a:ext cx="647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4" name="Picture 45" descr="brad pit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05488"/>
            <a:ext cx="6492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0" y="2997200"/>
            <a:ext cx="3779838" cy="1368425"/>
            <a:chOff x="0" y="1888"/>
            <a:chExt cx="2381" cy="862"/>
          </a:xfrm>
        </p:grpSpPr>
        <p:sp>
          <p:nvSpPr>
            <p:cNvPr id="15386" name="Text Box 46"/>
            <p:cNvSpPr txBox="1">
              <a:spLocks noChangeArrowheads="1"/>
            </p:cNvSpPr>
            <p:nvPr/>
          </p:nvSpPr>
          <p:spPr bwMode="auto">
            <a:xfrm>
              <a:off x="0" y="1888"/>
              <a:ext cx="2119" cy="5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>
                  <a:solidFill>
                    <a:srgbClr val="000000"/>
                  </a:solidFill>
                </a:rPr>
                <a:t>If the first person is a woman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>
                  <a:solidFill>
                    <a:srgbClr val="000000"/>
                  </a:solidFill>
                </a:rPr>
                <a:t>then we use the feminine form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>
                  <a:solidFill>
                    <a:srgbClr val="000000"/>
                  </a:solidFill>
                </a:rPr>
                <a:t>of the adjectives</a:t>
              </a: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5387" name="Line 47"/>
            <p:cNvSpPr>
              <a:spLocks noChangeShapeType="1"/>
            </p:cNvSpPr>
            <p:nvPr/>
          </p:nvSpPr>
          <p:spPr bwMode="auto">
            <a:xfrm flipH="1">
              <a:off x="431" y="2432"/>
              <a:ext cx="90" cy="31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5388" name="Line 48"/>
            <p:cNvSpPr>
              <a:spLocks noChangeShapeType="1"/>
            </p:cNvSpPr>
            <p:nvPr/>
          </p:nvSpPr>
          <p:spPr bwMode="auto">
            <a:xfrm>
              <a:off x="2109" y="2251"/>
              <a:ext cx="272" cy="45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403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Attention!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512" y="2060848"/>
            <a:ext cx="820891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chemeClr val="tx2">
                    <a:lumMod val="50000"/>
                  </a:schemeClr>
                </a:solidFill>
              </a:rPr>
              <a:t>“bon”  </a:t>
            </a:r>
            <a:r>
              <a:rPr lang="en-GB" sz="4400" dirty="0" smtClean="0"/>
              <a:t>becomes </a:t>
            </a:r>
            <a:r>
              <a:rPr lang="en-GB" sz="4400" dirty="0" smtClean="0">
                <a:solidFill>
                  <a:schemeClr val="tx2">
                    <a:lumMod val="50000"/>
                  </a:schemeClr>
                </a:solidFill>
              </a:rPr>
              <a:t>“ </a:t>
            </a:r>
            <a:r>
              <a:rPr lang="en-GB" sz="4400" dirty="0" err="1" smtClean="0">
                <a:solidFill>
                  <a:schemeClr val="tx2">
                    <a:lumMod val="50000"/>
                  </a:schemeClr>
                </a:solidFill>
              </a:rPr>
              <a:t>meilleur</a:t>
            </a:r>
            <a:r>
              <a:rPr lang="en-GB" sz="4400" dirty="0" smtClean="0">
                <a:solidFill>
                  <a:schemeClr val="tx2">
                    <a:lumMod val="50000"/>
                  </a:schemeClr>
                </a:solidFill>
              </a:rPr>
              <a:t>”</a:t>
            </a:r>
            <a:endParaRPr lang="en-GB" sz="4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2800" dirty="0" smtClean="0"/>
              <a:t>Ex:  </a:t>
            </a:r>
            <a:r>
              <a:rPr lang="en-GB" sz="2800" i="1" dirty="0" smtClean="0"/>
              <a:t>Le </a:t>
            </a:r>
            <a:r>
              <a:rPr lang="en-GB" sz="2800" i="1" dirty="0" err="1" smtClean="0"/>
              <a:t>deuxième</a:t>
            </a:r>
            <a:r>
              <a:rPr lang="en-GB" sz="2800" i="1" dirty="0" smtClean="0"/>
              <a:t> film </a:t>
            </a:r>
            <a:r>
              <a:rPr lang="en-GB" sz="2800" i="1" dirty="0" err="1" smtClean="0"/>
              <a:t>est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meilleur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que</a:t>
            </a:r>
            <a:r>
              <a:rPr lang="en-GB" sz="2800" i="1" dirty="0" smtClean="0"/>
              <a:t> le premier</a:t>
            </a:r>
          </a:p>
          <a:p>
            <a:endParaRPr lang="en-GB" sz="2800" i="1" dirty="0"/>
          </a:p>
          <a:p>
            <a:endParaRPr lang="en-GB" sz="2800" i="1" dirty="0" smtClean="0"/>
          </a:p>
          <a:p>
            <a:r>
              <a:rPr lang="en-GB" sz="2800" i="1" dirty="0" smtClean="0"/>
              <a:t>“ </a:t>
            </a:r>
            <a:r>
              <a:rPr lang="en-GB" sz="4400" dirty="0" err="1" smtClean="0">
                <a:solidFill>
                  <a:schemeClr val="tx2">
                    <a:lumMod val="50000"/>
                  </a:schemeClr>
                </a:solidFill>
              </a:rPr>
              <a:t>mauvais</a:t>
            </a:r>
            <a:r>
              <a:rPr lang="en-GB" sz="4400" dirty="0" smtClean="0">
                <a:solidFill>
                  <a:schemeClr val="tx2">
                    <a:lumMod val="50000"/>
                  </a:schemeClr>
                </a:solidFill>
              </a:rPr>
              <a:t>” </a:t>
            </a:r>
            <a:r>
              <a:rPr lang="en-GB" sz="4400" dirty="0" smtClean="0"/>
              <a:t>can be either </a:t>
            </a:r>
          </a:p>
          <a:p>
            <a:r>
              <a:rPr lang="en-GB" sz="4400" dirty="0" smtClean="0"/>
              <a:t>“</a:t>
            </a:r>
            <a:r>
              <a:rPr lang="en-GB" sz="4400" dirty="0" smtClean="0">
                <a:solidFill>
                  <a:schemeClr val="tx2">
                    <a:lumMod val="50000"/>
                  </a:schemeClr>
                </a:solidFill>
              </a:rPr>
              <a:t>plus </a:t>
            </a:r>
            <a:r>
              <a:rPr lang="en-GB" sz="4400" dirty="0" err="1" smtClean="0">
                <a:solidFill>
                  <a:schemeClr val="tx2">
                    <a:lumMod val="50000"/>
                  </a:schemeClr>
                </a:solidFill>
              </a:rPr>
              <a:t>mauvais</a:t>
            </a:r>
            <a:r>
              <a:rPr lang="en-GB" sz="4400" dirty="0" smtClean="0"/>
              <a:t>” </a:t>
            </a:r>
            <a:r>
              <a:rPr lang="en-GB" sz="4400" dirty="0" err="1" smtClean="0"/>
              <a:t>ou</a:t>
            </a:r>
            <a:r>
              <a:rPr lang="en-GB" sz="4400" dirty="0" smtClean="0"/>
              <a:t> “</a:t>
            </a:r>
            <a:r>
              <a:rPr lang="en-GB" sz="4400" dirty="0" err="1" smtClean="0">
                <a:solidFill>
                  <a:schemeClr val="tx2">
                    <a:lumMod val="50000"/>
                  </a:schemeClr>
                </a:solidFill>
              </a:rPr>
              <a:t>pire</a:t>
            </a:r>
            <a:r>
              <a:rPr lang="en-GB" sz="4400" dirty="0" smtClean="0"/>
              <a:t>”</a:t>
            </a:r>
          </a:p>
          <a:p>
            <a:r>
              <a:rPr lang="en-GB" sz="2800" i="1" dirty="0" smtClean="0"/>
              <a:t>Ex:  Son </a:t>
            </a:r>
            <a:r>
              <a:rPr lang="en-GB" sz="2800" i="1" dirty="0" err="1" smtClean="0"/>
              <a:t>deuxième</a:t>
            </a:r>
            <a:r>
              <a:rPr lang="en-GB" sz="2800" i="1" dirty="0" smtClean="0"/>
              <a:t> film </a:t>
            </a:r>
            <a:r>
              <a:rPr lang="en-GB" sz="2800" i="1" dirty="0" err="1" smtClean="0"/>
              <a:t>est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pire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que</a:t>
            </a:r>
            <a:r>
              <a:rPr lang="en-GB" sz="2800" i="1" dirty="0" smtClean="0"/>
              <a:t> le premier</a:t>
            </a:r>
            <a:endParaRPr lang="en-GB" sz="28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6672"/>
            <a:ext cx="1176337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393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MCj039750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205038"/>
            <a:ext cx="2297112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6" descr="MCj039744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23850" y="2492375"/>
            <a:ext cx="25209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2484438" y="0"/>
            <a:ext cx="1943100" cy="360363"/>
          </a:xfrm>
          <a:prstGeom prst="wedgeRoundRectCallout">
            <a:avLst>
              <a:gd name="adj1" fmla="val -87991"/>
              <a:gd name="adj2" fmla="val 615199"/>
              <a:gd name="adj3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i="1">
                <a:solidFill>
                  <a:srgbClr val="000000"/>
                </a:solidFill>
              </a:rPr>
              <a:t>(Greetings)</a:t>
            </a:r>
            <a:endParaRPr lang="en-US" altLang="en-US" i="1">
              <a:solidFill>
                <a:srgbClr val="000000"/>
              </a:solidFill>
            </a:endParaRP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4500563" y="260350"/>
            <a:ext cx="1943100" cy="360363"/>
          </a:xfrm>
          <a:prstGeom prst="wedgeRoundRectCallout">
            <a:avLst>
              <a:gd name="adj1" fmla="val 81861"/>
              <a:gd name="adj2" fmla="val 568060"/>
              <a:gd name="adj3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i="1">
                <a:solidFill>
                  <a:srgbClr val="3366FF"/>
                </a:solidFill>
              </a:rPr>
              <a:t>(Greetings)</a:t>
            </a:r>
            <a:endParaRPr lang="en-US" altLang="en-US" i="1">
              <a:solidFill>
                <a:srgbClr val="3366FF"/>
              </a:solidFill>
            </a:endParaRP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2987675" y="765175"/>
            <a:ext cx="2736850" cy="720725"/>
          </a:xfrm>
          <a:prstGeom prst="wedgeRoundRectCallout">
            <a:avLst>
              <a:gd name="adj1" fmla="val -84454"/>
              <a:gd name="adj2" fmla="val 185903"/>
              <a:gd name="adj3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solidFill>
                  <a:srgbClr val="000000"/>
                </a:solidFill>
              </a:rPr>
              <a:t>Tu aimes (famous person) ?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3708400" y="1700213"/>
            <a:ext cx="2736850" cy="647700"/>
          </a:xfrm>
          <a:prstGeom prst="wedgeRoundRectCallout">
            <a:avLst>
              <a:gd name="adj1" fmla="val 62009"/>
              <a:gd name="adj2" fmla="val 95833"/>
              <a:gd name="adj3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solidFill>
                  <a:srgbClr val="3366FF"/>
                </a:solidFill>
              </a:rPr>
              <a:t>(No), je préf</a:t>
            </a:r>
            <a:r>
              <a:rPr lang="en-GB" altLang="en-US">
                <a:solidFill>
                  <a:srgbClr val="3366FF"/>
                </a:solidFill>
                <a:cs typeface="Tahoma" pitchFamily="34" charset="0"/>
              </a:rPr>
              <a:t>ère </a:t>
            </a:r>
            <a:r>
              <a:rPr lang="en-GB" altLang="en-US" i="1">
                <a:solidFill>
                  <a:srgbClr val="3366FF"/>
                </a:solidFill>
                <a:cs typeface="Tahoma" pitchFamily="34" charset="0"/>
              </a:rPr>
              <a:t>(other famous person)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3348038" y="2420938"/>
            <a:ext cx="2305050" cy="431800"/>
          </a:xfrm>
          <a:prstGeom prst="wedgeRoundRectCallout">
            <a:avLst>
              <a:gd name="adj1" fmla="val -72727"/>
              <a:gd name="adj2" fmla="val 47060"/>
              <a:gd name="adj3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solidFill>
                  <a:srgbClr val="000000"/>
                </a:solidFill>
              </a:rPr>
              <a:t>Pourquoi ?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>
            <a:off x="3419475" y="2997200"/>
            <a:ext cx="3024188" cy="935038"/>
          </a:xfrm>
          <a:prstGeom prst="wedgeRoundRectCallout">
            <a:avLst>
              <a:gd name="adj1" fmla="val 54407"/>
              <a:gd name="adj2" fmla="val -27421"/>
              <a:gd name="adj3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solidFill>
                  <a:srgbClr val="3366FF"/>
                </a:solidFill>
              </a:rPr>
              <a:t>Parce que </a:t>
            </a:r>
            <a:r>
              <a:rPr lang="en-GB" altLang="en-US" i="1">
                <a:solidFill>
                  <a:srgbClr val="3366FF"/>
                </a:solidFill>
              </a:rPr>
              <a:t>(… is more/less… than …). </a:t>
            </a:r>
            <a:r>
              <a:rPr lang="en-GB" altLang="en-US">
                <a:solidFill>
                  <a:srgbClr val="3366FF"/>
                </a:solidFill>
              </a:rPr>
              <a:t>Tu aimes </a:t>
            </a:r>
            <a:r>
              <a:rPr lang="en-GB" altLang="en-US" i="1">
                <a:solidFill>
                  <a:srgbClr val="3366FF"/>
                </a:solidFill>
              </a:rPr>
              <a:t>(famous person)?</a:t>
            </a:r>
            <a:endParaRPr lang="en-GB" altLang="en-US" i="1">
              <a:solidFill>
                <a:srgbClr val="3366FF"/>
              </a:solidFill>
              <a:cs typeface="Tahoma" pitchFamily="34" charset="0"/>
            </a:endParaRPr>
          </a:p>
        </p:txBody>
      </p: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2195513" y="4076700"/>
            <a:ext cx="3960812" cy="647700"/>
          </a:xfrm>
          <a:prstGeom prst="wedgeRoundRectCallout">
            <a:avLst>
              <a:gd name="adj1" fmla="val -42944"/>
              <a:gd name="adj2" fmla="val -98773"/>
              <a:gd name="adj3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i="1">
                <a:solidFill>
                  <a:srgbClr val="000000"/>
                </a:solidFill>
              </a:rPr>
              <a:t>(No),</a:t>
            </a:r>
            <a:r>
              <a:rPr lang="en-GB" altLang="en-US">
                <a:solidFill>
                  <a:srgbClr val="000000"/>
                </a:solidFill>
              </a:rPr>
              <a:t> je préf</a:t>
            </a:r>
            <a:r>
              <a:rPr lang="en-GB" altLang="en-US">
                <a:solidFill>
                  <a:srgbClr val="000000"/>
                </a:solidFill>
                <a:cs typeface="Tahoma" pitchFamily="34" charset="0"/>
              </a:rPr>
              <a:t>ère </a:t>
            </a:r>
            <a:r>
              <a:rPr lang="en-GB" altLang="en-US" i="1">
                <a:solidFill>
                  <a:srgbClr val="000000"/>
                </a:solidFill>
                <a:cs typeface="Tahoma" pitchFamily="34" charset="0"/>
              </a:rPr>
              <a:t>(other famous person)</a:t>
            </a:r>
          </a:p>
        </p:txBody>
      </p:sp>
      <p:sp>
        <p:nvSpPr>
          <p:cNvPr id="25614" name="AutoShape 14"/>
          <p:cNvSpPr>
            <a:spLocks noChangeArrowheads="1"/>
          </p:cNvSpPr>
          <p:nvPr/>
        </p:nvSpPr>
        <p:spPr bwMode="auto">
          <a:xfrm>
            <a:off x="4716463" y="4868863"/>
            <a:ext cx="1584325" cy="431800"/>
          </a:xfrm>
          <a:prstGeom prst="wedgeRoundRectCallout">
            <a:avLst>
              <a:gd name="adj1" fmla="val 83366"/>
              <a:gd name="adj2" fmla="val -144852"/>
              <a:gd name="adj3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i="1">
                <a:solidFill>
                  <a:srgbClr val="3366FF"/>
                </a:solidFill>
                <a:cs typeface="Tahoma" pitchFamily="34" charset="0"/>
              </a:rPr>
              <a:t>(Why?)</a:t>
            </a:r>
          </a:p>
        </p:txBody>
      </p:sp>
      <p:sp>
        <p:nvSpPr>
          <p:cNvPr id="25615" name="AutoShape 15"/>
          <p:cNvSpPr>
            <a:spLocks noChangeArrowheads="1"/>
          </p:cNvSpPr>
          <p:nvPr/>
        </p:nvSpPr>
        <p:spPr bwMode="auto">
          <a:xfrm>
            <a:off x="2195513" y="5373688"/>
            <a:ext cx="3600450" cy="649287"/>
          </a:xfrm>
          <a:prstGeom prst="wedgeRoundRectCallout">
            <a:avLst>
              <a:gd name="adj1" fmla="val -54676"/>
              <a:gd name="adj2" fmla="val -137287"/>
              <a:gd name="adj3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solidFill>
                  <a:srgbClr val="000000"/>
                </a:solidFill>
              </a:rPr>
              <a:t>Parce que </a:t>
            </a:r>
            <a:r>
              <a:rPr lang="en-GB" altLang="en-US" i="1">
                <a:solidFill>
                  <a:srgbClr val="000000"/>
                </a:solidFill>
              </a:rPr>
              <a:t>(…is more/less…than…).</a:t>
            </a:r>
            <a:endParaRPr lang="en-US" altLang="en-US" i="1">
              <a:solidFill>
                <a:srgbClr val="000000"/>
              </a:solidFill>
            </a:endParaRPr>
          </a:p>
        </p:txBody>
      </p:sp>
      <p:sp>
        <p:nvSpPr>
          <p:cNvPr id="25616" name="AutoShape 16"/>
          <p:cNvSpPr>
            <a:spLocks noChangeArrowheads="1"/>
          </p:cNvSpPr>
          <p:nvPr/>
        </p:nvSpPr>
        <p:spPr bwMode="auto">
          <a:xfrm>
            <a:off x="3635375" y="6092825"/>
            <a:ext cx="3673475" cy="431800"/>
          </a:xfrm>
          <a:prstGeom prst="wedgeRoundRectCallout">
            <a:avLst>
              <a:gd name="adj1" fmla="val 43778"/>
              <a:gd name="adj2" fmla="val -403310"/>
              <a:gd name="adj3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solidFill>
                  <a:srgbClr val="3366FF"/>
                </a:solidFill>
              </a:rPr>
              <a:t>Tu n’es plus mon ami(e) !</a:t>
            </a:r>
            <a:endParaRPr lang="en-GB" altLang="en-US" i="1">
              <a:solidFill>
                <a:srgbClr val="3366FF"/>
              </a:solidFill>
              <a:cs typeface="Tahoma" pitchFamily="34" charset="0"/>
            </a:endParaRPr>
          </a:p>
        </p:txBody>
      </p:sp>
      <p:sp>
        <p:nvSpPr>
          <p:cNvPr id="25617" name="AutoShape 17"/>
          <p:cNvSpPr>
            <a:spLocks noChangeArrowheads="1"/>
          </p:cNvSpPr>
          <p:nvPr/>
        </p:nvSpPr>
        <p:spPr bwMode="auto">
          <a:xfrm>
            <a:off x="1547813" y="6426200"/>
            <a:ext cx="1871662" cy="431800"/>
          </a:xfrm>
          <a:prstGeom prst="wedgeRoundRectCallout">
            <a:avLst>
              <a:gd name="adj1" fmla="val -60431"/>
              <a:gd name="adj2" fmla="val -416546"/>
              <a:gd name="adj3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solidFill>
                  <a:srgbClr val="000000"/>
                </a:solidFill>
              </a:rPr>
              <a:t>Toi non plus !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399" name="Text Box 18"/>
          <p:cNvSpPr txBox="1">
            <a:spLocks noChangeArrowheads="1"/>
          </p:cNvSpPr>
          <p:nvPr/>
        </p:nvSpPr>
        <p:spPr bwMode="auto">
          <a:xfrm>
            <a:off x="231775" y="852488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>
                <a:solidFill>
                  <a:srgbClr val="FFFFFF"/>
                </a:solidFill>
              </a:rPr>
              <a:t>Roleplay!</a:t>
            </a:r>
            <a:endParaRPr lang="en-US" altLang="en-US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43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/>
      <p:bldP spid="25608" grpId="0" animBg="1"/>
      <p:bldP spid="25609" grpId="0" animBg="1"/>
      <p:bldP spid="25610" grpId="0" animBg="1"/>
      <p:bldP spid="25611" grpId="0" animBg="1"/>
      <p:bldP spid="25612" grpId="0" animBg="1"/>
      <p:bldP spid="25613" grpId="0" animBg="1"/>
      <p:bldP spid="25614" grpId="0" animBg="1"/>
      <p:bldP spid="25615" grpId="0" animBg="1"/>
      <p:bldP spid="25616" grpId="0" animBg="1"/>
      <p:bldP spid="256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Les </a:t>
            </a:r>
            <a:r>
              <a:rPr lang="en-GB" dirty="0" err="1" smtClean="0"/>
              <a:t>superlatifs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67544" y="2204864"/>
            <a:ext cx="82809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They are used to describe the most or the least of more than two things.</a:t>
            </a:r>
          </a:p>
          <a:p>
            <a:endParaRPr lang="en-GB" sz="3200" dirty="0"/>
          </a:p>
          <a:p>
            <a:r>
              <a:rPr lang="en-GB" sz="3200" dirty="0" smtClean="0"/>
              <a:t>Ex:  </a:t>
            </a:r>
            <a:r>
              <a:rPr lang="en-GB" sz="3200" dirty="0" smtClean="0">
                <a:solidFill>
                  <a:schemeClr val="tx2">
                    <a:lumMod val="50000"/>
                  </a:schemeClr>
                </a:solidFill>
              </a:rPr>
              <a:t>le</a:t>
            </a:r>
            <a:r>
              <a:rPr lang="en-GB" sz="3200" dirty="0" smtClean="0"/>
              <a:t> </a:t>
            </a:r>
            <a:r>
              <a:rPr lang="en-GB" sz="3200" dirty="0" err="1" smtClean="0"/>
              <a:t>garçon</a:t>
            </a:r>
            <a:r>
              <a:rPr lang="en-GB" sz="3200" dirty="0" smtClean="0"/>
              <a:t> </a:t>
            </a:r>
            <a:r>
              <a:rPr lang="en-GB" sz="3200" dirty="0" smtClean="0">
                <a:solidFill>
                  <a:schemeClr val="tx2">
                    <a:lumMod val="50000"/>
                  </a:schemeClr>
                </a:solidFill>
              </a:rPr>
              <a:t>le </a:t>
            </a:r>
            <a:r>
              <a:rPr lang="en-GB" sz="3200" dirty="0" smtClean="0"/>
              <a:t>plus / </a:t>
            </a:r>
            <a:r>
              <a:rPr lang="en-GB" sz="3200" dirty="0" err="1" smtClean="0"/>
              <a:t>moins</a:t>
            </a:r>
            <a:r>
              <a:rPr lang="en-GB" sz="3200" dirty="0" smtClean="0"/>
              <a:t> intelligent</a:t>
            </a:r>
          </a:p>
          <a:p>
            <a:r>
              <a:rPr lang="en-GB" sz="3200" dirty="0"/>
              <a:t> </a:t>
            </a:r>
            <a:r>
              <a:rPr lang="en-GB" sz="3200" dirty="0" smtClean="0"/>
              <a:t>      </a:t>
            </a:r>
            <a:r>
              <a:rPr lang="en-GB" sz="3200" dirty="0" smtClean="0">
                <a:solidFill>
                  <a:schemeClr val="tx2">
                    <a:lumMod val="50000"/>
                  </a:schemeClr>
                </a:solidFill>
              </a:rPr>
              <a:t>la</a:t>
            </a:r>
            <a:r>
              <a:rPr lang="en-GB" sz="3200" dirty="0" smtClean="0"/>
              <a:t> </a:t>
            </a:r>
            <a:r>
              <a:rPr lang="en-GB" sz="3200" dirty="0" err="1" smtClean="0"/>
              <a:t>fille</a:t>
            </a:r>
            <a:r>
              <a:rPr lang="en-GB" sz="3200" dirty="0" smtClean="0"/>
              <a:t> </a:t>
            </a:r>
            <a:r>
              <a:rPr lang="en-GB" sz="3200" dirty="0" smtClean="0">
                <a:solidFill>
                  <a:schemeClr val="tx2">
                    <a:lumMod val="50000"/>
                  </a:schemeClr>
                </a:solidFill>
              </a:rPr>
              <a:t>la</a:t>
            </a:r>
            <a:r>
              <a:rPr lang="en-GB" sz="3200" dirty="0" smtClean="0"/>
              <a:t> plus / </a:t>
            </a:r>
            <a:r>
              <a:rPr lang="en-GB" sz="3200" dirty="0" err="1" smtClean="0"/>
              <a:t>moins</a:t>
            </a:r>
            <a:r>
              <a:rPr lang="en-GB" sz="3200" dirty="0" smtClean="0"/>
              <a:t> </a:t>
            </a:r>
            <a:r>
              <a:rPr lang="en-GB" sz="3200" dirty="0" err="1" smtClean="0"/>
              <a:t>bruyant</a:t>
            </a:r>
            <a:r>
              <a:rPr lang="en-GB" sz="3200" dirty="0" err="1" smtClean="0">
                <a:solidFill>
                  <a:schemeClr val="tx2">
                    <a:lumMod val="50000"/>
                  </a:schemeClr>
                </a:solidFill>
              </a:rPr>
              <a:t>e</a:t>
            </a:r>
            <a:endParaRPr lang="en-GB" sz="32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tx2">
                    <a:lumMod val="50000"/>
                  </a:schemeClr>
                </a:solidFill>
              </a:rPr>
              <a:t>      les </a:t>
            </a:r>
            <a:r>
              <a:rPr lang="en-GB" sz="3200" dirty="0" err="1" smtClean="0"/>
              <a:t>enfants</a:t>
            </a:r>
            <a:r>
              <a:rPr lang="en-GB" sz="3200" dirty="0" smtClean="0"/>
              <a:t> </a:t>
            </a:r>
            <a:r>
              <a:rPr lang="en-GB" sz="3200" dirty="0" smtClean="0">
                <a:solidFill>
                  <a:schemeClr val="tx2">
                    <a:lumMod val="50000"/>
                  </a:schemeClr>
                </a:solidFill>
              </a:rPr>
              <a:t>les</a:t>
            </a:r>
            <a:r>
              <a:rPr lang="en-GB" sz="3200" dirty="0" smtClean="0"/>
              <a:t> plus / </a:t>
            </a:r>
            <a:r>
              <a:rPr lang="en-GB" sz="3200" dirty="0" err="1" smtClean="0"/>
              <a:t>moins</a:t>
            </a:r>
            <a:r>
              <a:rPr lang="en-GB" sz="3200" dirty="0" smtClean="0"/>
              <a:t> </a:t>
            </a:r>
            <a:r>
              <a:rPr lang="en-GB" sz="3200" dirty="0" err="1" smtClean="0"/>
              <a:t>amusant</a:t>
            </a:r>
            <a:r>
              <a:rPr lang="en-GB" sz="3200" dirty="0" err="1" smtClean="0">
                <a:solidFill>
                  <a:schemeClr val="tx2">
                    <a:lumMod val="50000"/>
                  </a:schemeClr>
                </a:solidFill>
              </a:rPr>
              <a:t>s</a:t>
            </a:r>
            <a:endParaRPr lang="en-GB" sz="32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tx2">
                    <a:lumMod val="50000"/>
                  </a:schemeClr>
                </a:solidFill>
              </a:rPr>
              <a:t>      les </a:t>
            </a:r>
            <a:r>
              <a:rPr lang="en-GB" sz="3200" dirty="0" err="1" smtClean="0"/>
              <a:t>montagnes</a:t>
            </a:r>
            <a:r>
              <a:rPr lang="en-GB" sz="3200" dirty="0" smtClean="0"/>
              <a:t> </a:t>
            </a:r>
            <a:r>
              <a:rPr lang="en-GB" sz="3200" dirty="0" smtClean="0">
                <a:solidFill>
                  <a:schemeClr val="tx2">
                    <a:lumMod val="50000"/>
                  </a:schemeClr>
                </a:solidFill>
              </a:rPr>
              <a:t>les</a:t>
            </a:r>
            <a:r>
              <a:rPr lang="en-GB" sz="3200" dirty="0" smtClean="0"/>
              <a:t> plus/  </a:t>
            </a:r>
            <a:r>
              <a:rPr lang="en-GB" sz="3200" dirty="0" err="1" smtClean="0"/>
              <a:t>moins</a:t>
            </a:r>
            <a:r>
              <a:rPr lang="en-GB" sz="3200" dirty="0" smtClean="0"/>
              <a:t> </a:t>
            </a:r>
            <a:r>
              <a:rPr lang="en-GB" sz="3200" dirty="0" err="1" smtClean="0"/>
              <a:t>haut</a:t>
            </a:r>
            <a:r>
              <a:rPr lang="en-GB" sz="3200" dirty="0" err="1" smtClean="0">
                <a:solidFill>
                  <a:schemeClr val="tx2">
                    <a:lumMod val="50000"/>
                  </a:schemeClr>
                </a:solidFill>
              </a:rPr>
              <a:t>es</a:t>
            </a:r>
            <a:endParaRPr lang="en-GB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2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Attention!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an adjective </a:t>
            </a:r>
            <a:r>
              <a:rPr lang="en-GB" dirty="0" err="1" smtClean="0"/>
              <a:t>preceeds</a:t>
            </a:r>
            <a:r>
              <a:rPr lang="en-GB" dirty="0" smtClean="0"/>
              <a:t> the noun (BAGS)</a:t>
            </a:r>
          </a:p>
          <a:p>
            <a:pPr marL="0" indent="0">
              <a:buNone/>
            </a:pPr>
            <a:r>
              <a:rPr lang="en-GB" dirty="0" smtClean="0"/>
              <a:t>   its superlative form does as well.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Ex:  </a:t>
            </a:r>
            <a:r>
              <a:rPr lang="en-GB" dirty="0" err="1" smtClean="0"/>
              <a:t>C’est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chemeClr val="tx2">
                    <a:lumMod val="50000"/>
                  </a:schemeClr>
                </a:solidFill>
              </a:rPr>
              <a:t>grande</a:t>
            </a:r>
            <a:r>
              <a:rPr lang="en-GB" dirty="0" smtClean="0"/>
              <a:t> invention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</a:t>
            </a:r>
            <a:r>
              <a:rPr lang="en-GB" dirty="0" err="1" smtClean="0"/>
              <a:t>C’est</a:t>
            </a:r>
            <a:r>
              <a:rPr lang="en-GB" dirty="0" smtClean="0"/>
              <a:t> la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plus </a:t>
            </a:r>
            <a:r>
              <a:rPr lang="en-GB" dirty="0" err="1" smtClean="0">
                <a:solidFill>
                  <a:schemeClr val="tx2">
                    <a:lumMod val="50000"/>
                  </a:schemeClr>
                </a:solidFill>
              </a:rPr>
              <a:t>grande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dirty="0" smtClean="0"/>
              <a:t>invention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      </a:t>
            </a:r>
            <a:r>
              <a:rPr lang="en-GB" dirty="0" err="1" smtClean="0"/>
              <a:t>C’est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émission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chemeClr val="tx2">
                    <a:lumMod val="50000"/>
                  </a:schemeClr>
                </a:solidFill>
              </a:rPr>
              <a:t>intéressante</a:t>
            </a:r>
            <a:endParaRPr lang="en-GB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</a:t>
            </a:r>
            <a:r>
              <a:rPr lang="en-GB" dirty="0" err="1" smtClean="0"/>
              <a:t>C’est</a:t>
            </a:r>
            <a:r>
              <a:rPr lang="en-GB" dirty="0" smtClean="0"/>
              <a:t> </a:t>
            </a:r>
            <a:r>
              <a:rPr lang="en-GB" dirty="0" err="1" smtClean="0"/>
              <a:t>l’émission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la plus </a:t>
            </a:r>
            <a:r>
              <a:rPr lang="en-GB" dirty="0" err="1" smtClean="0">
                <a:solidFill>
                  <a:schemeClr val="tx2">
                    <a:lumMod val="50000"/>
                  </a:schemeClr>
                </a:solidFill>
              </a:rPr>
              <a:t>intéressante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40"/>
            <a:ext cx="1176337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444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71513"/>
            <a:ext cx="9253538" cy="749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1116013" y="908050"/>
            <a:ext cx="611981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 smtClean="0">
                <a:solidFill>
                  <a:prstClr val="black"/>
                </a:solidFill>
              </a:rPr>
              <a:t>A votre tour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i="1" smtClean="0">
              <a:solidFill>
                <a:prstClr val="black"/>
              </a:solidFill>
            </a:endParaRPr>
          </a:p>
        </p:txBody>
      </p:sp>
      <p:sp>
        <p:nvSpPr>
          <p:cNvPr id="8196" name="TextBox 2"/>
          <p:cNvSpPr txBox="1">
            <a:spLocks noChangeArrowheads="1"/>
          </p:cNvSpPr>
          <p:nvPr/>
        </p:nvSpPr>
        <p:spPr bwMode="auto">
          <a:xfrm>
            <a:off x="355600" y="1628775"/>
            <a:ext cx="86407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b="1" dirty="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 smtClean="0">
                <a:solidFill>
                  <a:prstClr val="black"/>
                </a:solidFill>
              </a:rPr>
              <a:t>	Livre de </a:t>
            </a:r>
            <a:r>
              <a:rPr lang="en-GB" altLang="en-US" sz="2800" dirty="0" err="1" smtClean="0">
                <a:solidFill>
                  <a:prstClr val="black"/>
                </a:solidFill>
              </a:rPr>
              <a:t>grammaire</a:t>
            </a:r>
            <a:r>
              <a:rPr lang="en-GB" altLang="en-US" sz="2800" dirty="0" smtClean="0">
                <a:solidFill>
                  <a:prstClr val="black"/>
                </a:solidFill>
              </a:rPr>
              <a:t> – Heinemann pp.49 /50 / 51</a:t>
            </a:r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863" y="3074988"/>
            <a:ext cx="252095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074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315</Words>
  <Application>Microsoft Office PowerPoint</Application>
  <PresentationFormat>On-screen Show (4:3)</PresentationFormat>
  <Paragraphs>89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Slit</vt:lpstr>
      <vt:lpstr>1_Slit</vt:lpstr>
      <vt:lpstr>2_Slit</vt:lpstr>
      <vt:lpstr>3_Slit</vt:lpstr>
      <vt:lpstr>Office Theme</vt:lpstr>
      <vt:lpstr>Les comparatifs</vt:lpstr>
      <vt:lpstr>PowerPoint Presentation</vt:lpstr>
      <vt:lpstr>Attention!</vt:lpstr>
      <vt:lpstr>PowerPoint Presentation</vt:lpstr>
      <vt:lpstr>Les superlatifs</vt:lpstr>
      <vt:lpstr>Attention!</vt:lpstr>
      <vt:lpstr>PowerPoint Presentation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comparatifs</dc:title>
  <dc:creator>Françoise Marteel</dc:creator>
  <cp:lastModifiedBy>Françoise Marteel</cp:lastModifiedBy>
  <cp:revision>4</cp:revision>
  <dcterms:created xsi:type="dcterms:W3CDTF">2015-03-10T15:37:06Z</dcterms:created>
  <dcterms:modified xsi:type="dcterms:W3CDTF">2015-03-10T16:03:45Z</dcterms:modified>
</cp:coreProperties>
</file>