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529D9-6593-4E56-B6AD-0C2ED3C9955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66133-A8A5-4972-86A0-3A81E2B5C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3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83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99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1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64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1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66133-A8A5-4972-86A0-3A81E2B5C6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5A9DF-9A43-4E5B-8862-89D4667B7916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F29E3-198C-4656-B9DE-F7F847F060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infinitive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28536"/>
            <a:ext cx="8136576" cy="1752600"/>
          </a:xfrm>
        </p:spPr>
        <p:txBody>
          <a:bodyPr/>
          <a:lstStyle/>
          <a:p>
            <a:r>
              <a:rPr lang="en-GB" i="1" dirty="0" smtClean="0"/>
              <a:t>How to </a:t>
            </a:r>
            <a:r>
              <a:rPr lang="en-GB" i="1" smtClean="0"/>
              <a:t>link infinitive </a:t>
            </a:r>
            <a:r>
              <a:rPr lang="en-GB" i="1" dirty="0" smtClean="0"/>
              <a:t>to verbs, </a:t>
            </a:r>
          </a:p>
          <a:p>
            <a:r>
              <a:rPr lang="en-GB" i="1" dirty="0" smtClean="0"/>
              <a:t>nouns and adjectives.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5536" y="1124744"/>
            <a:ext cx="8184303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1143000"/>
          </a:xfrm>
        </p:spPr>
        <p:txBody>
          <a:bodyPr/>
          <a:lstStyle/>
          <a:p>
            <a:r>
              <a:rPr lang="en-GB" dirty="0" smtClean="0"/>
              <a:t>         </a:t>
            </a:r>
            <a:r>
              <a:rPr lang="en-GB" dirty="0" err="1" smtClean="0"/>
              <a:t>Liste</a:t>
            </a:r>
            <a:r>
              <a:rPr lang="en-GB" dirty="0" smtClean="0"/>
              <a:t> à </a:t>
            </a:r>
            <a:r>
              <a:rPr lang="en-GB" dirty="0" err="1" smtClean="0"/>
              <a:t>apprendre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9552" y="1412776"/>
            <a:ext cx="7632848" cy="529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0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***Attention….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1597" y="2708920"/>
            <a:ext cx="786080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5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 smtClean="0"/>
              <a:t>Direct link with a verb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When two verbs follow each other, the second one is in the infinitive. This is true in all tenses.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GB" i="1" dirty="0" smtClean="0">
                <a:solidFill>
                  <a:srgbClr val="0070C0"/>
                </a:solidFill>
              </a:rPr>
              <a:t>e.g.: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j’aime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aller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au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cinéma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.         </a:t>
            </a:r>
          </a:p>
          <a:p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J’aurais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aimé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aller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au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cinéma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Here are the verbs most </a:t>
            </a:r>
            <a:r>
              <a:rPr lang="en-GB" u="sng" dirty="0" err="1" smtClean="0"/>
              <a:t>comonly</a:t>
            </a:r>
            <a:r>
              <a:rPr lang="en-GB" u="sng" dirty="0" smtClean="0"/>
              <a:t> affected by this rule: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869160"/>
          </a:xfrm>
        </p:spPr>
        <p:txBody>
          <a:bodyPr>
            <a:normAutofit fontScale="55000" lnSpcReduction="20000"/>
          </a:bodyPr>
          <a:lstStyle/>
          <a:p>
            <a:r>
              <a:rPr lang="en-GB" sz="3300" dirty="0" smtClean="0">
                <a:solidFill>
                  <a:srgbClr val="0070C0"/>
                </a:solidFill>
              </a:rPr>
              <a:t>Adorer,  </a:t>
            </a:r>
          </a:p>
          <a:p>
            <a:r>
              <a:rPr lang="en-GB" sz="3300" dirty="0" smtClean="0">
                <a:solidFill>
                  <a:srgbClr val="0070C0"/>
                </a:solidFill>
              </a:rPr>
              <a:t>aimer(</a:t>
            </a:r>
            <a:r>
              <a:rPr lang="en-GB" sz="3300" dirty="0" err="1" smtClean="0">
                <a:solidFill>
                  <a:srgbClr val="0070C0"/>
                </a:solidFill>
              </a:rPr>
              <a:t>mieux</a:t>
            </a:r>
            <a:r>
              <a:rPr lang="en-GB" sz="3300" dirty="0" smtClean="0">
                <a:solidFill>
                  <a:srgbClr val="0070C0"/>
                </a:solidFill>
              </a:rPr>
              <a:t>/</a:t>
            </a:r>
            <a:r>
              <a:rPr lang="en-GB" sz="3300" dirty="0" err="1" smtClean="0">
                <a:solidFill>
                  <a:srgbClr val="0070C0"/>
                </a:solidFill>
              </a:rPr>
              <a:t>bien</a:t>
            </a:r>
            <a:r>
              <a:rPr lang="en-GB" sz="3300" dirty="0" smtClean="0">
                <a:solidFill>
                  <a:srgbClr val="0070C0"/>
                </a:solidFill>
              </a:rPr>
              <a:t>),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aller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compter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désirer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détester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smtClean="0">
                <a:solidFill>
                  <a:srgbClr val="0070C0"/>
                </a:solidFill>
              </a:rPr>
              <a:t>devoir,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espérer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faillir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smtClean="0">
                <a:solidFill>
                  <a:srgbClr val="0070C0"/>
                </a:solidFill>
              </a:rPr>
              <a:t>faire(2),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falloir</a:t>
            </a:r>
            <a:r>
              <a:rPr lang="en-GB" sz="3300" dirty="0" smtClean="0">
                <a:solidFill>
                  <a:srgbClr val="0070C0"/>
                </a:solidFill>
              </a:rPr>
              <a:t>(1),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pouvoir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préférer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smtClean="0">
                <a:solidFill>
                  <a:srgbClr val="0070C0"/>
                </a:solidFill>
              </a:rPr>
              <a:t>savoir,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sembler</a:t>
            </a:r>
            <a:r>
              <a:rPr lang="en-GB" sz="33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valoir</a:t>
            </a:r>
            <a:r>
              <a:rPr lang="en-GB" sz="3300" dirty="0" smtClean="0">
                <a:solidFill>
                  <a:srgbClr val="0070C0"/>
                </a:solidFill>
              </a:rPr>
              <a:t> </a:t>
            </a:r>
            <a:r>
              <a:rPr lang="en-GB" sz="3300" dirty="0" err="1" smtClean="0">
                <a:solidFill>
                  <a:srgbClr val="0070C0"/>
                </a:solidFill>
              </a:rPr>
              <a:t>mieux</a:t>
            </a:r>
            <a:r>
              <a:rPr lang="en-GB" sz="3300" dirty="0" smtClean="0">
                <a:solidFill>
                  <a:srgbClr val="0070C0"/>
                </a:solidFill>
              </a:rPr>
              <a:t>(1), </a:t>
            </a:r>
          </a:p>
          <a:p>
            <a:r>
              <a:rPr lang="en-GB" sz="3300" dirty="0" err="1" smtClean="0">
                <a:solidFill>
                  <a:srgbClr val="0070C0"/>
                </a:solidFill>
              </a:rPr>
              <a:t>vouloir</a:t>
            </a:r>
            <a:r>
              <a:rPr lang="en-GB" sz="3300" dirty="0" smtClean="0">
                <a:solidFill>
                  <a:srgbClr val="0070C0"/>
                </a:solidFill>
              </a:rPr>
              <a:t>.</a:t>
            </a:r>
            <a:endParaRPr lang="en-US" sz="33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98776" cy="44348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1)</a:t>
            </a:r>
            <a:r>
              <a:rPr lang="en-GB" dirty="0" err="1" smtClean="0">
                <a:solidFill>
                  <a:srgbClr val="0070C0"/>
                </a:solidFill>
              </a:rPr>
              <a:t>Falloir</a:t>
            </a:r>
            <a:r>
              <a:rPr lang="en-GB" dirty="0" smtClean="0">
                <a:solidFill>
                  <a:srgbClr val="0070C0"/>
                </a:solidFill>
              </a:rPr>
              <a:t> and </a:t>
            </a:r>
            <a:r>
              <a:rPr lang="en-GB" dirty="0" err="1" smtClean="0">
                <a:solidFill>
                  <a:srgbClr val="0070C0"/>
                </a:solidFill>
              </a:rPr>
              <a:t>valoir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mieux</a:t>
            </a:r>
            <a:r>
              <a:rPr lang="en-GB" dirty="0" smtClean="0">
                <a:solidFill>
                  <a:srgbClr val="0070C0"/>
                </a:solidFill>
              </a:rPr>
              <a:t> are irregular impersonal verbs and only used with ‘</a:t>
            </a:r>
            <a:r>
              <a:rPr lang="en-GB" dirty="0" err="1" smtClean="0">
                <a:solidFill>
                  <a:srgbClr val="0070C0"/>
                </a:solidFill>
              </a:rPr>
              <a:t>il</a:t>
            </a:r>
            <a:r>
              <a:rPr lang="en-GB" dirty="0" smtClean="0">
                <a:solidFill>
                  <a:srgbClr val="0070C0"/>
                </a:solidFill>
              </a:rPr>
              <a:t>’. </a:t>
            </a:r>
          </a:p>
          <a:p>
            <a:endParaRPr lang="en-US" dirty="0" smtClean="0"/>
          </a:p>
          <a:p>
            <a:pPr>
              <a:buNone/>
            </a:pPr>
            <a:r>
              <a:rPr lang="en-GB" i="1" dirty="0" smtClean="0">
                <a:solidFill>
                  <a:srgbClr val="0070C0"/>
                </a:solidFill>
              </a:rPr>
              <a:t>E.g.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il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faut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manger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sain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.  </a:t>
            </a:r>
          </a:p>
          <a:p>
            <a:pPr>
              <a:buNone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Il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vaut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2">
                    <a:lumMod val="75000"/>
                  </a:schemeClr>
                </a:solidFill>
              </a:rPr>
              <a:t>mieux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faire attention.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1920085"/>
            <a:ext cx="4330824" cy="443484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(2) There are some special constructions with the verb faire: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GB" dirty="0" smtClean="0">
                <a:solidFill>
                  <a:srgbClr val="0070C0"/>
                </a:solidFill>
              </a:rPr>
              <a:t>To make someone do something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Faire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peur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faire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pleurer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              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faire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rire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GB" dirty="0" smtClean="0">
                <a:solidFill>
                  <a:srgbClr val="0070C0"/>
                </a:solidFill>
              </a:rPr>
              <a:t>To have something done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 faire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couper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les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cheveux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 faire mal             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 faire beau/belle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In cooking: </a:t>
            </a:r>
          </a:p>
          <a:p>
            <a:pPr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Faire chauffer/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cuire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boullir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refroidir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Faire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construire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batir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en-GB" b="1" u="sng" dirty="0" smtClean="0"/>
              <a:t>Linked by 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3600400" cy="43891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u="sng" dirty="0" smtClean="0">
                <a:solidFill>
                  <a:srgbClr val="0070C0"/>
                </a:solidFill>
              </a:rPr>
              <a:t>Verbs: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Aider à      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apprendre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arriver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 à    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commencer à   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continuer à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Encourager à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hésiter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inviter à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mettre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passer le temps à        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se preparer à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réussir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tarder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556792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u="sng" dirty="0" smtClean="0">
                <a:solidFill>
                  <a:srgbClr val="0070C0"/>
                </a:solidFill>
              </a:rPr>
              <a:t>Adjectives</a:t>
            </a:r>
            <a:r>
              <a:rPr lang="en-GB" dirty="0" smtClean="0">
                <a:solidFill>
                  <a:srgbClr val="0070C0"/>
                </a:solidFill>
              </a:rPr>
              <a:t>(used with </a:t>
            </a:r>
            <a:r>
              <a:rPr lang="en-GB" dirty="0" err="1" smtClean="0">
                <a:solidFill>
                  <a:srgbClr val="0070C0"/>
                </a:solidFill>
              </a:rPr>
              <a:t>être,paraître</a:t>
            </a:r>
            <a:r>
              <a:rPr lang="en-GB" dirty="0" smtClean="0">
                <a:solidFill>
                  <a:srgbClr val="0070C0"/>
                </a:solidFill>
              </a:rPr>
              <a:t> or </a:t>
            </a:r>
            <a:r>
              <a:rPr lang="en-GB" dirty="0" err="1" smtClean="0">
                <a:solidFill>
                  <a:srgbClr val="0070C0"/>
                </a:solidFill>
              </a:rPr>
              <a:t>sembler</a:t>
            </a:r>
            <a:r>
              <a:rPr lang="en-GB" dirty="0" smtClean="0">
                <a:solidFill>
                  <a:srgbClr val="0070C0"/>
                </a:solidFill>
              </a:rPr>
              <a:t>) Adjective will need to agree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Bon à           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difficile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facile à         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impossible à         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occupé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  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prêt à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0"/>
            <a:r>
              <a:rPr lang="en-GB" u="sng" dirty="0" smtClean="0">
                <a:solidFill>
                  <a:srgbClr val="0070C0"/>
                </a:solidFill>
              </a:rPr>
              <a:t>Nouns or adverbs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dernier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à 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 premier à   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beaucoup à  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quelque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chose à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u="sng" dirty="0" smtClean="0"/>
              <a:t>Linked by 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2890664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u="sng" dirty="0" smtClean="0">
                <a:solidFill>
                  <a:srgbClr val="00B0F0"/>
                </a:solidFill>
              </a:rPr>
              <a:t>Verbs: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S’arrêter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avoir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besoin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avoir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peur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décider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essayer de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Empêcher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être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obligé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finir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offrir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oublier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Prier de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promettre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refuser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regretter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1920" y="1484784"/>
            <a:ext cx="4834880" cy="487014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u="sng" dirty="0" smtClean="0">
                <a:solidFill>
                  <a:srgbClr val="00B0F0"/>
                </a:solidFill>
              </a:rPr>
              <a:t>Adjectives </a:t>
            </a:r>
            <a:r>
              <a:rPr lang="en-GB" dirty="0" smtClean="0">
                <a:solidFill>
                  <a:srgbClr val="00B0F0"/>
                </a:solidFill>
              </a:rPr>
              <a:t>(used with </a:t>
            </a:r>
            <a:r>
              <a:rPr lang="en-GB" dirty="0" err="1" smtClean="0">
                <a:solidFill>
                  <a:srgbClr val="00B0F0"/>
                </a:solidFill>
              </a:rPr>
              <a:t>être,paraître</a:t>
            </a:r>
            <a:r>
              <a:rPr lang="en-GB" dirty="0" smtClean="0">
                <a:solidFill>
                  <a:srgbClr val="00B0F0"/>
                </a:solidFill>
              </a:rPr>
              <a:t> or </a:t>
            </a:r>
            <a:r>
              <a:rPr lang="en-GB" dirty="0" err="1" smtClean="0">
                <a:solidFill>
                  <a:srgbClr val="00B0F0"/>
                </a:solidFill>
              </a:rPr>
              <a:t>sembler</a:t>
            </a:r>
            <a:r>
              <a:rPr lang="en-GB" dirty="0" smtClean="0">
                <a:solidFill>
                  <a:srgbClr val="00B0F0"/>
                </a:solidFill>
              </a:rPr>
              <a:t>)adjectives will need to agree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Certain de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content de  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enchanté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étonné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heureux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obligé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GB" u="sng" dirty="0" smtClean="0">
                <a:solidFill>
                  <a:srgbClr val="00B0F0"/>
                </a:solidFill>
              </a:rPr>
              <a:t>Nouns </a:t>
            </a:r>
            <a:r>
              <a:rPr lang="en-GB" dirty="0" smtClean="0">
                <a:solidFill>
                  <a:srgbClr val="00B0F0"/>
                </a:solidFill>
              </a:rPr>
              <a:t>(</a:t>
            </a:r>
            <a:r>
              <a:rPr lang="en-GB" dirty="0" err="1" smtClean="0">
                <a:solidFill>
                  <a:srgbClr val="00B0F0"/>
                </a:solidFill>
              </a:rPr>
              <a:t>oftern</a:t>
            </a:r>
            <a:r>
              <a:rPr lang="en-GB" dirty="0" smtClean="0">
                <a:solidFill>
                  <a:srgbClr val="00B0F0"/>
                </a:solidFill>
              </a:rPr>
              <a:t> used with </a:t>
            </a:r>
            <a:r>
              <a:rPr lang="en-GB" dirty="0" err="1" smtClean="0">
                <a:solidFill>
                  <a:srgbClr val="00B0F0"/>
                </a:solidFill>
              </a:rPr>
              <a:t>avoir</a:t>
            </a:r>
            <a:r>
              <a:rPr lang="en-GB" dirty="0" smtClean="0">
                <a:solidFill>
                  <a:srgbClr val="00B0F0"/>
                </a:solidFill>
              </a:rPr>
              <a:t>)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droit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   </a:t>
            </a:r>
          </a:p>
          <a:p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l’occasion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la permission de      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le temps de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18" y="836712"/>
            <a:ext cx="8229600" cy="1143000"/>
          </a:xfrm>
        </p:spPr>
        <p:txBody>
          <a:bodyPr/>
          <a:lstStyle/>
          <a:p>
            <a:r>
              <a:rPr lang="en-GB" dirty="0" err="1" smtClean="0"/>
              <a:t>Kerboodle</a:t>
            </a:r>
            <a:r>
              <a:rPr lang="en-GB" dirty="0" smtClean="0"/>
              <a:t>- </a:t>
            </a:r>
            <a:r>
              <a:rPr lang="en-GB" dirty="0" err="1" smtClean="0"/>
              <a:t>Cybersociété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2742698"/>
            <a:ext cx="9009918" cy="93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7544" y="1196752"/>
            <a:ext cx="793202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340768"/>
            <a:ext cx="825956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351</Words>
  <Application>Microsoft Office PowerPoint</Application>
  <PresentationFormat>On-screen Show (4:3)</PresentationFormat>
  <Paragraphs>109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The infinitive</vt:lpstr>
      <vt:lpstr>Direct link with a verb </vt:lpstr>
      <vt:lpstr>Here are the verbs most comonly affected by this rule: </vt:lpstr>
      <vt:lpstr>Notes 1 and 2</vt:lpstr>
      <vt:lpstr>Linked by à </vt:lpstr>
      <vt:lpstr>Linked by de </vt:lpstr>
      <vt:lpstr>Kerboodle- Cybersociété</vt:lpstr>
      <vt:lpstr>PowerPoint Presentation</vt:lpstr>
      <vt:lpstr>PowerPoint Presentation</vt:lpstr>
      <vt:lpstr>PowerPoint Presentation</vt:lpstr>
      <vt:lpstr>         Liste à apprendre</vt:lpstr>
      <vt:lpstr>                 ***Attention….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infinitive</dc:title>
  <dc:creator>Ingrid</dc:creator>
  <cp:lastModifiedBy>LocalUser</cp:lastModifiedBy>
  <cp:revision>10</cp:revision>
  <dcterms:created xsi:type="dcterms:W3CDTF">2010-10-18T19:33:13Z</dcterms:created>
  <dcterms:modified xsi:type="dcterms:W3CDTF">2020-05-05T08:22:34Z</dcterms:modified>
</cp:coreProperties>
</file>