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handoutMasterIdLst>
    <p:handoutMasterId r:id="rId15"/>
  </p:handoutMasterIdLst>
  <p:sldIdLst>
    <p:sldId id="256" r:id="rId5"/>
    <p:sldId id="257" r:id="rId6"/>
    <p:sldId id="258" r:id="rId7"/>
    <p:sldId id="259" r:id="rId8"/>
    <p:sldId id="260" r:id="rId9"/>
    <p:sldId id="275" r:id="rId10"/>
    <p:sldId id="261" r:id="rId11"/>
    <p:sldId id="281" r:id="rId12"/>
    <p:sldId id="282" r:id="rId13"/>
    <p:sldId id="271" r:id="rId1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3300"/>
    <a:srgbClr val="FFFF00"/>
    <a:srgbClr val="66CCFF"/>
    <a:srgbClr val="79DDDD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7" autoAdjust="0"/>
    <p:restoredTop sz="96433" autoAdjust="0"/>
  </p:normalViewPr>
  <p:slideViewPr>
    <p:cSldViewPr>
      <p:cViewPr varScale="1">
        <p:scale>
          <a:sx n="116" d="100"/>
          <a:sy n="116" d="100"/>
        </p:scale>
        <p:origin x="145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0983D5E-FBBD-4605-917B-8C1B540F16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244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A19ACF-9B12-4D09-AE15-EB6FECDA056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63DD81-32DE-439C-8539-147636BF71A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2028DC-E2F9-4BD4-AEB6-CADEDF041F9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86838D4-DBF3-4AA0-9F80-2200564B164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54266C-A5E6-4553-8064-E3AE9CD9C8D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945732-EB21-4246-86B0-67A039B861C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D227B5-DD5E-4224-9BE0-CEB03D7D47F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8F87DB-C537-4836-8A30-CB96A0ABD17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420F96-FB88-4FEE-811E-23DB44C859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8925E3F-6312-47AD-951E-D547E079D00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B7B7BB0-A973-48CC-9E4B-F9E6F0C4CCE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F1C1F69-3460-4C72-B809-276A43AA351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755650" y="3141663"/>
            <a:ext cx="4895850" cy="21590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80389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GB" sz="8000" b="1" kern="10" spc="1601" dirty="0" smtClean="0">
                <a:ln w="9525">
                  <a:round/>
                  <a:headEnd/>
                  <a:tailEnd/>
                </a:ln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Impersonal verbs </a:t>
            </a:r>
            <a:endParaRPr lang="en-GB" sz="8000" b="1" kern="10" spc="1601" dirty="0">
              <a:ln w="9525">
                <a:round/>
                <a:headEnd/>
                <a:tailEnd/>
              </a:ln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755650" y="548680"/>
            <a:ext cx="828084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5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Les </a:t>
            </a:r>
            <a:r>
              <a:rPr lang="en-GB" sz="54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verbes</a:t>
            </a:r>
            <a:r>
              <a:rPr lang="en-GB" sz="5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GB" sz="54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impersonnels</a:t>
            </a:r>
            <a:endParaRPr lang="en-GB" sz="54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5" name="Picture 7" descr="teacherboard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863" y="3500438"/>
            <a:ext cx="2838450" cy="311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3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625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4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755576" y="404664"/>
            <a:ext cx="7543800" cy="132343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smtClean="0">
                <a:solidFill>
                  <a:schemeClr val="accent2"/>
                </a:solidFill>
              </a:rPr>
              <a:t>    </a:t>
            </a:r>
            <a:r>
              <a:rPr lang="en-GB" dirty="0" err="1" smtClean="0">
                <a:solidFill>
                  <a:schemeClr val="accent2"/>
                </a:solidFill>
              </a:rPr>
              <a:t>Dans</a:t>
            </a:r>
            <a:r>
              <a:rPr lang="en-GB" dirty="0" smtClean="0">
                <a:solidFill>
                  <a:schemeClr val="accent2"/>
                </a:solidFill>
              </a:rPr>
              <a:t> </a:t>
            </a:r>
            <a:r>
              <a:rPr lang="en-GB" dirty="0" err="1" smtClean="0">
                <a:solidFill>
                  <a:schemeClr val="accent2"/>
                </a:solidFill>
              </a:rPr>
              <a:t>votre</a:t>
            </a:r>
            <a:r>
              <a:rPr lang="en-GB" dirty="0" smtClean="0">
                <a:solidFill>
                  <a:schemeClr val="accent2"/>
                </a:solidFill>
              </a:rPr>
              <a:t> livre de </a:t>
            </a:r>
            <a:r>
              <a:rPr lang="en-GB" dirty="0" err="1" smtClean="0">
                <a:solidFill>
                  <a:schemeClr val="accent2"/>
                </a:solidFill>
              </a:rPr>
              <a:t>grammaire</a:t>
            </a:r>
            <a:endParaRPr lang="en-GB" dirty="0" smtClean="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en-GB" dirty="0">
                <a:solidFill>
                  <a:schemeClr val="accent2"/>
                </a:solidFill>
              </a:rPr>
              <a:t> </a:t>
            </a:r>
            <a:r>
              <a:rPr lang="en-GB" dirty="0" smtClean="0">
                <a:solidFill>
                  <a:schemeClr val="accent2"/>
                </a:solidFill>
              </a:rPr>
              <a:t>                  pp.74 / 75</a:t>
            </a:r>
            <a:endParaRPr lang="en-GB" dirty="0">
              <a:solidFill>
                <a:schemeClr val="accent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2632" y="2348880"/>
            <a:ext cx="4049688" cy="40496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39552" y="1916832"/>
            <a:ext cx="8136904" cy="212365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66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Qu’est-ce-qu’un</a:t>
            </a:r>
            <a:r>
              <a:rPr lang="en-GB" sz="6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GB" sz="6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GB" sz="66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verbe</a:t>
            </a:r>
            <a:r>
              <a:rPr lang="en-GB" sz="6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GB" sz="66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impersonnel</a:t>
            </a:r>
            <a:r>
              <a:rPr lang="en-GB" sz="6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?</a:t>
            </a:r>
            <a:endParaRPr lang="en-GB" sz="66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3084" name="Picture 12" descr="smiley_99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5157192"/>
            <a:ext cx="1271588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40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79512" y="332656"/>
            <a:ext cx="8390830" cy="2231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400" dirty="0" err="1" smtClean="0">
                <a:solidFill>
                  <a:schemeClr val="accent2"/>
                </a:solidFill>
                <a:latin typeface="Comic Sans MS" pitchFamily="66" charset="0"/>
              </a:rPr>
              <a:t>C’est</a:t>
            </a:r>
            <a:r>
              <a:rPr lang="en-GB" sz="3400" dirty="0" smtClean="0">
                <a:solidFill>
                  <a:schemeClr val="accent2"/>
                </a:solidFill>
                <a:latin typeface="Comic Sans MS" pitchFamily="66" charset="0"/>
              </a:rPr>
              <a:t> un </a:t>
            </a:r>
            <a:r>
              <a:rPr lang="en-GB" sz="3400" dirty="0" err="1" smtClean="0">
                <a:solidFill>
                  <a:schemeClr val="accent2"/>
                </a:solidFill>
                <a:latin typeface="Comic Sans MS" pitchFamily="66" charset="0"/>
              </a:rPr>
              <a:t>verbe</a:t>
            </a:r>
            <a:r>
              <a:rPr lang="en-GB" sz="3400" dirty="0" smtClean="0">
                <a:solidFill>
                  <a:schemeClr val="accent2"/>
                </a:solidFill>
                <a:latin typeface="Comic Sans MS" pitchFamily="66" charset="0"/>
              </a:rPr>
              <a:t> qui </a:t>
            </a:r>
            <a:r>
              <a:rPr lang="en-GB" sz="3400" dirty="0" err="1" smtClean="0">
                <a:solidFill>
                  <a:schemeClr val="accent2"/>
                </a:solidFill>
                <a:latin typeface="Comic Sans MS" pitchFamily="66" charset="0"/>
              </a:rPr>
              <a:t>n’a</a:t>
            </a:r>
            <a:r>
              <a:rPr lang="en-GB" sz="3400" dirty="0" smtClean="0">
                <a:solidFill>
                  <a:schemeClr val="accent2"/>
                </a:solidFill>
                <a:latin typeface="Comic Sans MS" pitchFamily="66" charset="0"/>
              </a:rPr>
              <a:t> pas de </a:t>
            </a:r>
            <a:r>
              <a:rPr lang="en-GB" sz="3400" b="1" dirty="0" err="1" smtClean="0">
                <a:solidFill>
                  <a:srgbClr val="FF0000"/>
                </a:solidFill>
                <a:latin typeface="Comic Sans MS" pitchFamily="66" charset="0"/>
              </a:rPr>
              <a:t>vrai</a:t>
            </a:r>
            <a:r>
              <a:rPr lang="en-GB" sz="3400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GB" sz="3400" b="1" dirty="0" err="1" smtClean="0">
                <a:solidFill>
                  <a:srgbClr val="FF0000"/>
                </a:solidFill>
                <a:latin typeface="Comic Sans MS" pitchFamily="66" charset="0"/>
              </a:rPr>
              <a:t>sujet</a:t>
            </a:r>
            <a:r>
              <a:rPr lang="en-GB" sz="3400" dirty="0" smtClean="0">
                <a:solidFill>
                  <a:schemeClr val="accent2"/>
                </a:solidFill>
                <a:latin typeface="Comic Sans MS" pitchFamily="66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GB" sz="3400" dirty="0" smtClean="0">
                <a:solidFill>
                  <a:schemeClr val="accent2"/>
                </a:solidFill>
                <a:latin typeface="Comic Sans MS" pitchFamily="66" charset="0"/>
              </a:rPr>
              <a:t>Il </a:t>
            </a:r>
            <a:r>
              <a:rPr lang="en-GB" sz="3400" dirty="0" err="1" smtClean="0">
                <a:solidFill>
                  <a:schemeClr val="accent2"/>
                </a:solidFill>
                <a:latin typeface="Comic Sans MS" pitchFamily="66" charset="0"/>
              </a:rPr>
              <a:t>n’a</a:t>
            </a:r>
            <a:r>
              <a:rPr lang="en-GB" sz="3400" dirty="0" smtClean="0">
                <a:solidFill>
                  <a:schemeClr val="accent2"/>
                </a:solidFill>
                <a:latin typeface="Comic Sans MS" pitchFamily="66" charset="0"/>
              </a:rPr>
              <a:t> que la </a:t>
            </a:r>
            <a:r>
              <a:rPr lang="en-GB" sz="3400" smtClean="0">
                <a:solidFill>
                  <a:schemeClr val="accent2"/>
                </a:solidFill>
                <a:latin typeface="Comic Sans MS" pitchFamily="66" charset="0"/>
              </a:rPr>
              <a:t>forme </a:t>
            </a:r>
            <a:r>
              <a:rPr lang="en-GB" sz="3400" dirty="0" smtClean="0">
                <a:solidFill>
                  <a:schemeClr val="accent2"/>
                </a:solidFill>
                <a:latin typeface="Comic Sans MS" pitchFamily="66" charset="0"/>
              </a:rPr>
              <a:t>avec “</a:t>
            </a:r>
            <a:r>
              <a:rPr lang="en-GB" sz="3400" dirty="0" err="1" smtClean="0">
                <a:solidFill>
                  <a:schemeClr val="accent2"/>
                </a:solidFill>
                <a:latin typeface="Comic Sans MS" pitchFamily="66" charset="0"/>
              </a:rPr>
              <a:t>il</a:t>
            </a:r>
            <a:r>
              <a:rPr lang="en-GB" sz="3400" dirty="0" smtClean="0">
                <a:solidFill>
                  <a:schemeClr val="accent2"/>
                </a:solidFill>
                <a:latin typeface="Comic Sans MS" pitchFamily="66" charset="0"/>
              </a:rPr>
              <a:t>”</a:t>
            </a:r>
          </a:p>
          <a:p>
            <a:pPr>
              <a:spcBef>
                <a:spcPct val="50000"/>
              </a:spcBef>
            </a:pPr>
            <a:r>
              <a:rPr lang="en-GB" sz="3400" dirty="0" smtClean="0">
                <a:solidFill>
                  <a:schemeClr val="accent2"/>
                </a:solidFill>
                <a:latin typeface="Comic Sans MS" pitchFamily="66" charset="0"/>
              </a:rPr>
              <a:t>(</a:t>
            </a:r>
            <a:r>
              <a:rPr lang="en-GB" sz="3400" dirty="0" err="1" smtClean="0">
                <a:solidFill>
                  <a:schemeClr val="accent2"/>
                </a:solidFill>
                <a:latin typeface="Comic Sans MS" pitchFamily="66" charset="0"/>
              </a:rPr>
              <a:t>quelquefois</a:t>
            </a:r>
            <a:r>
              <a:rPr lang="en-GB" sz="3400" dirty="0" smtClean="0">
                <a:solidFill>
                  <a:schemeClr val="accent2"/>
                </a:solidFill>
                <a:latin typeface="Comic Sans MS" pitchFamily="66" charset="0"/>
              </a:rPr>
              <a:t> avec la </a:t>
            </a:r>
            <a:r>
              <a:rPr lang="en-GB" sz="3400" dirty="0" err="1" smtClean="0">
                <a:solidFill>
                  <a:schemeClr val="accent2"/>
                </a:solidFill>
                <a:latin typeface="Comic Sans MS" pitchFamily="66" charset="0"/>
              </a:rPr>
              <a:t>forme</a:t>
            </a:r>
            <a:r>
              <a:rPr lang="en-GB" sz="3400" dirty="0" smtClean="0">
                <a:solidFill>
                  <a:schemeClr val="accent2"/>
                </a:solidFill>
                <a:latin typeface="Comic Sans MS" pitchFamily="66" charset="0"/>
              </a:rPr>
              <a:t> “</a:t>
            </a:r>
            <a:r>
              <a:rPr lang="en-GB" sz="3400" dirty="0" err="1" smtClean="0">
                <a:solidFill>
                  <a:schemeClr val="accent2"/>
                </a:solidFill>
                <a:latin typeface="Comic Sans MS" pitchFamily="66" charset="0"/>
              </a:rPr>
              <a:t>ce</a:t>
            </a:r>
            <a:r>
              <a:rPr lang="en-GB" sz="3400" dirty="0" smtClean="0">
                <a:solidFill>
                  <a:schemeClr val="accent2"/>
                </a:solidFill>
                <a:latin typeface="Comic Sans MS" pitchFamily="66" charset="0"/>
              </a:rPr>
              <a:t>” </a:t>
            </a:r>
            <a:r>
              <a:rPr lang="en-GB" sz="3400" dirty="0" err="1" smtClean="0">
                <a:solidFill>
                  <a:schemeClr val="accent2"/>
                </a:solidFill>
                <a:latin typeface="Comic Sans MS" pitchFamily="66" charset="0"/>
              </a:rPr>
              <a:t>ou</a:t>
            </a:r>
            <a:r>
              <a:rPr lang="en-GB" sz="3400" dirty="0" smtClean="0">
                <a:solidFill>
                  <a:schemeClr val="accent2"/>
                </a:solidFill>
                <a:latin typeface="Comic Sans MS" pitchFamily="66" charset="0"/>
              </a:rPr>
              <a:t> “ </a:t>
            </a:r>
            <a:r>
              <a:rPr lang="en-GB" sz="3400" dirty="0" err="1" smtClean="0">
                <a:solidFill>
                  <a:schemeClr val="accent2"/>
                </a:solidFill>
                <a:latin typeface="Comic Sans MS" pitchFamily="66" charset="0"/>
              </a:rPr>
              <a:t>ça</a:t>
            </a:r>
            <a:r>
              <a:rPr lang="en-GB" sz="3400" dirty="0" smtClean="0">
                <a:solidFill>
                  <a:schemeClr val="accent2"/>
                </a:solidFill>
                <a:latin typeface="Comic Sans MS" pitchFamily="66" charset="0"/>
              </a:rPr>
              <a:t>”)</a:t>
            </a:r>
            <a:endParaRPr lang="en-GB" sz="3600" dirty="0">
              <a:solidFill>
                <a:schemeClr val="accent2"/>
              </a:solidFill>
            </a:endParaRPr>
          </a:p>
        </p:txBody>
      </p:sp>
      <p:sp>
        <p:nvSpPr>
          <p:cNvPr id="4107" name="WordArt 11"/>
          <p:cNvSpPr>
            <a:spLocks noChangeArrowheads="1" noChangeShapeType="1" noTextEdit="1"/>
          </p:cNvSpPr>
          <p:nvPr/>
        </p:nvSpPr>
        <p:spPr bwMode="auto">
          <a:xfrm>
            <a:off x="1475656" y="3933056"/>
            <a:ext cx="5472608" cy="15843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GB" sz="4800" kern="10" spc="9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omic Sans MS"/>
              </a:rPr>
              <a:t>Des </a:t>
            </a:r>
            <a:r>
              <a:rPr lang="en-GB" sz="4800" kern="10" spc="960" dirty="0" err="1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omic Sans MS"/>
              </a:rPr>
              <a:t>exemples</a:t>
            </a:r>
            <a:r>
              <a:rPr lang="en-GB" sz="4800" kern="10" spc="9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omic Sans MS"/>
              </a:rPr>
              <a:t>?</a:t>
            </a:r>
            <a:endParaRPr lang="en-GB" sz="4800" kern="10" spc="9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6750"/>
                            </p:stCondLst>
                            <p:childTnLst>
                              <p:par>
                                <p:cTn id="8" presetID="3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  <p:bldP spid="410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899592" y="548680"/>
            <a:ext cx="7992888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71500" indent="-571500">
              <a:spcBef>
                <a:spcPct val="50000"/>
              </a:spcBef>
              <a:buFontTx/>
              <a:buChar char="-"/>
              <a:defRPr/>
            </a:pPr>
            <a:r>
              <a:rPr lang="en-GB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Les </a:t>
            </a:r>
            <a:r>
              <a:rPr lang="en-GB" sz="40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verbes</a:t>
            </a:r>
            <a:r>
              <a:rPr lang="en-GB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qui </a:t>
            </a:r>
            <a:r>
              <a:rPr lang="en-GB" sz="40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décrivent</a:t>
            </a:r>
            <a:r>
              <a:rPr lang="en-GB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</a:p>
          <a:p>
            <a:pPr>
              <a:spcBef>
                <a:spcPct val="50000"/>
              </a:spcBef>
              <a:defRPr/>
            </a:pPr>
            <a:r>
              <a:rPr lang="en-GB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          </a:t>
            </a:r>
            <a:r>
              <a:rPr lang="en-GB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le temps</a:t>
            </a:r>
          </a:p>
          <a:p>
            <a:pPr>
              <a:spcBef>
                <a:spcPct val="50000"/>
              </a:spcBef>
              <a:defRPr/>
            </a:pPr>
            <a:endParaRPr lang="en-GB" sz="4000" b="1" dirty="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GB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Il </a:t>
            </a:r>
            <a:r>
              <a:rPr lang="en-GB" sz="40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pleut</a:t>
            </a:r>
            <a:r>
              <a:rPr lang="en-GB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/ </a:t>
            </a:r>
            <a:r>
              <a:rPr lang="en-GB" sz="40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il</a:t>
            </a:r>
            <a:r>
              <a:rPr lang="en-GB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fait </a:t>
            </a:r>
            <a:r>
              <a:rPr lang="en-GB" sz="40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froid</a:t>
            </a:r>
            <a:r>
              <a:rPr lang="en-GB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/ </a:t>
            </a:r>
            <a:r>
              <a:rPr lang="en-GB" sz="40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il</a:t>
            </a:r>
            <a:r>
              <a:rPr lang="en-GB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en-GB" sz="40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neige</a:t>
            </a:r>
            <a:r>
              <a:rPr lang="en-GB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en-GB" sz="40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etc</a:t>
            </a:r>
            <a:r>
              <a:rPr lang="en-GB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… </a:t>
            </a:r>
            <a:endParaRPr lang="en-GB" sz="4000" b="1" dirty="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4365104"/>
            <a:ext cx="2109712" cy="14786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719137" y="620688"/>
            <a:ext cx="842486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smtClean="0">
                <a:latin typeface="Comic Sans MS" pitchFamily="66" charset="0"/>
              </a:rPr>
              <a:t>Avec </a:t>
            </a:r>
            <a:r>
              <a:rPr lang="en-GB" sz="5400" dirty="0" smtClean="0">
                <a:solidFill>
                  <a:srgbClr val="FF0000"/>
                </a:solidFill>
                <a:latin typeface="Comic Sans MS" pitchFamily="66" charset="0"/>
              </a:rPr>
              <a:t>“ </a:t>
            </a:r>
            <a:r>
              <a:rPr lang="en-GB" sz="5400" dirty="0" err="1" smtClean="0">
                <a:solidFill>
                  <a:srgbClr val="FF0000"/>
                </a:solidFill>
                <a:latin typeface="Comic Sans MS" pitchFamily="66" charset="0"/>
              </a:rPr>
              <a:t>être</a:t>
            </a:r>
            <a:r>
              <a:rPr lang="en-GB" sz="5400" dirty="0" smtClean="0">
                <a:solidFill>
                  <a:srgbClr val="FF0000"/>
                </a:solidFill>
                <a:latin typeface="Comic Sans MS" pitchFamily="66" charset="0"/>
              </a:rPr>
              <a:t>” </a:t>
            </a:r>
            <a:r>
              <a:rPr lang="en-GB" dirty="0" smtClean="0">
                <a:latin typeface="Comic Sans MS" pitchFamily="66" charset="0"/>
              </a:rPr>
              <a:t>– “</a:t>
            </a:r>
            <a:r>
              <a:rPr lang="en-GB" sz="5400" dirty="0" err="1" smtClean="0">
                <a:solidFill>
                  <a:srgbClr val="FF0000"/>
                </a:solidFill>
                <a:latin typeface="Comic Sans MS" pitchFamily="66" charset="0"/>
              </a:rPr>
              <a:t>avoir</a:t>
            </a:r>
            <a:r>
              <a:rPr lang="en-GB" dirty="0" smtClean="0">
                <a:latin typeface="Comic Sans MS" pitchFamily="66" charset="0"/>
              </a:rPr>
              <a:t>” – “</a:t>
            </a:r>
            <a:r>
              <a:rPr lang="en-GB" sz="5400" dirty="0" err="1" smtClean="0">
                <a:solidFill>
                  <a:srgbClr val="FF0000"/>
                </a:solidFill>
                <a:latin typeface="Comic Sans MS" pitchFamily="66" charset="0"/>
              </a:rPr>
              <a:t>aller</a:t>
            </a:r>
            <a:r>
              <a:rPr lang="en-GB" dirty="0" smtClean="0">
                <a:latin typeface="Comic Sans MS" pitchFamily="66" charset="0"/>
              </a:rPr>
              <a:t>” 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2" name="Picture 11" descr="poisson0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96988" y="5733256"/>
            <a:ext cx="1296988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own Arrow 2"/>
          <p:cNvSpPr/>
          <p:nvPr/>
        </p:nvSpPr>
        <p:spPr>
          <a:xfrm>
            <a:off x="2699792" y="2286412"/>
            <a:ext cx="648072" cy="15841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6361" y="2261565"/>
            <a:ext cx="743776" cy="16338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8634" y="2329787"/>
            <a:ext cx="743776" cy="163387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9137" y="4365104"/>
            <a:ext cx="80293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Il </a:t>
            </a:r>
            <a:r>
              <a:rPr lang="en-GB" dirty="0" err="1" smtClean="0"/>
              <a:t>est</a:t>
            </a:r>
            <a:r>
              <a:rPr lang="en-GB" dirty="0" smtClean="0"/>
              <a:t> 2 </a:t>
            </a:r>
            <a:r>
              <a:rPr lang="en-GB" dirty="0" err="1" smtClean="0"/>
              <a:t>heures</a:t>
            </a:r>
            <a:r>
              <a:rPr lang="en-GB" dirty="0" smtClean="0"/>
              <a:t>        </a:t>
            </a:r>
            <a:r>
              <a:rPr lang="en-GB" dirty="0" err="1" smtClean="0"/>
              <a:t>il</a:t>
            </a:r>
            <a:r>
              <a:rPr lang="en-GB" dirty="0" smtClean="0"/>
              <a:t> y a        </a:t>
            </a:r>
            <a:r>
              <a:rPr lang="en-GB" dirty="0" err="1" smtClean="0"/>
              <a:t>ça</a:t>
            </a:r>
            <a:r>
              <a:rPr lang="en-GB" dirty="0" smtClean="0"/>
              <a:t> </a:t>
            </a:r>
            <a:r>
              <a:rPr lang="en-GB" dirty="0" err="1" smtClean="0"/>
              <a:t>va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404664"/>
            <a:ext cx="7344816" cy="792088"/>
          </a:xfrm>
          <a:solidFill>
            <a:srgbClr val="FFC000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D’autres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verbes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…</a:t>
            </a:r>
            <a:endParaRPr lang="en-GB" b="1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924847"/>
              </p:ext>
            </p:extLst>
          </p:nvPr>
        </p:nvGraphicFramePr>
        <p:xfrm>
          <a:off x="683568" y="1484784"/>
          <a:ext cx="7776864" cy="5029208"/>
        </p:xfrm>
        <a:graphic>
          <a:graphicData uri="http://schemas.openxmlformats.org/drawingml/2006/table">
            <a:tbl>
              <a:tblPr/>
              <a:tblGrid>
                <a:gridCol w="7776864"/>
              </a:tblGrid>
              <a:tr h="3932238">
                <a:tc>
                  <a:txBody>
                    <a:bodyPr/>
                    <a:lstStyle/>
                    <a:p>
                      <a:pPr marL="571500" indent="-57150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36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s’agir</a:t>
                      </a:r>
                      <a:r>
                        <a:rPr lang="en-GB" sz="3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:  </a:t>
                      </a:r>
                      <a:r>
                        <a:rPr lang="en-GB" sz="3600" b="1" i="1" dirty="0" err="1" smtClean="0">
                          <a:solidFill>
                            <a:srgbClr val="FF0000"/>
                          </a:solidFill>
                        </a:rPr>
                        <a:t>il</a:t>
                      </a:r>
                      <a:r>
                        <a:rPr lang="en-GB" sz="3600" b="1" i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3600" b="1" i="1" dirty="0" err="1" smtClean="0">
                          <a:solidFill>
                            <a:srgbClr val="FF0000"/>
                          </a:solidFill>
                        </a:rPr>
                        <a:t>s’agit</a:t>
                      </a:r>
                      <a:r>
                        <a:rPr lang="en-GB" sz="3600" b="1" i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36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d’une</a:t>
                      </a:r>
                      <a:r>
                        <a:rPr lang="en-GB" sz="3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histoire</a:t>
                      </a:r>
                    </a:p>
                    <a:p>
                      <a:pPr marL="571500" indent="-57150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36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suffir</a:t>
                      </a:r>
                      <a:r>
                        <a:rPr lang="en-GB" sz="3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:  </a:t>
                      </a:r>
                      <a:r>
                        <a:rPr lang="en-GB" sz="3600" b="1" i="1" dirty="0" err="1" smtClean="0">
                          <a:solidFill>
                            <a:srgbClr val="FF0000"/>
                          </a:solidFill>
                        </a:rPr>
                        <a:t>il</a:t>
                      </a:r>
                      <a:r>
                        <a:rPr lang="en-GB" sz="3600" b="1" i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3600" b="1" i="1" dirty="0" err="1" smtClean="0">
                          <a:solidFill>
                            <a:srgbClr val="FF0000"/>
                          </a:solidFill>
                        </a:rPr>
                        <a:t>suffit</a:t>
                      </a:r>
                      <a:r>
                        <a:rPr lang="en-GB" sz="3600" b="1" i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3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de </a:t>
                      </a:r>
                      <a:r>
                        <a:rPr lang="en-GB" sz="36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comprendre</a:t>
                      </a:r>
                      <a:endParaRPr lang="en-GB" sz="360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marL="571500" indent="-57150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36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falloir</a:t>
                      </a:r>
                      <a:r>
                        <a:rPr lang="en-GB" sz="3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: </a:t>
                      </a:r>
                      <a:r>
                        <a:rPr lang="en-GB" sz="3600" b="1" i="1" dirty="0" err="1" smtClean="0">
                          <a:solidFill>
                            <a:srgbClr val="FF0000"/>
                          </a:solidFill>
                        </a:rPr>
                        <a:t>il</a:t>
                      </a:r>
                      <a:r>
                        <a:rPr lang="en-GB" sz="3600" b="1" i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3600" b="1" i="1" dirty="0" err="1" smtClean="0">
                          <a:solidFill>
                            <a:srgbClr val="FF0000"/>
                          </a:solidFill>
                        </a:rPr>
                        <a:t>faut</a:t>
                      </a:r>
                      <a:r>
                        <a:rPr lang="en-GB" sz="3600" b="1" i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36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travailler</a:t>
                      </a:r>
                      <a:endParaRPr lang="en-GB" sz="360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marL="571500" indent="-57150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36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valoir</a:t>
                      </a:r>
                      <a:r>
                        <a:rPr lang="en-GB" sz="3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: </a:t>
                      </a:r>
                      <a:r>
                        <a:rPr lang="en-GB" sz="3600" b="1" i="1" dirty="0" err="1" smtClean="0">
                          <a:solidFill>
                            <a:srgbClr val="FF0000"/>
                          </a:solidFill>
                        </a:rPr>
                        <a:t>ça</a:t>
                      </a:r>
                      <a:r>
                        <a:rPr lang="en-GB" sz="3600" b="1" i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3600" b="1" i="1" dirty="0" err="1" smtClean="0">
                          <a:solidFill>
                            <a:srgbClr val="FF0000"/>
                          </a:solidFill>
                        </a:rPr>
                        <a:t>vaut</a:t>
                      </a:r>
                      <a:r>
                        <a:rPr lang="en-GB" sz="3600" b="1" i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3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la </a:t>
                      </a:r>
                      <a:r>
                        <a:rPr lang="en-GB" sz="36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peine</a:t>
                      </a:r>
                      <a:endParaRPr lang="en-GB" sz="360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marL="571500" indent="-57150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3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se passer:  </a:t>
                      </a:r>
                      <a:r>
                        <a:rPr lang="en-GB" sz="3600" b="1" i="1" dirty="0" err="1" smtClean="0">
                          <a:solidFill>
                            <a:srgbClr val="FF0000"/>
                          </a:solidFill>
                        </a:rPr>
                        <a:t>ça</a:t>
                      </a:r>
                      <a:r>
                        <a:rPr lang="en-GB" sz="3600" b="1" i="1" dirty="0" smtClean="0">
                          <a:solidFill>
                            <a:srgbClr val="FF0000"/>
                          </a:solidFill>
                        </a:rPr>
                        <a:t> se </a:t>
                      </a:r>
                      <a:r>
                        <a:rPr lang="en-GB" sz="3600" b="1" i="1" dirty="0" err="1" smtClean="0">
                          <a:solidFill>
                            <a:srgbClr val="FF0000"/>
                          </a:solidFill>
                        </a:rPr>
                        <a:t>passe</a:t>
                      </a:r>
                      <a:r>
                        <a:rPr lang="en-GB" sz="3600" b="1" i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36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en</a:t>
                      </a:r>
                      <a:r>
                        <a:rPr lang="en-GB" sz="3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France</a:t>
                      </a:r>
                    </a:p>
                    <a:p>
                      <a:pPr marL="571500" indent="-57150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36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sembler</a:t>
                      </a:r>
                      <a:r>
                        <a:rPr lang="en-GB" sz="3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: </a:t>
                      </a:r>
                      <a:r>
                        <a:rPr lang="en-GB" sz="3600" b="1" i="1" dirty="0" err="1" smtClean="0">
                          <a:solidFill>
                            <a:srgbClr val="FF0000"/>
                          </a:solidFill>
                        </a:rPr>
                        <a:t>il</a:t>
                      </a:r>
                      <a:r>
                        <a:rPr lang="en-GB" sz="3600" b="1" i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3600" b="1" i="1" dirty="0" err="1" smtClean="0">
                          <a:solidFill>
                            <a:srgbClr val="FF0000"/>
                          </a:solidFill>
                        </a:rPr>
                        <a:t>semble</a:t>
                      </a:r>
                      <a:r>
                        <a:rPr lang="en-GB" sz="3600" b="1" i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36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qu’il</a:t>
                      </a:r>
                      <a:r>
                        <a:rPr lang="en-GB" sz="3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36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soit</a:t>
                      </a:r>
                      <a:r>
                        <a:rPr lang="en-GB" sz="3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…</a:t>
                      </a:r>
                    </a:p>
                    <a:p>
                      <a:pPr marL="571500" indent="-57150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36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arriver</a:t>
                      </a:r>
                      <a:r>
                        <a:rPr lang="en-GB" sz="3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:  </a:t>
                      </a:r>
                      <a:r>
                        <a:rPr lang="en-GB" sz="3600" b="1" i="1" dirty="0" err="1" smtClean="0">
                          <a:solidFill>
                            <a:srgbClr val="FF0000"/>
                          </a:solidFill>
                        </a:rPr>
                        <a:t>il</a:t>
                      </a:r>
                      <a:r>
                        <a:rPr lang="en-GB" sz="3600" b="1" i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3600" b="1" i="1" dirty="0" err="1" smtClean="0">
                          <a:solidFill>
                            <a:srgbClr val="FF0000"/>
                          </a:solidFill>
                        </a:rPr>
                        <a:t>m’arrive</a:t>
                      </a:r>
                      <a:r>
                        <a:rPr lang="en-GB" sz="3600" b="1" i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3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de </a:t>
                      </a:r>
                      <a:r>
                        <a:rPr lang="en-GB" sz="36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regarder</a:t>
                      </a:r>
                      <a:endParaRPr lang="en-GB" sz="360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marL="571500" indent="-57150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3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se </a:t>
                      </a:r>
                      <a:r>
                        <a:rPr lang="en-GB" sz="36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pouvoir</a:t>
                      </a:r>
                      <a:r>
                        <a:rPr lang="en-GB" sz="3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: </a:t>
                      </a:r>
                      <a:r>
                        <a:rPr lang="en-GB" sz="3600" b="1" i="1" dirty="0" err="1" smtClean="0">
                          <a:solidFill>
                            <a:srgbClr val="FF0000"/>
                          </a:solidFill>
                        </a:rPr>
                        <a:t>il</a:t>
                      </a:r>
                      <a:r>
                        <a:rPr lang="en-GB" sz="3600" b="1" i="1" dirty="0" smtClean="0">
                          <a:solidFill>
                            <a:srgbClr val="FF0000"/>
                          </a:solidFill>
                        </a:rPr>
                        <a:t> se </a:t>
                      </a:r>
                      <a:r>
                        <a:rPr lang="en-GB" sz="3600" b="1" i="1" dirty="0" err="1" smtClean="0">
                          <a:solidFill>
                            <a:srgbClr val="FF0000"/>
                          </a:solidFill>
                        </a:rPr>
                        <a:t>peut</a:t>
                      </a:r>
                      <a:r>
                        <a:rPr lang="en-GB" sz="3600" b="1" i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3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que je </a:t>
                      </a:r>
                      <a:r>
                        <a:rPr lang="en-GB" sz="36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fasse</a:t>
                      </a:r>
                      <a:endParaRPr lang="en-GB" sz="360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marL="571500" indent="-571500" algn="l">
                        <a:buFont typeface="Wingdings" panose="05000000000000000000" pitchFamily="2" charset="2"/>
                        <a:buChar char="q"/>
                      </a:pPr>
                      <a:endParaRPr lang="en-GB" sz="36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91455" marR="91455" marT="45724" marB="45724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802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95536" y="1052736"/>
            <a:ext cx="8280920" cy="477053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smtClean="0">
                <a:solidFill>
                  <a:srgbClr val="FFFF99"/>
                </a:solidFill>
                <a:latin typeface="Comic Sans MS" pitchFamily="66" charset="0"/>
              </a:rPr>
              <a:t>Les expressions </a:t>
            </a:r>
            <a:r>
              <a:rPr lang="en-GB" dirty="0" err="1" smtClean="0">
                <a:solidFill>
                  <a:srgbClr val="FFFF99"/>
                </a:solidFill>
                <a:latin typeface="Comic Sans MS" pitchFamily="66" charset="0"/>
              </a:rPr>
              <a:t>impersonnelles</a:t>
            </a:r>
            <a:r>
              <a:rPr lang="en-GB" dirty="0" smtClean="0">
                <a:solidFill>
                  <a:srgbClr val="FFFF99"/>
                </a:solidFill>
                <a:latin typeface="Comic Sans MS" pitchFamily="66" charset="0"/>
              </a:rPr>
              <a:t> </a:t>
            </a:r>
            <a:r>
              <a:rPr lang="en-GB" dirty="0" err="1" smtClean="0">
                <a:solidFill>
                  <a:srgbClr val="FFFF99"/>
                </a:solidFill>
                <a:latin typeface="Comic Sans MS" pitchFamily="66" charset="0"/>
              </a:rPr>
              <a:t>sont</a:t>
            </a:r>
            <a:r>
              <a:rPr lang="en-GB" dirty="0" smtClean="0">
                <a:solidFill>
                  <a:srgbClr val="FFFF99"/>
                </a:solidFill>
                <a:latin typeface="Comic Sans MS" pitchFamily="66" charset="0"/>
              </a:rPr>
              <a:t> </a:t>
            </a:r>
            <a:r>
              <a:rPr lang="en-GB" dirty="0" err="1" smtClean="0">
                <a:solidFill>
                  <a:srgbClr val="FFFF99"/>
                </a:solidFill>
                <a:latin typeface="Comic Sans MS" pitchFamily="66" charset="0"/>
              </a:rPr>
              <a:t>introduites</a:t>
            </a:r>
            <a:r>
              <a:rPr lang="en-GB" dirty="0" smtClean="0">
                <a:solidFill>
                  <a:srgbClr val="FFFF99"/>
                </a:solidFill>
                <a:latin typeface="Comic Sans MS" pitchFamily="66" charset="0"/>
              </a:rPr>
              <a:t> par </a:t>
            </a:r>
          </a:p>
          <a:p>
            <a:pPr>
              <a:spcBef>
                <a:spcPct val="50000"/>
              </a:spcBef>
            </a:pP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</a:rPr>
              <a:t>   I    </a:t>
            </a:r>
            <a:r>
              <a:rPr lang="en-GB" b="1" i="1" dirty="0" err="1" smtClean="0">
                <a:solidFill>
                  <a:srgbClr val="FF0000"/>
                </a:solidFill>
                <a:latin typeface="Comic Sans MS" pitchFamily="66" charset="0"/>
              </a:rPr>
              <a:t>il</a:t>
            </a: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b="1" i="1" dirty="0" err="1" smtClean="0">
                <a:solidFill>
                  <a:srgbClr val="FF0000"/>
                </a:solidFill>
                <a:latin typeface="Comic Sans MS" pitchFamily="66" charset="0"/>
              </a:rPr>
              <a:t>est</a:t>
            </a: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</a:rPr>
              <a:t>  </a:t>
            </a:r>
            <a:r>
              <a:rPr lang="en-GB" dirty="0" smtClean="0">
                <a:solidFill>
                  <a:srgbClr val="FFFF99"/>
                </a:solidFill>
                <a:latin typeface="Comic Sans MS" pitchFamily="66" charset="0"/>
              </a:rPr>
              <a:t>/ </a:t>
            </a:r>
            <a:r>
              <a:rPr lang="en-GB" b="1" i="1" dirty="0" err="1" smtClean="0">
                <a:solidFill>
                  <a:srgbClr val="FF0000"/>
                </a:solidFill>
                <a:latin typeface="Comic Sans MS" pitchFamily="66" charset="0"/>
              </a:rPr>
              <a:t>c’est</a:t>
            </a: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dirty="0" smtClean="0">
                <a:solidFill>
                  <a:srgbClr val="FFFF99"/>
                </a:solidFill>
                <a:latin typeface="Comic Sans MS" pitchFamily="66" charset="0"/>
              </a:rPr>
              <a:t>+ adjective</a:t>
            </a:r>
          </a:p>
          <a:p>
            <a:pPr>
              <a:spcBef>
                <a:spcPct val="50000"/>
              </a:spcBef>
            </a:pPr>
            <a:r>
              <a:rPr lang="en-GB" dirty="0">
                <a:solidFill>
                  <a:srgbClr val="FFFF99"/>
                </a:solidFill>
                <a:latin typeface="Comic Sans MS" pitchFamily="66" charset="0"/>
              </a:rPr>
              <a:t> </a:t>
            </a:r>
            <a:r>
              <a:rPr lang="en-GB" dirty="0" smtClean="0">
                <a:solidFill>
                  <a:srgbClr val="FFFF99"/>
                </a:solidFill>
                <a:latin typeface="Comic Sans MS" pitchFamily="66" charset="0"/>
              </a:rPr>
              <a:t>                   (</a:t>
            </a:r>
            <a:r>
              <a:rPr lang="en-GB" dirty="0" err="1" smtClean="0">
                <a:solidFill>
                  <a:srgbClr val="FFFF99"/>
                </a:solidFill>
                <a:latin typeface="Comic Sans MS" pitchFamily="66" charset="0"/>
              </a:rPr>
              <a:t>moins</a:t>
            </a:r>
            <a:r>
              <a:rPr lang="en-GB" dirty="0" smtClean="0">
                <a:solidFill>
                  <a:srgbClr val="FFFF99"/>
                </a:solidFill>
                <a:latin typeface="Comic Sans MS" pitchFamily="66" charset="0"/>
              </a:rPr>
              <a:t> </a:t>
            </a:r>
            <a:r>
              <a:rPr lang="en-GB" dirty="0" err="1" smtClean="0">
                <a:solidFill>
                  <a:srgbClr val="FFFF99"/>
                </a:solidFill>
                <a:latin typeface="Comic Sans MS" pitchFamily="66" charset="0"/>
              </a:rPr>
              <a:t>formel</a:t>
            </a:r>
            <a:r>
              <a:rPr lang="en-GB" dirty="0" smtClean="0">
                <a:solidFill>
                  <a:srgbClr val="FFFF99"/>
                </a:solidFill>
                <a:latin typeface="Comic Sans MS" pitchFamily="66" charset="0"/>
              </a:rPr>
              <a:t>)</a:t>
            </a:r>
          </a:p>
          <a:p>
            <a:pPr>
              <a:spcBef>
                <a:spcPct val="50000"/>
              </a:spcBef>
            </a:pPr>
            <a:endParaRPr lang="en-GB" dirty="0">
              <a:solidFill>
                <a:srgbClr val="FFFF99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GB" dirty="0" smtClean="0">
                <a:solidFill>
                  <a:srgbClr val="FFFF99"/>
                </a:solidFill>
                <a:latin typeface="Comic Sans MS" pitchFamily="66" charset="0"/>
              </a:rPr>
              <a:t>Ex: </a:t>
            </a:r>
            <a:r>
              <a:rPr lang="en-GB" dirty="0" err="1" smtClean="0">
                <a:solidFill>
                  <a:srgbClr val="FFFF99"/>
                </a:solidFill>
                <a:latin typeface="Comic Sans MS" pitchFamily="66" charset="0"/>
              </a:rPr>
              <a:t>il</a:t>
            </a:r>
            <a:r>
              <a:rPr lang="en-GB" dirty="0" smtClean="0">
                <a:solidFill>
                  <a:srgbClr val="FFFF99"/>
                </a:solidFill>
                <a:latin typeface="Comic Sans MS" pitchFamily="66" charset="0"/>
              </a:rPr>
              <a:t> </a:t>
            </a:r>
            <a:r>
              <a:rPr lang="en-GB" dirty="0" err="1" smtClean="0">
                <a:solidFill>
                  <a:srgbClr val="FFFF99"/>
                </a:solidFill>
                <a:latin typeface="Comic Sans MS" pitchFamily="66" charset="0"/>
              </a:rPr>
              <a:t>est</a:t>
            </a:r>
            <a:r>
              <a:rPr lang="en-GB" dirty="0" smtClean="0">
                <a:solidFill>
                  <a:srgbClr val="FFFF99"/>
                </a:solidFill>
                <a:latin typeface="Comic Sans MS" pitchFamily="66" charset="0"/>
              </a:rPr>
              <a:t> </a:t>
            </a:r>
            <a:r>
              <a:rPr lang="en-GB" dirty="0" err="1" smtClean="0">
                <a:solidFill>
                  <a:srgbClr val="FFFF99"/>
                </a:solidFill>
                <a:latin typeface="Comic Sans MS" pitchFamily="66" charset="0"/>
              </a:rPr>
              <a:t>essentiel</a:t>
            </a:r>
            <a:r>
              <a:rPr lang="en-GB" dirty="0" smtClean="0">
                <a:solidFill>
                  <a:srgbClr val="FFFF99"/>
                </a:solidFill>
                <a:latin typeface="Comic Sans MS" pitchFamily="66" charset="0"/>
              </a:rPr>
              <a:t> de </a:t>
            </a:r>
            <a:r>
              <a:rPr lang="en-GB" dirty="0" err="1" smtClean="0">
                <a:solidFill>
                  <a:srgbClr val="FFFF99"/>
                </a:solidFill>
                <a:latin typeface="Comic Sans MS" pitchFamily="66" charset="0"/>
              </a:rPr>
              <a:t>réviser</a:t>
            </a:r>
            <a:r>
              <a:rPr lang="en-GB" dirty="0" smtClean="0">
                <a:solidFill>
                  <a:srgbClr val="FFFF99"/>
                </a:solidFill>
                <a:latin typeface="Comic Sans MS" pitchFamily="66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GB" dirty="0">
                <a:solidFill>
                  <a:srgbClr val="FFFF99"/>
                </a:solidFill>
                <a:latin typeface="Comic Sans MS" pitchFamily="66" charset="0"/>
              </a:rPr>
              <a:t> </a:t>
            </a:r>
            <a:r>
              <a:rPr lang="en-GB" dirty="0" smtClean="0">
                <a:solidFill>
                  <a:srgbClr val="FFFF99"/>
                </a:solidFill>
                <a:latin typeface="Comic Sans MS" pitchFamily="66" charset="0"/>
              </a:rPr>
              <a:t>     </a:t>
            </a:r>
            <a:r>
              <a:rPr lang="en-GB" dirty="0" smtClean="0">
                <a:solidFill>
                  <a:srgbClr val="FFFF99"/>
                </a:solidFill>
                <a:latin typeface="Comic Sans MS" pitchFamily="66" charset="0"/>
              </a:rPr>
              <a:t>son  </a:t>
            </a:r>
            <a:r>
              <a:rPr lang="en-GB" dirty="0" err="1" smtClean="0">
                <a:solidFill>
                  <a:srgbClr val="FFFF99"/>
                </a:solidFill>
                <a:latin typeface="Comic Sans MS" pitchFamily="66" charset="0"/>
              </a:rPr>
              <a:t>vocabulaire</a:t>
            </a:r>
            <a:r>
              <a:rPr lang="en-GB" dirty="0" smtClean="0">
                <a:solidFill>
                  <a:srgbClr val="FFFF99"/>
                </a:solidFill>
                <a:latin typeface="Comic Sans MS" pitchFamily="66" charset="0"/>
              </a:rPr>
              <a:t>!!!</a:t>
            </a:r>
            <a:endParaRPr lang="en-GB" dirty="0">
              <a:solidFill>
                <a:srgbClr val="FFFF99"/>
              </a:solidFill>
              <a:latin typeface="Comic Sans MS" pitchFamily="66" charset="0"/>
            </a:endParaRPr>
          </a:p>
        </p:txBody>
      </p:sp>
      <p:sp>
        <p:nvSpPr>
          <p:cNvPr id="2" name="Down Arrow 1"/>
          <p:cNvSpPr/>
          <p:nvPr/>
        </p:nvSpPr>
        <p:spPr>
          <a:xfrm>
            <a:off x="4139952" y="2997485"/>
            <a:ext cx="117727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188640"/>
            <a:ext cx="7344816" cy="1224136"/>
          </a:xfrm>
          <a:solidFill>
            <a:srgbClr val="FFC000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6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GB" sz="36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en-GB" sz="36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GB" sz="36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en-GB" sz="3600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Certains</a:t>
            </a:r>
            <a:r>
              <a:rPr lang="en-GB" sz="36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3600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verbes</a:t>
            </a:r>
            <a:r>
              <a:rPr lang="en-GB" sz="36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3600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ou</a:t>
            </a:r>
            <a:r>
              <a:rPr lang="en-GB" sz="36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expressions </a:t>
            </a:r>
            <a:r>
              <a:rPr lang="en-GB" sz="3600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sont</a:t>
            </a:r>
            <a:r>
              <a:rPr lang="en-GB" sz="36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3600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suivis</a:t>
            </a:r>
            <a:r>
              <a:rPr lang="en-GB" sz="36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de:</a:t>
            </a:r>
            <a:endParaRPr lang="en-GB" sz="3600" b="1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636513"/>
              </p:ext>
            </p:extLst>
          </p:nvPr>
        </p:nvGraphicFramePr>
        <p:xfrm>
          <a:off x="683568" y="1628800"/>
          <a:ext cx="8064896" cy="5029208"/>
        </p:xfrm>
        <a:graphic>
          <a:graphicData uri="http://schemas.openxmlformats.org/drawingml/2006/table">
            <a:tbl>
              <a:tblPr/>
              <a:tblGrid>
                <a:gridCol w="8064896"/>
              </a:tblGrid>
              <a:tr h="5029208">
                <a:tc>
                  <a:txBody>
                    <a:bodyPr/>
                    <a:lstStyle/>
                    <a:p>
                      <a:pPr marL="571500" indent="-57150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un </a:t>
                      </a:r>
                      <a:r>
                        <a:rPr lang="en-GB" sz="3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infinitif</a:t>
                      </a:r>
                      <a:r>
                        <a:rPr lang="en-GB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:  </a:t>
                      </a:r>
                      <a:r>
                        <a:rPr lang="en-GB" sz="3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il</a:t>
                      </a:r>
                      <a:r>
                        <a:rPr lang="en-GB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3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faut</a:t>
                      </a:r>
                      <a:r>
                        <a:rPr lang="en-GB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manger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en-GB" sz="320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marL="571500" indent="-57150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à + </a:t>
                      </a:r>
                      <a:r>
                        <a:rPr lang="en-GB" sz="3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infinif</a:t>
                      </a:r>
                      <a:r>
                        <a:rPr lang="en-GB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:   </a:t>
                      </a:r>
                      <a:r>
                        <a:rPr lang="en-GB" sz="3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c’est</a:t>
                      </a:r>
                      <a:r>
                        <a:rPr lang="en-GB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difficile </a:t>
                      </a:r>
                      <a:r>
                        <a:rPr lang="en-GB" sz="3200" b="1" i="1" dirty="0" smtClean="0">
                          <a:solidFill>
                            <a:srgbClr val="FF0000"/>
                          </a:solidFill>
                        </a:rPr>
                        <a:t>à</a:t>
                      </a:r>
                      <a:r>
                        <a:rPr lang="en-GB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dire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en-GB" sz="320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marL="571500" indent="-57150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de + infinitive</a:t>
                      </a:r>
                      <a:r>
                        <a:rPr lang="en-GB" sz="3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+ </a:t>
                      </a:r>
                      <a:r>
                        <a:rPr lang="en-GB" sz="3200" baseline="0" dirty="0" smtClean="0">
                          <a:solidFill>
                            <a:srgbClr val="FFFF00"/>
                          </a:solidFill>
                        </a:rPr>
                        <a:t>objet</a:t>
                      </a:r>
                      <a:r>
                        <a:rPr lang="en-GB" sz="3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:</a:t>
                      </a:r>
                      <a:r>
                        <a:rPr lang="en-GB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 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en-GB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     </a:t>
                      </a:r>
                      <a:r>
                        <a:rPr lang="en-GB" sz="3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c’est</a:t>
                      </a:r>
                      <a:r>
                        <a:rPr lang="en-GB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important </a:t>
                      </a:r>
                      <a:r>
                        <a:rPr lang="en-GB" sz="3200" b="1" i="1" dirty="0" smtClean="0">
                          <a:solidFill>
                            <a:srgbClr val="FF0000"/>
                          </a:solidFill>
                        </a:rPr>
                        <a:t>de</a:t>
                      </a:r>
                      <a:r>
                        <a:rPr lang="en-GB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faire </a:t>
                      </a:r>
                      <a:r>
                        <a:rPr lang="en-GB" sz="3200" b="1" i="1" dirty="0" err="1" smtClean="0">
                          <a:solidFill>
                            <a:srgbClr val="FF0000"/>
                          </a:solidFill>
                        </a:rPr>
                        <a:t>ses</a:t>
                      </a:r>
                      <a:r>
                        <a:rPr lang="en-GB" sz="3200" b="1" i="1" dirty="0" smtClean="0">
                          <a:solidFill>
                            <a:srgbClr val="FF0000"/>
                          </a:solidFill>
                        </a:rPr>
                        <a:t> devoirs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en-GB" sz="3200" b="1" i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571500" indent="-57150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3200" b="1" i="1" dirty="0" smtClean="0">
                          <a:solidFill>
                            <a:srgbClr val="FF0000"/>
                          </a:solidFill>
                        </a:rPr>
                        <a:t>que</a:t>
                      </a:r>
                      <a:r>
                        <a:rPr lang="en-GB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+ </a:t>
                      </a:r>
                      <a:r>
                        <a:rPr lang="en-GB" sz="3200" dirty="0" err="1" smtClean="0">
                          <a:solidFill>
                            <a:srgbClr val="FFFF00"/>
                          </a:solidFill>
                        </a:rPr>
                        <a:t>subjonctif</a:t>
                      </a:r>
                      <a:r>
                        <a:rPr lang="en-GB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!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en-GB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     </a:t>
                      </a:r>
                      <a:r>
                        <a:rPr lang="en-GB" sz="3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il</a:t>
                      </a:r>
                      <a:r>
                        <a:rPr lang="en-GB" sz="3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3200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est</a:t>
                      </a:r>
                      <a:r>
                        <a:rPr lang="en-GB" sz="3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important </a:t>
                      </a:r>
                      <a:r>
                        <a:rPr lang="en-GB" sz="3200" b="1" i="1" baseline="0" dirty="0" err="1" smtClean="0">
                          <a:solidFill>
                            <a:srgbClr val="FF3300"/>
                          </a:solidFill>
                        </a:rPr>
                        <a:t>qu</a:t>
                      </a:r>
                      <a:r>
                        <a:rPr lang="en-GB" sz="3200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’on</a:t>
                      </a:r>
                      <a:r>
                        <a:rPr lang="en-GB" sz="3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3200" b="1" i="1" baseline="0" dirty="0" err="1" smtClean="0">
                          <a:solidFill>
                            <a:srgbClr val="FF3300"/>
                          </a:solidFill>
                        </a:rPr>
                        <a:t>fasse</a:t>
                      </a:r>
                      <a:r>
                        <a:rPr lang="en-GB" sz="3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3200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nos</a:t>
                      </a:r>
                      <a:r>
                        <a:rPr lang="en-GB" sz="3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devoirs</a:t>
                      </a:r>
                      <a:endParaRPr lang="en-GB" sz="320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en-GB" sz="36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91455" marR="91455" marT="45724" marB="45724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85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104251"/>
            <a:ext cx="8229600" cy="648177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 smtClean="0"/>
              <a:t>           </a:t>
            </a:r>
            <a:r>
              <a:rPr lang="en-GB" b="1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</a:t>
            </a:r>
            <a:r>
              <a:rPr lang="en-GB" dirty="0" smtClean="0"/>
              <a:t> </a:t>
            </a:r>
            <a:r>
              <a:rPr lang="en-GB" b="1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votre</a:t>
            </a:r>
            <a:r>
              <a:rPr lang="en-GB" b="1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tour </a:t>
            </a:r>
            <a:r>
              <a:rPr lang="en-GB" b="1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maintenant</a:t>
            </a:r>
            <a:r>
              <a:rPr lang="en-GB" b="1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…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299711"/>
            <a:ext cx="73466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1.  It’s high time that he recycled his household</a:t>
            </a:r>
            <a:endParaRPr lang="en-GB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98585" y="1771926"/>
            <a:ext cx="8892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99CCFF"/>
                </a:solidFill>
              </a:rPr>
              <a:t>1</a:t>
            </a:r>
            <a:r>
              <a:rPr lang="en-GB" dirty="0" smtClean="0">
                <a:solidFill>
                  <a:srgbClr val="99CCFF"/>
                </a:solidFill>
              </a:rPr>
              <a:t>.  </a:t>
            </a:r>
            <a:r>
              <a:rPr lang="en-GB" sz="2000" b="1" dirty="0" smtClean="0">
                <a:solidFill>
                  <a:srgbClr val="99CCFF"/>
                </a:solidFill>
              </a:rPr>
              <a:t>Il </a:t>
            </a:r>
            <a:r>
              <a:rPr lang="en-GB" sz="2000" b="1" dirty="0" err="1" smtClean="0">
                <a:solidFill>
                  <a:srgbClr val="99CCFF"/>
                </a:solidFill>
              </a:rPr>
              <a:t>est</a:t>
            </a:r>
            <a:r>
              <a:rPr lang="en-GB" sz="2000" b="1" dirty="0" smtClean="0">
                <a:solidFill>
                  <a:srgbClr val="99CCFF"/>
                </a:solidFill>
              </a:rPr>
              <a:t> grand temps </a:t>
            </a:r>
            <a:r>
              <a:rPr lang="en-GB" sz="2000" b="1" dirty="0" err="1" smtClean="0">
                <a:solidFill>
                  <a:srgbClr val="99CCFF"/>
                </a:solidFill>
              </a:rPr>
              <a:t>qu’il</a:t>
            </a:r>
            <a:r>
              <a:rPr lang="en-GB" sz="2000" b="1" dirty="0" smtClean="0">
                <a:solidFill>
                  <a:srgbClr val="99CCFF"/>
                </a:solidFill>
              </a:rPr>
              <a:t> recycle </a:t>
            </a:r>
            <a:r>
              <a:rPr lang="en-GB" sz="2000" b="1" dirty="0" err="1" smtClean="0">
                <a:solidFill>
                  <a:srgbClr val="99CCFF"/>
                </a:solidFill>
              </a:rPr>
              <a:t>ses</a:t>
            </a:r>
            <a:r>
              <a:rPr lang="en-GB" sz="2000" b="1" dirty="0" smtClean="0">
                <a:solidFill>
                  <a:srgbClr val="99CCFF"/>
                </a:solidFill>
              </a:rPr>
              <a:t> </a:t>
            </a:r>
            <a:r>
              <a:rPr lang="en-GB" sz="2000" b="1" dirty="0" err="1" smtClean="0">
                <a:solidFill>
                  <a:srgbClr val="99CCFF"/>
                </a:solidFill>
              </a:rPr>
              <a:t>ordures</a:t>
            </a:r>
            <a:r>
              <a:rPr lang="en-GB" sz="2000" b="1" dirty="0" smtClean="0">
                <a:solidFill>
                  <a:srgbClr val="99CCFF"/>
                </a:solidFill>
              </a:rPr>
              <a:t> </a:t>
            </a:r>
            <a:r>
              <a:rPr lang="en-GB" sz="2000" b="1" dirty="0" err="1">
                <a:solidFill>
                  <a:srgbClr val="99CCFF"/>
                </a:solidFill>
              </a:rPr>
              <a:t>m</a:t>
            </a:r>
            <a:r>
              <a:rPr lang="en-GB" sz="2000" b="1" dirty="0" err="1" smtClean="0">
                <a:solidFill>
                  <a:srgbClr val="99CCFF"/>
                </a:solidFill>
              </a:rPr>
              <a:t>énagères</a:t>
            </a:r>
            <a:endParaRPr lang="en-GB" sz="2000" b="1" dirty="0">
              <a:solidFill>
                <a:srgbClr val="99CC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0787" y="2569935"/>
            <a:ext cx="81557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2.  It’s probable that I’ll buy a battery charger</a:t>
            </a:r>
            <a:endParaRPr lang="en-GB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98585" y="3376199"/>
            <a:ext cx="82979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99CCFF"/>
                </a:solidFill>
              </a:rPr>
              <a:t>2.  Il </a:t>
            </a:r>
            <a:r>
              <a:rPr lang="en-GB" sz="2000" b="1" dirty="0" err="1" smtClean="0">
                <a:solidFill>
                  <a:srgbClr val="99CCFF"/>
                </a:solidFill>
              </a:rPr>
              <a:t>est</a:t>
            </a:r>
            <a:r>
              <a:rPr lang="en-GB" sz="2000" b="1" dirty="0" smtClean="0">
                <a:solidFill>
                  <a:srgbClr val="99CCFF"/>
                </a:solidFill>
              </a:rPr>
              <a:t> probable que </a:t>
            </a:r>
            <a:r>
              <a:rPr lang="en-GB" sz="2000" b="1" dirty="0" err="1" smtClean="0">
                <a:solidFill>
                  <a:srgbClr val="99CCFF"/>
                </a:solidFill>
              </a:rPr>
              <a:t>j’achète</a:t>
            </a:r>
            <a:r>
              <a:rPr lang="en-GB" sz="2000" b="1" dirty="0" smtClean="0">
                <a:solidFill>
                  <a:srgbClr val="99CCFF"/>
                </a:solidFill>
              </a:rPr>
              <a:t> un </a:t>
            </a:r>
            <a:r>
              <a:rPr lang="en-GB" sz="2000" b="1" dirty="0" err="1" smtClean="0">
                <a:solidFill>
                  <a:srgbClr val="99CCFF"/>
                </a:solidFill>
              </a:rPr>
              <a:t>chargeur</a:t>
            </a:r>
            <a:r>
              <a:rPr lang="en-GB" sz="2000" b="1" dirty="0" smtClean="0">
                <a:solidFill>
                  <a:srgbClr val="99CCFF"/>
                </a:solidFill>
              </a:rPr>
              <a:t> de piles</a:t>
            </a:r>
            <a:endParaRPr lang="en-GB" sz="2000" b="1" dirty="0">
              <a:solidFill>
                <a:srgbClr val="99CC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1458" y="4005603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3.  It seems urgent to stop nuclear tests</a:t>
            </a:r>
            <a:endParaRPr lang="en-GB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83537" y="4573511"/>
            <a:ext cx="73079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99CCFF"/>
                </a:solidFill>
              </a:rPr>
              <a:t>3.  Il </a:t>
            </a:r>
            <a:r>
              <a:rPr lang="en-GB" sz="2000" b="1" dirty="0" err="1" smtClean="0">
                <a:solidFill>
                  <a:srgbClr val="99CCFF"/>
                </a:solidFill>
              </a:rPr>
              <a:t>est</a:t>
            </a:r>
            <a:r>
              <a:rPr lang="en-GB" sz="2000" b="1" dirty="0" smtClean="0">
                <a:solidFill>
                  <a:srgbClr val="99CCFF"/>
                </a:solidFill>
              </a:rPr>
              <a:t> urgent </a:t>
            </a:r>
            <a:r>
              <a:rPr lang="en-GB" sz="2000" b="1" dirty="0" err="1" smtClean="0">
                <a:solidFill>
                  <a:srgbClr val="99CCFF"/>
                </a:solidFill>
              </a:rPr>
              <a:t>d’arrêter</a:t>
            </a:r>
            <a:r>
              <a:rPr lang="en-GB" sz="2000" b="1" dirty="0" smtClean="0">
                <a:solidFill>
                  <a:srgbClr val="99CCFF"/>
                </a:solidFill>
              </a:rPr>
              <a:t> les </a:t>
            </a:r>
            <a:r>
              <a:rPr lang="en-GB" sz="2000" b="1" dirty="0" err="1" smtClean="0">
                <a:solidFill>
                  <a:srgbClr val="99CCFF"/>
                </a:solidFill>
              </a:rPr>
              <a:t>essais</a:t>
            </a:r>
            <a:r>
              <a:rPr lang="en-GB" sz="2000" b="1" dirty="0" smtClean="0">
                <a:solidFill>
                  <a:srgbClr val="99CCFF"/>
                </a:solidFill>
              </a:rPr>
              <a:t> </a:t>
            </a:r>
            <a:r>
              <a:rPr lang="en-GB" sz="2000" b="1" dirty="0" err="1" smtClean="0">
                <a:solidFill>
                  <a:srgbClr val="99CCFF"/>
                </a:solidFill>
              </a:rPr>
              <a:t>nucléaires</a:t>
            </a:r>
            <a:endParaRPr lang="en-GB" sz="2000" b="1" dirty="0">
              <a:solidFill>
                <a:srgbClr val="99CC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3537" y="5157062"/>
            <a:ext cx="81557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4.  It is important to reduce greenhouse gas emissions</a:t>
            </a:r>
            <a:endParaRPr lang="en-GB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107504" y="5699941"/>
            <a:ext cx="8856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4"/>
            </a:pPr>
            <a:r>
              <a:rPr lang="en-GB" sz="2000" b="1" dirty="0" smtClean="0">
                <a:solidFill>
                  <a:srgbClr val="99CCFF"/>
                </a:solidFill>
              </a:rPr>
              <a:t>Il </a:t>
            </a:r>
            <a:r>
              <a:rPr lang="en-GB" sz="2000" b="1" dirty="0" err="1" smtClean="0">
                <a:solidFill>
                  <a:srgbClr val="99CCFF"/>
                </a:solidFill>
              </a:rPr>
              <a:t>est</a:t>
            </a:r>
            <a:r>
              <a:rPr lang="en-GB" sz="2000" b="1" dirty="0" smtClean="0">
                <a:solidFill>
                  <a:srgbClr val="99CCFF"/>
                </a:solidFill>
              </a:rPr>
              <a:t> important </a:t>
            </a:r>
            <a:r>
              <a:rPr lang="en-GB" sz="2000" b="1" dirty="0" err="1" smtClean="0">
                <a:solidFill>
                  <a:srgbClr val="99CCFF"/>
                </a:solidFill>
              </a:rPr>
              <a:t>qu’on</a:t>
            </a:r>
            <a:r>
              <a:rPr lang="en-GB" sz="2000" b="1" dirty="0" smtClean="0">
                <a:solidFill>
                  <a:srgbClr val="99CCFF"/>
                </a:solidFill>
              </a:rPr>
              <a:t> </a:t>
            </a:r>
            <a:r>
              <a:rPr lang="en-GB" sz="2000" b="1" dirty="0" err="1" smtClean="0">
                <a:solidFill>
                  <a:srgbClr val="99CCFF"/>
                </a:solidFill>
              </a:rPr>
              <a:t>réduise</a:t>
            </a:r>
            <a:r>
              <a:rPr lang="en-GB" sz="2000" b="1" dirty="0" smtClean="0">
                <a:solidFill>
                  <a:srgbClr val="99CCFF"/>
                </a:solidFill>
              </a:rPr>
              <a:t> les </a:t>
            </a:r>
            <a:r>
              <a:rPr lang="en-GB" sz="2000" b="1" dirty="0" err="1" smtClean="0">
                <a:solidFill>
                  <a:srgbClr val="99CCFF"/>
                </a:solidFill>
              </a:rPr>
              <a:t>émissions</a:t>
            </a:r>
            <a:r>
              <a:rPr lang="en-GB" sz="2000" b="1" dirty="0" smtClean="0">
                <a:solidFill>
                  <a:srgbClr val="99CCFF"/>
                </a:solidFill>
              </a:rPr>
              <a:t> de </a:t>
            </a:r>
            <a:r>
              <a:rPr lang="en-GB" sz="2000" b="1" dirty="0" err="1" smtClean="0">
                <a:solidFill>
                  <a:srgbClr val="99CCFF"/>
                </a:solidFill>
              </a:rPr>
              <a:t>gaz</a:t>
            </a:r>
            <a:r>
              <a:rPr lang="en-GB" sz="2000" b="1" dirty="0" smtClean="0">
                <a:solidFill>
                  <a:srgbClr val="99CCFF"/>
                </a:solidFill>
              </a:rPr>
              <a:t> à</a:t>
            </a:r>
          </a:p>
          <a:p>
            <a:r>
              <a:rPr lang="en-GB" sz="2000" b="1" dirty="0">
                <a:solidFill>
                  <a:srgbClr val="99CCFF"/>
                </a:solidFill>
              </a:rPr>
              <a:t> </a:t>
            </a:r>
            <a:r>
              <a:rPr lang="en-GB" sz="2000" b="1" dirty="0" smtClean="0">
                <a:solidFill>
                  <a:srgbClr val="99CCFF"/>
                </a:solidFill>
              </a:rPr>
              <a:t>    </a:t>
            </a:r>
            <a:r>
              <a:rPr lang="en-GB" sz="2000" b="1" dirty="0" err="1" smtClean="0">
                <a:solidFill>
                  <a:srgbClr val="99CCFF"/>
                </a:solidFill>
              </a:rPr>
              <a:t>effets</a:t>
            </a:r>
            <a:r>
              <a:rPr lang="en-GB" sz="2000" b="1" dirty="0" smtClean="0">
                <a:solidFill>
                  <a:srgbClr val="99CCFF"/>
                </a:solidFill>
              </a:rPr>
              <a:t> de </a:t>
            </a:r>
            <a:r>
              <a:rPr lang="en-GB" sz="2000" b="1" dirty="0" err="1" smtClean="0">
                <a:solidFill>
                  <a:srgbClr val="99CCFF"/>
                </a:solidFill>
              </a:rPr>
              <a:t>serre</a:t>
            </a:r>
            <a:endParaRPr lang="en-GB" sz="2000" b="1" dirty="0">
              <a:solidFill>
                <a:srgbClr val="99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1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3F7CF89D0DA24182D8BD5910AD89F4" ma:contentTypeVersion="1" ma:contentTypeDescription="Create a new document." ma:contentTypeScope="" ma:versionID="567ae329f6d48215cd46cf3b313343d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AA8F648-8371-4509-85B6-6B1B472B69C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2E9355E-0E79-45B3-A799-116398BCC9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795590E-4DF4-45F6-8C2A-AEE7163842E9}">
  <ds:schemaRefs>
    <ds:schemaRef ds:uri="http://purl.org/dc/elements/1.1/"/>
    <ds:schemaRef ds:uri="http://schemas.microsoft.com/sharepoint/v3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905</TotalTime>
  <Words>307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Calibri</vt:lpstr>
      <vt:lpstr>Comic Sans MS</vt:lpstr>
      <vt:lpstr>Constantia</vt:lpstr>
      <vt:lpstr>Verdana</vt:lpstr>
      <vt:lpstr>Wingdings</vt:lpstr>
      <vt:lpstr>Wingdings 2</vt:lpstr>
      <vt:lpstr>Paper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D’autres verbes …</vt:lpstr>
      <vt:lpstr>PowerPoint Presentation</vt:lpstr>
      <vt:lpstr>  Certains verbes ou expressions sont suivis de:</vt:lpstr>
      <vt:lpstr>           A votre tour maintenant … </vt:lpstr>
      <vt:lpstr>PowerPoint Presentation</vt:lpstr>
    </vt:vector>
  </TitlesOfParts>
  <Company>MARLING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Information Technology</dc:creator>
  <cp:lastModifiedBy>Françoise Marteel</cp:lastModifiedBy>
  <cp:revision>68</cp:revision>
  <dcterms:created xsi:type="dcterms:W3CDTF">2003-11-22T16:27:04Z</dcterms:created>
  <dcterms:modified xsi:type="dcterms:W3CDTF">2017-03-22T17:01:42Z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0x010100793F7CF89D0DA24182D8BD5910AD89F4</vt:lpwstr>
  </property>
</Properties>
</file>