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75" r:id="rId10"/>
    <p:sldId id="261" r:id="rId11"/>
    <p:sldId id="281" r:id="rId12"/>
    <p:sldId id="282" r:id="rId13"/>
    <p:sldId id="271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3300"/>
    <a:srgbClr val="FFFF00"/>
    <a:srgbClr val="66CCFF"/>
    <a:srgbClr val="79DDD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7" autoAdjust="0"/>
    <p:restoredTop sz="96433" autoAdjust="0"/>
  </p:normalViewPr>
  <p:slideViewPr>
    <p:cSldViewPr>
      <p:cViewPr varScale="1">
        <p:scale>
          <a:sx n="116" d="100"/>
          <a:sy n="116" d="100"/>
        </p:scale>
        <p:origin x="14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8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0983D5E-FBBD-4605-917B-8C1B540F16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244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A19ACF-9B12-4D09-AE15-EB6FECDA056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3DD81-32DE-439C-8539-147636BF71A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2028DC-E2F9-4BD4-AEB6-CADEDF041F9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86838D4-DBF3-4AA0-9F80-2200564B164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4266C-A5E6-4553-8064-E3AE9CD9C8D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45732-EB21-4246-86B0-67A039B861C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227B5-DD5E-4224-9BE0-CEB03D7D47F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8F87DB-C537-4836-8A30-CB96A0ABD17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20F96-FB88-4FEE-811E-23DB44C859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8925E3F-6312-47AD-951E-D547E079D00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7B7BB0-A973-48CC-9E4B-F9E6F0C4CC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F1C1F69-3460-4C72-B809-276A43AA351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755650" y="3141663"/>
            <a:ext cx="4895850" cy="2159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80389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GB" sz="8000" b="1" kern="10" spc="1601" dirty="0" smtClean="0">
                <a:ln w="9525">
                  <a:round/>
                  <a:headEnd/>
                  <a:tailEnd/>
                </a:ln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Impersonal verbs </a:t>
            </a:r>
            <a:endParaRPr lang="en-GB" sz="8000" b="1" kern="10" spc="1601" dirty="0">
              <a:ln w="9525">
                <a:round/>
                <a:headEnd/>
                <a:tailEnd/>
              </a:ln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55650" y="548680"/>
            <a:ext cx="82808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Les </a:t>
            </a:r>
            <a:r>
              <a:rPr lang="en-GB" sz="5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verbes</a:t>
            </a:r>
            <a:r>
              <a:rPr lang="en-GB" sz="5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GB" sz="5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Calibri" pitchFamily="34" charset="0"/>
              </a:rPr>
              <a:t>impersonnels</a:t>
            </a:r>
            <a:endParaRPr lang="en-GB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5" name="Picture 7" descr="teacherboar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3500438"/>
            <a:ext cx="2838450" cy="311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3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25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755576" y="404664"/>
            <a:ext cx="7543800" cy="132343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smtClean="0">
                <a:solidFill>
                  <a:schemeClr val="accent2"/>
                </a:solidFill>
              </a:rPr>
              <a:t>    </a:t>
            </a:r>
            <a:r>
              <a:rPr lang="en-GB" dirty="0" err="1" smtClean="0">
                <a:solidFill>
                  <a:schemeClr val="accent2"/>
                </a:solidFill>
              </a:rPr>
              <a:t>Dans</a:t>
            </a:r>
            <a:r>
              <a:rPr lang="en-GB" dirty="0" smtClean="0">
                <a:solidFill>
                  <a:schemeClr val="accent2"/>
                </a:solidFill>
              </a:rPr>
              <a:t> </a:t>
            </a:r>
            <a:r>
              <a:rPr lang="en-GB" dirty="0" err="1" smtClean="0">
                <a:solidFill>
                  <a:schemeClr val="accent2"/>
                </a:solidFill>
              </a:rPr>
              <a:t>votre</a:t>
            </a:r>
            <a:r>
              <a:rPr lang="en-GB" dirty="0" smtClean="0">
                <a:solidFill>
                  <a:schemeClr val="accent2"/>
                </a:solidFill>
              </a:rPr>
              <a:t> livre de </a:t>
            </a:r>
            <a:r>
              <a:rPr lang="en-GB" dirty="0" err="1" smtClean="0">
                <a:solidFill>
                  <a:schemeClr val="accent2"/>
                </a:solidFill>
              </a:rPr>
              <a:t>grammaire</a:t>
            </a:r>
            <a:endParaRPr lang="en-GB" dirty="0" smtClean="0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 smtClean="0">
                <a:solidFill>
                  <a:schemeClr val="accent2"/>
                </a:solidFill>
              </a:rPr>
              <a:t>                  pp.74 / 75</a:t>
            </a:r>
            <a:endParaRPr lang="en-GB" dirty="0">
              <a:solidFill>
                <a:schemeClr val="accent2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632" y="2348880"/>
            <a:ext cx="4049688" cy="4049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9552" y="1916832"/>
            <a:ext cx="8136904" cy="21236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GB" sz="66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Qu’est-ce-qu’un</a:t>
            </a:r>
            <a:r>
              <a:rPr lang="en-GB" sz="6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6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66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verbe</a:t>
            </a:r>
            <a:r>
              <a:rPr lang="en-GB" sz="6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en-GB" sz="66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impersonnel</a:t>
            </a:r>
            <a:r>
              <a:rPr lang="en-GB" sz="66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?</a:t>
            </a:r>
            <a:endParaRPr lang="en-GB" sz="66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3084" name="Picture 12" descr="smiley_9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157192"/>
            <a:ext cx="1271588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40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79512" y="332656"/>
            <a:ext cx="8390830" cy="22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400" dirty="0" err="1" smtClean="0">
                <a:solidFill>
                  <a:schemeClr val="accent2"/>
                </a:solidFill>
                <a:latin typeface="Comic Sans MS" pitchFamily="66" charset="0"/>
              </a:rPr>
              <a:t>C’est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 un </a:t>
            </a:r>
            <a:r>
              <a:rPr lang="en-GB" sz="3400" dirty="0" err="1" smtClean="0">
                <a:solidFill>
                  <a:schemeClr val="accent2"/>
                </a:solidFill>
                <a:latin typeface="Comic Sans MS" pitchFamily="66" charset="0"/>
              </a:rPr>
              <a:t>verbe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 qui </a:t>
            </a:r>
            <a:r>
              <a:rPr lang="en-GB" sz="3400" dirty="0" err="1" smtClean="0">
                <a:solidFill>
                  <a:schemeClr val="accent2"/>
                </a:solidFill>
                <a:latin typeface="Comic Sans MS" pitchFamily="66" charset="0"/>
              </a:rPr>
              <a:t>n’a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 pas de </a:t>
            </a:r>
            <a:r>
              <a:rPr lang="en-GB" sz="3400" b="1" dirty="0" err="1" smtClean="0">
                <a:solidFill>
                  <a:srgbClr val="FF0000"/>
                </a:solidFill>
                <a:latin typeface="Comic Sans MS" pitchFamily="66" charset="0"/>
              </a:rPr>
              <a:t>vrai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GB" sz="3400" b="1" dirty="0" err="1" smtClean="0">
                <a:solidFill>
                  <a:srgbClr val="FF0000"/>
                </a:solidFill>
                <a:latin typeface="Comic Sans MS" pitchFamily="66" charset="0"/>
              </a:rPr>
              <a:t>sujet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Il </a:t>
            </a:r>
            <a:r>
              <a:rPr lang="en-GB" sz="3400" dirty="0" err="1" smtClean="0">
                <a:solidFill>
                  <a:schemeClr val="accent2"/>
                </a:solidFill>
                <a:latin typeface="Comic Sans MS" pitchFamily="66" charset="0"/>
              </a:rPr>
              <a:t>n’a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 que la </a:t>
            </a:r>
            <a:r>
              <a:rPr lang="en-GB" sz="3400" smtClean="0">
                <a:solidFill>
                  <a:schemeClr val="accent2"/>
                </a:solidFill>
                <a:latin typeface="Comic Sans MS" pitchFamily="66" charset="0"/>
              </a:rPr>
              <a:t>forme 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avec “</a:t>
            </a:r>
            <a:r>
              <a:rPr lang="en-GB" sz="3400" dirty="0" err="1" smtClean="0">
                <a:solidFill>
                  <a:schemeClr val="accent2"/>
                </a:solidFill>
                <a:latin typeface="Comic Sans MS" pitchFamily="66" charset="0"/>
              </a:rPr>
              <a:t>il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”</a:t>
            </a:r>
          </a:p>
          <a:p>
            <a:pPr>
              <a:spcBef>
                <a:spcPct val="50000"/>
              </a:spcBef>
            </a:pP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(</a:t>
            </a:r>
            <a:r>
              <a:rPr lang="en-GB" sz="3400" dirty="0" err="1" smtClean="0">
                <a:solidFill>
                  <a:schemeClr val="accent2"/>
                </a:solidFill>
                <a:latin typeface="Comic Sans MS" pitchFamily="66" charset="0"/>
              </a:rPr>
              <a:t>quelquefois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 avec la </a:t>
            </a:r>
            <a:r>
              <a:rPr lang="en-GB" sz="3400" dirty="0" err="1" smtClean="0">
                <a:solidFill>
                  <a:schemeClr val="accent2"/>
                </a:solidFill>
                <a:latin typeface="Comic Sans MS" pitchFamily="66" charset="0"/>
              </a:rPr>
              <a:t>forme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 “</a:t>
            </a:r>
            <a:r>
              <a:rPr lang="en-GB" sz="3400" dirty="0" err="1" smtClean="0">
                <a:solidFill>
                  <a:schemeClr val="accent2"/>
                </a:solidFill>
                <a:latin typeface="Comic Sans MS" pitchFamily="66" charset="0"/>
              </a:rPr>
              <a:t>ce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” </a:t>
            </a:r>
            <a:r>
              <a:rPr lang="en-GB" sz="3400" dirty="0" err="1" smtClean="0">
                <a:solidFill>
                  <a:schemeClr val="accent2"/>
                </a:solidFill>
                <a:latin typeface="Comic Sans MS" pitchFamily="66" charset="0"/>
              </a:rPr>
              <a:t>ou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 “ </a:t>
            </a:r>
            <a:r>
              <a:rPr lang="en-GB" sz="3400" dirty="0" err="1" smtClean="0">
                <a:solidFill>
                  <a:schemeClr val="accent2"/>
                </a:solidFill>
                <a:latin typeface="Comic Sans MS" pitchFamily="66" charset="0"/>
              </a:rPr>
              <a:t>ça</a:t>
            </a:r>
            <a:r>
              <a:rPr lang="en-GB" sz="3400" dirty="0" smtClean="0">
                <a:solidFill>
                  <a:schemeClr val="accent2"/>
                </a:solidFill>
                <a:latin typeface="Comic Sans MS" pitchFamily="66" charset="0"/>
              </a:rPr>
              <a:t>”)</a:t>
            </a:r>
            <a:endParaRPr lang="en-GB" sz="3600" dirty="0">
              <a:solidFill>
                <a:schemeClr val="accent2"/>
              </a:solidFill>
            </a:endParaRPr>
          </a:p>
        </p:txBody>
      </p:sp>
      <p:sp>
        <p:nvSpPr>
          <p:cNvPr id="4107" name="WordArt 11"/>
          <p:cNvSpPr>
            <a:spLocks noChangeArrowheads="1" noChangeShapeType="1" noTextEdit="1"/>
          </p:cNvSpPr>
          <p:nvPr/>
        </p:nvSpPr>
        <p:spPr bwMode="auto">
          <a:xfrm>
            <a:off x="1475656" y="3933056"/>
            <a:ext cx="5472608" cy="15843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GB" sz="4800" kern="10" spc="9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Comic Sans MS"/>
              </a:rPr>
              <a:t>Des </a:t>
            </a:r>
            <a:r>
              <a:rPr lang="en-GB" sz="4800" kern="10" spc="960" dirty="0" err="1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Comic Sans MS"/>
              </a:rPr>
              <a:t>exemples</a:t>
            </a:r>
            <a:r>
              <a:rPr lang="en-GB" sz="4800" kern="10" spc="9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Comic Sans MS"/>
              </a:rPr>
              <a:t>?</a:t>
            </a:r>
            <a:endParaRPr lang="en-GB" sz="4800" kern="10" spc="9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750"/>
                            </p:stCondLst>
                            <p:childTnLst>
                              <p:par>
                                <p:cTn id="8" presetID="3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99592" y="548680"/>
            <a:ext cx="799288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71500" indent="-571500">
              <a:spcBef>
                <a:spcPct val="50000"/>
              </a:spcBef>
              <a:buFontTx/>
              <a:buChar char="-"/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Les </a:t>
            </a:r>
            <a:r>
              <a:rPr lang="en-GB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verbes</a:t>
            </a: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qui </a:t>
            </a:r>
            <a:r>
              <a:rPr lang="en-GB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décrivent</a:t>
            </a: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          </a:t>
            </a: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le temps</a:t>
            </a:r>
          </a:p>
          <a:p>
            <a:pPr>
              <a:spcBef>
                <a:spcPct val="50000"/>
              </a:spcBef>
              <a:defRPr/>
            </a:pP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Il </a:t>
            </a:r>
            <a:r>
              <a:rPr lang="en-GB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pleut</a:t>
            </a: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/ </a:t>
            </a:r>
            <a:r>
              <a:rPr lang="en-GB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il</a:t>
            </a: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fait </a:t>
            </a:r>
            <a:r>
              <a:rPr lang="en-GB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froid</a:t>
            </a: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/ </a:t>
            </a:r>
            <a:r>
              <a:rPr lang="en-GB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il</a:t>
            </a: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GB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neige</a:t>
            </a: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GB" sz="4000" b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etc</a:t>
            </a:r>
            <a:r>
              <a:rPr lang="en-GB" sz="40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… 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365104"/>
            <a:ext cx="2109712" cy="14786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19137" y="620688"/>
            <a:ext cx="84248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smtClean="0">
                <a:latin typeface="Comic Sans MS" pitchFamily="66" charset="0"/>
              </a:rPr>
              <a:t>Avec </a:t>
            </a:r>
            <a:r>
              <a:rPr lang="en-GB" sz="5400" dirty="0" smtClean="0">
                <a:solidFill>
                  <a:srgbClr val="FF0000"/>
                </a:solidFill>
                <a:latin typeface="Comic Sans MS" pitchFamily="66" charset="0"/>
              </a:rPr>
              <a:t>“ </a:t>
            </a:r>
            <a:r>
              <a:rPr lang="en-GB" sz="5400" dirty="0" err="1" smtClean="0">
                <a:solidFill>
                  <a:srgbClr val="FF0000"/>
                </a:solidFill>
                <a:latin typeface="Comic Sans MS" pitchFamily="66" charset="0"/>
              </a:rPr>
              <a:t>être</a:t>
            </a:r>
            <a:r>
              <a:rPr lang="en-GB" sz="5400" dirty="0" smtClean="0">
                <a:solidFill>
                  <a:srgbClr val="FF0000"/>
                </a:solidFill>
                <a:latin typeface="Comic Sans MS" pitchFamily="66" charset="0"/>
              </a:rPr>
              <a:t>” </a:t>
            </a:r>
            <a:r>
              <a:rPr lang="en-GB" dirty="0" smtClean="0">
                <a:latin typeface="Comic Sans MS" pitchFamily="66" charset="0"/>
              </a:rPr>
              <a:t>– “</a:t>
            </a:r>
            <a:r>
              <a:rPr lang="en-GB" sz="5400" dirty="0" err="1" smtClean="0">
                <a:solidFill>
                  <a:srgbClr val="FF0000"/>
                </a:solidFill>
                <a:latin typeface="Comic Sans MS" pitchFamily="66" charset="0"/>
              </a:rPr>
              <a:t>avoir</a:t>
            </a:r>
            <a:r>
              <a:rPr lang="en-GB" dirty="0" smtClean="0">
                <a:latin typeface="Comic Sans MS" pitchFamily="66" charset="0"/>
              </a:rPr>
              <a:t>” – “</a:t>
            </a:r>
            <a:r>
              <a:rPr lang="en-GB" sz="5400" dirty="0" err="1" smtClean="0">
                <a:solidFill>
                  <a:srgbClr val="FF0000"/>
                </a:solidFill>
                <a:latin typeface="Comic Sans MS" pitchFamily="66" charset="0"/>
              </a:rPr>
              <a:t>aller</a:t>
            </a:r>
            <a:r>
              <a:rPr lang="en-GB" dirty="0" smtClean="0">
                <a:latin typeface="Comic Sans MS" pitchFamily="66" charset="0"/>
              </a:rPr>
              <a:t>” </a:t>
            </a:r>
            <a:endParaRPr lang="en-GB" dirty="0">
              <a:latin typeface="Comic Sans MS" pitchFamily="66" charset="0"/>
            </a:endParaRPr>
          </a:p>
        </p:txBody>
      </p:sp>
      <p:pic>
        <p:nvPicPr>
          <p:cNvPr id="2" name="Picture 11" descr="poisson0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96988" y="5733256"/>
            <a:ext cx="1296988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own Arrow 2"/>
          <p:cNvSpPr/>
          <p:nvPr/>
        </p:nvSpPr>
        <p:spPr>
          <a:xfrm>
            <a:off x="2699792" y="2286412"/>
            <a:ext cx="648072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6361" y="2261565"/>
            <a:ext cx="743776" cy="16338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8634" y="2329787"/>
            <a:ext cx="743776" cy="16338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19137" y="4365104"/>
            <a:ext cx="80293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Il </a:t>
            </a:r>
            <a:r>
              <a:rPr lang="en-GB" dirty="0" err="1" smtClean="0"/>
              <a:t>est</a:t>
            </a:r>
            <a:r>
              <a:rPr lang="en-GB" dirty="0" smtClean="0"/>
              <a:t> 2 </a:t>
            </a:r>
            <a:r>
              <a:rPr lang="en-GB" dirty="0" err="1" smtClean="0"/>
              <a:t>heures</a:t>
            </a:r>
            <a:r>
              <a:rPr lang="en-GB" dirty="0" smtClean="0"/>
              <a:t>        </a:t>
            </a:r>
            <a:r>
              <a:rPr lang="en-GB" dirty="0" err="1" smtClean="0"/>
              <a:t>il</a:t>
            </a:r>
            <a:r>
              <a:rPr lang="en-GB" dirty="0" smtClean="0"/>
              <a:t> y a        </a:t>
            </a:r>
            <a:r>
              <a:rPr lang="en-GB" dirty="0" err="1" smtClean="0"/>
              <a:t>ça</a:t>
            </a:r>
            <a:r>
              <a:rPr lang="en-GB" dirty="0" smtClean="0"/>
              <a:t> </a:t>
            </a:r>
            <a:r>
              <a:rPr lang="en-GB" dirty="0" err="1" smtClean="0"/>
              <a:t>va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344816" cy="792088"/>
          </a:xfrm>
          <a:solidFill>
            <a:srgbClr val="FFC000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D’autres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verbes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…</a:t>
            </a:r>
            <a:endParaRPr lang="en-GB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924847"/>
              </p:ext>
            </p:extLst>
          </p:nvPr>
        </p:nvGraphicFramePr>
        <p:xfrm>
          <a:off x="683568" y="1484784"/>
          <a:ext cx="7776864" cy="5029208"/>
        </p:xfrm>
        <a:graphic>
          <a:graphicData uri="http://schemas.openxmlformats.org/drawingml/2006/table">
            <a:tbl>
              <a:tblPr/>
              <a:tblGrid>
                <a:gridCol w="7776864"/>
              </a:tblGrid>
              <a:tr h="3932238">
                <a:tc>
                  <a:txBody>
                    <a:bodyPr/>
                    <a:lstStyle/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s’agir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: 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il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s’agit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d’une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histoire</a:t>
                      </a:r>
                    </a:p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suffir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: 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il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suffit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 </a:t>
                      </a: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comprendre</a:t>
                      </a:r>
                      <a:endParaRPr lang="en-GB" sz="36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falloir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: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il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faut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travailler</a:t>
                      </a:r>
                      <a:endParaRPr lang="en-GB" sz="36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valoir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: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ça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vaut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la </a:t>
                      </a: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peine</a:t>
                      </a:r>
                      <a:endParaRPr lang="en-GB" sz="36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se passer: 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ça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se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passe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en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France</a:t>
                      </a:r>
                    </a:p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sembler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: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il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semble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qu’il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soit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…</a:t>
                      </a:r>
                    </a:p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arriver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: 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il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m’arrive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 </a:t>
                      </a: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regarder</a:t>
                      </a:r>
                      <a:endParaRPr lang="en-GB" sz="36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se </a:t>
                      </a: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pouvoir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: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il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se </a:t>
                      </a:r>
                      <a:r>
                        <a:rPr lang="en-GB" sz="3600" b="1" i="1" dirty="0" err="1" smtClean="0">
                          <a:solidFill>
                            <a:srgbClr val="FF0000"/>
                          </a:solidFill>
                        </a:rPr>
                        <a:t>peut</a:t>
                      </a:r>
                      <a:r>
                        <a:rPr lang="en-GB" sz="3600" b="1" i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3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que je </a:t>
                      </a:r>
                      <a:r>
                        <a:rPr lang="en-GB" sz="36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fasse</a:t>
                      </a:r>
                      <a:endParaRPr lang="en-GB" sz="36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endParaRPr lang="en-GB" sz="3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91455" marR="91455" marT="45724" marB="45724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02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95536" y="1052736"/>
            <a:ext cx="8280920" cy="477053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Les expressions </a:t>
            </a:r>
            <a:r>
              <a:rPr lang="en-GB" dirty="0" err="1" smtClean="0">
                <a:solidFill>
                  <a:srgbClr val="FFFF99"/>
                </a:solidFill>
                <a:latin typeface="Comic Sans MS" pitchFamily="66" charset="0"/>
              </a:rPr>
              <a:t>impersonnelles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 </a:t>
            </a:r>
            <a:r>
              <a:rPr lang="en-GB" dirty="0" err="1" smtClean="0">
                <a:solidFill>
                  <a:srgbClr val="FFFF99"/>
                </a:solidFill>
                <a:latin typeface="Comic Sans MS" pitchFamily="66" charset="0"/>
              </a:rPr>
              <a:t>sont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 </a:t>
            </a:r>
            <a:r>
              <a:rPr lang="en-GB" dirty="0" err="1" smtClean="0">
                <a:solidFill>
                  <a:srgbClr val="FFFF99"/>
                </a:solidFill>
                <a:latin typeface="Comic Sans MS" pitchFamily="66" charset="0"/>
              </a:rPr>
              <a:t>introduites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 par </a:t>
            </a:r>
          </a:p>
          <a:p>
            <a:pPr>
              <a:spcBef>
                <a:spcPct val="50000"/>
              </a:spcBef>
            </a:pPr>
            <a:r>
              <a:rPr lang="en-GB" b="1" i="1" dirty="0" smtClean="0">
                <a:solidFill>
                  <a:srgbClr val="FF0000"/>
                </a:solidFill>
                <a:latin typeface="Comic Sans MS" pitchFamily="66" charset="0"/>
              </a:rPr>
              <a:t>   I    </a:t>
            </a:r>
            <a:r>
              <a:rPr lang="en-GB" b="1" i="1" dirty="0" err="1" smtClean="0">
                <a:solidFill>
                  <a:srgbClr val="FF0000"/>
                </a:solidFill>
                <a:latin typeface="Comic Sans MS" pitchFamily="66" charset="0"/>
              </a:rPr>
              <a:t>il</a:t>
            </a:r>
            <a:r>
              <a:rPr lang="en-GB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b="1" i="1" dirty="0" err="1" smtClean="0">
                <a:solidFill>
                  <a:srgbClr val="FF0000"/>
                </a:solidFill>
                <a:latin typeface="Comic Sans MS" pitchFamily="66" charset="0"/>
              </a:rPr>
              <a:t>est</a:t>
            </a:r>
            <a:r>
              <a:rPr lang="en-GB" b="1" i="1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/ </a:t>
            </a:r>
            <a:r>
              <a:rPr lang="en-GB" b="1" i="1" dirty="0" err="1" smtClean="0">
                <a:solidFill>
                  <a:srgbClr val="FF0000"/>
                </a:solidFill>
                <a:latin typeface="Comic Sans MS" pitchFamily="66" charset="0"/>
              </a:rPr>
              <a:t>c’est</a:t>
            </a:r>
            <a:r>
              <a:rPr lang="en-GB" b="1" i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+ adjective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FFFF99"/>
                </a:solidFill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                   (</a:t>
            </a:r>
            <a:r>
              <a:rPr lang="en-GB" dirty="0" err="1" smtClean="0">
                <a:solidFill>
                  <a:srgbClr val="FFFF99"/>
                </a:solidFill>
                <a:latin typeface="Comic Sans MS" pitchFamily="66" charset="0"/>
              </a:rPr>
              <a:t>moins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 </a:t>
            </a:r>
            <a:r>
              <a:rPr lang="en-GB" dirty="0" err="1" smtClean="0">
                <a:solidFill>
                  <a:srgbClr val="FFFF99"/>
                </a:solidFill>
                <a:latin typeface="Comic Sans MS" pitchFamily="66" charset="0"/>
              </a:rPr>
              <a:t>formel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)</a:t>
            </a:r>
          </a:p>
          <a:p>
            <a:pPr>
              <a:spcBef>
                <a:spcPct val="50000"/>
              </a:spcBef>
            </a:pPr>
            <a:endParaRPr lang="en-GB" dirty="0">
              <a:solidFill>
                <a:srgbClr val="FFFF99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Ex: </a:t>
            </a:r>
            <a:r>
              <a:rPr lang="en-GB" dirty="0" err="1" smtClean="0">
                <a:solidFill>
                  <a:srgbClr val="FFFF99"/>
                </a:solidFill>
                <a:latin typeface="Comic Sans MS" pitchFamily="66" charset="0"/>
              </a:rPr>
              <a:t>il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 </a:t>
            </a:r>
            <a:r>
              <a:rPr lang="en-GB" dirty="0" err="1" smtClean="0">
                <a:solidFill>
                  <a:srgbClr val="FFFF99"/>
                </a:solidFill>
                <a:latin typeface="Comic Sans MS" pitchFamily="66" charset="0"/>
              </a:rPr>
              <a:t>est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 </a:t>
            </a:r>
            <a:r>
              <a:rPr lang="en-GB" dirty="0" err="1" smtClean="0">
                <a:solidFill>
                  <a:srgbClr val="FFFF99"/>
                </a:solidFill>
                <a:latin typeface="Comic Sans MS" pitchFamily="66" charset="0"/>
              </a:rPr>
              <a:t>essentiel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 de </a:t>
            </a:r>
            <a:r>
              <a:rPr lang="en-GB" dirty="0" err="1" smtClean="0">
                <a:solidFill>
                  <a:srgbClr val="FFFF99"/>
                </a:solidFill>
                <a:latin typeface="Comic Sans MS" pitchFamily="66" charset="0"/>
              </a:rPr>
              <a:t>réviser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GB" dirty="0">
                <a:solidFill>
                  <a:srgbClr val="FFFF99"/>
                </a:solidFill>
                <a:latin typeface="Comic Sans MS" pitchFamily="66" charset="0"/>
              </a:rPr>
              <a:t> 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     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son  </a:t>
            </a:r>
            <a:r>
              <a:rPr lang="en-GB" dirty="0" err="1" smtClean="0">
                <a:solidFill>
                  <a:srgbClr val="FFFF99"/>
                </a:solidFill>
                <a:latin typeface="Comic Sans MS" pitchFamily="66" charset="0"/>
              </a:rPr>
              <a:t>vocabulaire</a:t>
            </a:r>
            <a:r>
              <a:rPr lang="en-GB" dirty="0" smtClean="0">
                <a:solidFill>
                  <a:srgbClr val="FFFF99"/>
                </a:solidFill>
                <a:latin typeface="Comic Sans MS" pitchFamily="66" charset="0"/>
              </a:rPr>
              <a:t>!!!</a:t>
            </a:r>
            <a:endParaRPr lang="en-GB" dirty="0">
              <a:solidFill>
                <a:srgbClr val="FFFF99"/>
              </a:solidFill>
              <a:latin typeface="Comic Sans MS" pitchFamily="66" charset="0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4139952" y="2997485"/>
            <a:ext cx="117727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344816" cy="1224136"/>
          </a:xfrm>
          <a:solidFill>
            <a:srgbClr val="FFC000"/>
          </a:solid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GB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GB" sz="36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GB" sz="3600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GB" sz="36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Certains</a:t>
            </a: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verbes</a:t>
            </a: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ou</a:t>
            </a: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expressions </a:t>
            </a:r>
            <a:r>
              <a:rPr lang="en-GB" sz="36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sont</a:t>
            </a: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suivis</a:t>
            </a: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de:</a:t>
            </a:r>
            <a:endParaRPr lang="en-GB" sz="36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636513"/>
              </p:ext>
            </p:extLst>
          </p:nvPr>
        </p:nvGraphicFramePr>
        <p:xfrm>
          <a:off x="683568" y="1628800"/>
          <a:ext cx="8064896" cy="5029208"/>
        </p:xfrm>
        <a:graphic>
          <a:graphicData uri="http://schemas.openxmlformats.org/drawingml/2006/table">
            <a:tbl>
              <a:tblPr/>
              <a:tblGrid>
                <a:gridCol w="8064896"/>
              </a:tblGrid>
              <a:tr h="5029208">
                <a:tc>
                  <a:txBody>
                    <a:bodyPr/>
                    <a:lstStyle/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un </a:t>
                      </a:r>
                      <a:r>
                        <a:rPr lang="en-GB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infinitif</a:t>
                      </a: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:  </a:t>
                      </a:r>
                      <a:r>
                        <a:rPr lang="en-GB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il</a:t>
                      </a: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faut</a:t>
                      </a: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manger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n-GB" sz="32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à + </a:t>
                      </a:r>
                      <a:r>
                        <a:rPr lang="en-GB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infinif</a:t>
                      </a: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:   </a:t>
                      </a:r>
                      <a:r>
                        <a:rPr lang="en-GB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c’est</a:t>
                      </a: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difficile </a:t>
                      </a:r>
                      <a:r>
                        <a:rPr lang="en-GB" sz="3200" b="1" i="1" dirty="0" smtClean="0">
                          <a:solidFill>
                            <a:srgbClr val="FF0000"/>
                          </a:solidFill>
                        </a:rPr>
                        <a:t>à</a:t>
                      </a: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dire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n-GB" sz="32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 + infinitive</a:t>
                      </a:r>
                      <a:r>
                        <a:rPr lang="en-GB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+ </a:t>
                      </a:r>
                      <a:r>
                        <a:rPr lang="en-GB" sz="3200" baseline="0" dirty="0" smtClean="0">
                          <a:solidFill>
                            <a:srgbClr val="FFFF00"/>
                          </a:solidFill>
                        </a:rPr>
                        <a:t>objet</a:t>
                      </a:r>
                      <a:r>
                        <a:rPr lang="en-GB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:</a:t>
                      </a: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    </a:t>
                      </a:r>
                      <a:r>
                        <a:rPr lang="en-GB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c’est</a:t>
                      </a: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important </a:t>
                      </a:r>
                      <a:r>
                        <a:rPr lang="en-GB" sz="3200" b="1" i="1" dirty="0" smtClean="0">
                          <a:solidFill>
                            <a:srgbClr val="FF0000"/>
                          </a:solidFill>
                        </a:rPr>
                        <a:t>de</a:t>
                      </a: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faire </a:t>
                      </a:r>
                      <a:r>
                        <a:rPr lang="en-GB" sz="3200" b="1" i="1" dirty="0" err="1" smtClean="0">
                          <a:solidFill>
                            <a:srgbClr val="FF0000"/>
                          </a:solidFill>
                        </a:rPr>
                        <a:t>ses</a:t>
                      </a:r>
                      <a:r>
                        <a:rPr lang="en-GB" sz="3200" b="1" i="1" dirty="0" smtClean="0">
                          <a:solidFill>
                            <a:srgbClr val="FF0000"/>
                          </a:solidFill>
                        </a:rPr>
                        <a:t> devoirs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n-GB" sz="3200" b="1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571500" indent="-57150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3200" b="1" i="1" dirty="0" smtClean="0">
                          <a:solidFill>
                            <a:srgbClr val="FF0000"/>
                          </a:solidFill>
                        </a:rPr>
                        <a:t>que</a:t>
                      </a: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+ </a:t>
                      </a:r>
                      <a:r>
                        <a:rPr lang="en-GB" sz="3200" dirty="0" err="1" smtClean="0">
                          <a:solidFill>
                            <a:srgbClr val="FFFF00"/>
                          </a:solidFill>
                        </a:rPr>
                        <a:t>subjonctif</a:t>
                      </a: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!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GB" sz="3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    </a:t>
                      </a:r>
                      <a:r>
                        <a:rPr lang="en-GB" sz="3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il</a:t>
                      </a:r>
                      <a:r>
                        <a:rPr lang="en-GB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32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est</a:t>
                      </a:r>
                      <a:r>
                        <a:rPr lang="en-GB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important </a:t>
                      </a:r>
                      <a:r>
                        <a:rPr lang="en-GB" sz="3200" b="1" i="1" baseline="0" dirty="0" err="1" smtClean="0">
                          <a:solidFill>
                            <a:srgbClr val="FF3300"/>
                          </a:solidFill>
                        </a:rPr>
                        <a:t>qu</a:t>
                      </a:r>
                      <a:r>
                        <a:rPr lang="en-GB" sz="32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’on</a:t>
                      </a:r>
                      <a:r>
                        <a:rPr lang="en-GB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3200" b="1" i="1" baseline="0" dirty="0" err="1" smtClean="0">
                          <a:solidFill>
                            <a:srgbClr val="FF3300"/>
                          </a:solidFill>
                        </a:rPr>
                        <a:t>fasse</a:t>
                      </a:r>
                      <a:r>
                        <a:rPr lang="en-GB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3200" baseline="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nos</a:t>
                      </a:r>
                      <a:r>
                        <a:rPr lang="en-GB" sz="32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devoirs</a:t>
                      </a:r>
                      <a:endParaRPr lang="en-GB" sz="3200" dirty="0" smtClean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n-GB" sz="36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 marL="91455" marR="91455" marT="45724" marB="45724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104251"/>
            <a:ext cx="8229600" cy="64817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           </a:t>
            </a:r>
            <a:r>
              <a:rPr lang="en-GB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</a:t>
            </a:r>
            <a:r>
              <a:rPr lang="en-GB" dirty="0" smtClean="0"/>
              <a:t> </a:t>
            </a:r>
            <a:r>
              <a:rPr lang="en-GB" b="1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votre</a:t>
            </a:r>
            <a:r>
              <a:rPr lang="en-GB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tour </a:t>
            </a:r>
            <a:r>
              <a:rPr lang="en-GB" b="1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maintenant</a:t>
            </a:r>
            <a:r>
              <a:rPr lang="en-GB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…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299711"/>
            <a:ext cx="7346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1.  It’s high time that he recycled his household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98585" y="1771926"/>
            <a:ext cx="8892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99CCFF"/>
                </a:solidFill>
              </a:rPr>
              <a:t>1</a:t>
            </a:r>
            <a:r>
              <a:rPr lang="en-GB" dirty="0" smtClean="0">
                <a:solidFill>
                  <a:srgbClr val="99CCFF"/>
                </a:solidFill>
              </a:rPr>
              <a:t>.  </a:t>
            </a:r>
            <a:r>
              <a:rPr lang="en-GB" sz="2000" b="1" dirty="0" smtClean="0">
                <a:solidFill>
                  <a:srgbClr val="99CCFF"/>
                </a:solidFill>
              </a:rPr>
              <a:t>Il </a:t>
            </a:r>
            <a:r>
              <a:rPr lang="en-GB" sz="2000" b="1" dirty="0" err="1" smtClean="0">
                <a:solidFill>
                  <a:srgbClr val="99CCFF"/>
                </a:solidFill>
              </a:rPr>
              <a:t>est</a:t>
            </a:r>
            <a:r>
              <a:rPr lang="en-GB" sz="2000" b="1" dirty="0" smtClean="0">
                <a:solidFill>
                  <a:srgbClr val="99CCFF"/>
                </a:solidFill>
              </a:rPr>
              <a:t> grand temps </a:t>
            </a:r>
            <a:r>
              <a:rPr lang="en-GB" sz="2000" b="1" dirty="0" err="1" smtClean="0">
                <a:solidFill>
                  <a:srgbClr val="99CCFF"/>
                </a:solidFill>
              </a:rPr>
              <a:t>qu’il</a:t>
            </a:r>
            <a:r>
              <a:rPr lang="en-GB" sz="2000" b="1" dirty="0" smtClean="0">
                <a:solidFill>
                  <a:srgbClr val="99CCFF"/>
                </a:solidFill>
              </a:rPr>
              <a:t> recycle </a:t>
            </a:r>
            <a:r>
              <a:rPr lang="en-GB" sz="2000" b="1" dirty="0" err="1" smtClean="0">
                <a:solidFill>
                  <a:srgbClr val="99CCFF"/>
                </a:solidFill>
              </a:rPr>
              <a:t>ses</a:t>
            </a:r>
            <a:r>
              <a:rPr lang="en-GB" sz="2000" b="1" dirty="0" smtClean="0">
                <a:solidFill>
                  <a:srgbClr val="99CCFF"/>
                </a:solidFill>
              </a:rPr>
              <a:t> </a:t>
            </a:r>
            <a:r>
              <a:rPr lang="en-GB" sz="2000" b="1" dirty="0" err="1" smtClean="0">
                <a:solidFill>
                  <a:srgbClr val="99CCFF"/>
                </a:solidFill>
              </a:rPr>
              <a:t>ordures</a:t>
            </a:r>
            <a:r>
              <a:rPr lang="en-GB" sz="2000" b="1" dirty="0" smtClean="0">
                <a:solidFill>
                  <a:srgbClr val="99CCFF"/>
                </a:solidFill>
              </a:rPr>
              <a:t> </a:t>
            </a:r>
            <a:r>
              <a:rPr lang="en-GB" sz="2000" b="1" dirty="0" err="1">
                <a:solidFill>
                  <a:srgbClr val="99CCFF"/>
                </a:solidFill>
              </a:rPr>
              <a:t>m</a:t>
            </a:r>
            <a:r>
              <a:rPr lang="en-GB" sz="2000" b="1" dirty="0" err="1" smtClean="0">
                <a:solidFill>
                  <a:srgbClr val="99CCFF"/>
                </a:solidFill>
              </a:rPr>
              <a:t>énagères</a:t>
            </a:r>
            <a:endParaRPr lang="en-GB" sz="2000" b="1" dirty="0">
              <a:solidFill>
                <a:srgbClr val="99CC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0787" y="2569935"/>
            <a:ext cx="8155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2.  It’s probable that I’ll buy a battery charger</a:t>
            </a:r>
            <a:endParaRPr lang="en-GB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98585" y="3376199"/>
            <a:ext cx="8297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99CCFF"/>
                </a:solidFill>
              </a:rPr>
              <a:t>2.  Il </a:t>
            </a:r>
            <a:r>
              <a:rPr lang="en-GB" sz="2000" b="1" dirty="0" err="1" smtClean="0">
                <a:solidFill>
                  <a:srgbClr val="99CCFF"/>
                </a:solidFill>
              </a:rPr>
              <a:t>est</a:t>
            </a:r>
            <a:r>
              <a:rPr lang="en-GB" sz="2000" b="1" dirty="0" smtClean="0">
                <a:solidFill>
                  <a:srgbClr val="99CCFF"/>
                </a:solidFill>
              </a:rPr>
              <a:t> probable que </a:t>
            </a:r>
            <a:r>
              <a:rPr lang="en-GB" sz="2000" b="1" dirty="0" err="1" smtClean="0">
                <a:solidFill>
                  <a:srgbClr val="99CCFF"/>
                </a:solidFill>
              </a:rPr>
              <a:t>j’achète</a:t>
            </a:r>
            <a:r>
              <a:rPr lang="en-GB" sz="2000" b="1" dirty="0" smtClean="0">
                <a:solidFill>
                  <a:srgbClr val="99CCFF"/>
                </a:solidFill>
              </a:rPr>
              <a:t> un </a:t>
            </a:r>
            <a:r>
              <a:rPr lang="en-GB" sz="2000" b="1" dirty="0" err="1" smtClean="0">
                <a:solidFill>
                  <a:srgbClr val="99CCFF"/>
                </a:solidFill>
              </a:rPr>
              <a:t>chargeur</a:t>
            </a:r>
            <a:r>
              <a:rPr lang="en-GB" sz="2000" b="1" dirty="0" smtClean="0">
                <a:solidFill>
                  <a:srgbClr val="99CCFF"/>
                </a:solidFill>
              </a:rPr>
              <a:t> de piles</a:t>
            </a:r>
            <a:endParaRPr lang="en-GB" sz="2000" b="1" dirty="0">
              <a:solidFill>
                <a:srgbClr val="99CC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458" y="4005603"/>
            <a:ext cx="7560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3.  It seems urgent to stop nuclear tests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83537" y="4573511"/>
            <a:ext cx="7307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99CCFF"/>
                </a:solidFill>
              </a:rPr>
              <a:t>3.  Il </a:t>
            </a:r>
            <a:r>
              <a:rPr lang="en-GB" sz="2000" b="1" dirty="0" err="1" smtClean="0">
                <a:solidFill>
                  <a:srgbClr val="99CCFF"/>
                </a:solidFill>
              </a:rPr>
              <a:t>est</a:t>
            </a:r>
            <a:r>
              <a:rPr lang="en-GB" sz="2000" b="1" dirty="0" smtClean="0">
                <a:solidFill>
                  <a:srgbClr val="99CCFF"/>
                </a:solidFill>
              </a:rPr>
              <a:t> urgent </a:t>
            </a:r>
            <a:r>
              <a:rPr lang="en-GB" sz="2000" b="1" dirty="0" err="1" smtClean="0">
                <a:solidFill>
                  <a:srgbClr val="99CCFF"/>
                </a:solidFill>
              </a:rPr>
              <a:t>d’arrêter</a:t>
            </a:r>
            <a:r>
              <a:rPr lang="en-GB" sz="2000" b="1" dirty="0" smtClean="0">
                <a:solidFill>
                  <a:srgbClr val="99CCFF"/>
                </a:solidFill>
              </a:rPr>
              <a:t> les </a:t>
            </a:r>
            <a:r>
              <a:rPr lang="en-GB" sz="2000" b="1" dirty="0" err="1" smtClean="0">
                <a:solidFill>
                  <a:srgbClr val="99CCFF"/>
                </a:solidFill>
              </a:rPr>
              <a:t>essais</a:t>
            </a:r>
            <a:r>
              <a:rPr lang="en-GB" sz="2000" b="1" dirty="0" smtClean="0">
                <a:solidFill>
                  <a:srgbClr val="99CCFF"/>
                </a:solidFill>
              </a:rPr>
              <a:t> </a:t>
            </a:r>
            <a:r>
              <a:rPr lang="en-GB" sz="2000" b="1" dirty="0" err="1" smtClean="0">
                <a:solidFill>
                  <a:srgbClr val="99CCFF"/>
                </a:solidFill>
              </a:rPr>
              <a:t>nucléaires</a:t>
            </a:r>
            <a:endParaRPr lang="en-GB" sz="2000" b="1" dirty="0">
              <a:solidFill>
                <a:srgbClr val="99CC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3537" y="5157062"/>
            <a:ext cx="8155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4.  It is important to reduce greenhouse gas emissions</a:t>
            </a:r>
            <a:endParaRPr lang="en-GB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07504" y="5699941"/>
            <a:ext cx="8856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4"/>
            </a:pPr>
            <a:r>
              <a:rPr lang="en-GB" sz="2000" b="1" dirty="0" smtClean="0">
                <a:solidFill>
                  <a:srgbClr val="99CCFF"/>
                </a:solidFill>
              </a:rPr>
              <a:t>Il </a:t>
            </a:r>
            <a:r>
              <a:rPr lang="en-GB" sz="2000" b="1" dirty="0" err="1" smtClean="0">
                <a:solidFill>
                  <a:srgbClr val="99CCFF"/>
                </a:solidFill>
              </a:rPr>
              <a:t>est</a:t>
            </a:r>
            <a:r>
              <a:rPr lang="en-GB" sz="2000" b="1" dirty="0" smtClean="0">
                <a:solidFill>
                  <a:srgbClr val="99CCFF"/>
                </a:solidFill>
              </a:rPr>
              <a:t> important </a:t>
            </a:r>
            <a:r>
              <a:rPr lang="en-GB" sz="2000" b="1" dirty="0" err="1" smtClean="0">
                <a:solidFill>
                  <a:srgbClr val="99CCFF"/>
                </a:solidFill>
              </a:rPr>
              <a:t>qu’on</a:t>
            </a:r>
            <a:r>
              <a:rPr lang="en-GB" sz="2000" b="1" dirty="0" smtClean="0">
                <a:solidFill>
                  <a:srgbClr val="99CCFF"/>
                </a:solidFill>
              </a:rPr>
              <a:t> </a:t>
            </a:r>
            <a:r>
              <a:rPr lang="en-GB" sz="2000" b="1" dirty="0" err="1" smtClean="0">
                <a:solidFill>
                  <a:srgbClr val="99CCFF"/>
                </a:solidFill>
              </a:rPr>
              <a:t>réduise</a:t>
            </a:r>
            <a:r>
              <a:rPr lang="en-GB" sz="2000" b="1" dirty="0" smtClean="0">
                <a:solidFill>
                  <a:srgbClr val="99CCFF"/>
                </a:solidFill>
              </a:rPr>
              <a:t> les </a:t>
            </a:r>
            <a:r>
              <a:rPr lang="en-GB" sz="2000" b="1" dirty="0" err="1" smtClean="0">
                <a:solidFill>
                  <a:srgbClr val="99CCFF"/>
                </a:solidFill>
              </a:rPr>
              <a:t>émissions</a:t>
            </a:r>
            <a:r>
              <a:rPr lang="en-GB" sz="2000" b="1" dirty="0" smtClean="0">
                <a:solidFill>
                  <a:srgbClr val="99CCFF"/>
                </a:solidFill>
              </a:rPr>
              <a:t> de </a:t>
            </a:r>
            <a:r>
              <a:rPr lang="en-GB" sz="2000" b="1" dirty="0" err="1" smtClean="0">
                <a:solidFill>
                  <a:srgbClr val="99CCFF"/>
                </a:solidFill>
              </a:rPr>
              <a:t>gaz</a:t>
            </a:r>
            <a:r>
              <a:rPr lang="en-GB" sz="2000" b="1" dirty="0" smtClean="0">
                <a:solidFill>
                  <a:srgbClr val="99CCFF"/>
                </a:solidFill>
              </a:rPr>
              <a:t> à</a:t>
            </a:r>
          </a:p>
          <a:p>
            <a:r>
              <a:rPr lang="en-GB" sz="2000" b="1" dirty="0">
                <a:solidFill>
                  <a:srgbClr val="99CCFF"/>
                </a:solidFill>
              </a:rPr>
              <a:t> </a:t>
            </a:r>
            <a:r>
              <a:rPr lang="en-GB" sz="2000" b="1" dirty="0" smtClean="0">
                <a:solidFill>
                  <a:srgbClr val="99CCFF"/>
                </a:solidFill>
              </a:rPr>
              <a:t>    </a:t>
            </a:r>
            <a:r>
              <a:rPr lang="en-GB" sz="2000" b="1" dirty="0" err="1" smtClean="0">
                <a:solidFill>
                  <a:srgbClr val="99CCFF"/>
                </a:solidFill>
              </a:rPr>
              <a:t>effets</a:t>
            </a:r>
            <a:r>
              <a:rPr lang="en-GB" sz="2000" b="1" dirty="0" smtClean="0">
                <a:solidFill>
                  <a:srgbClr val="99CCFF"/>
                </a:solidFill>
              </a:rPr>
              <a:t> de </a:t>
            </a:r>
            <a:r>
              <a:rPr lang="en-GB" sz="2000" b="1" dirty="0" err="1" smtClean="0">
                <a:solidFill>
                  <a:srgbClr val="99CCFF"/>
                </a:solidFill>
              </a:rPr>
              <a:t>serre</a:t>
            </a:r>
            <a:endParaRPr lang="en-GB" sz="2000" b="1" dirty="0">
              <a:solidFill>
                <a:srgbClr val="99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1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AA8F648-8371-4509-85B6-6B1B472B69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2E9355E-0E79-45B3-A799-116398BCC9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95590E-4DF4-45F6-8C2A-AEE7163842E9}">
  <ds:schemaRefs>
    <ds:schemaRef ds:uri="http://purl.org/dc/elements/1.1/"/>
    <ds:schemaRef ds:uri="http://schemas.microsoft.com/sharepoint/v3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905</TotalTime>
  <Words>307</Words>
  <Application>Microsoft Office PowerPoint</Application>
  <PresentationFormat>On-screen Show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Comic Sans MS</vt:lpstr>
      <vt:lpstr>Constantia</vt:lpstr>
      <vt:lpstr>Verdana</vt:lpstr>
      <vt:lpstr>Wingdings</vt:lpstr>
      <vt:lpstr>Wingdings 2</vt:lpstr>
      <vt:lpstr>Paper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D’autres verbes …</vt:lpstr>
      <vt:lpstr>PowerPoint Presentation</vt:lpstr>
      <vt:lpstr>  Certains verbes ou expressions sont suivis de:</vt:lpstr>
      <vt:lpstr>           A votre tour maintenant … </vt:lpstr>
      <vt:lpstr>PowerPoint Presentation</vt:lpstr>
    </vt:vector>
  </TitlesOfParts>
  <Company>MARLING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Information Technology</dc:creator>
  <cp:lastModifiedBy>Françoise Marteel</cp:lastModifiedBy>
  <cp:revision>68</cp:revision>
  <dcterms:created xsi:type="dcterms:W3CDTF">2003-11-22T16:27:04Z</dcterms:created>
  <dcterms:modified xsi:type="dcterms:W3CDTF">2017-03-22T17:01:42Z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