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6" r:id="rId10"/>
    <p:sldId id="263" r:id="rId11"/>
    <p:sldId id="264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0" r:id="rId20"/>
    <p:sldId id="274" r:id="rId21"/>
    <p:sldId id="280" r:id="rId22"/>
    <p:sldId id="281" r:id="rId23"/>
    <p:sldId id="282" r:id="rId24"/>
    <p:sldId id="283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AS Speaking exam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43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53" y="1223318"/>
            <a:ext cx="11061357" cy="5412259"/>
          </a:xfrm>
        </p:spPr>
        <p:txBody>
          <a:bodyPr>
            <a:normAutofit/>
          </a:bodyPr>
          <a:lstStyle/>
          <a:p>
            <a:r>
              <a:rPr lang="en-GB" dirty="0" smtClean="0"/>
              <a:t>You </a:t>
            </a:r>
            <a:r>
              <a:rPr lang="en-GB" dirty="0"/>
              <a:t>are advised on the front of the card to consider during </a:t>
            </a:r>
            <a:r>
              <a:rPr lang="en-GB" dirty="0"/>
              <a:t>y</a:t>
            </a:r>
            <a:r>
              <a:rPr lang="en-GB" dirty="0" smtClean="0"/>
              <a:t>our preparation time </a:t>
            </a:r>
            <a:r>
              <a:rPr lang="en-GB" dirty="0">
                <a:solidFill>
                  <a:srgbClr val="FFFF00"/>
                </a:solidFill>
              </a:rPr>
              <a:t>a question </a:t>
            </a:r>
            <a:r>
              <a:rPr lang="en-GB" dirty="0"/>
              <a:t>which arises from the material and to ask the </a:t>
            </a:r>
            <a:r>
              <a:rPr lang="en-GB" dirty="0" smtClean="0"/>
              <a:t>examiner this question </a:t>
            </a:r>
            <a:r>
              <a:rPr lang="en-GB" dirty="0"/>
              <a:t>at an appropriate point during the discussion. </a:t>
            </a:r>
            <a:endParaRPr lang="en-GB" dirty="0" smtClean="0"/>
          </a:p>
          <a:p>
            <a:r>
              <a:rPr lang="en-GB" dirty="0" smtClean="0"/>
              <a:t>If  you  do not </a:t>
            </a:r>
            <a:r>
              <a:rPr lang="en-GB" dirty="0"/>
              <a:t>ask </a:t>
            </a:r>
            <a:r>
              <a:rPr lang="en-GB" dirty="0" smtClean="0"/>
              <a:t>a question</a:t>
            </a:r>
            <a:r>
              <a:rPr lang="en-GB" dirty="0"/>
              <a:t>, the </a:t>
            </a:r>
            <a:r>
              <a:rPr lang="en-GB" dirty="0" smtClean="0"/>
              <a:t>examiner will </a:t>
            </a:r>
            <a:r>
              <a:rPr lang="en-GB" dirty="0"/>
              <a:t>invite </a:t>
            </a:r>
            <a:r>
              <a:rPr lang="en-GB" dirty="0" smtClean="0"/>
              <a:t>you to </a:t>
            </a:r>
            <a:r>
              <a:rPr lang="en-GB" dirty="0"/>
              <a:t>do so before the end </a:t>
            </a:r>
            <a:r>
              <a:rPr lang="en-GB" dirty="0" smtClean="0"/>
              <a:t>of the discussion. </a:t>
            </a:r>
          </a:p>
          <a:p>
            <a:r>
              <a:rPr lang="en-GB" dirty="0" smtClean="0"/>
              <a:t>To </a:t>
            </a:r>
            <a:r>
              <a:rPr lang="en-GB" dirty="0"/>
              <a:t>meet the requirement to ask a question, </a:t>
            </a:r>
            <a:r>
              <a:rPr lang="en-GB" dirty="0" smtClean="0"/>
              <a:t>you must </a:t>
            </a:r>
            <a:r>
              <a:rPr lang="en-GB" dirty="0"/>
              <a:t>seek information or opinion</a:t>
            </a:r>
            <a:r>
              <a:rPr lang="en-GB" dirty="0" smtClean="0"/>
              <a:t>.</a:t>
            </a:r>
          </a:p>
          <a:p>
            <a:r>
              <a:rPr lang="en-GB" dirty="0"/>
              <a:t>The </a:t>
            </a:r>
            <a:r>
              <a:rPr lang="en-GB" dirty="0" smtClean="0"/>
              <a:t>examiner will </a:t>
            </a:r>
            <a:r>
              <a:rPr lang="en-GB" dirty="0"/>
              <a:t>give a brief response to the student’s question so </a:t>
            </a:r>
            <a:r>
              <a:rPr lang="en-GB" dirty="0" smtClean="0"/>
              <a:t>as not </a:t>
            </a:r>
            <a:r>
              <a:rPr lang="en-GB" dirty="0"/>
              <a:t>to have a significant effect on the time available for </a:t>
            </a:r>
            <a:r>
              <a:rPr lang="en-GB" dirty="0" smtClean="0"/>
              <a:t>you to demonstrate your </a:t>
            </a:r>
            <a:r>
              <a:rPr lang="en-GB" dirty="0"/>
              <a:t>knowledge and skills. </a:t>
            </a:r>
            <a:endParaRPr lang="en-GB" dirty="0" smtClean="0"/>
          </a:p>
          <a:p>
            <a:r>
              <a:rPr lang="en-GB" dirty="0" smtClean="0"/>
              <a:t>The examiner </a:t>
            </a:r>
            <a:r>
              <a:rPr lang="en-GB" dirty="0"/>
              <a:t>will then ask further </a:t>
            </a:r>
            <a:r>
              <a:rPr lang="en-GB" dirty="0" smtClean="0"/>
              <a:t>questions relating </a:t>
            </a:r>
            <a:r>
              <a:rPr lang="en-GB" dirty="0"/>
              <a:t>to the sub-theme.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9854" y="95464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 question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5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Part 2 Discussion of second sub-theme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Same again for your next card.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06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99" y="263842"/>
            <a:ext cx="9375005" cy="6334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0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1" y="551935"/>
            <a:ext cx="10297297" cy="6038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60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3" y="271145"/>
            <a:ext cx="9307744" cy="626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266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59" y="276876"/>
            <a:ext cx="8483960" cy="6428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41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93" t="15461" r="33746" b="37829"/>
          <a:stretch/>
        </p:blipFill>
        <p:spPr>
          <a:xfrm>
            <a:off x="2261878" y="692593"/>
            <a:ext cx="7801761" cy="48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7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Errors?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275"/>
            <a:ext cx="10515600" cy="4331687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Minor errors include: </a:t>
            </a:r>
            <a:endParaRPr lang="en-GB" dirty="0"/>
          </a:p>
          <a:p>
            <a:r>
              <a:rPr lang="en-GB" dirty="0"/>
              <a:t>incorrect genders and consequential errors of agreement </a:t>
            </a:r>
          </a:p>
          <a:p>
            <a:r>
              <a:rPr lang="en-GB" b="1" dirty="0"/>
              <a:t>Serious errors include: </a:t>
            </a:r>
            <a:endParaRPr lang="en-GB" dirty="0"/>
          </a:p>
          <a:p>
            <a:r>
              <a:rPr lang="en-GB" dirty="0"/>
              <a:t>incorrect verb forms especially irregular forms </a:t>
            </a:r>
          </a:p>
          <a:p>
            <a:r>
              <a:rPr lang="en-GB" dirty="0"/>
              <a:t>incorrect use of pronouns </a:t>
            </a:r>
          </a:p>
          <a:p>
            <a:r>
              <a:rPr lang="en-GB" dirty="0"/>
              <a:t>missing or incorrect agreements of adjectives or past participles </a:t>
            </a:r>
          </a:p>
          <a:p>
            <a:r>
              <a:rPr lang="en-GB" b="1" dirty="0"/>
              <a:t>Complex language includes: </a:t>
            </a:r>
            <a:endParaRPr lang="en-GB" dirty="0"/>
          </a:p>
          <a:p>
            <a:r>
              <a:rPr lang="en-GB" dirty="0"/>
              <a:t>use of pronouns of all types </a:t>
            </a:r>
          </a:p>
          <a:p>
            <a:r>
              <a:rPr lang="en-GB" dirty="0"/>
              <a:t>tenses that support conceptual complexity (as in </a:t>
            </a:r>
            <a:r>
              <a:rPr lang="en-GB" i="1" dirty="0" err="1"/>
              <a:t>si</a:t>
            </a:r>
            <a:r>
              <a:rPr lang="en-GB" i="1" dirty="0"/>
              <a:t> </a:t>
            </a:r>
            <a:r>
              <a:rPr lang="en-GB" dirty="0"/>
              <a:t>sentences) </a:t>
            </a:r>
          </a:p>
          <a:p>
            <a:r>
              <a:rPr lang="en-GB" dirty="0"/>
              <a:t>connectives supporting a range of subordinate clauses including those requiring subjunctive </a:t>
            </a:r>
          </a:p>
          <a:p>
            <a:r>
              <a:rPr lang="en-GB" dirty="0"/>
              <a:t>constructions with verbs and verbs followed by infinitive with correct preposition </a:t>
            </a:r>
          </a:p>
          <a:p>
            <a:r>
              <a:rPr lang="en-GB" dirty="0"/>
              <a:t>use of present and past participles.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87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135" t="12677" r="32140" b="17116"/>
          <a:stretch/>
        </p:blipFill>
        <p:spPr>
          <a:xfrm>
            <a:off x="5886243" y="0"/>
            <a:ext cx="6030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1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61" y="581625"/>
            <a:ext cx="9190277" cy="51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3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03" y="365125"/>
            <a:ext cx="11207578" cy="1130043"/>
          </a:xfrm>
        </p:spPr>
        <p:txBody>
          <a:bodyPr>
            <a:normAutofit/>
          </a:bodyPr>
          <a:lstStyle/>
          <a:p>
            <a:r>
              <a:rPr lang="en-GB" dirty="0" smtClean="0"/>
              <a:t>2 AS French themes </a:t>
            </a:r>
            <a:r>
              <a:rPr lang="en-GB" dirty="0"/>
              <a:t>and sub-themes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589" y="1495168"/>
            <a:ext cx="9636211" cy="507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1. Aspects </a:t>
            </a:r>
            <a:r>
              <a:rPr lang="en-GB" b="1" dirty="0"/>
              <a:t>of French-speaking society: current </a:t>
            </a:r>
            <a:r>
              <a:rPr lang="en-GB" b="1" dirty="0" smtClean="0"/>
              <a:t>trends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• The changing nature of family</a:t>
            </a:r>
          </a:p>
          <a:p>
            <a:pPr marL="0" indent="0">
              <a:buNone/>
            </a:pPr>
            <a:r>
              <a:rPr lang="en-GB" dirty="0"/>
              <a:t>• The 'cyber-society'</a:t>
            </a:r>
          </a:p>
          <a:p>
            <a:pPr marL="0" indent="0">
              <a:buNone/>
            </a:pPr>
            <a:r>
              <a:rPr lang="en-GB" dirty="0"/>
              <a:t>• The place of voluntary </a:t>
            </a:r>
            <a:r>
              <a:rPr lang="en-GB" dirty="0" smtClean="0"/>
              <a:t>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2. Artistic </a:t>
            </a:r>
            <a:r>
              <a:rPr lang="en-GB" b="1" dirty="0"/>
              <a:t>culture in the French-speaking </a:t>
            </a:r>
            <a:r>
              <a:rPr lang="en-GB" b="1" dirty="0" smtClean="0"/>
              <a:t>world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• A culture proud of its heritage</a:t>
            </a:r>
          </a:p>
          <a:p>
            <a:pPr marL="0" indent="0">
              <a:buNone/>
            </a:pPr>
            <a:r>
              <a:rPr lang="en-GB" dirty="0"/>
              <a:t>• Contemporary francophone music</a:t>
            </a:r>
          </a:p>
          <a:p>
            <a:pPr marL="0" indent="0">
              <a:buNone/>
            </a:pPr>
            <a:r>
              <a:rPr lang="en-GB" dirty="0"/>
              <a:t>• Cinema: the 7th art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080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69" y="365125"/>
            <a:ext cx="10474662" cy="58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75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Your question?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58" y="1825625"/>
            <a:ext cx="9556684" cy="25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0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25" t="23038" r="35906" b="10466"/>
          <a:stretch/>
        </p:blipFill>
        <p:spPr>
          <a:xfrm>
            <a:off x="6647935" y="0"/>
            <a:ext cx="5169877" cy="68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43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4156"/>
            <a:ext cx="10135386" cy="56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53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11" y="748442"/>
            <a:ext cx="9393377" cy="53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93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question?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540" y="2144692"/>
            <a:ext cx="8706919" cy="23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126596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Theme 1:Aspects </a:t>
            </a:r>
            <a:r>
              <a:rPr lang="en-GB" b="1" dirty="0"/>
              <a:t>of French-speaking society: current </a:t>
            </a:r>
            <a:r>
              <a:rPr lang="en-GB" b="1" dirty="0" smtClean="0"/>
              <a:t>trends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b="1" dirty="0"/>
              <a:t>La famille en voie de changement</a:t>
            </a:r>
          </a:p>
          <a:p>
            <a:pPr marL="0" indent="0">
              <a:buNone/>
            </a:pPr>
            <a:r>
              <a:rPr lang="fr-FR" dirty="0"/>
              <a:t>• Grands-parents, parents et enfants – soucis et problèmes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Monoparentalité</a:t>
            </a:r>
            <a:r>
              <a:rPr lang="en-GB" dirty="0"/>
              <a:t>, </a:t>
            </a:r>
            <a:r>
              <a:rPr lang="en-GB" dirty="0" err="1"/>
              <a:t>homoparentalité</a:t>
            </a:r>
            <a:r>
              <a:rPr lang="en-GB" dirty="0"/>
              <a:t>, </a:t>
            </a:r>
            <a:r>
              <a:rPr lang="en-GB" dirty="0" err="1"/>
              <a:t>familles</a:t>
            </a:r>
            <a:r>
              <a:rPr lang="en-GB" dirty="0"/>
              <a:t> </a:t>
            </a:r>
            <a:r>
              <a:rPr lang="en-GB" dirty="0" err="1"/>
              <a:t>recomposées</a:t>
            </a:r>
            <a:endParaRPr lang="en-GB" dirty="0"/>
          </a:p>
          <a:p>
            <a:pPr marL="0" indent="0">
              <a:buNone/>
            </a:pPr>
            <a:r>
              <a:rPr lang="fr-FR" dirty="0"/>
              <a:t>• La vie de couple – nouvelles tendances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b="1" dirty="0"/>
              <a:t>La « cyber-</a:t>
            </a:r>
            <a:r>
              <a:rPr lang="en-GB" b="1" dirty="0" err="1"/>
              <a:t>société</a:t>
            </a:r>
            <a:r>
              <a:rPr lang="en-GB" b="1" dirty="0"/>
              <a:t> »</a:t>
            </a:r>
          </a:p>
          <a:p>
            <a:pPr marL="0" indent="0">
              <a:buNone/>
            </a:pPr>
            <a:r>
              <a:rPr lang="en-GB" dirty="0"/>
              <a:t>• Qui </a:t>
            </a:r>
            <a:r>
              <a:rPr lang="en-GB" dirty="0" err="1"/>
              <a:t>sont</a:t>
            </a:r>
            <a:r>
              <a:rPr lang="en-GB" dirty="0"/>
              <a:t> les </a:t>
            </a:r>
            <a:r>
              <a:rPr lang="en-GB" dirty="0" err="1"/>
              <a:t>cybernautes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fr-FR" dirty="0"/>
              <a:t>• Comment la technologie facilite la vie quotidienne ?</a:t>
            </a:r>
          </a:p>
          <a:p>
            <a:pPr marL="0" indent="0">
              <a:buNone/>
            </a:pPr>
            <a:r>
              <a:rPr lang="fr-FR" dirty="0"/>
              <a:t>• Quels dangers la « cyber-société » pose-t-elle ?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b="1" dirty="0"/>
              <a:t>Le </a:t>
            </a:r>
            <a:r>
              <a:rPr lang="en-GB" b="1" dirty="0" err="1"/>
              <a:t>rôle</a:t>
            </a:r>
            <a:r>
              <a:rPr lang="en-GB" b="1" dirty="0"/>
              <a:t> du </a:t>
            </a:r>
            <a:r>
              <a:rPr lang="en-GB" b="1" dirty="0" err="1"/>
              <a:t>bénévolat</a:t>
            </a:r>
            <a:endParaRPr lang="en-GB" b="1" dirty="0"/>
          </a:p>
          <a:p>
            <a:pPr marL="0" indent="0">
              <a:buNone/>
            </a:pPr>
            <a:r>
              <a:rPr lang="fr-FR" dirty="0"/>
              <a:t>• Qui sont et que font les </a:t>
            </a:r>
            <a:r>
              <a:rPr lang="fr-FR" dirty="0" err="1"/>
              <a:t>bénévolés</a:t>
            </a:r>
            <a:r>
              <a:rPr lang="fr-FR" dirty="0"/>
              <a:t>?</a:t>
            </a:r>
          </a:p>
          <a:p>
            <a:pPr marL="0" indent="0">
              <a:buNone/>
            </a:pPr>
            <a:r>
              <a:rPr lang="fr-FR" dirty="0"/>
              <a:t>• Le bénévolat – quelle valeur pour ceux qui sont aidés ?</a:t>
            </a:r>
          </a:p>
          <a:p>
            <a:pPr marL="0" indent="0">
              <a:buNone/>
            </a:pPr>
            <a:r>
              <a:rPr lang="fr-FR" dirty="0"/>
              <a:t>• Le bénévolat – quelle valeur pour ceux qui aident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63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Theme 2: Artistic </a:t>
            </a:r>
            <a:r>
              <a:rPr lang="en-GB" b="1" dirty="0"/>
              <a:t>culture in the French-speaking </a:t>
            </a:r>
            <a:r>
              <a:rPr lang="en-GB" b="1" dirty="0" smtClean="0"/>
              <a:t>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47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b="1" dirty="0"/>
              <a:t>Une culture fière de son patrimoine culturel</a:t>
            </a:r>
          </a:p>
          <a:p>
            <a:pPr marL="0" indent="0">
              <a:buNone/>
            </a:pPr>
            <a:r>
              <a:rPr lang="fr-FR" dirty="0"/>
              <a:t>• Le patrimoine sur le plan national, régional at local</a:t>
            </a:r>
          </a:p>
          <a:p>
            <a:pPr marL="0" indent="0">
              <a:buNone/>
            </a:pPr>
            <a:r>
              <a:rPr lang="fr-FR" dirty="0"/>
              <a:t>• Comment le patrimoine reflète la culture</a:t>
            </a:r>
          </a:p>
          <a:p>
            <a:pPr marL="0" indent="0">
              <a:buNone/>
            </a:pPr>
            <a:r>
              <a:rPr lang="fr-FR" dirty="0"/>
              <a:t>• Le patrimoine et le tourisme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b="1" dirty="0"/>
              <a:t>La </a:t>
            </a:r>
            <a:r>
              <a:rPr lang="en-GB" b="1" dirty="0" err="1"/>
              <a:t>musique</a:t>
            </a:r>
            <a:r>
              <a:rPr lang="en-GB" b="1" dirty="0"/>
              <a:t> francophone </a:t>
            </a:r>
            <a:r>
              <a:rPr lang="en-GB" b="1" dirty="0" err="1"/>
              <a:t>contemporaine</a:t>
            </a:r>
            <a:endParaRPr lang="en-GB" b="1" dirty="0"/>
          </a:p>
          <a:p>
            <a:pPr marL="0" indent="0">
              <a:buNone/>
            </a:pPr>
            <a:r>
              <a:rPr lang="fr-FR" dirty="0"/>
              <a:t>• La diversité de la musique francophone contemporaine</a:t>
            </a:r>
          </a:p>
          <a:p>
            <a:pPr marL="0" indent="0">
              <a:buNone/>
            </a:pPr>
            <a:r>
              <a:rPr lang="fr-FR" dirty="0"/>
              <a:t>• Qui écoute et apprécie cette musique ?</a:t>
            </a:r>
          </a:p>
          <a:p>
            <a:pPr marL="0" indent="0">
              <a:buNone/>
            </a:pPr>
            <a:r>
              <a:rPr lang="en-GB" dirty="0"/>
              <a:t>• Comment </a:t>
            </a:r>
            <a:r>
              <a:rPr lang="en-GB" dirty="0" err="1"/>
              <a:t>sauvegarder</a:t>
            </a:r>
            <a:r>
              <a:rPr lang="en-GB" dirty="0"/>
              <a:t> </a:t>
            </a:r>
            <a:r>
              <a:rPr lang="en-GB" dirty="0" err="1"/>
              <a:t>cette</a:t>
            </a:r>
            <a:r>
              <a:rPr lang="en-GB" dirty="0"/>
              <a:t> </a:t>
            </a:r>
            <a:r>
              <a:rPr lang="en-GB" dirty="0" err="1"/>
              <a:t>musique</a:t>
            </a:r>
            <a:r>
              <a:rPr lang="en-GB" dirty="0"/>
              <a:t> ?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b="1" dirty="0" err="1"/>
              <a:t>Cinéma</a:t>
            </a:r>
            <a:r>
              <a:rPr lang="en-GB" b="1" dirty="0"/>
              <a:t> – le </a:t>
            </a:r>
            <a:r>
              <a:rPr lang="en-GB" b="1" dirty="0" err="1"/>
              <a:t>septième</a:t>
            </a:r>
            <a:r>
              <a:rPr lang="en-GB" b="1" dirty="0"/>
              <a:t> art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Pourquoi</a:t>
            </a:r>
            <a:r>
              <a:rPr lang="en-GB" dirty="0"/>
              <a:t> le </a:t>
            </a:r>
            <a:r>
              <a:rPr lang="en-GB" dirty="0" err="1"/>
              <a:t>septième</a:t>
            </a:r>
            <a:r>
              <a:rPr lang="en-GB" dirty="0"/>
              <a:t> art ?</a:t>
            </a:r>
          </a:p>
          <a:p>
            <a:pPr marL="0" indent="0">
              <a:buNone/>
            </a:pPr>
            <a:r>
              <a:rPr lang="fr-FR" dirty="0"/>
              <a:t>• Le cinéma – une passion nationale ?</a:t>
            </a:r>
          </a:p>
          <a:p>
            <a:pPr marL="0" indent="0">
              <a:buNone/>
            </a:pPr>
            <a:r>
              <a:rPr lang="fr-FR" dirty="0"/>
              <a:t>• Evolution du cinéma – les grandes lignes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9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38" y="181961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AS Paper 3: </a:t>
            </a:r>
            <a:r>
              <a:rPr lang="en-GB" dirty="0" smtClean="0"/>
              <a:t>Speaking  - 60 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9" y="1285103"/>
            <a:ext cx="11602994" cy="54369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dirty="0"/>
              <a:t>12-14 minutes plus 15 minutes </a:t>
            </a:r>
            <a:r>
              <a:rPr lang="fr-FR" dirty="0" err="1" smtClean="0"/>
              <a:t>preparation</a:t>
            </a:r>
            <a:r>
              <a:rPr lang="fr-FR" dirty="0" smtClean="0"/>
              <a:t>.</a:t>
            </a:r>
            <a:r>
              <a:rPr lang="fr-FR" dirty="0"/>
              <a:t>	</a:t>
            </a:r>
            <a:r>
              <a:rPr lang="fr-FR" dirty="0" smtClean="0"/>
              <a:t>	</a:t>
            </a:r>
          </a:p>
          <a:p>
            <a:r>
              <a:rPr lang="en-GB" dirty="0" smtClean="0"/>
              <a:t>Two </a:t>
            </a:r>
            <a:r>
              <a:rPr lang="en-GB" dirty="0"/>
              <a:t>stimulus cards 6-7 minutes </a:t>
            </a:r>
            <a:r>
              <a:rPr lang="en-GB" dirty="0" smtClean="0"/>
              <a:t>each.</a:t>
            </a:r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reparation </a:t>
            </a:r>
            <a:r>
              <a:rPr lang="en-GB" dirty="0"/>
              <a:t>time </a:t>
            </a:r>
            <a:r>
              <a:rPr lang="en-GB" dirty="0" smtClean="0"/>
              <a:t>in </a:t>
            </a:r>
            <a:r>
              <a:rPr lang="en-GB" dirty="0"/>
              <a:t>a separate </a:t>
            </a:r>
            <a:r>
              <a:rPr lang="en-GB" dirty="0" smtClean="0"/>
              <a:t>room.</a:t>
            </a:r>
          </a:p>
          <a:p>
            <a:r>
              <a:rPr lang="en-GB" dirty="0" smtClean="0"/>
              <a:t>You make </a:t>
            </a:r>
            <a:r>
              <a:rPr lang="en-GB" dirty="0"/>
              <a:t>notes during the </a:t>
            </a:r>
            <a:r>
              <a:rPr lang="en-GB" dirty="0" smtClean="0"/>
              <a:t>preparation period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You  </a:t>
            </a:r>
            <a:r>
              <a:rPr lang="en-GB" dirty="0"/>
              <a:t>will be given two pairs of stimulus cards and </a:t>
            </a:r>
            <a:r>
              <a:rPr lang="en-GB" dirty="0" smtClean="0"/>
              <a:t>you must </a:t>
            </a:r>
            <a:r>
              <a:rPr lang="en-GB" dirty="0"/>
              <a:t>choose one from </a:t>
            </a:r>
            <a:r>
              <a:rPr lang="en-GB" dirty="0" smtClean="0"/>
              <a:t>each pair</a:t>
            </a:r>
            <a:r>
              <a:rPr lang="en-GB" dirty="0"/>
              <a:t>, on </a:t>
            </a:r>
            <a:r>
              <a:rPr lang="en-GB" b="1" dirty="0"/>
              <a:t>different </a:t>
            </a:r>
            <a:r>
              <a:rPr lang="en-GB" dirty="0"/>
              <a:t>sub-themes.</a:t>
            </a:r>
          </a:p>
          <a:p>
            <a:pPr marL="0" indent="0">
              <a:buNone/>
            </a:pPr>
            <a:r>
              <a:rPr lang="en-GB" dirty="0" smtClean="0"/>
              <a:t>•  You must </a:t>
            </a:r>
            <a:r>
              <a:rPr lang="en-GB" dirty="0"/>
              <a:t>ask one question </a:t>
            </a:r>
            <a:r>
              <a:rPr lang="en-GB" dirty="0" smtClean="0"/>
              <a:t>to </a:t>
            </a:r>
            <a:r>
              <a:rPr lang="en-GB" dirty="0"/>
              <a:t>the examiner, based on each</a:t>
            </a:r>
          </a:p>
          <a:p>
            <a:pPr marL="0" indent="0">
              <a:buNone/>
            </a:pPr>
            <a:r>
              <a:rPr lang="en-GB" dirty="0"/>
              <a:t>stimulus card discussed. </a:t>
            </a:r>
            <a:r>
              <a:rPr lang="en-GB" dirty="0" smtClean="0"/>
              <a:t>It should demonstrate understanding </a:t>
            </a:r>
            <a:r>
              <a:rPr lang="en-GB" dirty="0"/>
              <a:t>of the </a:t>
            </a:r>
            <a:r>
              <a:rPr lang="en-GB" dirty="0" smtClean="0"/>
              <a:t>card. </a:t>
            </a:r>
          </a:p>
        </p:txBody>
      </p:sp>
    </p:spTree>
    <p:extLst>
      <p:ext uri="{BB962C8B-B14F-4D97-AF65-F5344CB8AC3E}">
        <p14:creationId xmlns:p14="http://schemas.microsoft.com/office/powerpoint/2010/main" val="115439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03" y="365125"/>
            <a:ext cx="11207578" cy="113004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99FF"/>
                </a:solidFill>
              </a:rPr>
              <a:t>2 AS French themes </a:t>
            </a:r>
            <a:r>
              <a:rPr lang="en-GB" dirty="0">
                <a:solidFill>
                  <a:srgbClr val="FF99FF"/>
                </a:solidFill>
              </a:rPr>
              <a:t>and sub-themes</a:t>
            </a:r>
            <a:endParaRPr lang="en-GB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589" y="1495168"/>
            <a:ext cx="9636211" cy="507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99FF"/>
                </a:solidFill>
              </a:rPr>
              <a:t>1. Aspects </a:t>
            </a:r>
            <a:r>
              <a:rPr lang="en-GB" b="1" dirty="0">
                <a:solidFill>
                  <a:srgbClr val="FF99FF"/>
                </a:solidFill>
              </a:rPr>
              <a:t>of French-speaking society: current </a:t>
            </a:r>
            <a:r>
              <a:rPr lang="en-GB" b="1" dirty="0" smtClean="0">
                <a:solidFill>
                  <a:srgbClr val="FF99FF"/>
                </a:solidFill>
              </a:rPr>
              <a:t>trends</a:t>
            </a:r>
            <a:endParaRPr lang="en-GB" b="1" dirty="0">
              <a:solidFill>
                <a:srgbClr val="FF99FF"/>
              </a:solidFill>
            </a:endParaRPr>
          </a:p>
          <a:p>
            <a:pPr marL="0" indent="0">
              <a:buNone/>
            </a:pPr>
            <a:r>
              <a:rPr lang="en-GB" dirty="0"/>
              <a:t>• The changing nature of family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>
                <a:solidFill>
                  <a:srgbClr val="FFFF00"/>
                </a:solidFill>
              </a:rPr>
              <a:t>The 'cyber-society'</a:t>
            </a:r>
          </a:p>
          <a:p>
            <a:pPr marL="0" indent="0">
              <a:buNone/>
            </a:pPr>
            <a:r>
              <a:rPr lang="en-GB" dirty="0"/>
              <a:t>• The place of voluntary </a:t>
            </a:r>
            <a:r>
              <a:rPr lang="en-GB" dirty="0" smtClean="0"/>
              <a:t>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FF99FF"/>
                </a:solidFill>
              </a:rPr>
              <a:t>2. Artistic </a:t>
            </a:r>
            <a:r>
              <a:rPr lang="en-GB" b="1" dirty="0">
                <a:solidFill>
                  <a:srgbClr val="FF99FF"/>
                </a:solidFill>
              </a:rPr>
              <a:t>culture in the French-speaking </a:t>
            </a:r>
            <a:r>
              <a:rPr lang="en-GB" b="1" dirty="0" smtClean="0">
                <a:solidFill>
                  <a:srgbClr val="FF99FF"/>
                </a:solidFill>
              </a:rPr>
              <a:t>world</a:t>
            </a:r>
            <a:endParaRPr lang="en-GB" b="1" dirty="0">
              <a:solidFill>
                <a:srgbClr val="FF99FF"/>
              </a:solidFill>
            </a:endParaRP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>
                <a:solidFill>
                  <a:srgbClr val="FFFF00"/>
                </a:solidFill>
              </a:rPr>
              <a:t>A culture proud of its heritage</a:t>
            </a:r>
          </a:p>
          <a:p>
            <a:pPr marL="0" indent="0">
              <a:buNone/>
            </a:pPr>
            <a:r>
              <a:rPr lang="en-GB" dirty="0"/>
              <a:t>• Contemporary francophone music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>
                <a:solidFill>
                  <a:srgbClr val="FFFF00"/>
                </a:solidFill>
              </a:rPr>
              <a:t> Cinema: the 7th art form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 rot="21156020">
            <a:off x="7520313" y="1599569"/>
            <a:ext cx="4617209" cy="2104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cards from one </a:t>
            </a: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sub-theme – you choose 1</a:t>
            </a:r>
            <a:endParaRPr lang="en-GB" sz="24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dirty="0"/>
          </a:p>
        </p:txBody>
      </p:sp>
      <p:sp>
        <p:nvSpPr>
          <p:cNvPr id="5" name="Left Arrow 4"/>
          <p:cNvSpPr/>
          <p:nvPr/>
        </p:nvSpPr>
        <p:spPr>
          <a:xfrm rot="21136009">
            <a:off x="7523597" y="4639389"/>
            <a:ext cx="4622314" cy="19163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 cards from </a:t>
            </a: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 sub-themes of the other theme -  you choose 1</a:t>
            </a:r>
            <a:endParaRPr lang="en-GB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898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1265967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99FF"/>
                </a:solidFill>
              </a:rPr>
              <a:t>Theme 1:Aspects </a:t>
            </a:r>
            <a:r>
              <a:rPr lang="en-GB" b="1" dirty="0">
                <a:solidFill>
                  <a:srgbClr val="FF99FF"/>
                </a:solidFill>
              </a:rPr>
              <a:t>of French-speaking society: current </a:t>
            </a:r>
            <a:r>
              <a:rPr lang="en-GB" b="1" dirty="0" smtClean="0">
                <a:solidFill>
                  <a:srgbClr val="FF99FF"/>
                </a:solidFill>
              </a:rPr>
              <a:t>trends</a:t>
            </a:r>
            <a:endParaRPr lang="en-GB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1842576"/>
            <a:ext cx="10884243" cy="47559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b="1" dirty="0"/>
              <a:t>La famille en voie de changement</a:t>
            </a:r>
          </a:p>
          <a:p>
            <a:pPr marL="0" indent="0">
              <a:buNone/>
            </a:pPr>
            <a:r>
              <a:rPr lang="fr-FR" dirty="0"/>
              <a:t>• Grands-parents, parents et enfants – soucis et problèmes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>
                <a:solidFill>
                  <a:srgbClr val="FFC000"/>
                </a:solidFill>
              </a:rPr>
              <a:t>Monoparentalité</a:t>
            </a:r>
            <a:r>
              <a:rPr lang="en-GB" dirty="0">
                <a:solidFill>
                  <a:srgbClr val="FFC000"/>
                </a:solidFill>
              </a:rPr>
              <a:t>, </a:t>
            </a:r>
            <a:r>
              <a:rPr lang="en-GB" dirty="0" err="1">
                <a:solidFill>
                  <a:srgbClr val="FFC000"/>
                </a:solidFill>
              </a:rPr>
              <a:t>homoparentalité</a:t>
            </a:r>
            <a:r>
              <a:rPr lang="en-GB" dirty="0">
                <a:solidFill>
                  <a:srgbClr val="FFC000"/>
                </a:solidFill>
              </a:rPr>
              <a:t>, </a:t>
            </a:r>
            <a:r>
              <a:rPr lang="en-GB" dirty="0" err="1">
                <a:solidFill>
                  <a:srgbClr val="FFC000"/>
                </a:solidFill>
              </a:rPr>
              <a:t>familles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recomposées</a:t>
            </a: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• </a:t>
            </a:r>
            <a:r>
              <a:rPr lang="fr-FR" dirty="0">
                <a:solidFill>
                  <a:srgbClr val="FFC000"/>
                </a:solidFill>
              </a:rPr>
              <a:t>La vie de couple – nouvelles tendances</a:t>
            </a:r>
          </a:p>
          <a:p>
            <a:pPr marL="0" indent="0">
              <a:buNone/>
            </a:pPr>
            <a:r>
              <a:rPr lang="en-GB" b="1" dirty="0" smtClean="0"/>
              <a:t>La </a:t>
            </a:r>
            <a:r>
              <a:rPr lang="en-GB" b="1" dirty="0"/>
              <a:t>« cyber-</a:t>
            </a:r>
            <a:r>
              <a:rPr lang="en-GB" b="1" dirty="0" err="1"/>
              <a:t>société</a:t>
            </a:r>
            <a:r>
              <a:rPr lang="en-GB" b="1" dirty="0"/>
              <a:t> »</a:t>
            </a:r>
          </a:p>
          <a:p>
            <a:pPr marL="0" indent="0">
              <a:buNone/>
            </a:pPr>
            <a:r>
              <a:rPr lang="en-GB" dirty="0"/>
              <a:t>• Qui </a:t>
            </a:r>
            <a:r>
              <a:rPr lang="en-GB" dirty="0" err="1"/>
              <a:t>sont</a:t>
            </a:r>
            <a:r>
              <a:rPr lang="en-GB" dirty="0"/>
              <a:t> les </a:t>
            </a:r>
            <a:r>
              <a:rPr lang="en-GB" dirty="0" err="1"/>
              <a:t>cybernautes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fr-FR" dirty="0"/>
              <a:t>• Comment la technologie facilite la vie quotidienne ?</a:t>
            </a:r>
          </a:p>
          <a:p>
            <a:pPr marL="0" indent="0">
              <a:buNone/>
            </a:pPr>
            <a:r>
              <a:rPr lang="fr-FR" dirty="0"/>
              <a:t>• Quels dangers la « cyber-société » pose-t-elle ?</a:t>
            </a:r>
          </a:p>
          <a:p>
            <a:pPr marL="0" indent="0">
              <a:buNone/>
            </a:pPr>
            <a:r>
              <a:rPr lang="en-GB" b="1" dirty="0" smtClean="0"/>
              <a:t>Le </a:t>
            </a:r>
            <a:r>
              <a:rPr lang="en-GB" b="1" dirty="0" err="1"/>
              <a:t>rôle</a:t>
            </a:r>
            <a:r>
              <a:rPr lang="en-GB" b="1" dirty="0"/>
              <a:t> du </a:t>
            </a:r>
            <a:r>
              <a:rPr lang="en-GB" b="1" dirty="0" err="1"/>
              <a:t>bénévolat</a:t>
            </a:r>
            <a:endParaRPr lang="en-GB" b="1" dirty="0"/>
          </a:p>
          <a:p>
            <a:pPr marL="0" indent="0">
              <a:buNone/>
            </a:pPr>
            <a:r>
              <a:rPr lang="fr-FR" dirty="0"/>
              <a:t>• Qui sont et que font les </a:t>
            </a:r>
            <a:r>
              <a:rPr lang="fr-FR" dirty="0" err="1"/>
              <a:t>bénévolés</a:t>
            </a:r>
            <a:r>
              <a:rPr lang="fr-FR" dirty="0"/>
              <a:t>?</a:t>
            </a:r>
          </a:p>
          <a:p>
            <a:pPr marL="0" indent="0">
              <a:buNone/>
            </a:pPr>
            <a:r>
              <a:rPr lang="fr-FR" dirty="0"/>
              <a:t>• Le bénévolat – quelle valeur pour ceux qui sont aidés ?</a:t>
            </a:r>
          </a:p>
          <a:p>
            <a:pPr marL="0" indent="0">
              <a:buNone/>
            </a:pPr>
            <a:r>
              <a:rPr lang="fr-FR" dirty="0"/>
              <a:t>• Le bénévolat – quelle valeur pour ceux qui aident ?</a:t>
            </a:r>
            <a:endParaRPr lang="en-GB" dirty="0"/>
          </a:p>
        </p:txBody>
      </p:sp>
      <p:sp>
        <p:nvSpPr>
          <p:cNvPr id="5" name="Left Arrow 4"/>
          <p:cNvSpPr/>
          <p:nvPr/>
        </p:nvSpPr>
        <p:spPr>
          <a:xfrm rot="20498793">
            <a:off x="8118390" y="1149179"/>
            <a:ext cx="3954162" cy="19647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cards from one </a:t>
            </a: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sub-theme – you choose 1</a:t>
            </a:r>
            <a:endParaRPr lang="en-GB" sz="24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35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99FF"/>
                </a:solidFill>
              </a:rPr>
              <a:t>Theme 2: Artistic </a:t>
            </a:r>
            <a:r>
              <a:rPr lang="en-GB" b="1" dirty="0">
                <a:solidFill>
                  <a:srgbClr val="FF99FF"/>
                </a:solidFill>
              </a:rPr>
              <a:t>culture in the French-speaking </a:t>
            </a:r>
            <a:r>
              <a:rPr lang="en-GB" b="1" dirty="0" smtClean="0">
                <a:solidFill>
                  <a:srgbClr val="FF99FF"/>
                </a:solidFill>
              </a:rPr>
              <a:t>world</a:t>
            </a:r>
            <a:endParaRPr lang="en-GB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47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b="1" dirty="0"/>
              <a:t>Une culture fière de son patrimoine culturel</a:t>
            </a:r>
          </a:p>
          <a:p>
            <a:pPr marL="0" indent="0">
              <a:buNone/>
            </a:pPr>
            <a:r>
              <a:rPr lang="fr-FR" dirty="0"/>
              <a:t>• </a:t>
            </a:r>
            <a:r>
              <a:rPr lang="fr-FR" dirty="0">
                <a:solidFill>
                  <a:srgbClr val="FFFF00"/>
                </a:solidFill>
              </a:rPr>
              <a:t>Le patrimoine sur le plan national, régional at local</a:t>
            </a:r>
          </a:p>
          <a:p>
            <a:pPr marL="0" indent="0">
              <a:buNone/>
            </a:pPr>
            <a:r>
              <a:rPr lang="fr-FR" dirty="0"/>
              <a:t>• Comment le patrimoine reflète la culture</a:t>
            </a:r>
          </a:p>
          <a:p>
            <a:pPr marL="0" indent="0">
              <a:buNone/>
            </a:pPr>
            <a:r>
              <a:rPr lang="fr-FR" dirty="0"/>
              <a:t>• Le patrimoine et le tourisme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b="1" dirty="0"/>
              <a:t>La </a:t>
            </a:r>
            <a:r>
              <a:rPr lang="en-GB" b="1" dirty="0" err="1"/>
              <a:t>musique</a:t>
            </a:r>
            <a:r>
              <a:rPr lang="en-GB" b="1" dirty="0"/>
              <a:t> francophone </a:t>
            </a:r>
            <a:r>
              <a:rPr lang="en-GB" b="1" dirty="0" err="1"/>
              <a:t>contemporaine</a:t>
            </a:r>
            <a:endParaRPr lang="en-GB" b="1" dirty="0"/>
          </a:p>
          <a:p>
            <a:pPr marL="0" indent="0">
              <a:buNone/>
            </a:pPr>
            <a:r>
              <a:rPr lang="fr-FR" dirty="0"/>
              <a:t>• </a:t>
            </a:r>
            <a:r>
              <a:rPr lang="fr-FR" dirty="0">
                <a:solidFill>
                  <a:srgbClr val="FFFF00"/>
                </a:solidFill>
              </a:rPr>
              <a:t>La diversité de la musique francophone contemporaine</a:t>
            </a:r>
          </a:p>
          <a:p>
            <a:pPr marL="0" indent="0">
              <a:buNone/>
            </a:pPr>
            <a:r>
              <a:rPr lang="fr-FR" dirty="0"/>
              <a:t>• Qui écoute et apprécie cette musique ?</a:t>
            </a:r>
          </a:p>
          <a:p>
            <a:pPr marL="0" indent="0">
              <a:buNone/>
            </a:pPr>
            <a:r>
              <a:rPr lang="en-GB" dirty="0"/>
              <a:t>• Comment </a:t>
            </a:r>
            <a:r>
              <a:rPr lang="en-GB" dirty="0" err="1"/>
              <a:t>sauvegarder</a:t>
            </a:r>
            <a:r>
              <a:rPr lang="en-GB" dirty="0"/>
              <a:t> </a:t>
            </a:r>
            <a:r>
              <a:rPr lang="en-GB" dirty="0" err="1"/>
              <a:t>cette</a:t>
            </a:r>
            <a:r>
              <a:rPr lang="en-GB" dirty="0"/>
              <a:t> </a:t>
            </a:r>
            <a:r>
              <a:rPr lang="en-GB" dirty="0" err="1"/>
              <a:t>musique</a:t>
            </a:r>
            <a:r>
              <a:rPr lang="en-GB" dirty="0"/>
              <a:t> ?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b="1" dirty="0" err="1"/>
              <a:t>Cinéma</a:t>
            </a:r>
            <a:r>
              <a:rPr lang="en-GB" b="1" dirty="0"/>
              <a:t> – le </a:t>
            </a:r>
            <a:r>
              <a:rPr lang="en-GB" b="1" dirty="0" err="1"/>
              <a:t>septième</a:t>
            </a:r>
            <a:r>
              <a:rPr lang="en-GB" b="1" dirty="0"/>
              <a:t> art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Pourquoi</a:t>
            </a:r>
            <a:r>
              <a:rPr lang="en-GB" dirty="0"/>
              <a:t> le </a:t>
            </a:r>
            <a:r>
              <a:rPr lang="en-GB" dirty="0" err="1"/>
              <a:t>septième</a:t>
            </a:r>
            <a:r>
              <a:rPr lang="en-GB" dirty="0"/>
              <a:t> art ?</a:t>
            </a:r>
          </a:p>
          <a:p>
            <a:pPr marL="0" indent="0">
              <a:buNone/>
            </a:pPr>
            <a:r>
              <a:rPr lang="fr-FR" dirty="0"/>
              <a:t>• Le cinéma – une passion nationale ?</a:t>
            </a:r>
          </a:p>
          <a:p>
            <a:pPr marL="0" indent="0">
              <a:buNone/>
            </a:pPr>
            <a:r>
              <a:rPr lang="fr-FR" dirty="0"/>
              <a:t>• Evolution du cinéma – les grandes lignes</a:t>
            </a:r>
            <a:endParaRPr lang="en-GB" dirty="0"/>
          </a:p>
        </p:txBody>
      </p:sp>
      <p:sp>
        <p:nvSpPr>
          <p:cNvPr id="4" name="Left Arrow 3"/>
          <p:cNvSpPr/>
          <p:nvPr/>
        </p:nvSpPr>
        <p:spPr>
          <a:xfrm rot="20498793">
            <a:off x="8198333" y="1600475"/>
            <a:ext cx="3954162" cy="19647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 cards from </a:t>
            </a:r>
            <a:r>
              <a:rPr lang="en-GB" b="1" dirty="0" smtClean="0"/>
              <a:t>2 sub-themes of the other theme</a:t>
            </a:r>
            <a:endParaRPr lang="en-GB" b="1" dirty="0"/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637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265" y="2075935"/>
            <a:ext cx="10686535" cy="4263080"/>
          </a:xfrm>
        </p:spPr>
        <p:txBody>
          <a:bodyPr/>
          <a:lstStyle/>
          <a:p>
            <a:r>
              <a:rPr lang="en-GB" dirty="0"/>
              <a:t>The discussion of this second sub-theme must last 6-7 minutes. </a:t>
            </a:r>
            <a:endParaRPr lang="en-GB" dirty="0" smtClean="0"/>
          </a:p>
          <a:p>
            <a:r>
              <a:rPr lang="en-GB" dirty="0" smtClean="0"/>
              <a:t>You may refer </a:t>
            </a:r>
            <a:r>
              <a:rPr lang="en-GB" dirty="0"/>
              <a:t>during the discussion to any notes made during the preparation </a:t>
            </a:r>
            <a:r>
              <a:rPr lang="en-GB" dirty="0" smtClean="0"/>
              <a:t>period.</a:t>
            </a:r>
          </a:p>
          <a:p>
            <a:r>
              <a:rPr lang="en-GB" dirty="0" smtClean="0"/>
              <a:t>The </a:t>
            </a:r>
            <a:r>
              <a:rPr lang="en-GB" dirty="0"/>
              <a:t>examiner will ask </a:t>
            </a:r>
            <a:r>
              <a:rPr lang="en-GB" dirty="0" smtClean="0"/>
              <a:t>you the </a:t>
            </a:r>
            <a:r>
              <a:rPr lang="en-GB" dirty="0"/>
              <a:t>printed questions which appear </a:t>
            </a:r>
            <a:r>
              <a:rPr lang="en-GB" dirty="0" smtClean="0"/>
              <a:t>on the cards </a:t>
            </a:r>
            <a:r>
              <a:rPr lang="en-GB" dirty="0"/>
              <a:t>which </a:t>
            </a:r>
            <a:r>
              <a:rPr lang="en-GB" dirty="0" smtClean="0"/>
              <a:t>you have selected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The examiner </a:t>
            </a:r>
            <a:r>
              <a:rPr lang="en-GB" dirty="0"/>
              <a:t>will </a:t>
            </a:r>
            <a:r>
              <a:rPr lang="en-GB" dirty="0" smtClean="0"/>
              <a:t>ask follow-up </a:t>
            </a:r>
            <a:r>
              <a:rPr lang="en-GB" dirty="0"/>
              <a:t>questions between the printed questions.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Part 1 Discussion of first sub-theme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3823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F7CF89D0DA24182D8BD5910AD89F4" ma:contentTypeVersion="1" ma:contentTypeDescription="Create a new document." ma:contentTypeScope="" ma:versionID="567ae329f6d48215cd46cf3b313343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B0CC803-F2E9-4F00-BFFD-7620A13B5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8C7D79-1C58-4E4F-8681-306BE68897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18F193-B86E-437A-9D2A-DC52ED1CD980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54</TotalTime>
  <Words>864</Words>
  <Application>Microsoft Office PowerPoint</Application>
  <PresentationFormat>Widescreen</PresentationFormat>
  <Paragraphs>115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Corbel</vt:lpstr>
      <vt:lpstr>Depth</vt:lpstr>
      <vt:lpstr>AS Speaking exam</vt:lpstr>
      <vt:lpstr>2 AS French themes and sub-themes</vt:lpstr>
      <vt:lpstr>Theme 1:Aspects of French-speaking society: current trends</vt:lpstr>
      <vt:lpstr>Theme 2: Artistic culture in the French-speaking world</vt:lpstr>
      <vt:lpstr>AS Paper 3: Speaking  - 60 marks</vt:lpstr>
      <vt:lpstr>2 AS French themes and sub-themes</vt:lpstr>
      <vt:lpstr>Theme 1:Aspects of French-speaking society: current trends</vt:lpstr>
      <vt:lpstr>Theme 2: Artistic culture in the French-speaking world</vt:lpstr>
      <vt:lpstr>Part 1 Discussion of first sub-theme</vt:lpstr>
      <vt:lpstr>A question</vt:lpstr>
      <vt:lpstr>Part 2 Discussion of second sub-theme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Errors?</vt:lpstr>
      <vt:lpstr>PowerPoint Presentation</vt:lpstr>
      <vt:lpstr>PowerPoint Presentation</vt:lpstr>
      <vt:lpstr>PowerPoint Presentation</vt:lpstr>
      <vt:lpstr>Your question?</vt:lpstr>
      <vt:lpstr>PowerPoint Presentation</vt:lpstr>
      <vt:lpstr>PowerPoint Presentation</vt:lpstr>
      <vt:lpstr>PowerPoint Presentation</vt:lpstr>
      <vt:lpstr>Your question?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Speaking exam</dc:title>
  <dc:creator>Frédérique E. Lecerf</dc:creator>
  <cp:lastModifiedBy>Frédérique E. Lecerf</cp:lastModifiedBy>
  <cp:revision>9</cp:revision>
  <dcterms:created xsi:type="dcterms:W3CDTF">2016-11-24T09:40:33Z</dcterms:created>
  <dcterms:modified xsi:type="dcterms:W3CDTF">2016-11-24T10:34:48Z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0x010100793F7CF89D0DA24182D8BD5910AD89F4</vt:lpwstr>
  </property>
</Properties>
</file>