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  <p:sldMasterId id="2147483709" r:id="rId5"/>
    <p:sldMasterId id="2147483723" r:id="rId6"/>
  </p:sldMasterIdLst>
  <p:notesMasterIdLst>
    <p:notesMasterId r:id="rId35"/>
  </p:notesMasterIdLst>
  <p:handoutMasterIdLst>
    <p:handoutMasterId r:id="rId36"/>
  </p:handoutMasterIdLst>
  <p:sldIdLst>
    <p:sldId id="356" r:id="rId7"/>
    <p:sldId id="326" r:id="rId8"/>
    <p:sldId id="363" r:id="rId9"/>
    <p:sldId id="364" r:id="rId10"/>
    <p:sldId id="306" r:id="rId11"/>
    <p:sldId id="307" r:id="rId12"/>
    <p:sldId id="327" r:id="rId13"/>
    <p:sldId id="346" r:id="rId14"/>
    <p:sldId id="321" r:id="rId15"/>
    <p:sldId id="358" r:id="rId16"/>
    <p:sldId id="352" r:id="rId17"/>
    <p:sldId id="367" r:id="rId18"/>
    <p:sldId id="324" r:id="rId19"/>
    <p:sldId id="337" r:id="rId20"/>
    <p:sldId id="345" r:id="rId21"/>
    <p:sldId id="357" r:id="rId22"/>
    <p:sldId id="336" r:id="rId23"/>
    <p:sldId id="359" r:id="rId24"/>
    <p:sldId id="361" r:id="rId25"/>
    <p:sldId id="330" r:id="rId26"/>
    <p:sldId id="331" r:id="rId27"/>
    <p:sldId id="333" r:id="rId28"/>
    <p:sldId id="332" r:id="rId29"/>
    <p:sldId id="354" r:id="rId30"/>
    <p:sldId id="355" r:id="rId31"/>
    <p:sldId id="365" r:id="rId32"/>
    <p:sldId id="347" r:id="rId33"/>
    <p:sldId id="351" r:id="rId3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nox" initials="DK" lastIdx="0" clrIdx="0">
    <p:extLst>
      <p:ext uri="{19B8F6BF-5375-455C-9EA6-DF929625EA0E}">
        <p15:presenceInfo xmlns:p15="http://schemas.microsoft.com/office/powerpoint/2012/main" userId="Deborah Kn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5AAB1AC8-361C-4CA6-ADB0-9B23E8E91A20}" type="datetimeFigureOut">
              <a:rPr lang="en-US" smtClean="0"/>
              <a:pPr/>
              <a:t>1/24/2020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96F5A77-0A94-406F-81E6-2227460095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8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4CFFC0DE-A5D0-435F-9701-651E4E7348E1}" type="datetimeFigureOut">
              <a:rPr lang="en-US" smtClean="0"/>
              <a:pPr/>
              <a:t>1/24/2020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FCC6A02-9D3F-4663-AC86-4F4199B1C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5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remind pupils of the process of deindustrialisation.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0A41CC2-2406-4B18-9621-F4C834FB9E77}" type="slidenum">
              <a:rPr lang="en-GB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9</a:t>
            </a:fld>
            <a:endParaRPr lang="en-GB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C6A02-9D3F-4663-AC86-4F4199B1C00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8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CC6A02-9D3F-4663-AC86-4F4199B1C0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9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C6A02-9D3F-4663-AC86-4F4199B1C00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2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6A02-9D3F-4663-AC86-4F4199B1C00D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5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DA2B-DB6F-4D92-91C8-3A3A86372AE1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3A06-17B5-4069-9056-2AA0D6AEF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5CB0-6A76-4D6F-8E00-30A757889D54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CDC6-083F-45F3-9B8E-202249DC9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08D8-3156-4394-B63A-794494E8D121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769A-6DFD-434E-830A-D83919D5F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7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0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8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2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3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7393-0D7B-4A8F-AC82-28ADE5AAE1E8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34D7-1AE1-40AF-BB52-3C82957EB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6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40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1E8F23-4EC6-4E55-8D25-31404BBD44C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4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DA2B-DB6F-4D92-91C8-3A3A86372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3A06-17B5-4069-9056-2AA0D6AEF2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7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7393-0D7B-4A8F-AC82-28ADE5AAE1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34D7-1AE1-40AF-BB52-3C82957EBF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30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357C-4703-4716-9B09-128F25F18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4616-3190-46EA-9DC8-64C474BD97C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3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7A0-0124-487A-93FC-C02CC17EBB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A0CC-9235-4623-B510-869B0586354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6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67B0-52D9-4865-B800-E03F95CE51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0427-F5FE-4900-B850-7FE576CEAC4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75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5090-0F3A-4941-A6E5-17E86A04EF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9908-D41C-430A-A6EF-5652061338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9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357C-4703-4716-9B09-128F25F18E82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4616-3190-46EA-9DC8-64C474BD97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BAB6-B3D2-461B-87C9-6ACFCD257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93F6-9009-4761-A137-7CF5D5D027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36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BC48-1DEE-4CD0-9C11-BDD5644465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BFF5-B009-4344-900E-93EA1587637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05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B9C2-28D6-4FEB-944C-1A92CBE231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EFD2-CE43-4EFD-80F4-D180FF7503B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8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5CB0-6A76-4D6F-8E00-30A757889D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CDC6-083F-45F3-9B8E-202249DC93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3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08D8-3156-4394-B63A-794494E8D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769A-6DFD-434E-830A-D83919D5FEF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60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438DF-7E77-46BA-AC1A-DD2E0C1B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1296-B637-4FD1-9B2E-113CE518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628C-0679-4EF1-94E3-F340752B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CAD5-ADAE-4463-8D6A-CC1D7C231A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96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A305C-59B7-4BE4-B7A8-6DDC4D2A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5FE1-607C-48A4-ACD8-3A252CD4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5F9D3-2573-4F1C-B98C-82A471C1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7314-5C35-480F-866B-4A9049622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48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E0FBC-D4D2-4D40-A802-96126998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9209-8236-4092-929C-E7586BC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01462-0FB9-4000-8D66-1A7057CB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027B-F4F0-416E-938A-B684551CE1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89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4A7BE-F693-4631-807D-A010B069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6131FC-4C63-4BB7-9922-0E5616DF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2A03DA-42EE-4C1E-9D3E-BD5830AE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9C74-B319-442A-9E14-6161653A1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30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52D520-BF74-49B8-9C57-1CAC33E7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E142AA-77A6-4CEA-B8F8-0802835E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F59F0A-41D2-43F2-87C2-BC17F234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EB12-0445-4D4D-8B52-B0AB2A32B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7A0-0124-487A-93FC-C02CC17EBBCA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A0CC-9235-4623-B510-869B058635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C64E3D-2BB4-4BAE-AEB4-54D0E028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818D1D-63A4-400C-B04C-F8A93231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1D5EB5-A52F-4210-87AF-A1C497B6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672C-F7EE-4DFB-A9F6-4B30334BE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18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400478-524D-4624-85B3-4EA3C429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1D0A1F-F825-4526-B137-AA3E8AD1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89BF31-8C40-4E56-BA01-CEA0FD7E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F4BE-D242-4FA2-94AF-B01EEA4EDD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96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6D9392-F334-4A92-A652-BF6E8FA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5A90CC-6DAF-47B2-B8E6-29610EF5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321497-BE68-4F18-9AC0-C6E29308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DDD3-0A88-45AB-AFA1-31C11CE1B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07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4E51A2-4F66-4088-9DDD-48090AA9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84DC5F-2D68-447A-A508-85004968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AE0643-3FBB-46D9-BBD7-F323668F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40C8-26B8-4153-9456-7B954AFDD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78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45340-C569-4BC2-B995-F0E2A790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0CF78-0498-4CC3-962A-F45190CB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77A56-05C3-408A-BDF1-1FA6ACC6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D934-1FD6-4282-86E5-E33A2D0F9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83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DCF02-8A37-4CD3-816F-13217B01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8297A-B46F-403E-9513-384110D3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5A1-456A-47F5-BC40-AF55486C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0BA1-A78E-4822-85A8-2845AB85B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69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9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8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61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67B0-52D9-4865-B800-E03F95CE5115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0427-F5FE-4900-B850-7FE576CEAC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03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94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8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3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6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1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5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2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0009FF-F02C-4D51-BCB2-E78F926A1C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7136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2032BA-6CD7-4818-9E19-6BBE8D9963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267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7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5090-0F3A-4941-A6E5-17E86A04EF3D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9908-D41C-430A-A6EF-5652061338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83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30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5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0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98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8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126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90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51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3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BAB6-B3D2-461B-87C9-6ACFCD2576A6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93F6-9009-4761-A137-7CF5D5D02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BC48-1DEE-4CD0-9C11-BDD5644465A7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BFF5-B009-4344-900E-93EA1587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B9C2-28D6-4FEB-944C-1A92CBE231C5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EFD2-CE43-4EFD-80F4-D180FF750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5A2FD-931C-4A14-82D2-9E083EF684A0}" type="datetimeFigureOut">
              <a:rPr lang="en-US"/>
              <a:pPr>
                <a:defRPr/>
              </a:pPr>
              <a:t>1/24/2020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49114F-5DD8-4D2D-9A94-9B496B47C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D4E3F7-0C40-4E01-B47B-79AF69EE574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24/01/2020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0B6D02A-E7E8-4275-BA0B-AAD9CE03277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5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5A2FD-931C-4A14-82D2-9E083EF6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49114F-5DD8-4D2D-9A94-9B496B47CF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0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BF154AD-F0C8-4CC6-9F2B-C5636608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A7027F9-48FC-4457-86A8-2E92D0E15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13C76-C19E-477D-8E22-4CD868C31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FE99BA-E538-413C-8D1A-AFE2B48BBDA5}" type="datetimeFigureOut">
              <a:rPr lang="en-GB"/>
              <a:pPr>
                <a:defRPr/>
              </a:pPr>
              <a:t>24/01/2020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15F5E-BE37-4BFB-B192-4013B3D30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17FC-5EB5-43CC-8F94-8B045C6A1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3CE8D-1ABF-42C8-AFB6-A3EF2411F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0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3CA2-35D0-AA44-BDF5-AD2E731D77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9B31F-E060-BC48-A6D3-461692930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0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746A-E92B-43A9-804F-C38BAD36E64B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D077-83FB-420F-995A-4AAB0DC7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ZWeFyL6EQ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7.xml"/><Relationship Id="rId4" Type="http://schemas.openxmlformats.org/officeDocument/2006/relationships/hyperlink" Target="http://www.cambridgesciencepark.co.uk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.sciencepark.co.uk/company-directo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cEUseP7Xic4qJM&amp;tbnid=8w9BI3su4_Yr9M:&amp;ved=0CAUQjRw&amp;url=http://excelerate.avonvalleyschool.co.uk/year11/geography/urban-environment/6-medc-urban-issues-2-inner-city-london-docklands/&amp;ei=zgdbUpvRC6a10wWrkIGYBQ&amp;bvm=bv.53899372,d.d2k&amp;psig=AFQjCNELd_sq8HwluIapm908h2h8FDAQug&amp;ust=1381783867225942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1B68-909C-42E3-B0B5-C50C4DA0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highlight>
                  <a:srgbClr val="FFFF00"/>
                </a:highlight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Pre-work/Flipped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FC52-1A4A-490E-AFC7-52CDA706D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25625"/>
            <a:ext cx="8784976" cy="4351338"/>
          </a:xfrm>
        </p:spPr>
        <p:txBody>
          <a:bodyPr/>
          <a:lstStyle/>
          <a:p>
            <a:r>
              <a:rPr lang="en-GB" sz="2400" dirty="0" smtClean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Read Hodder p388 ‘Urban change’ to identify the three main factors that caused deindustrialisation.</a:t>
            </a:r>
          </a:p>
          <a:p>
            <a:endParaRPr lang="en-GB" sz="2400" dirty="0">
              <a:latin typeface="AQA Chevin 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GB" sz="2400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Changing Places case study work on Detroit.  </a:t>
            </a:r>
            <a:r>
              <a:rPr lang="en-GB" sz="2400" dirty="0" smtClean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GB" sz="2400" b="1" i="1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en-GB" sz="2400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b="1" i="1" dirty="0" smtClean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en-GB" sz="2400" dirty="0" smtClean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of de-industrialisation in Detroit</a:t>
            </a:r>
            <a:r>
              <a:rPr lang="en-GB" sz="2400" dirty="0" smtClean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sz="2400" dirty="0">
              <a:latin typeface="AQA Chevin Pro Medium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1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4A2B-C747-4A67-A5AE-C4AB7735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701"/>
          </a:xfrm>
        </p:spPr>
        <p:txBody>
          <a:bodyPr>
            <a:normAutofit/>
          </a:bodyPr>
          <a:lstStyle/>
          <a:p>
            <a:r>
              <a:rPr lang="en-GB" sz="3200" b="1" dirty="0"/>
              <a:t>Urban Change in the </a:t>
            </a:r>
            <a:r>
              <a:rPr lang="en-GB" sz="3200" b="1" dirty="0" smtClean="0"/>
              <a:t>UK</a:t>
            </a:r>
            <a:endParaRPr lang="en-GB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55510-5104-468D-B90A-E8435939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4149080"/>
            <a:ext cx="8784976" cy="27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TASK:  </a:t>
            </a:r>
            <a:r>
              <a:rPr lang="en-GB" sz="2400" dirty="0" smtClean="0"/>
              <a:t>What </a:t>
            </a:r>
            <a:r>
              <a:rPr lang="en-GB" sz="2400" dirty="0"/>
              <a:t>trends does the table show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How could you show manipulation of data in your answer?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49193-2E51-4C2D-8D90-3BA187580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25826" r="51575" b="44400"/>
          <a:stretch/>
        </p:blipFill>
        <p:spPr>
          <a:xfrm>
            <a:off x="0" y="633301"/>
            <a:ext cx="5851085" cy="36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Term:  Decentralisation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process of redistributing people, functions or power away from the centre to the periphery.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3422650"/>
            <a:ext cx="66389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4A2B-C747-4A67-A5AE-C4AB7735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701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Decentrialisation</a:t>
            </a:r>
            <a:endParaRPr lang="en-GB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6F583-6173-4451-A31E-9FB81B8115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511" y="980728"/>
            <a:ext cx="8834261" cy="5877272"/>
          </a:xfrm>
        </p:spPr>
        <p:txBody>
          <a:bodyPr>
            <a:normAutofit/>
          </a:bodyPr>
          <a:lstStyle/>
          <a:p>
            <a:r>
              <a:rPr lang="en-GB" dirty="0"/>
              <a:t>Manufacturing cities and inner city areas were most affected.  </a:t>
            </a:r>
            <a:r>
              <a:rPr lang="en-GB" i="1" dirty="0">
                <a:highlight>
                  <a:srgbClr val="FFFF00"/>
                </a:highlight>
              </a:rPr>
              <a:t>Name examples we have studied.</a:t>
            </a:r>
          </a:p>
          <a:p>
            <a:r>
              <a:rPr lang="en-GB" dirty="0"/>
              <a:t>Inner cities lacked suitable land for expansion of existing </a:t>
            </a:r>
            <a:r>
              <a:rPr lang="en-GB" dirty="0" smtClean="0"/>
              <a:t>manufacturing.</a:t>
            </a:r>
            <a:endParaRPr lang="en-GB" dirty="0"/>
          </a:p>
          <a:p>
            <a:r>
              <a:rPr lang="en-GB" dirty="0"/>
              <a:t>New investment focussed on the edge of urban areas or more rural locations.</a:t>
            </a:r>
          </a:p>
          <a:p>
            <a:r>
              <a:rPr lang="en-GB" dirty="0"/>
              <a:t>This movement was part of  a wider process </a:t>
            </a:r>
            <a:r>
              <a:rPr lang="en-GB" b="1" dirty="0"/>
              <a:t>‘decentralisation’ </a:t>
            </a:r>
            <a:r>
              <a:rPr lang="en-GB" dirty="0"/>
              <a:t>which also affected residential and retail land us in the late 20</a:t>
            </a:r>
            <a:r>
              <a:rPr lang="en-GB" baseline="30000" dirty="0"/>
              <a:t>th</a:t>
            </a:r>
            <a:r>
              <a:rPr lang="en-GB" dirty="0"/>
              <a:t> century.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4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301EC3-D629-46DC-A371-E1CC54590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30390" r="11327" b="7980"/>
          <a:stretch/>
        </p:blipFill>
        <p:spPr>
          <a:xfrm>
            <a:off x="0" y="1454073"/>
            <a:ext cx="9224730" cy="540392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06E637D-E55C-4179-8E05-9B3A2AC0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TASK:  Study the map of Guildford and label examples of </a:t>
            </a:r>
            <a:r>
              <a:rPr lang="en-GB" sz="3600" b="1" dirty="0"/>
              <a:t>decentralisation</a:t>
            </a:r>
          </a:p>
        </p:txBody>
      </p:sp>
    </p:spTree>
    <p:extLst>
      <p:ext uri="{BB962C8B-B14F-4D97-AF65-F5344CB8AC3E}">
        <p14:creationId xmlns:p14="http://schemas.microsoft.com/office/powerpoint/2010/main" val="152505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		</a:t>
            </a:r>
          </a:p>
          <a:p>
            <a:pPr>
              <a:buFont typeface="Arial" charset="0"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				</a:t>
            </a:r>
            <a:endParaRPr lang="en-GB" dirty="0"/>
          </a:p>
          <a:p>
            <a:pPr>
              <a:buFont typeface="Arial" charset="0"/>
              <a:buNone/>
            </a:pPr>
            <a:r>
              <a:rPr lang="en-GB" dirty="0"/>
              <a:t>			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2411413" y="1844675"/>
            <a:ext cx="576262" cy="5048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464050" y="1449388"/>
            <a:ext cx="1079500" cy="863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356100" y="3932238"/>
            <a:ext cx="936625" cy="5048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239294" y="3969544"/>
            <a:ext cx="792162" cy="431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5651500" y="188913"/>
            <a:ext cx="3492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Easier access/Increased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-Increased car ownership and use of private car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-Traffic congestion in town centres.  Parking is expensive and restrictive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-Free parking, close to the shops/businesses out of town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-Easier to park at a petrol station for convenience goods rather than a local store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-Accessible business parks, industrial estates, shopping developments.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466701" y="4031655"/>
            <a:ext cx="3960837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Land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-Often higher in town centres, leading to high rents. 500%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-Cheaper on 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outskirts.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31" name="TextBox 18"/>
          <p:cNvSpPr txBox="1">
            <a:spLocks noChangeArrowheads="1"/>
          </p:cNvSpPr>
          <p:nvPr/>
        </p:nvSpPr>
        <p:spPr bwMode="auto">
          <a:xfrm>
            <a:off x="179388" y="260350"/>
            <a:ext cx="45370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>
                <a:solidFill>
                  <a:prstClr val="black"/>
                </a:solidFill>
              </a:rPr>
              <a:t>More Space on outskirts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Custom built business parks, industrial estates, shopping </a:t>
            </a:r>
            <a:r>
              <a:rPr lang="en-GB" dirty="0" smtClean="0">
                <a:solidFill>
                  <a:prstClr val="black"/>
                </a:solidFill>
              </a:rPr>
              <a:t>developments with </a:t>
            </a:r>
          </a:p>
          <a:p>
            <a:pPr lvl="0">
              <a:defRPr/>
            </a:pPr>
            <a:r>
              <a:rPr lang="en-GB" dirty="0" smtClean="0">
                <a:solidFill>
                  <a:prstClr val="black"/>
                </a:solidFill>
              </a:rPr>
              <a:t>Space for expansion and car parks.</a:t>
            </a: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32" name="TextBox 19"/>
          <p:cNvSpPr txBox="1">
            <a:spLocks noChangeArrowheads="1"/>
          </p:cNvSpPr>
          <p:nvPr/>
        </p:nvSpPr>
        <p:spPr bwMode="auto">
          <a:xfrm>
            <a:off x="0" y="1988840"/>
            <a:ext cx="25558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Shopping as recreation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-Seen as family social activity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-Shopping centres include cinemas, cafes and play areas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512" y="2014676"/>
            <a:ext cx="2627313" cy="17287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9388" y="333375"/>
            <a:ext cx="4176712" cy="13668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0F7FD6-46A7-40C2-AC60-FCD5C68765A7}"/>
              </a:ext>
            </a:extLst>
          </p:cNvPr>
          <p:cNvSpPr/>
          <p:nvPr/>
        </p:nvSpPr>
        <p:spPr>
          <a:xfrm>
            <a:off x="2700337" y="2132856"/>
            <a:ext cx="2843213" cy="1627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What factors have affected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decentralisation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825" y="5157192"/>
            <a:ext cx="374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u="sng" dirty="0">
                <a:solidFill>
                  <a:prstClr val="black"/>
                </a:solidFill>
              </a:rPr>
              <a:t>Government Policies</a:t>
            </a:r>
          </a:p>
          <a:p>
            <a:pPr marL="285750" lvl="0" indent="-285750">
              <a:buFontTx/>
              <a:buChar char="-"/>
              <a:defRPr/>
            </a:pPr>
            <a:r>
              <a:rPr lang="en-GB" dirty="0">
                <a:solidFill>
                  <a:prstClr val="black"/>
                </a:solidFill>
              </a:rPr>
              <a:t>Relaxing of planning regulations </a:t>
            </a:r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en-GB" dirty="0" smtClean="0">
                <a:solidFill>
                  <a:prstClr val="black"/>
                </a:solidFill>
              </a:rPr>
              <a:t>making </a:t>
            </a:r>
            <a:r>
              <a:rPr lang="en-GB" dirty="0">
                <a:solidFill>
                  <a:prstClr val="black"/>
                </a:solidFill>
              </a:rPr>
              <a:t>it easier to build on the </a:t>
            </a:r>
            <a:r>
              <a:rPr lang="en-GB" dirty="0" smtClean="0">
                <a:solidFill>
                  <a:prstClr val="black"/>
                </a:solidFill>
              </a:rPr>
              <a:t>outskirts</a:t>
            </a:r>
            <a:r>
              <a:rPr lang="en-GB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497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9F5F87-BAAF-49EC-89E5-99165A59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GB" sz="3200" dirty="0"/>
              <a:t>Analyse the graph on structural shift in employment.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1275F-23DF-4F1F-A570-F7D4588CF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Scan of graph p129 Oxford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8D3236-47EC-41DD-8512-9F3424496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92600"/>
            <a:ext cx="7406550" cy="495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7332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P – </a:t>
            </a:r>
            <a:r>
              <a:rPr lang="en-GB" dirty="0" smtClean="0"/>
              <a:t>Pattern</a:t>
            </a:r>
            <a:r>
              <a:rPr lang="en-GB" b="1" dirty="0" smtClean="0"/>
              <a:t>	A – </a:t>
            </a:r>
            <a:r>
              <a:rPr lang="en-GB" dirty="0" smtClean="0"/>
              <a:t>Anomalies</a:t>
            </a:r>
            <a:r>
              <a:rPr lang="en-GB" b="1" dirty="0" smtClean="0"/>
              <a:t>	D - </a:t>
            </a:r>
            <a:r>
              <a:rPr lang="en-GB" dirty="0" smtClean="0"/>
              <a:t>Data (manipulation)</a:t>
            </a:r>
            <a:r>
              <a:rPr lang="en-GB" b="1" dirty="0" smtClean="0"/>
              <a:t>	L - </a:t>
            </a:r>
            <a:r>
              <a:rPr lang="en-GB" dirty="0" smtClean="0"/>
              <a:t>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51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A7BCE-AB46-4C4C-B19D-7CA99FFE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GB" dirty="0"/>
              <a:t>The rise of the Service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1D47-D9F7-4A2E-B6E2-5F437385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decline in the manufacturing employment in the late 20</a:t>
            </a:r>
            <a:r>
              <a:rPr lang="en-GB" baseline="30000" dirty="0"/>
              <a:t>th</a:t>
            </a:r>
            <a:r>
              <a:rPr lang="en-GB" dirty="0"/>
              <a:t> century was accompanied by the rise of the </a:t>
            </a:r>
            <a:r>
              <a:rPr lang="en-GB" b="1" dirty="0"/>
              <a:t>service economy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service economy </a:t>
            </a:r>
            <a:r>
              <a:rPr lang="en-GB" dirty="0"/>
              <a:t>covers a range of activities including:</a:t>
            </a:r>
          </a:p>
          <a:p>
            <a:r>
              <a:rPr lang="en-GB" b="1" dirty="0"/>
              <a:t>Tertiary activities</a:t>
            </a:r>
            <a:r>
              <a:rPr lang="en-GB" dirty="0"/>
              <a:t>:  financial services e.g. banking, accountancy and insurance.</a:t>
            </a:r>
          </a:p>
          <a:p>
            <a:r>
              <a:rPr lang="en-GB" b="1" dirty="0"/>
              <a:t>Quaternary activities</a:t>
            </a:r>
            <a:r>
              <a:rPr lang="en-GB" dirty="0"/>
              <a:t>:  knowledge and ideas are the main output e.g. advertising, computer programming, software design.</a:t>
            </a:r>
          </a:p>
        </p:txBody>
      </p:sp>
    </p:spTree>
    <p:extLst>
      <p:ext uri="{BB962C8B-B14F-4D97-AF65-F5344CB8AC3E}">
        <p14:creationId xmlns:p14="http://schemas.microsoft.com/office/powerpoint/2010/main" val="306068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7824" y="2204864"/>
            <a:ext cx="2952328" cy="2214736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caused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rise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economy?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695EF-0F07-4E1B-9F29-F2AFA5AF360D}"/>
              </a:ext>
            </a:extLst>
          </p:cNvPr>
          <p:cNvSpPr txBox="1"/>
          <p:nvPr/>
        </p:nvSpPr>
        <p:spPr>
          <a:xfrm>
            <a:off x="179512" y="1268760"/>
            <a:ext cx="2420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Financial services are needed to support manufacturing industries, which are still important in many cities today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1C1A8-BEC1-4D4F-B3A9-8A84B5C5D653}"/>
              </a:ext>
            </a:extLst>
          </p:cNvPr>
          <p:cNvSpPr txBox="1"/>
          <p:nvPr/>
        </p:nvSpPr>
        <p:spPr>
          <a:xfrm>
            <a:off x="6156176" y="1268760"/>
            <a:ext cx="3024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 societies become</a:t>
            </a:r>
          </a:p>
          <a:p>
            <a:r>
              <a:rPr lang="en-GB" sz="2000" dirty="0"/>
              <a:t>m</a:t>
            </a:r>
            <a:r>
              <a:rPr lang="en-GB" sz="2000" dirty="0" smtClean="0"/>
              <a:t>ore technologically 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ophisticated, they</a:t>
            </a:r>
          </a:p>
          <a:p>
            <a:r>
              <a:rPr lang="en-GB" sz="2000" dirty="0"/>
              <a:t>n</a:t>
            </a:r>
            <a:r>
              <a:rPr lang="en-GB" sz="2000" dirty="0" smtClean="0"/>
              <a:t>eed a larger range</a:t>
            </a:r>
          </a:p>
          <a:p>
            <a:r>
              <a:rPr lang="en-GB" sz="2000" dirty="0"/>
              <a:t>o</a:t>
            </a:r>
            <a:r>
              <a:rPr lang="en-GB" sz="2000" dirty="0" smtClean="0"/>
              <a:t>f specialised services</a:t>
            </a:r>
            <a:r>
              <a:rPr lang="en-GB" sz="2000" dirty="0"/>
              <a:t> </a:t>
            </a:r>
            <a:r>
              <a:rPr lang="en-GB" sz="2000" dirty="0" smtClean="0"/>
              <a:t>to keep them running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10285-6718-420B-BD64-2E76EB038FE8}"/>
              </a:ext>
            </a:extLst>
          </p:cNvPr>
          <p:cNvSpPr txBox="1"/>
          <p:nvPr/>
        </p:nvSpPr>
        <p:spPr>
          <a:xfrm>
            <a:off x="2600240" y="4941168"/>
            <a:ext cx="355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 societies become wealthier, they demand more leisure and retail services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9631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Population growth fuels the service sector but it has also grown </a:t>
            </a:r>
          </a:p>
          <a:p>
            <a:r>
              <a:rPr lang="en-GB" sz="2400" b="1" dirty="0" smtClean="0"/>
              <a:t>because: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68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7EBE-E9C9-4A4C-A09F-30574482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/>
          <a:lstStyle/>
          <a:p>
            <a:pPr marL="0" lv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prstClr val="black"/>
                </a:solidFill>
              </a:rPr>
              <a:t>TASK:  </a:t>
            </a:r>
            <a:r>
              <a:rPr lang="en-GB" sz="2400" dirty="0">
                <a:solidFill>
                  <a:prstClr val="black"/>
                </a:solidFill>
              </a:rPr>
              <a:t>Whilst the growth in the service sector has reduce unemployment why has it not solved all the problems of de-industrialisation in urban areas?  Consider examples we studied.</a:t>
            </a:r>
          </a:p>
          <a:p>
            <a:pPr marL="0" lv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GB" sz="2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32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7EBE-E9C9-4A4C-A09F-30574482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/>
          <a:lstStyle/>
          <a:p>
            <a:pPr marL="0" lv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prstClr val="black"/>
                </a:solidFill>
              </a:rPr>
              <a:t>Whilst the growth in the service sector has reduce unemployment why has it not solved all the problems of de-industrialisation in urban areas?</a:t>
            </a:r>
          </a:p>
          <a:p>
            <a:pPr marL="0" lvl="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GB" sz="2400" dirty="0">
              <a:solidFill>
                <a:prstClr val="black"/>
              </a:solidFill>
            </a:endParaRP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</a:rPr>
              <a:t>Many staff who lost jobs suffer from long-term unemployment.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</a:rPr>
              <a:t>Many service jobs are part-time or temporary.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</a:rPr>
              <a:t>The number of service jobs created has not always equalled the loss of manufacturing.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</a:rPr>
              <a:t>Inner city locations are often avoided by service industries or newer manufacturing companies.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GB" sz="2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31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BCF5-4B73-4B7F-9FC9-E54225A94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" y="0"/>
            <a:ext cx="9124950" cy="29016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/>
              <a:t>Contemporary urban environments</a:t>
            </a:r>
            <a:br>
              <a:rPr lang="en-GB" sz="3200" b="1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•	Urban change: deindustrialisation, decentralisation, rise of service economy.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EA5B2-8D92-4AEA-A33C-A869F4FF9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84704"/>
            <a:ext cx="9144000" cy="336524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sz="2400" b="1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GB" sz="3300" b="1" dirty="0">
                <a:solidFill>
                  <a:schemeClr val="bg1"/>
                </a:solidFill>
              </a:rPr>
              <a:t>Learning Objectives:</a:t>
            </a:r>
          </a:p>
          <a:p>
            <a:pPr marL="685800" indent="-6858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300" dirty="0">
                <a:solidFill>
                  <a:schemeClr val="bg1"/>
                </a:solidFill>
              </a:rPr>
              <a:t>Describe and explain the processes of deindustrialisation, decentralisation and rise of service economy. </a:t>
            </a:r>
          </a:p>
          <a:p>
            <a:pPr algn="l" fontAlgn="auto">
              <a:spcAft>
                <a:spcPts val="0"/>
              </a:spcAft>
              <a:defRPr/>
            </a:pPr>
            <a:endParaRPr lang="en-GB" sz="5000" b="1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FADD5-A9AA-4841-9856-59954F1D2121}"/>
              </a:ext>
            </a:extLst>
          </p:cNvPr>
          <p:cNvSpPr txBox="1"/>
          <p:nvPr/>
        </p:nvSpPr>
        <p:spPr>
          <a:xfrm>
            <a:off x="0" y="5949950"/>
            <a:ext cx="5508625" cy="1476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Suburbanisation	Counter-urbanisation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Urban resurgence	Deindustrialisation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80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altLang="en-US" b="1" dirty="0"/>
              <a:t>Location map – Cambridge Science Park</a:t>
            </a:r>
          </a:p>
        </p:txBody>
      </p:sp>
      <p:pic>
        <p:nvPicPr>
          <p:cNvPr id="46085" name="Picture 5" descr="location map for Cambridge Science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6910364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7" y="1916832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TASK:  Study the map and suggest reasons why the Cambridge Science Park is located here.</a:t>
            </a:r>
          </a:p>
        </p:txBody>
      </p:sp>
    </p:spTree>
    <p:extLst>
      <p:ext uri="{BB962C8B-B14F-4D97-AF65-F5344CB8AC3E}">
        <p14:creationId xmlns:p14="http://schemas.microsoft.com/office/powerpoint/2010/main" val="355930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273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What is the purpose of a Science Park?</a:t>
            </a:r>
            <a:endParaRPr lang="en-GB" sz="27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1650"/>
          <a:stretch/>
        </p:blipFill>
        <p:spPr bwMode="auto">
          <a:xfrm>
            <a:off x="0" y="1268760"/>
            <a:ext cx="9143999" cy="4279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53346" y="5331891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  <a:cs typeface="+mn-cs"/>
              <a:hlinkClick r:id="rId3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  <a:cs typeface="+mn-cs"/>
              <a:hlinkClick r:id="rId3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  <a:cs typeface="+mn-cs"/>
                <a:hlinkClick r:id="rId3"/>
              </a:rPr>
              <a:t>https://www.youtube.com/watch?v=jeZWeFyL6EQ</a:t>
            </a:r>
            <a:endParaRPr lang="en-GB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  <a:cs typeface="+mn-cs"/>
                <a:hlinkClick r:id="rId4"/>
              </a:rPr>
              <a:t>http://www.cambridgesciencepark.co.uk/</a:t>
            </a:r>
            <a:endParaRPr lang="en-GB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733256"/>
            <a:ext cx="282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Watch the clip on </a:t>
            </a:r>
          </a:p>
          <a:p>
            <a:r>
              <a:rPr lang="en-GB" dirty="0" smtClean="0"/>
              <a:t>Cambridge Science</a:t>
            </a:r>
          </a:p>
          <a:p>
            <a:r>
              <a:rPr lang="en-GB" dirty="0" smtClean="0"/>
              <a:t>Park – who is it aimed 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6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80F2-2C1F-4456-A6D4-2A767215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6"/>
            <a:ext cx="1512168" cy="58721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BDF76-7C0A-4300-890E-26B49C1BACCC}"/>
              </a:ext>
            </a:extLst>
          </p:cNvPr>
          <p:cNvPicPr/>
          <p:nvPr/>
        </p:nvPicPr>
        <p:blipFill rotWithShape="1">
          <a:blip r:embed="rId2"/>
          <a:srcRect l="17461" t="8869" r="19512" b="5104"/>
          <a:stretch/>
        </p:blipFill>
        <p:spPr bwMode="auto">
          <a:xfrm>
            <a:off x="2339752" y="116632"/>
            <a:ext cx="6664694" cy="6658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24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D064-A1A6-4776-A5BD-E72F5B44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6413"/>
          </a:xfrm>
        </p:spPr>
        <p:txBody>
          <a:bodyPr/>
          <a:lstStyle/>
          <a:p>
            <a:r>
              <a:rPr lang="en-GB" b="1" dirty="0"/>
              <a:t>Task:  Complete the following.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059C-C91A-42D3-B8FF-FA7D29B8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8820472" cy="541225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Look at the list of companies at </a:t>
            </a:r>
            <a:r>
              <a:rPr lang="en-GB" sz="2400" dirty="0">
                <a:hlinkClick r:id="rId3"/>
              </a:rPr>
              <a:t>www.cambridge.sciencepark.co.uk/company-directory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Summarise the types of industry that are located at Cambridge Science Park and name examples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 Suggest reasons why these industries have located in Cambridge Science Park?</a:t>
            </a:r>
          </a:p>
          <a:p>
            <a:pPr marL="457200" indent="-457200">
              <a:buAutoNum type="alphaLcParenR"/>
            </a:pPr>
            <a:endParaRPr lang="en-GB" sz="2400" dirty="0"/>
          </a:p>
          <a:p>
            <a:pPr marL="0" indent="0">
              <a:buNone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5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following.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147"/>
          <a:stretch/>
        </p:blipFill>
        <p:spPr>
          <a:xfrm>
            <a:off x="227939" y="1694948"/>
            <a:ext cx="8688122" cy="17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9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333"/>
          <a:stretch/>
        </p:blipFill>
        <p:spPr>
          <a:xfrm>
            <a:off x="179512" y="1628800"/>
            <a:ext cx="8511534" cy="27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5B2C-F738-414A-B311-479AC4CE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499E-B36F-4644-97D8-C8D11899C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D4DAD-E089-47CB-9407-B7473A6C3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4955"/>
            <a:ext cx="6974428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5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4D37-29B1-47B0-BEBB-6BAA6D0A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224" y="0"/>
            <a:ext cx="2555776" cy="6453336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1000"/>
              </a:spcBef>
            </a:pP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>Exam question AS Paper 1 2017</a:t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PADL  </a:t>
            </a:r>
            <a:b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attern-overall trend,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nomaly, 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ata - simple data lifted from resource and data manipulation, 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inks - can they link two graphs/resources or show understanding.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080ED-2D22-4DC7-8798-660AE90B4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25200" r="34615" b="16352"/>
          <a:stretch/>
        </p:blipFill>
        <p:spPr>
          <a:xfrm>
            <a:off x="0" y="108625"/>
            <a:ext cx="6444208" cy="66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96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01EC-F4D0-42E4-BE50-97CEFD6D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Practice – AS Zig Zag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D41F-36D3-4EF3-9C73-DE924D6F4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D3DC0-B7AC-4165-85D4-5BBA8128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55600" r="31888" b="22001"/>
          <a:stretch/>
        </p:blipFill>
        <p:spPr>
          <a:xfrm>
            <a:off x="22200" y="1484784"/>
            <a:ext cx="8921358" cy="32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8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Recap Task - complete the following.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25143"/>
            <a:ext cx="8119814" cy="145181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TASK:  Use your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pre-work from week 1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define the key term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De-industrialisation: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447"/>
          <a:stretch/>
        </p:blipFill>
        <p:spPr>
          <a:xfrm>
            <a:off x="179512" y="1484784"/>
            <a:ext cx="8577301" cy="30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8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433"/>
          <a:stretch/>
        </p:blipFill>
        <p:spPr>
          <a:xfrm>
            <a:off x="550037" y="2132856"/>
            <a:ext cx="80439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3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eb.avonvalleyschool.co.uk/media/resources/210/571/gallery_Urban_settlement_London_Docklands_1994_IDMLON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33400"/>
            <a:ext cx="9736344" cy="6324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Deindustrialisation is the long-term decline of a country’s manufacturing and heavy industry.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3728" y="2362200"/>
            <a:ext cx="4536504" cy="2057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Use your pre-work to identify </a:t>
            </a:r>
            <a:r>
              <a:rPr lang="en-US" sz="2800" b="1" dirty="0" smtClean="0">
                <a:solidFill>
                  <a:schemeClr val="tx1"/>
                </a:solidFill>
              </a:rPr>
              <a:t>the 3 main factors that caused </a:t>
            </a:r>
            <a:r>
              <a:rPr lang="en-US" sz="2800" b="1" dirty="0">
                <a:solidFill>
                  <a:schemeClr val="tx1"/>
                </a:solidFill>
              </a:rPr>
              <a:t>of </a:t>
            </a:r>
            <a:r>
              <a:rPr lang="en-US" sz="2800" b="1" dirty="0" err="1">
                <a:solidFill>
                  <a:schemeClr val="tx1"/>
                </a:solidFill>
              </a:rPr>
              <a:t>Deindustrialisation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0" y="2362200"/>
            <a:ext cx="4221832" cy="2057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Deindustrialisation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852D69-C4C5-4168-B2C3-BFD955DFAADC}"/>
              </a:ext>
            </a:extLst>
          </p:cNvPr>
          <p:cNvSpPr txBox="1"/>
          <p:nvPr/>
        </p:nvSpPr>
        <p:spPr>
          <a:xfrm>
            <a:off x="395536" y="836712"/>
            <a:ext cx="438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Mechanisation:  most firms can </a:t>
            </a:r>
          </a:p>
          <a:p>
            <a:r>
              <a:rPr lang="en-GB" b="1" dirty="0"/>
              <a:t>p</a:t>
            </a:r>
            <a:r>
              <a:rPr lang="en-GB" b="1" dirty="0" smtClean="0"/>
              <a:t>roduce their goods more cheaply</a:t>
            </a:r>
          </a:p>
          <a:p>
            <a:r>
              <a:rPr lang="en-GB" b="1" dirty="0"/>
              <a:t>u</a:t>
            </a:r>
            <a:r>
              <a:rPr lang="en-GB" b="1" dirty="0" smtClean="0"/>
              <a:t>sing machines rather than people.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5A4DB-B34C-40E0-A242-2EA0604ED0C8}"/>
              </a:ext>
            </a:extLst>
          </p:cNvPr>
          <p:cNvSpPr txBox="1"/>
          <p:nvPr/>
        </p:nvSpPr>
        <p:spPr>
          <a:xfrm>
            <a:off x="5076056" y="548680"/>
            <a:ext cx="4992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Competition from abroad, </a:t>
            </a:r>
          </a:p>
          <a:p>
            <a:r>
              <a:rPr lang="en-GB" b="1" dirty="0"/>
              <a:t>p</a:t>
            </a:r>
            <a:r>
              <a:rPr lang="en-GB" b="1" dirty="0" smtClean="0"/>
              <a:t>articularly the rapidly </a:t>
            </a:r>
          </a:p>
          <a:p>
            <a:r>
              <a:rPr lang="en-GB" b="1" dirty="0"/>
              <a:t>i</a:t>
            </a:r>
            <a:r>
              <a:rPr lang="en-GB" b="1" dirty="0" smtClean="0"/>
              <a:t>ndustrialising countries of the time </a:t>
            </a:r>
          </a:p>
          <a:p>
            <a:r>
              <a:rPr lang="en-GB" b="1" dirty="0" smtClean="0"/>
              <a:t>such as Taiwan, South Korea, India </a:t>
            </a:r>
          </a:p>
          <a:p>
            <a:r>
              <a:rPr lang="en-GB" b="1" dirty="0" smtClean="0"/>
              <a:t>and China.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2E6E1-708F-46C5-8BD2-18BC32C7627B}"/>
              </a:ext>
            </a:extLst>
          </p:cNvPr>
          <p:cNvSpPr txBox="1"/>
          <p:nvPr/>
        </p:nvSpPr>
        <p:spPr>
          <a:xfrm>
            <a:off x="2555776" y="474761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Reduced demand for traditional products </a:t>
            </a:r>
            <a:r>
              <a:rPr lang="en-GB" b="1" dirty="0"/>
              <a:t>a</a:t>
            </a:r>
            <a:r>
              <a:rPr lang="en-GB" b="1" dirty="0" smtClean="0"/>
              <a:t>s new materials and technologies have been developed.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21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60B1-050C-4103-BC78-371436E3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Impacts of de-industrialisation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735DA-55D4-489E-BAB4-8F3DDBB93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" y="1382403"/>
            <a:ext cx="9014086" cy="54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7064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dirty="0"/>
              <a:t>The inner city spiral of </a:t>
            </a:r>
            <a:r>
              <a:rPr lang="en-GB" sz="4000" dirty="0" smtClean="0"/>
              <a:t>decline</a:t>
            </a:r>
            <a:endParaRPr lang="en-GB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3251200" cy="352839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Deindustrialisation meant long term unemployment in previously industrial cities e.g. London, Detroit leading to longer term social problems.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TASK:</a:t>
            </a:r>
            <a:r>
              <a:rPr lang="en-GB" sz="2400" dirty="0"/>
              <a:t>  Does Detroit show evidence of the inner city spiral of decline?  Use </a:t>
            </a:r>
            <a:r>
              <a:rPr lang="en-GB" sz="2400" dirty="0" smtClean="0"/>
              <a:t>your pre-work to find evidence </a:t>
            </a:r>
            <a:r>
              <a:rPr lang="en-GB" sz="2400" dirty="0"/>
              <a:t>to </a:t>
            </a:r>
            <a:r>
              <a:rPr lang="en-GB" sz="2400" dirty="0" smtClean="0"/>
              <a:t>support your answer.</a:t>
            </a:r>
            <a:endParaRPr lang="en-GB" sz="2400" dirty="0"/>
          </a:p>
          <a:p>
            <a:pPr>
              <a:buFontTx/>
              <a:buNone/>
            </a:pPr>
            <a:endParaRPr lang="en-GB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08400" y="1196975"/>
            <a:ext cx="4938713" cy="5040313"/>
            <a:chOff x="2336" y="754"/>
            <a:chExt cx="3111" cy="3175"/>
          </a:xfrm>
        </p:grpSpPr>
        <p:pic>
          <p:nvPicPr>
            <p:cNvPr id="8196" name="Picture 4" descr="Scan100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2" y="754"/>
              <a:ext cx="2975" cy="30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336" y="3521"/>
              <a:ext cx="680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78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992</Words>
  <Application>Microsoft Office PowerPoint</Application>
  <PresentationFormat>On-screen Show (4:3)</PresentationFormat>
  <Paragraphs>127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AQA Chevin Pro Medium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Pre-work/Flipped learning</vt:lpstr>
      <vt:lpstr>Contemporary urban environments  • Urban change: deindustrialisation, decentralisation, rise of service economy. </vt:lpstr>
      <vt:lpstr>Recap Task - complete the following.</vt:lpstr>
      <vt:lpstr>PowerPoint Presentation</vt:lpstr>
      <vt:lpstr>PowerPoint Presentation</vt:lpstr>
      <vt:lpstr>PowerPoint Presentation</vt:lpstr>
      <vt:lpstr>PowerPoint Presentation</vt:lpstr>
      <vt:lpstr>Impacts of de-industrialisation</vt:lpstr>
      <vt:lpstr>The inner city spiral of decline</vt:lpstr>
      <vt:lpstr>Urban Change in the UK</vt:lpstr>
      <vt:lpstr>Key Term:  Decentralisation</vt:lpstr>
      <vt:lpstr>Decentrialisation</vt:lpstr>
      <vt:lpstr>TASK:  Study the map of Guildford and label examples of decentralisation</vt:lpstr>
      <vt:lpstr>PowerPoint Presentation</vt:lpstr>
      <vt:lpstr>Analyse the graph on structural shift in employment.</vt:lpstr>
      <vt:lpstr>The rise of the Service Economy</vt:lpstr>
      <vt:lpstr>PowerPoint Presentation</vt:lpstr>
      <vt:lpstr>PowerPoint Presentation</vt:lpstr>
      <vt:lpstr>PowerPoint Presentation</vt:lpstr>
      <vt:lpstr>Location map – Cambridge Science Park</vt:lpstr>
      <vt:lpstr>What is the purpose of a Science Park?</vt:lpstr>
      <vt:lpstr>PowerPoint Presentation</vt:lpstr>
      <vt:lpstr>Task:  Complete the following.</vt:lpstr>
      <vt:lpstr>Complete the following.</vt:lpstr>
      <vt:lpstr>PowerPoint Presentation</vt:lpstr>
      <vt:lpstr>Exam Question</vt:lpstr>
      <vt:lpstr>             Exam question AS Paper 1 2017  PADL    Pattern-overall trend,  Anomaly,   Data - simple data lifted from resource and data manipulation,   Links - can they link two graphs/resources or show understanding.            </vt:lpstr>
      <vt:lpstr>Exam Practice – AS Zig Zag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cities have cycles</dc:title>
  <dc:creator>dhk</dc:creator>
  <cp:lastModifiedBy>Deborah Knox</cp:lastModifiedBy>
  <cp:revision>248</cp:revision>
  <cp:lastPrinted>2014-10-06T06:55:06Z</cp:lastPrinted>
  <dcterms:created xsi:type="dcterms:W3CDTF">2014-09-30T18:12:14Z</dcterms:created>
  <dcterms:modified xsi:type="dcterms:W3CDTF">2020-01-24T10:16:27Z</dcterms:modified>
</cp:coreProperties>
</file>