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4"/>
  </p:notesMasterIdLst>
  <p:sldIdLst>
    <p:sldId id="366" r:id="rId2"/>
    <p:sldId id="296" r:id="rId3"/>
    <p:sldId id="301" r:id="rId4"/>
    <p:sldId id="322" r:id="rId5"/>
    <p:sldId id="370" r:id="rId6"/>
    <p:sldId id="319" r:id="rId7"/>
    <p:sldId id="367" r:id="rId8"/>
    <p:sldId id="310" r:id="rId9"/>
    <p:sldId id="307" r:id="rId10"/>
    <p:sldId id="311" r:id="rId11"/>
    <p:sldId id="320" r:id="rId12"/>
    <p:sldId id="309" r:id="rId13"/>
    <p:sldId id="324" r:id="rId14"/>
    <p:sldId id="321" r:id="rId15"/>
    <p:sldId id="373" r:id="rId16"/>
    <p:sldId id="323" r:id="rId17"/>
    <p:sldId id="308" r:id="rId18"/>
    <p:sldId id="314" r:id="rId19"/>
    <p:sldId id="313" r:id="rId20"/>
    <p:sldId id="325" r:id="rId21"/>
    <p:sldId id="362" r:id="rId22"/>
    <p:sldId id="361" r:id="rId23"/>
    <p:sldId id="371" r:id="rId24"/>
    <p:sldId id="353" r:id="rId25"/>
    <p:sldId id="331" r:id="rId26"/>
    <p:sldId id="317" r:id="rId27"/>
    <p:sldId id="318" r:id="rId28"/>
    <p:sldId id="372" r:id="rId29"/>
    <p:sldId id="338" r:id="rId30"/>
    <p:sldId id="337" r:id="rId31"/>
    <p:sldId id="369" r:id="rId32"/>
    <p:sldId id="36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53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26C9B-7F5D-1540-9171-AF211691E80D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E108A-6B9A-E048-92D3-BF42EB89BB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5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5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6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28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1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78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69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37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3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50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8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36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4CDE2-8250-4B7C-B2C2-F1F369D04E4C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Mq6FYiF1m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vimeo.com/25548948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hs.org.uk/science/gardening-in-a-changing-world/greening-grey-britain/urban-planti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ionalparkcity.london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Pre-work/flipped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Read Hodder textbook p415 on Urban drainage and Urban hydrology and make notes/a mind map on:</a:t>
            </a:r>
          </a:p>
          <a:p>
            <a:r>
              <a:rPr lang="en-GB" dirty="0">
                <a:solidFill>
                  <a:prstClr val="black"/>
                </a:solidFill>
                <a:ea typeface="+mj-ea"/>
                <a:cs typeface="+mj-cs"/>
              </a:rPr>
              <a:t>Urban precipitation</a:t>
            </a:r>
          </a:p>
          <a:p>
            <a:r>
              <a:rPr lang="en-GB" dirty="0">
                <a:solidFill>
                  <a:prstClr val="black"/>
                </a:solidFill>
                <a:ea typeface="+mj-ea"/>
                <a:cs typeface="+mj-cs"/>
              </a:rPr>
              <a:t>Water movement through urban catchments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54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5E99-3CD9-4754-9181-6A313395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344"/>
            <a:ext cx="8229600" cy="69185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Urban hydrology is characterised by: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A06B-94F7-4372-9CCD-5AD039950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4328160"/>
            <a:ext cx="2560320" cy="1798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effect of the urban environment on river discharge.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3E155-E6EE-46C7-A8D3-F73AA955C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56"/>
          <a:stretch/>
        </p:blipFill>
        <p:spPr>
          <a:xfrm>
            <a:off x="75320" y="691858"/>
            <a:ext cx="8993360" cy="2615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AF44BD-6FD9-493C-A1FE-E7D082836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00"/>
          <a:stretch/>
        </p:blipFill>
        <p:spPr>
          <a:xfrm>
            <a:off x="3328416" y="3517392"/>
            <a:ext cx="4733207" cy="33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8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F56D-63F7-4942-BDB8-A9C73E44F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Changes in a storm hydrograph for a stream following urban development of its catchment.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823B6-2934-4B47-817B-83066412C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98167"/>
            <a:ext cx="8066314" cy="492831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555921" y="1417638"/>
            <a:ext cx="2408465" cy="1513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Note the difference in pre urban and post urban development.</a:t>
            </a:r>
          </a:p>
        </p:txBody>
      </p:sp>
    </p:spTree>
    <p:extLst>
      <p:ext uri="{BB962C8B-B14F-4D97-AF65-F5344CB8AC3E}">
        <p14:creationId xmlns:p14="http://schemas.microsoft.com/office/powerpoint/2010/main" val="394220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A65D-4C99-4126-AB00-88BA9B0F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028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urban water cycle:  flood hydrograph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8728F-7019-4B9A-8DDD-A53C4F657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192" y="5096256"/>
            <a:ext cx="3035808" cy="1761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TASK:  Complete activities 1a and b (taken from p155 Oxford text book).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57B30-7167-4C83-B4C9-F204934BA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288"/>
            <a:ext cx="9144000" cy="3489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D12F60-C476-4D7E-835F-0B68704B6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376928"/>
            <a:ext cx="5999148" cy="24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252C-A2C5-493A-846E-869261C9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Issues associated with urban river catchment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20DE8-577A-4A76-AA5B-9CD8D1F63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Scan p 416 </a:t>
            </a:r>
            <a:r>
              <a:rPr lang="en-GB" dirty="0" err="1"/>
              <a:t>hodder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538E6-D93A-403E-9B06-2638C1F7F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059611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9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252C-A2C5-493A-846E-869261C9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Issues associated with urban river catchment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20DE8-577A-4A76-AA5B-9CD8D1F63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Pollutants can </a:t>
            </a:r>
          </a:p>
          <a:p>
            <a:pPr lvl="1"/>
            <a:r>
              <a:rPr lang="en-GB" dirty="0"/>
              <a:t>harm fish and wildlife populations</a:t>
            </a:r>
          </a:p>
          <a:p>
            <a:pPr lvl="1"/>
            <a:r>
              <a:rPr lang="en-GB" dirty="0"/>
              <a:t>kill native vegetation</a:t>
            </a:r>
          </a:p>
          <a:p>
            <a:pPr lvl="1"/>
            <a:r>
              <a:rPr lang="en-GB" dirty="0"/>
              <a:t>Foul drinking water supplies</a:t>
            </a:r>
          </a:p>
          <a:p>
            <a:pPr lvl="1"/>
            <a:r>
              <a:rPr lang="en-GB" dirty="0"/>
              <a:t>Make recreational areas unsafe and unpleasant</a:t>
            </a:r>
          </a:p>
          <a:p>
            <a:r>
              <a:rPr lang="en-GB" dirty="0"/>
              <a:t>Sediment from erosion can</a:t>
            </a:r>
          </a:p>
          <a:p>
            <a:pPr lvl="1"/>
            <a:r>
              <a:rPr lang="en-GB" dirty="0"/>
              <a:t>Fill spaces between rocks on the stream bottom reducing living space or habitat for the biological communities.</a:t>
            </a:r>
          </a:p>
        </p:txBody>
      </p:sp>
    </p:spTree>
    <p:extLst>
      <p:ext uri="{BB962C8B-B14F-4D97-AF65-F5344CB8AC3E}">
        <p14:creationId xmlns:p14="http://schemas.microsoft.com/office/powerpoint/2010/main" val="3311677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TASK:  </a:t>
            </a:r>
            <a: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Figure 1 ‘Contrasting drainage management approaches’. Critically assess hard and soft engineering solutions to urban drainage management.</a:t>
            </a:r>
            <a:b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837" t="28902" r="53855" b="25673"/>
          <a:stretch/>
        </p:blipFill>
        <p:spPr bwMode="auto">
          <a:xfrm>
            <a:off x="457200" y="1508919"/>
            <a:ext cx="8329353" cy="4975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1155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2C85-D239-4C9B-AB33-9C49A4B7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Sustainable urban drainage systems (</a:t>
            </a:r>
            <a:r>
              <a:rPr lang="en-GB" dirty="0" err="1"/>
              <a:t>SuDS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F67E-8EC3-42C6-BE5F-C5EB3C5F6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1" y="1600200"/>
            <a:ext cx="8911086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SUDS is a relatively new approach to managing rainfall by using natural processes in the landscape to:</a:t>
            </a:r>
          </a:p>
          <a:p>
            <a:pPr lvl="1"/>
            <a:r>
              <a:rPr lang="en-GB" dirty="0"/>
              <a:t>Reduce flooding</a:t>
            </a:r>
          </a:p>
          <a:p>
            <a:pPr lvl="1"/>
            <a:r>
              <a:rPr lang="en-GB" dirty="0"/>
              <a:t>Control flooding</a:t>
            </a:r>
          </a:p>
          <a:p>
            <a:pPr lvl="1"/>
            <a:r>
              <a:rPr lang="en-GB" dirty="0"/>
              <a:t>Provide amenity to the community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b="1" dirty="0"/>
              <a:t>TASK:</a:t>
            </a:r>
            <a:r>
              <a:rPr lang="en-GB" dirty="0"/>
              <a:t>  Watch the video clip on </a:t>
            </a:r>
            <a:r>
              <a:rPr lang="en-GB" dirty="0" err="1"/>
              <a:t>SuDs</a:t>
            </a:r>
            <a:r>
              <a:rPr lang="en-GB" dirty="0"/>
              <a:t> and make notes on the measures that can be put in place to manage rainfall.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81A17-7C20-4ABD-BFCF-D5BFF94B2862}"/>
              </a:ext>
            </a:extLst>
          </p:cNvPr>
          <p:cNvSpPr txBox="1"/>
          <p:nvPr/>
        </p:nvSpPr>
        <p:spPr>
          <a:xfrm>
            <a:off x="345440" y="5618480"/>
            <a:ext cx="4991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https://www.youtube.com/watch?v=LMq6FYiF1mo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73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D279E-8CB4-41C9-8A1E-8EF4D08D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GB" dirty="0"/>
              <a:t>Catchment management in urban areas – Sustainable urban drainage systems (</a:t>
            </a:r>
            <a:r>
              <a:rPr lang="en-GB" dirty="0" err="1"/>
              <a:t>SuDS</a:t>
            </a:r>
            <a:r>
              <a:rPr lang="en-GB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2AFF0-F4C4-4D0B-AA91-81D8543D4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67" t="16977" r="20000" b="20890"/>
          <a:stretch/>
        </p:blipFill>
        <p:spPr>
          <a:xfrm>
            <a:off x="153948" y="1792224"/>
            <a:ext cx="8836103" cy="5065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CE8FDB-D5E6-4DD2-A12C-64928CC2483A}"/>
              </a:ext>
            </a:extLst>
          </p:cNvPr>
          <p:cNvSpPr txBox="1"/>
          <p:nvPr/>
        </p:nvSpPr>
        <p:spPr>
          <a:xfrm>
            <a:off x="426720" y="4785360"/>
            <a:ext cx="1605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term </a:t>
            </a:r>
          </a:p>
          <a:p>
            <a:r>
              <a:rPr lang="en-US" b="1" dirty="0"/>
              <a:t>‘swale’ </a:t>
            </a:r>
            <a:r>
              <a:rPr lang="en-US" dirty="0"/>
              <a:t>- </a:t>
            </a:r>
          </a:p>
          <a:p>
            <a:r>
              <a:rPr lang="en-US" dirty="0"/>
              <a:t>a grass channel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E4A655-2795-4F69-BC40-6DBCBAA00D3B}"/>
              </a:ext>
            </a:extLst>
          </p:cNvPr>
          <p:cNvCxnSpPr/>
          <p:nvPr/>
        </p:nvCxnSpPr>
        <p:spPr>
          <a:xfrm>
            <a:off x="1219200" y="5708690"/>
            <a:ext cx="457200" cy="458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610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B5C87-B48A-485C-9033-0C2164D1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2526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Tasks:  Use Oxford text book p157-159 complete the following on Sustainable urban drainage systems (</a:t>
            </a:r>
            <a:r>
              <a:rPr lang="en-GB" sz="3200" b="1" dirty="0" err="1"/>
              <a:t>SuDS</a:t>
            </a:r>
            <a:r>
              <a:rPr lang="en-GB" sz="3200" b="1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1B63C-E62D-45D3-B455-D0D5D96FD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3" y="1029904"/>
            <a:ext cx="8961120" cy="5707780"/>
          </a:xfrm>
        </p:spPr>
        <p:txBody>
          <a:bodyPr>
            <a:normAutofit/>
          </a:bodyPr>
          <a:lstStyle/>
          <a:p>
            <a:r>
              <a:rPr lang="en-GB" sz="2400" dirty="0"/>
              <a:t>Summarise the techniques used and benefits of </a:t>
            </a:r>
            <a:r>
              <a:rPr lang="en-GB" sz="2400" dirty="0" err="1"/>
              <a:t>SuDs</a:t>
            </a:r>
            <a:r>
              <a:rPr lang="en-GB" sz="2400" dirty="0"/>
              <a:t>.</a:t>
            </a:r>
            <a:r>
              <a:rPr lang="en-GB" sz="2400" b="1" dirty="0"/>
              <a:t>  </a:t>
            </a:r>
            <a:r>
              <a:rPr lang="en-GB" sz="2400" dirty="0"/>
              <a:t>(p157)</a:t>
            </a:r>
          </a:p>
          <a:p>
            <a:r>
              <a:rPr lang="en-GB" sz="2400" dirty="0"/>
              <a:t>What was the original aim of the Lamb Drove </a:t>
            </a:r>
            <a:r>
              <a:rPr lang="en-GB" sz="2400" dirty="0" err="1"/>
              <a:t>SuDs</a:t>
            </a:r>
            <a:r>
              <a:rPr lang="en-GB" sz="2400" dirty="0"/>
              <a:t> scheme? (p158)</a:t>
            </a:r>
          </a:p>
          <a:p>
            <a:r>
              <a:rPr lang="en-GB" sz="2400" dirty="0"/>
              <a:t>Annotate the diagram to explain the role of the measures implemented using information from p159.</a:t>
            </a:r>
          </a:p>
          <a:p>
            <a:r>
              <a:rPr lang="en-GB" sz="2400" dirty="0"/>
              <a:t>Using the Lamb Drove case study and figures 5 and 6 (p158-159) complete the following:</a:t>
            </a:r>
          </a:p>
          <a:p>
            <a:pPr lvl="1"/>
            <a:r>
              <a:rPr lang="en-GB" sz="2400" dirty="0"/>
              <a:t>Summarise the impacts of the Lamb Drove development.</a:t>
            </a:r>
          </a:p>
          <a:p>
            <a:pPr lvl="1"/>
            <a:r>
              <a:rPr lang="en-GB" sz="2400" dirty="0"/>
              <a:t>Summarise evidence that the Lamb Drove project is a </a:t>
            </a:r>
            <a:r>
              <a:rPr lang="en-GB" sz="2400" smtClean="0"/>
              <a:t>success and now </a:t>
            </a:r>
            <a:r>
              <a:rPr lang="en-GB" sz="2400" dirty="0"/>
              <a:t>cited as ‘best practise’ for all planner’s nationally.</a:t>
            </a:r>
          </a:p>
        </p:txBody>
      </p:sp>
    </p:spTree>
    <p:extLst>
      <p:ext uri="{BB962C8B-B14F-4D97-AF65-F5344CB8AC3E}">
        <p14:creationId xmlns:p14="http://schemas.microsoft.com/office/powerpoint/2010/main" val="4053254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180B0-6683-4738-9DDB-A08124E2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0187"/>
          </a:xfrm>
        </p:spPr>
        <p:txBody>
          <a:bodyPr>
            <a:normAutofit fontScale="90000"/>
          </a:bodyPr>
          <a:lstStyle/>
          <a:p>
            <a:r>
              <a:rPr lang="en-GB" dirty="0"/>
              <a:t>Catchment management in urban areas – River Restoration and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68ED8-46AC-4785-9C2A-17A53DEDB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6BA72-0E02-4F1D-B7EE-0460BA66A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67" t="9150" r="36000" b="39387"/>
          <a:stretch/>
        </p:blipFill>
        <p:spPr>
          <a:xfrm>
            <a:off x="1310640" y="1170187"/>
            <a:ext cx="6522720" cy="56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3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80" y="0"/>
            <a:ext cx="9124319" cy="35966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GB" sz="2400" dirty="0"/>
              <a:t/>
            </a:r>
            <a:br>
              <a:rPr lang="en-GB" sz="2400" dirty="0"/>
            </a:br>
            <a:r>
              <a:rPr lang="en-GB" sz="2400" b="1" dirty="0"/>
              <a:t>		</a:t>
            </a:r>
            <a:br>
              <a:rPr lang="en-GB" sz="2400" b="1" dirty="0"/>
            </a:br>
            <a:r>
              <a:rPr lang="en-GB" sz="2400" b="1" dirty="0"/>
              <a:t>                              Contemporary urban environments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• Urban precipitation, surfaces and catchment characteristics; impacts on drainage basin storage areas; urban water cycle, water movement through urban catchments as measured by hydrographs.</a:t>
            </a:r>
            <a:br>
              <a:rPr lang="en-GB" sz="2400" dirty="0"/>
            </a:br>
            <a:r>
              <a:rPr lang="en-GB" sz="2400" dirty="0"/>
              <a:t>• Issues associated with catchment management in urban areas. The development of sustainable urban drainage systems (SUDS)</a:t>
            </a:r>
            <a:br>
              <a:rPr lang="en-GB" sz="2400" dirty="0"/>
            </a:br>
            <a:r>
              <a:rPr lang="en-GB" sz="2400" dirty="0"/>
              <a:t>• River restoration and conservation in damaged urban catchments with reference to a specific project. Reasons for and aims of the project; attitudes and contributions of parties involved; project activities and evaluation of project outcomes. </a:t>
            </a:r>
            <a:br>
              <a:rPr lang="en-GB" sz="24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596640"/>
            <a:ext cx="9143998" cy="26334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GB" sz="3400" b="1" dirty="0">
                <a:solidFill>
                  <a:schemeClr val="bg1"/>
                </a:solidFill>
              </a:rPr>
              <a:t>Learning Objectives: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300" dirty="0">
                <a:solidFill>
                  <a:schemeClr val="bg1"/>
                </a:solidFill>
              </a:rPr>
              <a:t>Describe and explain the effect of urban surfaces on the water cycle.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300" dirty="0">
                <a:solidFill>
                  <a:schemeClr val="bg1"/>
                </a:solidFill>
              </a:rPr>
              <a:t>Analyse a hydrograph for an urban area.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300" dirty="0">
                <a:solidFill>
                  <a:schemeClr val="bg1"/>
                </a:solidFill>
              </a:rPr>
              <a:t>Define the term sustainable urban drainage systems (SUDS) and describe different SUDS strategies.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300" dirty="0">
                <a:solidFill>
                  <a:schemeClr val="bg1"/>
                </a:solidFill>
              </a:rPr>
              <a:t>Describe and evaluate a specific urban river restoration project, outlining the reasons for its restoration and the attitudes and contributions of the stakeholders involved.</a:t>
            </a:r>
          </a:p>
          <a:p>
            <a:pPr algn="l"/>
            <a:endParaRPr lang="en-GB" sz="33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83" y="6230112"/>
            <a:ext cx="5670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Key terms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Sustainable urban drainage systems (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SuDS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3893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F207C-3964-4DB1-B69B-20D665B6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76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River restoration and conservation in </a:t>
            </a:r>
            <a:br>
              <a:rPr lang="en-GB" sz="3600" b="1" dirty="0"/>
            </a:br>
            <a:r>
              <a:rPr lang="en-GB" sz="3600" b="1" dirty="0"/>
              <a:t>damaged urban catchments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331EA-4ECA-484F-A1B9-DAF1CC94F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River restoration has two main aims:</a:t>
            </a:r>
          </a:p>
          <a:p>
            <a:r>
              <a:rPr lang="en-GB" dirty="0"/>
              <a:t>To improve the quality and function of rivers.</a:t>
            </a:r>
          </a:p>
          <a:p>
            <a:r>
              <a:rPr lang="en-GB" dirty="0"/>
              <a:t>To restore the river so it can support healthy and thriving ecosystems.</a:t>
            </a:r>
          </a:p>
          <a:p>
            <a:pPr marL="0" indent="0">
              <a:buNone/>
            </a:pPr>
            <a:r>
              <a:rPr lang="en-GB" dirty="0"/>
              <a:t>Restoration can occur at different scales:</a:t>
            </a:r>
          </a:p>
          <a:p>
            <a:r>
              <a:rPr lang="en-GB" dirty="0"/>
              <a:t>Large scale restoration projects could include an entire flood plain.  Buildings might be removed and water channels brought back to a more natural course.</a:t>
            </a:r>
          </a:p>
          <a:p>
            <a:r>
              <a:rPr lang="en-GB" dirty="0"/>
              <a:t>Small scale projects could restore a section of river by removing hard engineering and replacing it with more natural features.  </a:t>
            </a:r>
          </a:p>
          <a:p>
            <a:pPr marL="0" indent="0">
              <a:buNone/>
            </a:pPr>
            <a:r>
              <a:rPr lang="en-GB" dirty="0"/>
              <a:t>Restoration can be seen to work with </a:t>
            </a:r>
            <a:r>
              <a:rPr lang="en-GB" dirty="0" err="1"/>
              <a:t>SuDs</a:t>
            </a:r>
            <a:r>
              <a:rPr lang="en-GB" dirty="0"/>
              <a:t> and other projects in the urban environment.</a:t>
            </a:r>
          </a:p>
        </p:txBody>
      </p:sp>
    </p:spTree>
    <p:extLst>
      <p:ext uri="{BB962C8B-B14F-4D97-AF65-F5344CB8AC3E}">
        <p14:creationId xmlns:p14="http://schemas.microsoft.com/office/powerpoint/2010/main" val="3711733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C3087-0EC0-4238-81CC-653067F8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The Cheonggyecheon River project, Seoul, South Korea:  </a:t>
            </a:r>
            <a:r>
              <a:rPr lang="en-GB" sz="2800" dirty="0">
                <a:solidFill>
                  <a:prstClr val="black"/>
                </a:solidFill>
              </a:rPr>
              <a:t/>
            </a:r>
            <a:br>
              <a:rPr lang="en-GB" sz="2800" dirty="0">
                <a:solidFill>
                  <a:prstClr val="black"/>
                </a:solidFill>
              </a:rPr>
            </a:br>
            <a:r>
              <a:rPr lang="en-GB" sz="2400" dirty="0">
                <a:solidFill>
                  <a:prstClr val="black"/>
                </a:solidFill>
              </a:rPr>
              <a:t>An example of river restoration and conservation </a:t>
            </a:r>
            <a:br>
              <a:rPr lang="en-GB" sz="2400" dirty="0">
                <a:solidFill>
                  <a:prstClr val="black"/>
                </a:solidFill>
              </a:rPr>
            </a:br>
            <a:r>
              <a:rPr lang="en-GB" sz="2400" dirty="0">
                <a:solidFill>
                  <a:prstClr val="black"/>
                </a:solidFill>
              </a:rPr>
              <a:t>in a damaged urban catchment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6A0B0F-4999-44FD-8862-18AA913C7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81" y="2773364"/>
            <a:ext cx="8885259" cy="35718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1BEDD7-A0CE-4E90-AEBA-83E650A786B5}"/>
              </a:ext>
            </a:extLst>
          </p:cNvPr>
          <p:cNvSpPr txBox="1"/>
          <p:nvPr/>
        </p:nvSpPr>
        <p:spPr>
          <a:xfrm>
            <a:off x="285750" y="1417638"/>
            <a:ext cx="855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Images before and after restoration. </a:t>
            </a:r>
          </a:p>
        </p:txBody>
      </p:sp>
    </p:spTree>
    <p:extLst>
      <p:ext uri="{BB962C8B-B14F-4D97-AF65-F5344CB8AC3E}">
        <p14:creationId xmlns:p14="http://schemas.microsoft.com/office/powerpoint/2010/main" val="3876838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A899-1BCE-4731-8C4A-D73B4B7E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GB" sz="3200" dirty="0"/>
              <a:t>The Cheonggyecheon River project, South Korea: 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400" dirty="0"/>
              <a:t>An example of river restoration and conservation </a:t>
            </a:r>
            <a:br>
              <a:rPr lang="en-GB" sz="2400" dirty="0"/>
            </a:br>
            <a:r>
              <a:rPr lang="en-GB" sz="2400" dirty="0"/>
              <a:t>in a damaged urban catchment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AAD60-2DF1-418E-83B8-C9982960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1600200"/>
            <a:ext cx="9020175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TASK:  Watch the clip on the project and answer the questions in your booklet. </a:t>
            </a:r>
            <a:r>
              <a:rPr lang="en-GB" sz="2400" dirty="0">
                <a:hlinkClick r:id="rId2"/>
              </a:rPr>
              <a:t>https://vimeo.com/255489488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5BA9F-BF32-470C-A242-7615D429D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68" y="1417638"/>
            <a:ext cx="7301182" cy="44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53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C99C2-2C66-44F2-969C-73BA59AA1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>
                <a:solidFill>
                  <a:prstClr val="black"/>
                </a:solidFill>
              </a:rPr>
              <a:t>TASK:  Watch the clip on the project and answer the following questions.</a:t>
            </a:r>
          </a:p>
          <a:p>
            <a:r>
              <a:rPr lang="en-GB" sz="2200" dirty="0">
                <a:solidFill>
                  <a:prstClr val="black"/>
                </a:solidFill>
              </a:rPr>
              <a:t>Following the implementation of the restoration how has wildlife and average temperatures been affected?</a:t>
            </a:r>
          </a:p>
          <a:p>
            <a:r>
              <a:rPr lang="en-GB" sz="2200" dirty="0">
                <a:solidFill>
                  <a:prstClr val="black"/>
                </a:solidFill>
              </a:rPr>
              <a:t>What flood control policy had historically been put in place?</a:t>
            </a:r>
          </a:p>
          <a:p>
            <a:r>
              <a:rPr lang="en-GB" sz="2200" dirty="0">
                <a:solidFill>
                  <a:prstClr val="black"/>
                </a:solidFill>
              </a:rPr>
              <a:t>What was the river originally used for?</a:t>
            </a:r>
          </a:p>
          <a:p>
            <a:r>
              <a:rPr lang="en-GB" sz="2200" dirty="0">
                <a:solidFill>
                  <a:prstClr val="black"/>
                </a:solidFill>
              </a:rPr>
              <a:t>What happened to the quality of the river over time?</a:t>
            </a:r>
          </a:p>
          <a:p>
            <a:r>
              <a:rPr lang="en-GB" sz="2200" dirty="0">
                <a:solidFill>
                  <a:prstClr val="black"/>
                </a:solidFill>
              </a:rPr>
              <a:t>When was the river covered?</a:t>
            </a:r>
          </a:p>
          <a:p>
            <a:r>
              <a:rPr lang="en-GB" sz="2200" dirty="0">
                <a:solidFill>
                  <a:prstClr val="black"/>
                </a:solidFill>
              </a:rPr>
              <a:t>When was the expressway built?</a:t>
            </a:r>
          </a:p>
          <a:p>
            <a:r>
              <a:rPr lang="en-GB" sz="2200" dirty="0">
                <a:solidFill>
                  <a:prstClr val="black"/>
                </a:solidFill>
              </a:rPr>
              <a:t>In 2003 what was usage of the area like?</a:t>
            </a:r>
          </a:p>
          <a:p>
            <a:r>
              <a:rPr lang="en-GB" sz="2200" dirty="0">
                <a:solidFill>
                  <a:prstClr val="black"/>
                </a:solidFill>
              </a:rPr>
              <a:t>What had happened to the structure covering the river by the 1990’s?</a:t>
            </a:r>
          </a:p>
          <a:p>
            <a:r>
              <a:rPr lang="en-GB" sz="2200" dirty="0">
                <a:solidFill>
                  <a:prstClr val="black"/>
                </a:solidFill>
              </a:rPr>
              <a:t>When was the restoration project started?</a:t>
            </a:r>
          </a:p>
          <a:p>
            <a:r>
              <a:rPr lang="en-GB" sz="2200" dirty="0">
                <a:solidFill>
                  <a:prstClr val="black"/>
                </a:solidFill>
              </a:rPr>
              <a:t>Give details of the restoration project:  time taken, cost and length of river restored.</a:t>
            </a:r>
          </a:p>
          <a:p>
            <a:r>
              <a:rPr lang="en-GB" sz="2200" dirty="0">
                <a:solidFill>
                  <a:prstClr val="black"/>
                </a:solidFill>
              </a:rPr>
              <a:t>What issues were raised over the restoration and how were these resolved?</a:t>
            </a:r>
          </a:p>
          <a:p>
            <a:r>
              <a:rPr lang="en-GB" sz="2200" dirty="0">
                <a:solidFill>
                  <a:prstClr val="black"/>
                </a:solidFill>
              </a:rPr>
              <a:t>How did Seoul’s citizens participate in the restoration project?</a:t>
            </a:r>
          </a:p>
          <a:p>
            <a:r>
              <a:rPr lang="en-GB" sz="2200" dirty="0">
                <a:solidFill>
                  <a:prstClr val="black"/>
                </a:solidFill>
              </a:rPr>
              <a:t>How does the restoration project benefit Seoul?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721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1BB5C-2809-43CF-A53A-070AE0E80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908800" cy="6126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Stakeholder participation</a:t>
            </a:r>
          </a:p>
          <a:p>
            <a:r>
              <a:rPr lang="en-US" sz="2400" dirty="0"/>
              <a:t>River restoration involves a wide range of stakeholders from the public and private sector including policy makers, practitioners, scientists and non-government </a:t>
            </a:r>
            <a:r>
              <a:rPr lang="en-US" sz="2400" dirty="0" err="1"/>
              <a:t>organisations</a:t>
            </a:r>
            <a:r>
              <a:rPr lang="en-US" sz="2400" dirty="0"/>
              <a:t>, as well as all citizens groups potentially impacted. </a:t>
            </a:r>
          </a:p>
          <a:p>
            <a:r>
              <a:rPr lang="en-US" sz="2400" dirty="0"/>
              <a:t>By actively drawing these various stakeholders into the process, visions can be shared and tuned towards each other.</a:t>
            </a:r>
          </a:p>
          <a:p>
            <a:r>
              <a:rPr lang="en-US" sz="2400" dirty="0"/>
              <a:t> This makes for different interests to be met and increases support for restoration efforts.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5DB45-3668-4F29-B83E-673F3609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09" y="4450080"/>
            <a:ext cx="7739742" cy="240792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4B487A3-886B-4E79-9D2A-4E27586A9152}"/>
              </a:ext>
            </a:extLst>
          </p:cNvPr>
          <p:cNvSpPr/>
          <p:nvPr/>
        </p:nvSpPr>
        <p:spPr>
          <a:xfrm>
            <a:off x="6908800" y="182880"/>
            <a:ext cx="2235200" cy="2225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b="1" dirty="0">
                <a:solidFill>
                  <a:prstClr val="black"/>
                </a:solidFill>
              </a:rPr>
              <a:t>TASK:  Who were the stakeholders in the </a:t>
            </a:r>
            <a:r>
              <a:rPr lang="en-GB" sz="2000" b="1" dirty="0" err="1">
                <a:solidFill>
                  <a:prstClr val="black"/>
                </a:solidFill>
              </a:rPr>
              <a:t>Cheonggyecheon</a:t>
            </a:r>
            <a:r>
              <a:rPr lang="en-GB" sz="2000" b="1" dirty="0">
                <a:solidFill>
                  <a:prstClr val="black"/>
                </a:solidFill>
              </a:rPr>
              <a:t> River project?</a:t>
            </a:r>
          </a:p>
        </p:txBody>
      </p:sp>
    </p:spTree>
    <p:extLst>
      <p:ext uri="{BB962C8B-B14F-4D97-AF65-F5344CB8AC3E}">
        <p14:creationId xmlns:p14="http://schemas.microsoft.com/office/powerpoint/2010/main" val="3014049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0F06-345A-4E75-BB54-4A3E1A80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TASK:  River Restoration and Conservation Project Case Study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908AC-2B8A-4DB9-928F-61EA89FF4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43000"/>
            <a:ext cx="9143999" cy="5715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800" b="1" dirty="0"/>
              <a:t>Produce a mind map/revision document case study for the Cheonggyecheon River project, Seoul, South Korea.</a:t>
            </a:r>
          </a:p>
          <a:p>
            <a:r>
              <a:rPr lang="en-GB" sz="2800" dirty="0"/>
              <a:t>Include the following:</a:t>
            </a:r>
          </a:p>
          <a:p>
            <a:pPr lvl="1"/>
            <a:r>
              <a:rPr lang="en-GB" dirty="0"/>
              <a:t>The reasons for the project, including its overall aims and dates of the project.</a:t>
            </a:r>
          </a:p>
          <a:p>
            <a:pPr lvl="1"/>
            <a:r>
              <a:rPr lang="en-GB" dirty="0"/>
              <a:t>Description of the restoration and conservation work carried out.</a:t>
            </a:r>
          </a:p>
          <a:p>
            <a:pPr lvl="1"/>
            <a:r>
              <a:rPr lang="en-GB" dirty="0"/>
              <a:t>Contributions from the various parties involved, including their attitudes to the project.</a:t>
            </a:r>
          </a:p>
          <a:p>
            <a:pPr lvl="1"/>
            <a:r>
              <a:rPr lang="en-GB" sz="2900" b="1" dirty="0">
                <a:solidFill>
                  <a:prstClr val="black"/>
                </a:solidFill>
                <a:latin typeface="Calibri Light" panose="020F0302020204030204"/>
              </a:rPr>
              <a:t>How the project </a:t>
            </a:r>
            <a:r>
              <a:rPr lang="en-GB" sz="2900" b="1">
                <a:solidFill>
                  <a:prstClr val="black"/>
                </a:solidFill>
                <a:latin typeface="Calibri Light" panose="020F0302020204030204"/>
              </a:rPr>
              <a:t>has had an </a:t>
            </a:r>
            <a:r>
              <a:rPr lang="en-GB" sz="2900" b="1" dirty="0">
                <a:latin typeface="Calibri Light" panose="020F0302020204030204"/>
              </a:rPr>
              <a:t>impact on water movement </a:t>
            </a:r>
            <a:r>
              <a:rPr lang="en-GB" sz="2900" b="1" dirty="0">
                <a:solidFill>
                  <a:prstClr val="black"/>
                </a:solidFill>
                <a:latin typeface="Calibri Light" panose="020F0302020204030204"/>
              </a:rPr>
              <a:t>through the urban catchment.</a:t>
            </a:r>
            <a:endParaRPr lang="en-GB" dirty="0"/>
          </a:p>
          <a:p>
            <a:pPr lvl="1"/>
            <a:r>
              <a:rPr lang="en-GB" dirty="0"/>
              <a:t>An evaluation of the success or otherwise of the project including economic sustainability, traffic, environment and inclusive design.</a:t>
            </a:r>
          </a:p>
          <a:p>
            <a:pPr lvl="1"/>
            <a:r>
              <a:rPr lang="en-GB" dirty="0"/>
              <a:t>Include annotated maps and images to support your work.</a:t>
            </a:r>
          </a:p>
          <a:p>
            <a:pPr marL="57150" indent="0">
              <a:buNone/>
            </a:pPr>
            <a:r>
              <a:rPr lang="en-GB" sz="2600" b="1" dirty="0"/>
              <a:t>Resources:  </a:t>
            </a:r>
          </a:p>
          <a:p>
            <a:pPr marL="57150" indent="0">
              <a:buNone/>
            </a:pPr>
            <a:r>
              <a:rPr lang="en-GB" sz="2600" dirty="0"/>
              <a:t>Hodder text book p 418 - 419</a:t>
            </a:r>
          </a:p>
          <a:p>
            <a:pPr marL="57150" indent="0">
              <a:buNone/>
            </a:pPr>
            <a:r>
              <a:rPr lang="en-GB" sz="2600" dirty="0"/>
              <a:t>Online - images/maps</a:t>
            </a:r>
          </a:p>
          <a:p>
            <a:pPr marL="57150" indent="0">
              <a:buNone/>
            </a:pPr>
            <a:endParaRPr lang="en-GB" sz="2600" dirty="0"/>
          </a:p>
          <a:p>
            <a:pPr marL="57150" indent="0">
              <a:buNone/>
            </a:pPr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01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AA94-1F65-4F9E-8689-389269CB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72673-820C-4024-81AF-52DCADBF2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392"/>
            <a:ext cx="8229600" cy="52059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A lot has been written about the fact that increasing numbers of people are replacing lawns and gardens with impermeable surfaces – </a:t>
            </a:r>
          </a:p>
          <a:p>
            <a:r>
              <a:rPr lang="en-GB" b="1" dirty="0"/>
              <a:t>What impact is this having? </a:t>
            </a:r>
          </a:p>
          <a:p>
            <a:r>
              <a:rPr lang="en-GB" b="1" dirty="0"/>
              <a:t>How could people be persuaded to reverse this trend? </a:t>
            </a:r>
          </a:p>
          <a:p>
            <a:pPr marL="0" indent="0">
              <a:buNone/>
            </a:pPr>
            <a:r>
              <a:rPr lang="en-GB" dirty="0"/>
              <a:t>The RHS are running a campaign to encourage people to green up urban areas. </a:t>
            </a:r>
          </a:p>
          <a:p>
            <a:pPr marL="0" indent="0">
              <a:buNone/>
            </a:pPr>
            <a:r>
              <a:rPr lang="en-GB" dirty="0"/>
              <a:t>For more information, go to: RHS: Why greening grey Britain is important. (Urban greening) </a:t>
            </a:r>
            <a:r>
              <a:rPr lang="en-GB" dirty="0">
                <a:hlinkClick r:id="rId2"/>
              </a:rPr>
              <a:t>https://www.rhs.org.uk/science/gardening-in-a-changing-world/greening-grey-britain/urban-planting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481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5B5FA-519D-4AF8-B4FC-4237E2C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F2BEB-8C97-4356-8D46-95847A5A5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Look at the proposals (by a former Geography teacher) to make London the first National Park City.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http://www.nationalparkcity.london/</a:t>
            </a:r>
            <a:endParaRPr lang="en-GB" dirty="0"/>
          </a:p>
          <a:p>
            <a:r>
              <a:rPr lang="en-GB" b="1" dirty="0"/>
              <a:t>What would be the costs and benefits for London and the rest of the UK? </a:t>
            </a:r>
          </a:p>
          <a:p>
            <a:pPr marL="0" indent="0">
              <a:buNone/>
            </a:pPr>
            <a:r>
              <a:rPr lang="en-GB" dirty="0"/>
              <a:t>(Link here with issues such as the urban heat island, air and water pollution and sustainability)</a:t>
            </a:r>
          </a:p>
        </p:txBody>
      </p:sp>
    </p:spTree>
    <p:extLst>
      <p:ext uri="{BB962C8B-B14F-4D97-AF65-F5344CB8AC3E}">
        <p14:creationId xmlns:p14="http://schemas.microsoft.com/office/powerpoint/2010/main" val="390516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99" y="2137628"/>
            <a:ext cx="7014601" cy="258274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6C081EB-3383-4D05-B9A5-A4149CC3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70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56ED18-88AE-42ED-84BE-B70979140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6" t="27971" r="28043" b="26232"/>
          <a:stretch/>
        </p:blipFill>
        <p:spPr>
          <a:xfrm>
            <a:off x="556687" y="805070"/>
            <a:ext cx="8030626" cy="468783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1370363-70B4-4F0D-AFF9-FA8DDB5E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49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4A17-7E05-4F4C-8DEE-DAB02ADD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907D9-0D99-42FE-8456-CFCCD89EB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Sustainable urban drainage systems (</a:t>
            </a:r>
            <a:r>
              <a:rPr lang="en-GB" b="1" dirty="0" err="1"/>
              <a:t>SuDS</a:t>
            </a:r>
            <a:r>
              <a:rPr lang="en-GB" b="1" dirty="0"/>
              <a:t>) </a:t>
            </a:r>
            <a:r>
              <a:rPr lang="en-GB" dirty="0"/>
              <a:t>- </a:t>
            </a:r>
          </a:p>
          <a:p>
            <a:pPr marL="0" indent="0">
              <a:buNone/>
            </a:pPr>
            <a:r>
              <a:rPr lang="en-GB" dirty="0"/>
              <a:t>drainage solutions that provide an alternative to the direct channelling of surface water through networks of pipes and sewers to nearby watercourses.</a:t>
            </a:r>
          </a:p>
        </p:txBody>
      </p:sp>
    </p:spTree>
    <p:extLst>
      <p:ext uri="{BB962C8B-B14F-4D97-AF65-F5344CB8AC3E}">
        <p14:creationId xmlns:p14="http://schemas.microsoft.com/office/powerpoint/2010/main" val="3716084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ECBB0D-1443-4303-9F33-78A69204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7" t="36087" r="34456" b="40531"/>
          <a:stretch/>
        </p:blipFill>
        <p:spPr>
          <a:xfrm>
            <a:off x="149087" y="1510748"/>
            <a:ext cx="8862913" cy="364766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AFC7A6-023C-4EDC-8141-2F1A6DFF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66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5FA1-71B4-437A-AD5A-2F999958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3D71E-961A-4100-8113-4565C20DE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0B955-433B-4164-8811-C0175DAC6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0" y="1583356"/>
            <a:ext cx="8815580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66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EC6-94ED-4999-BFC6-FF93B511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0021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  <a:highlight>
                  <a:srgbClr val="FFFF00"/>
                </a:highlight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Pre-work/Flipped Learning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9BC49-4342-4A42-931D-1F1E6F95D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0022"/>
            <a:ext cx="9144000" cy="608797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Read Hodder text book p 420-422 and make notes/mind map on ‘urban waste and its disposal’ under the following headings: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Waste generation,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Sources of waste in urban areas,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Impacts of increasing waste generation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Using p422-424 Hodder and p164-166 Oxford text book </a:t>
            </a:r>
            <a:r>
              <a:rPr lang="en-US" dirty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make notes on the different methods of waste management and disposal below. Include positives and negatives – this could be completed as a table.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Recycling and recovery</a:t>
            </a:r>
            <a:endParaRPr lang="en-US" dirty="0">
              <a:latin typeface="AQA Chevin 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Trade</a:t>
            </a:r>
            <a:endParaRPr lang="en-US" dirty="0">
              <a:latin typeface="AQA Chevin 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Reduction(incineration)</a:t>
            </a:r>
            <a:endParaRPr lang="en-US" dirty="0">
              <a:latin typeface="AQA Chevin 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Burial (landfill)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QA Chevin Pro Medium"/>
                <a:ea typeface="Calibri" panose="020F0502020204030204" pitchFamily="34" charset="0"/>
                <a:cs typeface="Times New Roman" panose="02020603050405020304" pitchFamily="18" charset="0"/>
              </a:rPr>
              <a:t>What is submergence of waste? See Hodder textbook p424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66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A3E3-62E2-405B-B7AE-7AA10BA11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1600"/>
            <a:ext cx="9144000" cy="929373"/>
          </a:xfrm>
        </p:spPr>
        <p:txBody>
          <a:bodyPr>
            <a:normAutofit fontScale="90000"/>
          </a:bodyPr>
          <a:lstStyle/>
          <a:p>
            <a:r>
              <a:rPr lang="en-GB" sz="2800" b="1" dirty="0"/>
              <a:t>Urban precipitation and water movement through urban catchments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485B9-39AE-4374-BC6D-6DB789434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50771"/>
            <a:ext cx="9143999" cy="6107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TASK:  Using your knowledge from the pre-work fill in the missing blanks:</a:t>
            </a:r>
          </a:p>
          <a:p>
            <a:pPr marL="0" indent="0">
              <a:buNone/>
            </a:pPr>
            <a:endParaRPr lang="en-GB" sz="2000" b="1" dirty="0"/>
          </a:p>
          <a:p>
            <a:r>
              <a:rPr lang="en-GB" sz="2000" dirty="0"/>
              <a:t>Urban precipitation falls in ___________ amounts and with greater intensity in towns and cities.</a:t>
            </a:r>
          </a:p>
          <a:p>
            <a:r>
              <a:rPr lang="en-GB" sz="2000" dirty="0"/>
              <a:t>_______________ urban surfaces like roads, car parks and rooftops prevent precipitation from infiltrating.</a:t>
            </a:r>
          </a:p>
          <a:p>
            <a:r>
              <a:rPr lang="en-GB" sz="2000" dirty="0"/>
              <a:t>Urban areas are designed to shed water ____________ and move it into storm sewer systems.</a:t>
            </a:r>
          </a:p>
          <a:p>
            <a:r>
              <a:rPr lang="en-GB" sz="2000" dirty="0"/>
              <a:t>Water gathers ___________ and erosional power as it travels underground.</a:t>
            </a:r>
          </a:p>
          <a:p>
            <a:r>
              <a:rPr lang="en-GB" sz="2000" dirty="0"/>
              <a:t>When the water leaves storm drains and empties into streams they fill _________.</a:t>
            </a:r>
          </a:p>
          <a:p>
            <a:r>
              <a:rPr lang="en-GB" sz="2000" dirty="0"/>
              <a:t>_____________ infiltration leads to less groundwater and soil water levels reducing base flow.</a:t>
            </a:r>
          </a:p>
          <a:p>
            <a:r>
              <a:rPr lang="en-GB" sz="2000" dirty="0"/>
              <a:t>The resultant storm hydrograph for an _________ river has a </a:t>
            </a:r>
            <a:r>
              <a:rPr lang="en-GB" sz="2000" b="1" i="1" dirty="0"/>
              <a:t>flashy</a:t>
            </a:r>
            <a:r>
              <a:rPr lang="en-GB" sz="2000" dirty="0"/>
              <a:t> discharge but low base flow.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	Impermeable		speed		rapidly		urban</a:t>
            </a:r>
          </a:p>
          <a:p>
            <a:pPr marL="0" indent="0">
              <a:buNone/>
            </a:pPr>
            <a:r>
              <a:rPr lang="en-GB" sz="2000" dirty="0"/>
              <a:t>	Reduced			quickly		greater		power</a:t>
            </a:r>
          </a:p>
        </p:txBody>
      </p:sp>
    </p:spTree>
    <p:extLst>
      <p:ext uri="{BB962C8B-B14F-4D97-AF65-F5344CB8AC3E}">
        <p14:creationId xmlns:p14="http://schemas.microsoft.com/office/powerpoint/2010/main" val="79400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A3E3-62E2-405B-B7AE-7AA10BA11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1600"/>
            <a:ext cx="8229600" cy="1259840"/>
          </a:xfrm>
        </p:spPr>
        <p:txBody>
          <a:bodyPr>
            <a:normAutofit/>
          </a:bodyPr>
          <a:lstStyle/>
          <a:p>
            <a:r>
              <a:rPr lang="en-GB" sz="3600" dirty="0"/>
              <a:t>Urban precipitation and water movement through urban catchments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485B9-39AE-4374-BC6D-6DB789434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6412"/>
            <a:ext cx="9144000" cy="5481588"/>
          </a:xfrm>
        </p:spPr>
        <p:txBody>
          <a:bodyPr>
            <a:normAutofit/>
          </a:bodyPr>
          <a:lstStyle/>
          <a:p>
            <a:r>
              <a:rPr lang="en-GB" sz="2400" dirty="0"/>
              <a:t>Urban precipitation falls in </a:t>
            </a:r>
            <a:r>
              <a:rPr lang="en-GB" sz="2400" b="1" i="1" dirty="0"/>
              <a:t>greater</a:t>
            </a:r>
            <a:r>
              <a:rPr lang="en-GB" sz="2400" dirty="0"/>
              <a:t> amounts and with greater intensity in towns and cities.</a:t>
            </a:r>
          </a:p>
          <a:p>
            <a:r>
              <a:rPr lang="en-GB" sz="2400" b="1" i="1" dirty="0"/>
              <a:t>Impermeable</a:t>
            </a:r>
            <a:r>
              <a:rPr lang="en-GB" sz="2400" dirty="0"/>
              <a:t> urban surfaces like roads, car parks and rooftops prevent precipitation from infiltrating.</a:t>
            </a:r>
          </a:p>
          <a:p>
            <a:r>
              <a:rPr lang="en-GB" sz="2400" dirty="0"/>
              <a:t>Urban areas are designed to shed water </a:t>
            </a:r>
            <a:r>
              <a:rPr lang="en-GB" sz="2400" b="1" i="1" dirty="0"/>
              <a:t>quickly </a:t>
            </a:r>
            <a:r>
              <a:rPr lang="en-GB" sz="2400" dirty="0"/>
              <a:t>and move it into storm sewer systems.</a:t>
            </a:r>
          </a:p>
          <a:p>
            <a:r>
              <a:rPr lang="en-GB" sz="2400" dirty="0"/>
              <a:t>Water gathers </a:t>
            </a:r>
            <a:r>
              <a:rPr lang="en-GB" sz="2400" b="1" i="1" dirty="0"/>
              <a:t>speed </a:t>
            </a:r>
            <a:r>
              <a:rPr lang="en-GB" sz="2400" dirty="0"/>
              <a:t>and erosional power as it travels underground.</a:t>
            </a:r>
          </a:p>
          <a:p>
            <a:r>
              <a:rPr lang="en-GB" sz="2400" dirty="0"/>
              <a:t>When the water leaves storm drains and empties into streams they fill </a:t>
            </a:r>
            <a:r>
              <a:rPr lang="en-GB" sz="2400" b="1" i="1" dirty="0"/>
              <a:t>rapidly</a:t>
            </a:r>
            <a:r>
              <a:rPr lang="en-GB" sz="2400" dirty="0"/>
              <a:t>.</a:t>
            </a:r>
          </a:p>
          <a:p>
            <a:r>
              <a:rPr lang="en-GB" sz="2400" b="1" i="1" dirty="0"/>
              <a:t>Reduced</a:t>
            </a:r>
            <a:r>
              <a:rPr lang="en-GB" sz="2400" dirty="0"/>
              <a:t> infiltration leads to less groundwater and soil water levels reducing base flow.</a:t>
            </a:r>
          </a:p>
          <a:p>
            <a:r>
              <a:rPr lang="en-GB" sz="2400" dirty="0"/>
              <a:t>The resultant storm hydrograph for an </a:t>
            </a:r>
            <a:r>
              <a:rPr lang="en-GB" sz="2400" b="1" i="1" dirty="0"/>
              <a:t>urban</a:t>
            </a:r>
            <a:r>
              <a:rPr lang="en-GB" sz="2400" dirty="0"/>
              <a:t> river has a </a:t>
            </a:r>
            <a:r>
              <a:rPr lang="en-GB" sz="2400" b="1" i="1" dirty="0"/>
              <a:t>flashy</a:t>
            </a:r>
            <a:r>
              <a:rPr lang="en-GB" sz="2400" dirty="0"/>
              <a:t> discharge but low base flow.</a:t>
            </a:r>
          </a:p>
        </p:txBody>
      </p:sp>
    </p:spTree>
    <p:extLst>
      <p:ext uri="{BB962C8B-B14F-4D97-AF65-F5344CB8AC3E}">
        <p14:creationId xmlns:p14="http://schemas.microsoft.com/office/powerpoint/2010/main" val="257745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E6C3-680B-4E46-A3B2-103C33FEC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2652"/>
          </a:xfrm>
        </p:spPr>
        <p:txBody>
          <a:bodyPr>
            <a:normAutofit/>
          </a:bodyPr>
          <a:lstStyle/>
          <a:p>
            <a:r>
              <a:rPr lang="en-GB" sz="3600" dirty="0"/>
              <a:t>The effect of urban surfaces on the water 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99" y="852652"/>
            <a:ext cx="6197839" cy="60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5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Why has urbanisation increase the risk of flooding?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08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B398-A43B-4491-A1EB-49694405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3200" dirty="0"/>
              <a:t>Why has urbanisation increase the risk of flooding?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26BC-C87D-4D61-B203-24A24E076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Flashy discharge means urban areas are more likely to have flooded rivers after heavy rainfall.</a:t>
            </a:r>
          </a:p>
          <a:p>
            <a:r>
              <a:rPr lang="en-GB" sz="2800" dirty="0"/>
              <a:t>Increasing population and urban growth  </a:t>
            </a:r>
          </a:p>
          <a:p>
            <a:r>
              <a:rPr lang="en-GB" sz="2800" dirty="0"/>
              <a:t>Predicted increase in severe weather due to climate change means more people are at risk from flooding</a:t>
            </a:r>
          </a:p>
        </p:txBody>
      </p:sp>
    </p:spTree>
    <p:extLst>
      <p:ext uri="{BB962C8B-B14F-4D97-AF65-F5344CB8AC3E}">
        <p14:creationId xmlns:p14="http://schemas.microsoft.com/office/powerpoint/2010/main" val="223331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AC15-7D52-4A2D-8CA3-73139B779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3712"/>
          </a:xfrm>
        </p:spPr>
        <p:txBody>
          <a:bodyPr>
            <a:normAutofit/>
          </a:bodyPr>
          <a:lstStyle/>
          <a:p>
            <a:r>
              <a:rPr lang="en-GB" sz="2800" b="1" dirty="0"/>
              <a:t>Urban precipitation, surfaces and catchment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B699F-E0D5-401F-B7BF-3E53DAAF3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" y="743712"/>
            <a:ext cx="9046464" cy="5035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TASK: With reference to the images describe and give reasons for the catchment characteristics of rural, suburban and central urban land uses.</a:t>
            </a:r>
          </a:p>
          <a:p>
            <a:pPr marL="0" indent="0">
              <a:buNone/>
            </a:pPr>
            <a:r>
              <a:rPr lang="en-GB" sz="2400" dirty="0"/>
              <a:t>Images from p154 Oxford text book.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9F7EE-C832-4361-87C8-95DEDA373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04" y="2417717"/>
            <a:ext cx="3059512" cy="35754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33ED9-900D-4A3C-9331-EB309ED16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688" y="2417717"/>
            <a:ext cx="3051000" cy="3473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B49187-5DDD-456D-BF6F-14A7FC7FB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748" y="2417717"/>
            <a:ext cx="3060192" cy="35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557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1725</Words>
  <Application>Microsoft Office PowerPoint</Application>
  <PresentationFormat>On-screen Show (4:3)</PresentationFormat>
  <Paragraphs>158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AQA Chevin Pro Medium</vt:lpstr>
      <vt:lpstr>Arial</vt:lpstr>
      <vt:lpstr>Calibri</vt:lpstr>
      <vt:lpstr>Calibri Light</vt:lpstr>
      <vt:lpstr>Symbol</vt:lpstr>
      <vt:lpstr>Times New Roman</vt:lpstr>
      <vt:lpstr>1_Office Theme</vt:lpstr>
      <vt:lpstr>Pre-work/flipped learning</vt:lpstr>
      <vt:lpstr>                                  Contemporary urban environments • Urban precipitation, surfaces and catchment characteristics; impacts on drainage basin storage areas; urban water cycle, water movement through urban catchments as measured by hydrographs. • Issues associated with catchment management in urban areas. The development of sustainable urban drainage systems (SUDS) • River restoration and conservation in damaged urban catchments with reference to a specific project. Reasons for and aims of the project; attitudes and contributions of parties involved; project activities and evaluation of project outcomes.    </vt:lpstr>
      <vt:lpstr>Key Term</vt:lpstr>
      <vt:lpstr>Urban precipitation and water movement through urban catchments</vt:lpstr>
      <vt:lpstr>Urban precipitation and water movement through urban catchments</vt:lpstr>
      <vt:lpstr>The effect of urban surfaces on the water cycle</vt:lpstr>
      <vt:lpstr>Why has urbanisation increase the risk of flooding?</vt:lpstr>
      <vt:lpstr>Why has urbanisation increase the risk of flooding?</vt:lpstr>
      <vt:lpstr>Urban precipitation, surfaces and catchment characteristics</vt:lpstr>
      <vt:lpstr>Urban hydrology is characterised by:</vt:lpstr>
      <vt:lpstr>Changes in a storm hydrograph for a stream following urban development of its catchment.</vt:lpstr>
      <vt:lpstr>The urban water cycle:  flood hydrograph</vt:lpstr>
      <vt:lpstr>Issues associated with urban river catchment management</vt:lpstr>
      <vt:lpstr>Issues associated with urban river catchment management</vt:lpstr>
      <vt:lpstr> TASK:  Study Figure 1 ‘Contrasting drainage management approaches’. Critically assess hard and soft engineering solutions to urban drainage management. </vt:lpstr>
      <vt:lpstr>Sustainable urban drainage systems (SuDS)</vt:lpstr>
      <vt:lpstr>Catchment management in urban areas – Sustainable urban drainage systems (SuDS)</vt:lpstr>
      <vt:lpstr>Tasks:  Use Oxford text book p157-159 complete the following on Sustainable urban drainage systems (SuDS) </vt:lpstr>
      <vt:lpstr>Catchment management in urban areas – River Restoration and Conservation</vt:lpstr>
      <vt:lpstr>River restoration and conservation in  damaged urban catchments</vt:lpstr>
      <vt:lpstr>The Cheonggyecheon River project, Seoul, South Korea:   An example of river restoration and conservation  in a damaged urban catchment</vt:lpstr>
      <vt:lpstr>The Cheonggyecheon River project, South Korea:   An example of river restoration and conservation  in a damaged urban catchment</vt:lpstr>
      <vt:lpstr>PowerPoint Presentation</vt:lpstr>
      <vt:lpstr>PowerPoint Presentation</vt:lpstr>
      <vt:lpstr>TASK:  River Restoration and Conservation Project Case Study</vt:lpstr>
      <vt:lpstr>Extension Task</vt:lpstr>
      <vt:lpstr>Extension Task</vt:lpstr>
      <vt:lpstr>PowerPoint Presentation</vt:lpstr>
      <vt:lpstr>PowerPoint Presentation</vt:lpstr>
      <vt:lpstr>PowerPoint Presentation</vt:lpstr>
      <vt:lpstr>PowerPoint Presentation</vt:lpstr>
      <vt:lpstr>Pre-work/Flipped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 Thorpe</dc:creator>
  <cp:lastModifiedBy>Deborah Knox</cp:lastModifiedBy>
  <cp:revision>290</cp:revision>
  <dcterms:created xsi:type="dcterms:W3CDTF">2016-03-22T09:11:30Z</dcterms:created>
  <dcterms:modified xsi:type="dcterms:W3CDTF">2020-03-02T16:58:16Z</dcterms:modified>
</cp:coreProperties>
</file>