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25"/>
  </p:notesMasterIdLst>
  <p:handoutMasterIdLst>
    <p:handoutMasterId r:id="rId26"/>
  </p:handoutMasterIdLst>
  <p:sldIdLst>
    <p:sldId id="259" r:id="rId2"/>
    <p:sldId id="279" r:id="rId3"/>
    <p:sldId id="267" r:id="rId4"/>
    <p:sldId id="270" r:id="rId5"/>
    <p:sldId id="271" r:id="rId6"/>
    <p:sldId id="299" r:id="rId7"/>
    <p:sldId id="290" r:id="rId8"/>
    <p:sldId id="291" r:id="rId9"/>
    <p:sldId id="300" r:id="rId10"/>
    <p:sldId id="301" r:id="rId11"/>
    <p:sldId id="302" r:id="rId12"/>
    <p:sldId id="303" r:id="rId13"/>
    <p:sldId id="298" r:id="rId14"/>
    <p:sldId id="304" r:id="rId15"/>
    <p:sldId id="306" r:id="rId16"/>
    <p:sldId id="308" r:id="rId17"/>
    <p:sldId id="309" r:id="rId18"/>
    <p:sldId id="314" r:id="rId19"/>
    <p:sldId id="310" r:id="rId20"/>
    <p:sldId id="315" r:id="rId21"/>
    <p:sldId id="316" r:id="rId22"/>
    <p:sldId id="312" r:id="rId23"/>
    <p:sldId id="313" r:id="rId2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3129DB"/>
    <a:srgbClr val="4735CB"/>
    <a:srgbClr val="1C2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64327" autoAdjust="0"/>
  </p:normalViewPr>
  <p:slideViewPr>
    <p:cSldViewPr>
      <p:cViewPr varScale="1">
        <p:scale>
          <a:sx n="69" d="100"/>
          <a:sy n="69" d="100"/>
        </p:scale>
        <p:origin x="11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8DCE6-3CAD-4979-81E1-7C74C143BF96}" type="doc">
      <dgm:prSet loTypeId="urn:microsoft.com/office/officeart/2005/8/layout/vList2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157B32CF-61E0-4E27-B08D-739F642229B8}">
      <dgm:prSet phldrT="[Text]"/>
      <dgm:spPr/>
      <dgm:t>
        <a:bodyPr/>
        <a:lstStyle/>
        <a:p>
          <a:r>
            <a:rPr lang="en-GB" dirty="0" smtClean="0"/>
            <a:t>Support</a:t>
          </a:r>
          <a:endParaRPr lang="en-GB" dirty="0"/>
        </a:p>
      </dgm:t>
    </dgm:pt>
    <dgm:pt modelId="{8EE1CD39-3D0C-4253-903C-118722BF417C}" type="parTrans" cxnId="{E7D15937-E07A-4F4A-A4D3-A8FF54751A15}">
      <dgm:prSet/>
      <dgm:spPr/>
      <dgm:t>
        <a:bodyPr/>
        <a:lstStyle/>
        <a:p>
          <a:endParaRPr lang="en-GB"/>
        </a:p>
      </dgm:t>
    </dgm:pt>
    <dgm:pt modelId="{DF92B9E7-F181-4309-99E9-977BF981C784}" type="sibTrans" cxnId="{E7D15937-E07A-4F4A-A4D3-A8FF54751A15}">
      <dgm:prSet/>
      <dgm:spPr/>
      <dgm:t>
        <a:bodyPr/>
        <a:lstStyle/>
        <a:p>
          <a:endParaRPr lang="en-GB"/>
        </a:p>
      </dgm:t>
    </dgm:pt>
    <dgm:pt modelId="{677F9543-623F-4C8F-8941-F356A447AEA2}">
      <dgm:prSet phldrT="[Text]" custT="1"/>
      <dgm:spPr/>
      <dgm:t>
        <a:bodyPr/>
        <a:lstStyle/>
        <a:p>
          <a:endParaRPr lang="en-GB" sz="2000" dirty="0"/>
        </a:p>
      </dgm:t>
    </dgm:pt>
    <dgm:pt modelId="{6B35AFD3-2635-40DF-8D07-0DB27C8D533E}" type="parTrans" cxnId="{A5EC74DF-0CF4-4E57-9D6D-74FABEEC3CA3}">
      <dgm:prSet/>
      <dgm:spPr/>
      <dgm:t>
        <a:bodyPr/>
        <a:lstStyle/>
        <a:p>
          <a:endParaRPr lang="en-GB"/>
        </a:p>
      </dgm:t>
    </dgm:pt>
    <dgm:pt modelId="{A16E0B8A-648E-4911-A4B8-A6B82BF6AE61}" type="sibTrans" cxnId="{A5EC74DF-0CF4-4E57-9D6D-74FABEEC3CA3}">
      <dgm:prSet/>
      <dgm:spPr/>
      <dgm:t>
        <a:bodyPr/>
        <a:lstStyle/>
        <a:p>
          <a:endParaRPr lang="en-GB"/>
        </a:p>
      </dgm:t>
    </dgm:pt>
    <dgm:pt modelId="{7C144128-C7E1-4240-9A8B-5AE13D3981E2}">
      <dgm:prSet phldrT="[Text]"/>
      <dgm:spPr/>
      <dgm:t>
        <a:bodyPr/>
        <a:lstStyle/>
        <a:p>
          <a:r>
            <a:rPr lang="en-GB" dirty="0" smtClean="0"/>
            <a:t>Protection</a:t>
          </a:r>
          <a:endParaRPr lang="en-GB" dirty="0"/>
        </a:p>
      </dgm:t>
    </dgm:pt>
    <dgm:pt modelId="{F40F3ACD-14CE-4533-BBDE-3B2A2B480FCB}" type="parTrans" cxnId="{430A0DD8-7453-4766-8AB8-D21C2F83E435}">
      <dgm:prSet/>
      <dgm:spPr/>
      <dgm:t>
        <a:bodyPr/>
        <a:lstStyle/>
        <a:p>
          <a:endParaRPr lang="en-GB"/>
        </a:p>
      </dgm:t>
    </dgm:pt>
    <dgm:pt modelId="{5D68ABED-02C5-49C2-8868-51F4BF597A2D}" type="sibTrans" cxnId="{430A0DD8-7453-4766-8AB8-D21C2F83E435}">
      <dgm:prSet/>
      <dgm:spPr/>
      <dgm:t>
        <a:bodyPr/>
        <a:lstStyle/>
        <a:p>
          <a:endParaRPr lang="en-GB"/>
        </a:p>
      </dgm:t>
    </dgm:pt>
    <dgm:pt modelId="{051D62D3-F174-40D2-A238-28C03D1B9DAA}">
      <dgm:prSet phldrT="[Text]" custT="1"/>
      <dgm:spPr/>
      <dgm:t>
        <a:bodyPr/>
        <a:lstStyle/>
        <a:p>
          <a:endParaRPr lang="en-GB" sz="2000" dirty="0"/>
        </a:p>
      </dgm:t>
    </dgm:pt>
    <dgm:pt modelId="{D595848E-AD24-46B6-8C76-1F44BB19D64A}" type="parTrans" cxnId="{7F69EF8A-137C-4734-A4F3-A9C60F683C18}">
      <dgm:prSet/>
      <dgm:spPr/>
      <dgm:t>
        <a:bodyPr/>
        <a:lstStyle/>
        <a:p>
          <a:endParaRPr lang="en-GB"/>
        </a:p>
      </dgm:t>
    </dgm:pt>
    <dgm:pt modelId="{CD4F254E-6BFA-4CCA-BF81-7B090B6177CF}" type="sibTrans" cxnId="{7F69EF8A-137C-4734-A4F3-A9C60F683C18}">
      <dgm:prSet/>
      <dgm:spPr/>
      <dgm:t>
        <a:bodyPr/>
        <a:lstStyle/>
        <a:p>
          <a:endParaRPr lang="en-GB"/>
        </a:p>
      </dgm:t>
    </dgm:pt>
    <dgm:pt modelId="{A4021274-75BA-4885-A145-417961B9B32F}">
      <dgm:prSet phldrT="[Text]"/>
      <dgm:spPr/>
      <dgm:t>
        <a:bodyPr/>
        <a:lstStyle/>
        <a:p>
          <a:r>
            <a:rPr lang="en-GB" dirty="0" smtClean="0"/>
            <a:t>Source of blood cell production</a:t>
          </a:r>
          <a:endParaRPr lang="en-GB" dirty="0"/>
        </a:p>
      </dgm:t>
    </dgm:pt>
    <dgm:pt modelId="{EBDC19E2-B54F-4504-A971-F6EF3CD47D21}" type="parTrans" cxnId="{753CC552-F6C4-4B0A-B10C-066590E38627}">
      <dgm:prSet/>
      <dgm:spPr/>
      <dgm:t>
        <a:bodyPr/>
        <a:lstStyle/>
        <a:p>
          <a:endParaRPr lang="en-GB"/>
        </a:p>
      </dgm:t>
    </dgm:pt>
    <dgm:pt modelId="{5C6DC761-EBB7-4D87-9DF5-608F82CBADA7}" type="sibTrans" cxnId="{753CC552-F6C4-4B0A-B10C-066590E38627}">
      <dgm:prSet/>
      <dgm:spPr/>
      <dgm:t>
        <a:bodyPr/>
        <a:lstStyle/>
        <a:p>
          <a:endParaRPr lang="en-GB"/>
        </a:p>
      </dgm:t>
    </dgm:pt>
    <dgm:pt modelId="{C482128C-4D73-4B10-9FB3-F9EF910FBEC4}">
      <dgm:prSet phldrT="[Text]" custT="1"/>
      <dgm:spPr/>
      <dgm:t>
        <a:bodyPr/>
        <a:lstStyle/>
        <a:p>
          <a:endParaRPr lang="en-GB" sz="2000" dirty="0"/>
        </a:p>
      </dgm:t>
    </dgm:pt>
    <dgm:pt modelId="{01942E75-DA34-4113-AC6D-DC787ACF9051}" type="parTrans" cxnId="{2361826C-9E30-444C-A4E2-2824D066884A}">
      <dgm:prSet/>
      <dgm:spPr/>
      <dgm:t>
        <a:bodyPr/>
        <a:lstStyle/>
        <a:p>
          <a:endParaRPr lang="en-GB"/>
        </a:p>
      </dgm:t>
    </dgm:pt>
    <dgm:pt modelId="{8F31D9B7-82FD-46B7-BBA3-6D9B3539A63C}" type="sibTrans" cxnId="{2361826C-9E30-444C-A4E2-2824D066884A}">
      <dgm:prSet/>
      <dgm:spPr/>
      <dgm:t>
        <a:bodyPr/>
        <a:lstStyle/>
        <a:p>
          <a:endParaRPr lang="en-GB"/>
        </a:p>
      </dgm:t>
    </dgm:pt>
    <dgm:pt modelId="{FF43FC24-3005-410E-A9BC-04159B55EDCF}">
      <dgm:prSet phldrT="[Text]"/>
      <dgm:spPr/>
      <dgm:t>
        <a:bodyPr/>
        <a:lstStyle/>
        <a:p>
          <a:r>
            <a:rPr lang="en-GB" dirty="0" smtClean="0"/>
            <a:t>Storage of minerals</a:t>
          </a:r>
          <a:endParaRPr lang="en-GB" dirty="0"/>
        </a:p>
      </dgm:t>
    </dgm:pt>
    <dgm:pt modelId="{3899A69F-10DF-4258-ADE8-858B29DB6732}" type="parTrans" cxnId="{81E6842B-3AE4-4205-A69A-2472D2167D7E}">
      <dgm:prSet/>
      <dgm:spPr/>
      <dgm:t>
        <a:bodyPr/>
        <a:lstStyle/>
        <a:p>
          <a:endParaRPr lang="en-GB"/>
        </a:p>
      </dgm:t>
    </dgm:pt>
    <dgm:pt modelId="{0BFD63F0-3B06-407E-9FDA-4F4248BB3D2E}" type="sibTrans" cxnId="{81E6842B-3AE4-4205-A69A-2472D2167D7E}">
      <dgm:prSet/>
      <dgm:spPr/>
      <dgm:t>
        <a:bodyPr/>
        <a:lstStyle/>
        <a:p>
          <a:endParaRPr lang="en-GB"/>
        </a:p>
      </dgm:t>
    </dgm:pt>
    <dgm:pt modelId="{2FB9F28D-44E3-4651-BBA4-8810BEFDDCA9}">
      <dgm:prSet phldrT="[Text]" custT="1"/>
      <dgm:spPr/>
      <dgm:t>
        <a:bodyPr/>
        <a:lstStyle/>
        <a:p>
          <a:r>
            <a:rPr lang="en-GB" sz="2000" dirty="0" smtClean="0"/>
            <a:t>Attachment</a:t>
          </a:r>
          <a:endParaRPr lang="en-GB" sz="2000" dirty="0"/>
        </a:p>
      </dgm:t>
    </dgm:pt>
    <dgm:pt modelId="{580B5589-7EEE-428D-AF23-2E1F7E6115C8}" type="parTrans" cxnId="{134D9015-CA62-41DF-ABBE-97F388F82A08}">
      <dgm:prSet/>
      <dgm:spPr/>
      <dgm:t>
        <a:bodyPr/>
        <a:lstStyle/>
        <a:p>
          <a:endParaRPr lang="en-GB"/>
        </a:p>
      </dgm:t>
    </dgm:pt>
    <dgm:pt modelId="{A5DA6BF0-7847-409A-8AF4-E7E598E5148D}" type="sibTrans" cxnId="{134D9015-CA62-41DF-ABBE-97F388F82A08}">
      <dgm:prSet/>
      <dgm:spPr/>
      <dgm:t>
        <a:bodyPr/>
        <a:lstStyle/>
        <a:p>
          <a:endParaRPr lang="en-GB"/>
        </a:p>
      </dgm:t>
    </dgm:pt>
    <dgm:pt modelId="{4A383D3B-98E3-4180-B183-69531213FB50}">
      <dgm:prSet phldrT="[Text]" custT="1"/>
      <dgm:spPr/>
      <dgm:t>
        <a:bodyPr/>
        <a:lstStyle/>
        <a:p>
          <a:endParaRPr lang="en-GB" sz="2000" dirty="0"/>
        </a:p>
      </dgm:t>
    </dgm:pt>
    <dgm:pt modelId="{F71E1D0C-0D66-4CA2-9EB3-A51EF72172AD}" type="parTrans" cxnId="{F717EE6D-1356-40E5-8336-465DF4A6DD56}">
      <dgm:prSet/>
      <dgm:spPr/>
      <dgm:t>
        <a:bodyPr/>
        <a:lstStyle/>
        <a:p>
          <a:endParaRPr lang="en-GB"/>
        </a:p>
      </dgm:t>
    </dgm:pt>
    <dgm:pt modelId="{C5BCFD32-61CC-427E-8B27-B4064BC3ABF0}" type="sibTrans" cxnId="{F717EE6D-1356-40E5-8336-465DF4A6DD56}">
      <dgm:prSet/>
      <dgm:spPr/>
      <dgm:t>
        <a:bodyPr/>
        <a:lstStyle/>
        <a:p>
          <a:endParaRPr lang="en-GB"/>
        </a:p>
      </dgm:t>
    </dgm:pt>
    <dgm:pt modelId="{099FB0C6-21B5-4F67-9CA4-D43B6C7AD3C2}">
      <dgm:prSet phldrT="[Text]"/>
      <dgm:spPr/>
      <dgm:t>
        <a:bodyPr/>
        <a:lstStyle/>
        <a:p>
          <a:endParaRPr lang="en-GB" dirty="0"/>
        </a:p>
      </dgm:t>
    </dgm:pt>
    <dgm:pt modelId="{5C115D73-45C6-4050-81A2-9B1332F29C08}" type="parTrans" cxnId="{142FA680-0A35-4DA3-9AD5-57B127CCF975}">
      <dgm:prSet/>
      <dgm:spPr/>
      <dgm:t>
        <a:bodyPr/>
        <a:lstStyle/>
        <a:p>
          <a:endParaRPr lang="en-GB"/>
        </a:p>
      </dgm:t>
    </dgm:pt>
    <dgm:pt modelId="{507921B7-4589-469F-AE22-4B057E9DCB2E}" type="sibTrans" cxnId="{142FA680-0A35-4DA3-9AD5-57B127CCF975}">
      <dgm:prSet/>
      <dgm:spPr/>
      <dgm:t>
        <a:bodyPr/>
        <a:lstStyle/>
        <a:p>
          <a:endParaRPr lang="en-GB"/>
        </a:p>
      </dgm:t>
    </dgm:pt>
    <dgm:pt modelId="{3B52D465-94D9-45A2-92A1-7123D5B92009}" type="pres">
      <dgm:prSet presAssocID="{E238DCE6-3CAD-4979-81E1-7C74C143BF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B7F9028-2AFA-4962-AF05-BACD85E9E772}" type="pres">
      <dgm:prSet presAssocID="{157B32CF-61E0-4E27-B08D-739F642229B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03D837-28DE-4A4B-83F8-BB2A63E0DC73}" type="pres">
      <dgm:prSet presAssocID="{157B32CF-61E0-4E27-B08D-739F642229B8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927022-646C-4601-8DA4-E2439038040B}" type="pres">
      <dgm:prSet presAssocID="{7C144128-C7E1-4240-9A8B-5AE13D3981E2}" presName="parentText" presStyleLbl="node1" presStyleIdx="1" presStyleCnt="5" custLinFactNeighborX="-2082" custLinFactNeighborY="-669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382EEA-FF80-4CE1-AC12-6BC22DD0F893}" type="pres">
      <dgm:prSet presAssocID="{7C144128-C7E1-4240-9A8B-5AE13D3981E2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1B09F8-35DE-43A9-98DA-2DF60281C8FA}" type="pres">
      <dgm:prSet presAssocID="{A4021274-75BA-4885-A145-417961B9B32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9ADE37-44E0-4D3E-B084-9E84F5354DE3}" type="pres">
      <dgm:prSet presAssocID="{A4021274-75BA-4885-A145-417961B9B32F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D2CB4E-26C6-4A55-AE2A-E1FB3B0FC1C4}" type="pres">
      <dgm:prSet presAssocID="{FF43FC24-3005-410E-A9BC-04159B55EDC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01A0C1-DFA0-47B8-9CE2-9FDB9BDABFAF}" type="pres">
      <dgm:prSet presAssocID="{FF43FC24-3005-410E-A9BC-04159B55EDCF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6494B0-6993-453C-9348-A8DF2F11D434}" type="pres">
      <dgm:prSet presAssocID="{2FB9F28D-44E3-4651-BBA4-8810BEFDDCA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0B0FFD-C6AC-463C-9467-5B607D1FB6B8}" type="pres">
      <dgm:prSet presAssocID="{2FB9F28D-44E3-4651-BBA4-8810BEFDDCA9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0F11613-F654-4F50-8E7B-1CE38FCB84DD}" type="presOf" srcId="{FF43FC24-3005-410E-A9BC-04159B55EDCF}" destId="{5ED2CB4E-26C6-4A55-AE2A-E1FB3B0FC1C4}" srcOrd="0" destOrd="0" presId="urn:microsoft.com/office/officeart/2005/8/layout/vList2"/>
    <dgm:cxn modelId="{A5EC74DF-0CF4-4E57-9D6D-74FABEEC3CA3}" srcId="{157B32CF-61E0-4E27-B08D-739F642229B8}" destId="{677F9543-623F-4C8F-8941-F356A447AEA2}" srcOrd="0" destOrd="0" parTransId="{6B35AFD3-2635-40DF-8D07-0DB27C8D533E}" sibTransId="{A16E0B8A-648E-4911-A4B8-A6B82BF6AE61}"/>
    <dgm:cxn modelId="{DEB0B266-54D4-460C-B38B-D3A040F82487}" type="presOf" srcId="{4A383D3B-98E3-4180-B183-69531213FB50}" destId="{EB0B0FFD-C6AC-463C-9467-5B607D1FB6B8}" srcOrd="0" destOrd="0" presId="urn:microsoft.com/office/officeart/2005/8/layout/vList2"/>
    <dgm:cxn modelId="{6754439E-8EA6-43A4-BD31-B3074A85D1E5}" type="presOf" srcId="{E238DCE6-3CAD-4979-81E1-7C74C143BF96}" destId="{3B52D465-94D9-45A2-92A1-7123D5B92009}" srcOrd="0" destOrd="0" presId="urn:microsoft.com/office/officeart/2005/8/layout/vList2"/>
    <dgm:cxn modelId="{10BCFFC4-104B-485B-8156-29B69C5FC4B1}" type="presOf" srcId="{677F9543-623F-4C8F-8941-F356A447AEA2}" destId="{AC03D837-28DE-4A4B-83F8-BB2A63E0DC73}" srcOrd="0" destOrd="0" presId="urn:microsoft.com/office/officeart/2005/8/layout/vList2"/>
    <dgm:cxn modelId="{7F69EF8A-137C-4734-A4F3-A9C60F683C18}" srcId="{7C144128-C7E1-4240-9A8B-5AE13D3981E2}" destId="{051D62D3-F174-40D2-A238-28C03D1B9DAA}" srcOrd="0" destOrd="0" parTransId="{D595848E-AD24-46B6-8C76-1F44BB19D64A}" sibTransId="{CD4F254E-6BFA-4CCA-BF81-7B090B6177CF}"/>
    <dgm:cxn modelId="{81E6842B-3AE4-4205-A69A-2472D2167D7E}" srcId="{E238DCE6-3CAD-4979-81E1-7C74C143BF96}" destId="{FF43FC24-3005-410E-A9BC-04159B55EDCF}" srcOrd="3" destOrd="0" parTransId="{3899A69F-10DF-4258-ADE8-858B29DB6732}" sibTransId="{0BFD63F0-3B06-407E-9FDA-4F4248BB3D2E}"/>
    <dgm:cxn modelId="{7ECE5292-7002-4C30-B83E-9BCBA3913A76}" type="presOf" srcId="{157B32CF-61E0-4E27-B08D-739F642229B8}" destId="{BB7F9028-2AFA-4962-AF05-BACD85E9E772}" srcOrd="0" destOrd="0" presId="urn:microsoft.com/office/officeart/2005/8/layout/vList2"/>
    <dgm:cxn modelId="{82411E7B-412F-4213-AD69-3F8E664FD9FA}" type="presOf" srcId="{051D62D3-F174-40D2-A238-28C03D1B9DAA}" destId="{5A382EEA-FF80-4CE1-AC12-6BC22DD0F893}" srcOrd="0" destOrd="0" presId="urn:microsoft.com/office/officeart/2005/8/layout/vList2"/>
    <dgm:cxn modelId="{EC85338C-990E-4B80-B6E3-92120BB21F9C}" type="presOf" srcId="{2FB9F28D-44E3-4651-BBA4-8810BEFDDCA9}" destId="{4D6494B0-6993-453C-9348-A8DF2F11D434}" srcOrd="0" destOrd="0" presId="urn:microsoft.com/office/officeart/2005/8/layout/vList2"/>
    <dgm:cxn modelId="{F927F10C-40D0-4CA8-9040-CEBDFBFF1E61}" type="presOf" srcId="{C482128C-4D73-4B10-9FB3-F9EF910FBEC4}" destId="{669ADE37-44E0-4D3E-B084-9E84F5354DE3}" srcOrd="0" destOrd="0" presId="urn:microsoft.com/office/officeart/2005/8/layout/vList2"/>
    <dgm:cxn modelId="{9CA9872A-921D-487A-8EBA-F2BC125D5672}" type="presOf" srcId="{A4021274-75BA-4885-A145-417961B9B32F}" destId="{FB1B09F8-35DE-43A9-98DA-2DF60281C8FA}" srcOrd="0" destOrd="0" presId="urn:microsoft.com/office/officeart/2005/8/layout/vList2"/>
    <dgm:cxn modelId="{134D9015-CA62-41DF-ABBE-97F388F82A08}" srcId="{E238DCE6-3CAD-4979-81E1-7C74C143BF96}" destId="{2FB9F28D-44E3-4651-BBA4-8810BEFDDCA9}" srcOrd="4" destOrd="0" parTransId="{580B5589-7EEE-428D-AF23-2E1F7E6115C8}" sibTransId="{A5DA6BF0-7847-409A-8AF4-E7E598E5148D}"/>
    <dgm:cxn modelId="{753CC552-F6C4-4B0A-B10C-066590E38627}" srcId="{E238DCE6-3CAD-4979-81E1-7C74C143BF96}" destId="{A4021274-75BA-4885-A145-417961B9B32F}" srcOrd="2" destOrd="0" parTransId="{EBDC19E2-B54F-4504-A971-F6EF3CD47D21}" sibTransId="{5C6DC761-EBB7-4D87-9DF5-608F82CBADA7}"/>
    <dgm:cxn modelId="{E7D15937-E07A-4F4A-A4D3-A8FF54751A15}" srcId="{E238DCE6-3CAD-4979-81E1-7C74C143BF96}" destId="{157B32CF-61E0-4E27-B08D-739F642229B8}" srcOrd="0" destOrd="0" parTransId="{8EE1CD39-3D0C-4253-903C-118722BF417C}" sibTransId="{DF92B9E7-F181-4309-99E9-977BF981C784}"/>
    <dgm:cxn modelId="{F717EE6D-1356-40E5-8336-465DF4A6DD56}" srcId="{2FB9F28D-44E3-4651-BBA4-8810BEFDDCA9}" destId="{4A383D3B-98E3-4180-B183-69531213FB50}" srcOrd="0" destOrd="0" parTransId="{F71E1D0C-0D66-4CA2-9EB3-A51EF72172AD}" sibTransId="{C5BCFD32-61CC-427E-8B27-B4064BC3ABF0}"/>
    <dgm:cxn modelId="{2EACAF6C-58A6-4350-9313-04ED84AE4BFB}" type="presOf" srcId="{7C144128-C7E1-4240-9A8B-5AE13D3981E2}" destId="{7C927022-646C-4601-8DA4-E2439038040B}" srcOrd="0" destOrd="0" presId="urn:microsoft.com/office/officeart/2005/8/layout/vList2"/>
    <dgm:cxn modelId="{430A0DD8-7453-4766-8AB8-D21C2F83E435}" srcId="{E238DCE6-3CAD-4979-81E1-7C74C143BF96}" destId="{7C144128-C7E1-4240-9A8B-5AE13D3981E2}" srcOrd="1" destOrd="0" parTransId="{F40F3ACD-14CE-4533-BBDE-3B2A2B480FCB}" sibTransId="{5D68ABED-02C5-49C2-8868-51F4BF597A2D}"/>
    <dgm:cxn modelId="{142FA680-0A35-4DA3-9AD5-57B127CCF975}" srcId="{FF43FC24-3005-410E-A9BC-04159B55EDCF}" destId="{099FB0C6-21B5-4F67-9CA4-D43B6C7AD3C2}" srcOrd="0" destOrd="0" parTransId="{5C115D73-45C6-4050-81A2-9B1332F29C08}" sibTransId="{507921B7-4589-469F-AE22-4B057E9DCB2E}"/>
    <dgm:cxn modelId="{2361826C-9E30-444C-A4E2-2824D066884A}" srcId="{A4021274-75BA-4885-A145-417961B9B32F}" destId="{C482128C-4D73-4B10-9FB3-F9EF910FBEC4}" srcOrd="0" destOrd="0" parTransId="{01942E75-DA34-4113-AC6D-DC787ACF9051}" sibTransId="{8F31D9B7-82FD-46B7-BBA3-6D9B3539A63C}"/>
    <dgm:cxn modelId="{51D790A1-14E7-4303-B484-77690514ED82}" type="presOf" srcId="{099FB0C6-21B5-4F67-9CA4-D43B6C7AD3C2}" destId="{7001A0C1-DFA0-47B8-9CE2-9FDB9BDABFAF}" srcOrd="0" destOrd="0" presId="urn:microsoft.com/office/officeart/2005/8/layout/vList2"/>
    <dgm:cxn modelId="{DAC6BF2C-FBD8-4F99-836A-0EE11F7B39CE}" type="presParOf" srcId="{3B52D465-94D9-45A2-92A1-7123D5B92009}" destId="{BB7F9028-2AFA-4962-AF05-BACD85E9E772}" srcOrd="0" destOrd="0" presId="urn:microsoft.com/office/officeart/2005/8/layout/vList2"/>
    <dgm:cxn modelId="{FCEAAA65-82F0-4C3F-B41E-4AA42E842606}" type="presParOf" srcId="{3B52D465-94D9-45A2-92A1-7123D5B92009}" destId="{AC03D837-28DE-4A4B-83F8-BB2A63E0DC73}" srcOrd="1" destOrd="0" presId="urn:microsoft.com/office/officeart/2005/8/layout/vList2"/>
    <dgm:cxn modelId="{8F265D21-8CF9-4141-A2CD-11BA2334DB49}" type="presParOf" srcId="{3B52D465-94D9-45A2-92A1-7123D5B92009}" destId="{7C927022-646C-4601-8DA4-E2439038040B}" srcOrd="2" destOrd="0" presId="urn:microsoft.com/office/officeart/2005/8/layout/vList2"/>
    <dgm:cxn modelId="{B4EE5F9A-DC99-48B5-A93D-DD61821325B6}" type="presParOf" srcId="{3B52D465-94D9-45A2-92A1-7123D5B92009}" destId="{5A382EEA-FF80-4CE1-AC12-6BC22DD0F893}" srcOrd="3" destOrd="0" presId="urn:microsoft.com/office/officeart/2005/8/layout/vList2"/>
    <dgm:cxn modelId="{BF1109D6-3685-4257-AAAC-312C500A848C}" type="presParOf" srcId="{3B52D465-94D9-45A2-92A1-7123D5B92009}" destId="{FB1B09F8-35DE-43A9-98DA-2DF60281C8FA}" srcOrd="4" destOrd="0" presId="urn:microsoft.com/office/officeart/2005/8/layout/vList2"/>
    <dgm:cxn modelId="{23152A76-5CB2-46BF-9130-90E6109AFBA1}" type="presParOf" srcId="{3B52D465-94D9-45A2-92A1-7123D5B92009}" destId="{669ADE37-44E0-4D3E-B084-9E84F5354DE3}" srcOrd="5" destOrd="0" presId="urn:microsoft.com/office/officeart/2005/8/layout/vList2"/>
    <dgm:cxn modelId="{1F77BC6F-44CE-43E6-BB16-B36DCAE79B41}" type="presParOf" srcId="{3B52D465-94D9-45A2-92A1-7123D5B92009}" destId="{5ED2CB4E-26C6-4A55-AE2A-E1FB3B0FC1C4}" srcOrd="6" destOrd="0" presId="urn:microsoft.com/office/officeart/2005/8/layout/vList2"/>
    <dgm:cxn modelId="{45CDFD70-2735-4530-8BA2-C32B574A05BA}" type="presParOf" srcId="{3B52D465-94D9-45A2-92A1-7123D5B92009}" destId="{7001A0C1-DFA0-47B8-9CE2-9FDB9BDABFAF}" srcOrd="7" destOrd="0" presId="urn:microsoft.com/office/officeart/2005/8/layout/vList2"/>
    <dgm:cxn modelId="{E4F4AA58-CB09-48A8-B304-13882C386E58}" type="presParOf" srcId="{3B52D465-94D9-45A2-92A1-7123D5B92009}" destId="{4D6494B0-6993-453C-9348-A8DF2F11D434}" srcOrd="8" destOrd="0" presId="urn:microsoft.com/office/officeart/2005/8/layout/vList2"/>
    <dgm:cxn modelId="{EEA1474B-6695-4D26-827C-A91B801DACF3}" type="presParOf" srcId="{3B52D465-94D9-45A2-92A1-7123D5B92009}" destId="{EB0B0FFD-C6AC-463C-9467-5B607D1FB6B8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F9028-2AFA-4962-AF05-BACD85E9E772}">
      <dsp:nvSpPr>
        <dsp:cNvPr id="0" name=""/>
        <dsp:cNvSpPr/>
      </dsp:nvSpPr>
      <dsp:spPr>
        <a:xfrm>
          <a:off x="0" y="22221"/>
          <a:ext cx="8507288" cy="599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Support</a:t>
          </a:r>
          <a:endParaRPr lang="en-GB" sz="2500" kern="1200" dirty="0"/>
        </a:p>
      </dsp:txBody>
      <dsp:txXfrm>
        <a:off x="29271" y="51492"/>
        <a:ext cx="8448746" cy="541083"/>
      </dsp:txXfrm>
    </dsp:sp>
    <dsp:sp modelId="{AC03D837-28DE-4A4B-83F8-BB2A63E0DC73}">
      <dsp:nvSpPr>
        <dsp:cNvPr id="0" name=""/>
        <dsp:cNvSpPr/>
      </dsp:nvSpPr>
      <dsp:spPr>
        <a:xfrm>
          <a:off x="0" y="621846"/>
          <a:ext cx="8507288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10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2000" kern="1200" dirty="0"/>
        </a:p>
      </dsp:txBody>
      <dsp:txXfrm>
        <a:off x="0" y="621846"/>
        <a:ext cx="8507288" cy="414000"/>
      </dsp:txXfrm>
    </dsp:sp>
    <dsp:sp modelId="{7C927022-646C-4601-8DA4-E2439038040B}">
      <dsp:nvSpPr>
        <dsp:cNvPr id="0" name=""/>
        <dsp:cNvSpPr/>
      </dsp:nvSpPr>
      <dsp:spPr>
        <a:xfrm>
          <a:off x="0" y="1008112"/>
          <a:ext cx="8507288" cy="5996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Protection</a:t>
          </a:r>
          <a:endParaRPr lang="en-GB" sz="2500" kern="1200" dirty="0"/>
        </a:p>
      </dsp:txBody>
      <dsp:txXfrm>
        <a:off x="29271" y="1037383"/>
        <a:ext cx="8448746" cy="541083"/>
      </dsp:txXfrm>
    </dsp:sp>
    <dsp:sp modelId="{5A382EEA-FF80-4CE1-AC12-6BC22DD0F893}">
      <dsp:nvSpPr>
        <dsp:cNvPr id="0" name=""/>
        <dsp:cNvSpPr/>
      </dsp:nvSpPr>
      <dsp:spPr>
        <a:xfrm>
          <a:off x="0" y="1635471"/>
          <a:ext cx="8507288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10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2000" kern="1200" dirty="0"/>
        </a:p>
      </dsp:txBody>
      <dsp:txXfrm>
        <a:off x="0" y="1635471"/>
        <a:ext cx="8507288" cy="414000"/>
      </dsp:txXfrm>
    </dsp:sp>
    <dsp:sp modelId="{FB1B09F8-35DE-43A9-98DA-2DF60281C8FA}">
      <dsp:nvSpPr>
        <dsp:cNvPr id="0" name=""/>
        <dsp:cNvSpPr/>
      </dsp:nvSpPr>
      <dsp:spPr>
        <a:xfrm>
          <a:off x="0" y="2049471"/>
          <a:ext cx="8507288" cy="5996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Source of blood cell production</a:t>
          </a:r>
          <a:endParaRPr lang="en-GB" sz="2500" kern="1200" dirty="0"/>
        </a:p>
      </dsp:txBody>
      <dsp:txXfrm>
        <a:off x="29271" y="2078742"/>
        <a:ext cx="8448746" cy="541083"/>
      </dsp:txXfrm>
    </dsp:sp>
    <dsp:sp modelId="{669ADE37-44E0-4D3E-B084-9E84F5354DE3}">
      <dsp:nvSpPr>
        <dsp:cNvPr id="0" name=""/>
        <dsp:cNvSpPr/>
      </dsp:nvSpPr>
      <dsp:spPr>
        <a:xfrm>
          <a:off x="0" y="2649096"/>
          <a:ext cx="8507288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10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2000" kern="1200" dirty="0"/>
        </a:p>
      </dsp:txBody>
      <dsp:txXfrm>
        <a:off x="0" y="2649096"/>
        <a:ext cx="8507288" cy="414000"/>
      </dsp:txXfrm>
    </dsp:sp>
    <dsp:sp modelId="{5ED2CB4E-26C6-4A55-AE2A-E1FB3B0FC1C4}">
      <dsp:nvSpPr>
        <dsp:cNvPr id="0" name=""/>
        <dsp:cNvSpPr/>
      </dsp:nvSpPr>
      <dsp:spPr>
        <a:xfrm>
          <a:off x="0" y="3063096"/>
          <a:ext cx="8507288" cy="5996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Storage of minerals</a:t>
          </a:r>
          <a:endParaRPr lang="en-GB" sz="2500" kern="1200" dirty="0"/>
        </a:p>
      </dsp:txBody>
      <dsp:txXfrm>
        <a:off x="29271" y="3092367"/>
        <a:ext cx="8448746" cy="541083"/>
      </dsp:txXfrm>
    </dsp:sp>
    <dsp:sp modelId="{7001A0C1-DFA0-47B8-9CE2-9FDB9BDABFAF}">
      <dsp:nvSpPr>
        <dsp:cNvPr id="0" name=""/>
        <dsp:cNvSpPr/>
      </dsp:nvSpPr>
      <dsp:spPr>
        <a:xfrm>
          <a:off x="0" y="3662721"/>
          <a:ext cx="8507288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10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2000" kern="1200" dirty="0"/>
        </a:p>
      </dsp:txBody>
      <dsp:txXfrm>
        <a:off x="0" y="3662721"/>
        <a:ext cx="8507288" cy="414000"/>
      </dsp:txXfrm>
    </dsp:sp>
    <dsp:sp modelId="{4D6494B0-6993-453C-9348-A8DF2F11D434}">
      <dsp:nvSpPr>
        <dsp:cNvPr id="0" name=""/>
        <dsp:cNvSpPr/>
      </dsp:nvSpPr>
      <dsp:spPr>
        <a:xfrm>
          <a:off x="0" y="4076721"/>
          <a:ext cx="8507288" cy="59962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Attachment</a:t>
          </a:r>
          <a:endParaRPr lang="en-GB" sz="2000" kern="1200" dirty="0"/>
        </a:p>
      </dsp:txBody>
      <dsp:txXfrm>
        <a:off x="29271" y="4105992"/>
        <a:ext cx="8448746" cy="541083"/>
      </dsp:txXfrm>
    </dsp:sp>
    <dsp:sp modelId="{EB0B0FFD-C6AC-463C-9467-5B607D1FB6B8}">
      <dsp:nvSpPr>
        <dsp:cNvPr id="0" name=""/>
        <dsp:cNvSpPr/>
      </dsp:nvSpPr>
      <dsp:spPr>
        <a:xfrm>
          <a:off x="0" y="4676346"/>
          <a:ext cx="8507288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10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2000" kern="1200" dirty="0"/>
        </a:p>
      </dsp:txBody>
      <dsp:txXfrm>
        <a:off x="0" y="4676346"/>
        <a:ext cx="8507288" cy="41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875" cy="496252"/>
          </a:xfrm>
          <a:prstGeom prst="rect">
            <a:avLst/>
          </a:prstGeom>
        </p:spPr>
        <p:txBody>
          <a:bodyPr vert="horz" lIns="92399" tIns="46199" rIns="92399" bIns="4619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84" y="3"/>
            <a:ext cx="2945875" cy="496252"/>
          </a:xfrm>
          <a:prstGeom prst="rect">
            <a:avLst/>
          </a:prstGeom>
        </p:spPr>
        <p:txBody>
          <a:bodyPr vert="horz" lIns="92399" tIns="46199" rIns="92399" bIns="46199" rtlCol="0"/>
          <a:lstStyle>
            <a:lvl1pPr algn="r">
              <a:defRPr sz="1200"/>
            </a:lvl1pPr>
          </a:lstStyle>
          <a:p>
            <a:fld id="{4C0DC9FC-0927-44EB-AB78-9E5F03453198}" type="datetimeFigureOut">
              <a:rPr lang="en-GB" smtClean="0"/>
              <a:pPr/>
              <a:t>10/09/2018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792"/>
            <a:ext cx="2945875" cy="496251"/>
          </a:xfrm>
          <a:prstGeom prst="rect">
            <a:avLst/>
          </a:prstGeom>
        </p:spPr>
        <p:txBody>
          <a:bodyPr vert="horz" lIns="92399" tIns="46199" rIns="92399" bIns="4619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84" y="9428792"/>
            <a:ext cx="2945875" cy="496251"/>
          </a:xfrm>
          <a:prstGeom prst="rect">
            <a:avLst/>
          </a:prstGeom>
        </p:spPr>
        <p:txBody>
          <a:bodyPr vert="horz" lIns="92399" tIns="46199" rIns="92399" bIns="46199" rtlCol="0" anchor="b"/>
          <a:lstStyle>
            <a:lvl1pPr algn="r">
              <a:defRPr sz="1200"/>
            </a:lvl1pPr>
          </a:lstStyle>
          <a:p>
            <a:fld id="{F8D68AB7-26BE-4963-9ADF-89A748F993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69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2399" tIns="46199" rIns="92399" bIns="4619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2399" tIns="46199" rIns="92399" bIns="46199" rtlCol="0"/>
          <a:lstStyle>
            <a:lvl1pPr algn="r">
              <a:defRPr sz="1200"/>
            </a:lvl1pPr>
          </a:lstStyle>
          <a:p>
            <a:fld id="{62C6AC1A-537C-41DE-B3EA-82063E09F7C8}" type="datetimeFigureOut">
              <a:rPr lang="en-GB" smtClean="0"/>
              <a:pPr/>
              <a:t>10/09/2018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9" tIns="46199" rIns="92399" bIns="4619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2399" tIns="46199" rIns="92399" bIns="461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2399" tIns="46199" rIns="92399" bIns="4619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2399" tIns="46199" rIns="92399" bIns="46199" rtlCol="0" anchor="b"/>
          <a:lstStyle>
            <a:lvl1pPr algn="r">
              <a:defRPr sz="1200"/>
            </a:lvl1pPr>
          </a:lstStyle>
          <a:p>
            <a:fld id="{1082E34E-4AC6-47B1-BB90-475816262A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51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2E34E-4AC6-47B1-BB90-475816262A3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32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2E34E-4AC6-47B1-BB90-475816262A3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38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3984">
              <a:defRPr/>
            </a:pPr>
            <a:r>
              <a:rPr lang="en-GB" dirty="0" smtClean="0"/>
              <a:t>Gives distinctive shape; allows attachment of muscles &amp; soft tissue.</a:t>
            </a:r>
          </a:p>
          <a:p>
            <a:pPr defTabSz="923984">
              <a:defRPr/>
            </a:pPr>
            <a:r>
              <a:rPr lang="en-GB" dirty="0" smtClean="0"/>
              <a:t>Bones act as levers and form joints to allow movements</a:t>
            </a:r>
          </a:p>
          <a:p>
            <a:pPr defTabSz="923984">
              <a:defRPr/>
            </a:pPr>
            <a:r>
              <a:rPr lang="en-GB" dirty="0" smtClean="0"/>
              <a:t>Bones support and protect vital organs</a:t>
            </a:r>
          </a:p>
          <a:p>
            <a:pPr defTabSz="923984">
              <a:defRPr/>
            </a:pPr>
            <a:r>
              <a:rPr lang="en-GB" dirty="0" smtClean="0"/>
              <a:t>Some bones contain bone marrow to produce white &amp; red cells &amp; platelets</a:t>
            </a:r>
          </a:p>
          <a:p>
            <a:pPr defTabSz="923984">
              <a:defRPr/>
            </a:pPr>
            <a:r>
              <a:rPr lang="en-GB" dirty="0" smtClean="0"/>
              <a:t>Bones are made of minerals within cartilage; they act as a mineral store for calcium, magnesium &amp; phosphorus</a:t>
            </a:r>
          </a:p>
          <a:p>
            <a:pPr defTabSz="923984">
              <a:defRPr/>
            </a:pPr>
            <a:r>
              <a:rPr lang="en-GB" dirty="0" smtClean="0"/>
              <a:t>Provide surfaces for attachment of soft tissue – this is why they are irregular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2E34E-4AC6-47B1-BB90-475816262A3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84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2E34E-4AC6-47B1-BB90-475816262A3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861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2E34E-4AC6-47B1-BB90-475816262A3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182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ase" latinLnBrk="0" hangingPunct="1"/>
            <a:r>
              <a:rPr lang="en-GB" dirty="0"/>
              <a:t>Hinge - Cylindrical protrusion of one bone articulates with trough-shaped depression of another</a:t>
            </a:r>
          </a:p>
          <a:p>
            <a:pPr rtl="0" eaLnBrk="1" fontAlgn="base" latinLnBrk="0" hangingPunct="1"/>
            <a:r>
              <a:rPr lang="en-GB" dirty="0"/>
              <a:t>Ball &amp; Socket - Ball shaped head of one bone articulates with a cup like socket of another bone</a:t>
            </a:r>
          </a:p>
          <a:p>
            <a:pPr rtl="0" eaLnBrk="1" fontAlgn="base" latinLnBrk="0" hangingPunct="1"/>
            <a:r>
              <a:rPr lang="en-GB" dirty="0"/>
              <a:t>Condyloid - Similar to ball and socket, but much flatter and shallower.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2E34E-4AC6-47B1-BB90-475816262A3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664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ase" latinLnBrk="0" hangingPunct="1"/>
            <a:r>
              <a:rPr lang="en-GB" dirty="0"/>
              <a:t>Gliding </a:t>
            </a:r>
          </a:p>
          <a:p>
            <a:pPr rtl="0" eaLnBrk="1" fontAlgn="base" latinLnBrk="0" hangingPunct="1"/>
            <a:r>
              <a:rPr lang="en-GB" dirty="0"/>
              <a:t>Articulating surfaces are almost flat and of similar size</a:t>
            </a:r>
          </a:p>
          <a:p>
            <a:pPr rtl="0" eaLnBrk="1" fontAlgn="base" latinLnBrk="0" hangingPunct="1"/>
            <a:r>
              <a:rPr lang="en-GB" dirty="0"/>
              <a:t>Pivot </a:t>
            </a:r>
          </a:p>
          <a:p>
            <a:pPr rtl="0" eaLnBrk="1" fontAlgn="base" latinLnBrk="0" hangingPunct="1"/>
            <a:r>
              <a:rPr lang="en-GB" dirty="0"/>
              <a:t>Rounded structure of one bone articulates with ring-shaped structure of another </a:t>
            </a:r>
          </a:p>
          <a:p>
            <a:pPr rtl="0" eaLnBrk="1" fontAlgn="t" latinLnBrk="0" hangingPunct="1"/>
            <a:r>
              <a:rPr lang="en-GB" dirty="0"/>
              <a:t>Saddle </a:t>
            </a:r>
          </a:p>
          <a:p>
            <a:pPr rtl="0" eaLnBrk="1" fontAlgn="base" latinLnBrk="0" hangingPunct="1"/>
            <a:r>
              <a:rPr lang="en-GB" dirty="0"/>
              <a:t>Similar to ellipsoid, but surfaces are concave and convex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2E34E-4AC6-47B1-BB90-475816262A3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60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4DC2-B4AE-4517-9B87-04B5EFA49BFA}" type="datetimeFigureOut">
              <a:rPr lang="en-US" smtClean="0"/>
              <a:pPr/>
              <a:t>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29E8-073B-4323-BF26-10E98E401A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45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4DC2-B4AE-4517-9B87-04B5EFA49BFA}" type="datetimeFigureOut">
              <a:rPr lang="en-US" smtClean="0"/>
              <a:pPr/>
              <a:t>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29E8-073B-4323-BF26-10E98E401A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59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4DC2-B4AE-4517-9B87-04B5EFA49BFA}" type="datetimeFigureOut">
              <a:rPr lang="en-US" smtClean="0"/>
              <a:pPr/>
              <a:t>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29E8-073B-4323-BF26-10E98E401A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89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4DC2-B4AE-4517-9B87-04B5EFA49BFA}" type="datetimeFigureOut">
              <a:rPr lang="en-US" smtClean="0"/>
              <a:pPr/>
              <a:t>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29E8-073B-4323-BF26-10E98E401A2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9593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4DC2-B4AE-4517-9B87-04B5EFA49BFA}" type="datetimeFigureOut">
              <a:rPr lang="en-US" smtClean="0"/>
              <a:pPr/>
              <a:t>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29E8-073B-4323-BF26-10E98E401A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06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4DC2-B4AE-4517-9B87-04B5EFA49BFA}" type="datetimeFigureOut">
              <a:rPr lang="en-US" smtClean="0"/>
              <a:pPr/>
              <a:t>9/10/2018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29E8-073B-4323-BF26-10E98E401A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159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4DC2-B4AE-4517-9B87-04B5EFA49BFA}" type="datetimeFigureOut">
              <a:rPr lang="en-US" smtClean="0"/>
              <a:pPr/>
              <a:t>9/10/2018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29E8-073B-4323-BF26-10E98E401A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513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4DC2-B4AE-4517-9B87-04B5EFA49BFA}" type="datetimeFigureOut">
              <a:rPr lang="en-US" smtClean="0"/>
              <a:pPr/>
              <a:t>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29E8-073B-4323-BF26-10E98E401A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128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4DC2-B4AE-4517-9B87-04B5EFA49BFA}" type="datetimeFigureOut">
              <a:rPr lang="en-US" smtClean="0"/>
              <a:pPr/>
              <a:t>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29E8-073B-4323-BF26-10E98E401A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253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4E4F-76BB-49D3-868B-9E8F4B39A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02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4DC2-B4AE-4517-9B87-04B5EFA49BFA}" type="datetimeFigureOut">
              <a:rPr lang="en-US" smtClean="0"/>
              <a:pPr/>
              <a:t>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29E8-073B-4323-BF26-10E98E401A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73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4DC2-B4AE-4517-9B87-04B5EFA49BFA}" type="datetimeFigureOut">
              <a:rPr lang="en-US" smtClean="0"/>
              <a:pPr/>
              <a:t>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29E8-073B-4323-BF26-10E98E401A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27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4DC2-B4AE-4517-9B87-04B5EFA49BFA}" type="datetimeFigureOut">
              <a:rPr lang="en-US" smtClean="0"/>
              <a:pPr/>
              <a:t>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29E8-073B-4323-BF26-10E98E401A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41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4DC2-B4AE-4517-9B87-04B5EFA49BFA}" type="datetimeFigureOut">
              <a:rPr lang="en-US" smtClean="0"/>
              <a:pPr/>
              <a:t>9/10/2018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29E8-073B-4323-BF26-10E98E401A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99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4DC2-B4AE-4517-9B87-04B5EFA49BFA}" type="datetimeFigureOut">
              <a:rPr lang="en-US" smtClean="0"/>
              <a:pPr/>
              <a:t>9/10/2018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29E8-073B-4323-BF26-10E98E401A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41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4DC2-B4AE-4517-9B87-04B5EFA49BFA}" type="datetimeFigureOut">
              <a:rPr lang="en-US" smtClean="0"/>
              <a:pPr/>
              <a:t>9/10/2018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29E8-073B-4323-BF26-10E98E401A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4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4DC2-B4AE-4517-9B87-04B5EFA49BFA}" type="datetimeFigureOut">
              <a:rPr lang="en-US" smtClean="0"/>
              <a:pPr/>
              <a:t>9/10/2018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29E8-073B-4323-BF26-10E98E401A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87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4DC2-B4AE-4517-9B87-04B5EFA49BFA}" type="datetimeFigureOut">
              <a:rPr lang="en-US" smtClean="0"/>
              <a:pPr/>
              <a:t>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29E8-073B-4323-BF26-10E98E401A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88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B444DC2-B4AE-4517-9B87-04B5EFA49BFA}" type="datetimeFigureOut">
              <a:rPr lang="en-US" smtClean="0"/>
              <a:pPr/>
              <a:t>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629E8-073B-4323-BF26-10E98E401A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341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thewritingloft.com/thinking%20man.jpg&amp;imgrefurl=http://www.sahra.arizona.edu/scenarios/&amp;usg=__nQU3oNHsthjhcWh0H9OPvrCsGjQ=&amp;h=696&amp;w=720&amp;sz=78&amp;hl=en&amp;start=18&amp;tbnid=HDzoIUg8fgDDIM:&amp;tbnh=135&amp;tbnw=140&amp;prev=/images?q=thinking&amp;gbv=2&amp;hl=en&amp;sa=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images.google.co.uk/imgres?imgurl=http://www.goodcommitment.tv/wordpress/wp-content/uploads/2007/10/chimpanzee_thinking_poster.jpg&amp;imgrefurl=http://jeremy.zawodny.com/blog/archives/2008_08.html&amp;usg=__SEJShG4AcEo5G9w7z4yNFCMihS0=&amp;h=383&amp;w=299&amp;sz=18&amp;hl=en&amp;start=1&amp;tbnid=FAWNwV6wEUnXPM:&amp;tbnh=123&amp;tbnw=96&amp;prev=/images?q=thinking&amp;gbv=2&amp;ndsp=20&amp;hl=en&amp;sa=N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3212976"/>
            <a:ext cx="7772400" cy="1349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4900" dirty="0" smtClean="0">
                <a:effectLst/>
              </a:rPr>
              <a:t>Unit </a:t>
            </a:r>
            <a:r>
              <a:rPr lang="en-GB" sz="4900" dirty="0" smtClean="0">
                <a:effectLst/>
              </a:rPr>
              <a:t>3: </a:t>
            </a:r>
            <a:r>
              <a:rPr lang="en-GB" dirty="0"/>
              <a:t>Applying the Principles of Personal Training</a:t>
            </a:r>
            <a:endParaRPr lang="en-GB" sz="4400" dirty="0" smtClean="0"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Synovial Joints in 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1" y="1887478"/>
            <a:ext cx="4543427" cy="3658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1435967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 Describe what is happening at the shoulder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279332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 Describe what is happening at the elbow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0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Synovial Joints in action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880"/>
            <a:ext cx="3851920" cy="21667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2564904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 Describe what is happening at the shoulder (racquet arm)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740256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 Describe what is happening at the elbow </a:t>
            </a:r>
            <a:r>
              <a:rPr lang="en-GB" dirty="0"/>
              <a:t>(racquet arm)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1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Synovial Joints in 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21" y="2276490"/>
            <a:ext cx="4320480" cy="288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1435967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 Describe what is happening at the shoulder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279332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 Describe what is happening at the elbow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008418" y="3854622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. Describe what is happening at the hip of the lead leg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008418" y="5211975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4. Describe what is happening at the knee of the lead leg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7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37009" y="482948"/>
            <a:ext cx="7772400" cy="785812"/>
          </a:xfrm>
        </p:spPr>
        <p:txBody>
          <a:bodyPr/>
          <a:lstStyle/>
          <a:p>
            <a:pPr eaLnBrk="1" hangingPunct="1"/>
            <a:r>
              <a:rPr lang="en-GB" sz="3600" dirty="0" smtClean="0">
                <a:latin typeface="Candara" pitchFamily="34" charset="0"/>
              </a:rPr>
              <a:t>Major Skeletal Muscles</a:t>
            </a:r>
            <a:endParaRPr lang="en-US" sz="3600" dirty="0" smtClean="0">
              <a:latin typeface="Candara" pitchFamily="34" charset="0"/>
            </a:endParaRPr>
          </a:p>
        </p:txBody>
      </p:sp>
      <p:pic>
        <p:nvPicPr>
          <p:cNvPr id="7" name="Content Placeholder 3" descr="V906510_aw_03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088" y="2131123"/>
            <a:ext cx="6711950" cy="4038792"/>
          </a:xfrm>
          <a:solidFill>
            <a:schemeClr val="tx1"/>
          </a:solidFill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1115616" y="1268760"/>
            <a:ext cx="7215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ndara" pitchFamily="34" charset="0"/>
              </a:rPr>
              <a:t>          </a:t>
            </a:r>
            <a:r>
              <a:rPr lang="en-GB" dirty="0">
                <a:latin typeface="Candara" pitchFamily="34" charset="0"/>
              </a:rPr>
              <a:t>Anterior View			Posterior View</a:t>
            </a:r>
            <a:endParaRPr lang="en-U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42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of exercise on the musculoskeletal system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3287334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Warm Up</a:t>
            </a:r>
            <a:endParaRPr lang="en-GB" sz="2400" dirty="0" smtClean="0"/>
          </a:p>
          <a:p>
            <a:endParaRPr lang="en-GB" sz="2400" b="1" u="sng" dirty="0"/>
          </a:p>
          <a:p>
            <a:r>
              <a:rPr lang="en-GB" sz="2400" b="1" u="sng" dirty="0" smtClean="0"/>
              <a:t>What?</a:t>
            </a:r>
          </a:p>
          <a:p>
            <a:r>
              <a:rPr lang="en-GB" sz="2400" u="sng" dirty="0" smtClean="0"/>
              <a:t>Pulse Raiser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Increase body/muscle temperature</a:t>
            </a:r>
          </a:p>
          <a:p>
            <a:r>
              <a:rPr lang="en-GB" sz="2400" u="sng" dirty="0" smtClean="0"/>
              <a:t>Stretches</a:t>
            </a:r>
          </a:p>
          <a:p>
            <a:r>
              <a:rPr lang="en-GB" sz="2400" dirty="0" smtClean="0"/>
              <a:t>- Increase range of movement</a:t>
            </a:r>
            <a:endParaRPr lang="en-GB" sz="2400" dirty="0"/>
          </a:p>
        </p:txBody>
      </p:sp>
      <p:sp>
        <p:nvSpPr>
          <p:cNvPr id="5" name="Cloud Callout 4"/>
          <p:cNvSpPr/>
          <p:nvPr/>
        </p:nvSpPr>
        <p:spPr>
          <a:xfrm>
            <a:off x="4860032" y="1853248"/>
            <a:ext cx="3672408" cy="2151816"/>
          </a:xfrm>
          <a:prstGeom prst="cloudCallout">
            <a:avLst>
              <a:gd name="adj1" fmla="val -45732"/>
              <a:gd name="adj2" fmla="val 77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rgbClr val="0000FF"/>
                </a:solidFill>
              </a:rPr>
              <a:t>Why??</a:t>
            </a:r>
            <a:endParaRPr lang="en-GB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of exercise on the musculoskeletal system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564904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Main Session</a:t>
            </a:r>
            <a:endParaRPr lang="en-GB" sz="2400" dirty="0" smtClean="0"/>
          </a:p>
          <a:p>
            <a:endParaRPr lang="en-GB" sz="2400" b="1" u="sng" dirty="0"/>
          </a:p>
          <a:p>
            <a:r>
              <a:rPr lang="en-GB" sz="2400" b="1" u="sng" dirty="0" smtClean="0"/>
              <a:t>What?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Muscle temperature increases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Overload through resistance training = muscle fibre </a:t>
            </a:r>
            <a:r>
              <a:rPr lang="en-GB" sz="2400" dirty="0" err="1" smtClean="0"/>
              <a:t>microtears</a:t>
            </a:r>
            <a:r>
              <a:rPr lang="en-GB" sz="2400" dirty="0" smtClean="0"/>
              <a:t>- this will happen in slow twitch fibres when training muscular endurance or fast twitch when </a:t>
            </a:r>
            <a:r>
              <a:rPr lang="en-GB" sz="2400" smtClean="0"/>
              <a:t>training strength- why </a:t>
            </a:r>
            <a:r>
              <a:rPr lang="en-GB" sz="2400" dirty="0" smtClean="0"/>
              <a:t>should this be progressive??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5580112" y="1700808"/>
            <a:ext cx="3096344" cy="1728192"/>
          </a:xfrm>
          <a:prstGeom prst="cloudCallout">
            <a:avLst>
              <a:gd name="adj1" fmla="val -46785"/>
              <a:gd name="adj2" fmla="val 785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00FF"/>
                </a:solidFill>
              </a:rPr>
              <a:t>Why??</a:t>
            </a:r>
            <a:endParaRPr lang="en-GB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of exercise on the musculoskeletal system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2564904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Cool Down</a:t>
            </a:r>
            <a:endParaRPr lang="en-GB" sz="2400" dirty="0" smtClean="0"/>
          </a:p>
          <a:p>
            <a:endParaRPr lang="en-GB" sz="2400" b="1" u="sng" dirty="0"/>
          </a:p>
          <a:p>
            <a:r>
              <a:rPr lang="en-GB" sz="2400" b="1" u="sng" dirty="0" smtClean="0"/>
              <a:t>What?</a:t>
            </a:r>
          </a:p>
          <a:p>
            <a:r>
              <a:rPr lang="en-GB" sz="2400" u="sng" dirty="0" smtClean="0"/>
              <a:t>Lower Pulse Raiser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Remove waste products (lactic acid etc.)</a:t>
            </a:r>
          </a:p>
          <a:p>
            <a:r>
              <a:rPr lang="en-GB" sz="2400" u="sng" dirty="0" smtClean="0"/>
              <a:t>Stretches</a:t>
            </a:r>
          </a:p>
          <a:p>
            <a:r>
              <a:rPr lang="en-GB" sz="2400" dirty="0" smtClean="0"/>
              <a:t>- Increase range of movement (long term)</a:t>
            </a:r>
            <a:endParaRPr lang="en-GB" sz="2400" dirty="0"/>
          </a:p>
        </p:txBody>
      </p:sp>
      <p:sp>
        <p:nvSpPr>
          <p:cNvPr id="5" name="Cloud Callout 4"/>
          <p:cNvSpPr/>
          <p:nvPr/>
        </p:nvSpPr>
        <p:spPr>
          <a:xfrm>
            <a:off x="5220072" y="1628800"/>
            <a:ext cx="3672408" cy="21518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Why??</a:t>
            </a:r>
            <a:endParaRPr lang="en-GB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Cardiovascular System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116" y="1340768"/>
            <a:ext cx="634134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Cardiovascular System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222191"/>
              </p:ext>
            </p:extLst>
          </p:nvPr>
        </p:nvGraphicFramePr>
        <p:xfrm>
          <a:off x="323528" y="1397000"/>
          <a:ext cx="8496944" cy="53607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57913">
                  <a:extLst>
                    <a:ext uri="{9D8B030D-6E8A-4147-A177-3AD203B41FA5}">
                      <a16:colId xmlns:a16="http://schemas.microsoft.com/office/drawing/2014/main" val="501046862"/>
                    </a:ext>
                  </a:extLst>
                </a:gridCol>
                <a:gridCol w="6239031">
                  <a:extLst>
                    <a:ext uri="{9D8B030D-6E8A-4147-A177-3AD203B41FA5}">
                      <a16:colId xmlns:a16="http://schemas.microsoft.com/office/drawing/2014/main" val="878248817"/>
                    </a:ext>
                  </a:extLst>
                </a:gridCol>
              </a:tblGrid>
              <a:tr h="353314">
                <a:tc>
                  <a:txBody>
                    <a:bodyPr/>
                    <a:lstStyle/>
                    <a:p>
                      <a:r>
                        <a:rPr lang="en-GB" dirty="0" smtClean="0"/>
                        <a:t>Part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Function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265167"/>
                  </a:ext>
                </a:extLst>
              </a:tr>
              <a:tr h="910656">
                <a:tc>
                  <a:txBody>
                    <a:bodyPr/>
                    <a:lstStyle/>
                    <a:p>
                      <a:r>
                        <a:rPr lang="en-GB" dirty="0" smtClean="0"/>
                        <a:t>Atria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Receives</a:t>
                      </a:r>
                      <a:r>
                        <a:rPr lang="en-GB" sz="1400" baseline="0" dirty="0" smtClean="0"/>
                        <a:t> blood into the heart. </a:t>
                      </a:r>
                    </a:p>
                    <a:p>
                      <a:r>
                        <a:rPr lang="en-GB" sz="1400" baseline="0" dirty="0" smtClean="0"/>
                        <a:t>The right atrium receives deoxygenated blood from body.</a:t>
                      </a:r>
                    </a:p>
                    <a:p>
                      <a:r>
                        <a:rPr lang="en-GB" sz="1400" baseline="0" dirty="0" smtClean="0"/>
                        <a:t>The left atrium receives oxygenated blood from the lungs.</a:t>
                      </a:r>
                    </a:p>
                    <a:p>
                      <a:r>
                        <a:rPr lang="en-GB" sz="1400" baseline="0" dirty="0" smtClean="0"/>
                        <a:t>Blood moves from the atria into the ventricles through a valve.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56451"/>
                  </a:ext>
                </a:extLst>
              </a:tr>
              <a:tr h="910656">
                <a:tc>
                  <a:txBody>
                    <a:bodyPr/>
                    <a:lstStyle/>
                    <a:p>
                      <a:r>
                        <a:rPr lang="en-GB" dirty="0" smtClean="0"/>
                        <a:t>Ventricles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Sends</a:t>
                      </a:r>
                      <a:r>
                        <a:rPr lang="en-GB" sz="1400" baseline="0" dirty="0" smtClean="0"/>
                        <a:t> blood away from the heart.</a:t>
                      </a:r>
                    </a:p>
                    <a:p>
                      <a:r>
                        <a:rPr lang="en-GB" sz="1400" baseline="0" dirty="0" smtClean="0"/>
                        <a:t>The right ventricle sends deoxygenated blood to the lungs for oxygen.</a:t>
                      </a:r>
                    </a:p>
                    <a:p>
                      <a:r>
                        <a:rPr lang="en-GB" sz="1400" baseline="0" dirty="0" smtClean="0"/>
                        <a:t>The left ventricle sends oxygenated blood to the body for energy.</a:t>
                      </a:r>
                      <a:endParaRPr lang="en-GB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91786"/>
                  </a:ext>
                </a:extLst>
              </a:tr>
              <a:tr h="910656">
                <a:tc>
                  <a:txBody>
                    <a:bodyPr/>
                    <a:lstStyle/>
                    <a:p>
                      <a:r>
                        <a:rPr lang="en-GB" dirty="0" smtClean="0"/>
                        <a:t>Aorta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Carries oxygenated blood</a:t>
                      </a:r>
                      <a:r>
                        <a:rPr lang="en-GB" sz="1400" baseline="0" dirty="0" smtClean="0"/>
                        <a:t> from the left ventricle to the rest of the body.</a:t>
                      </a:r>
                    </a:p>
                    <a:p>
                      <a:r>
                        <a:rPr lang="en-GB" sz="1400" baseline="0" dirty="0" smtClean="0"/>
                        <a:t>Has a strong, muscular wall as has to force blood to travel a long distance. A small lumen and high blood pressure.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967300"/>
                  </a:ext>
                </a:extLst>
              </a:tr>
              <a:tr h="705024">
                <a:tc>
                  <a:txBody>
                    <a:bodyPr/>
                    <a:lstStyle/>
                    <a:p>
                      <a:r>
                        <a:rPr lang="en-GB" dirty="0" smtClean="0"/>
                        <a:t>Vena Cava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Carries deoxygenated blood</a:t>
                      </a:r>
                      <a:r>
                        <a:rPr lang="en-GB" sz="1400" baseline="0" dirty="0" smtClean="0"/>
                        <a:t> from the body to the heart.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Blood vessel wall is not muscular.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A wide lumen and lower blood pressure.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710735"/>
                  </a:ext>
                </a:extLst>
              </a:tr>
              <a:tr h="705024">
                <a:tc>
                  <a:txBody>
                    <a:bodyPr/>
                    <a:lstStyle/>
                    <a:p>
                      <a:r>
                        <a:rPr lang="en-GB" dirty="0" smtClean="0"/>
                        <a:t>Pulmonary Artery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Sends</a:t>
                      </a:r>
                      <a:r>
                        <a:rPr lang="en-GB" sz="1400" baseline="0" dirty="0" smtClean="0"/>
                        <a:t> deoxygenated blood from the right ventricle to the lungs to pick up oxygen. </a:t>
                      </a:r>
                    </a:p>
                    <a:p>
                      <a:r>
                        <a:rPr lang="en-GB" sz="1400" baseline="0" dirty="0" smtClean="0"/>
                        <a:t>The only artery to carry deoxygenated blood!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108291"/>
                  </a:ext>
                </a:extLst>
              </a:tr>
              <a:tr h="705024">
                <a:tc>
                  <a:txBody>
                    <a:bodyPr/>
                    <a:lstStyle/>
                    <a:p>
                      <a:r>
                        <a:rPr lang="en-GB" dirty="0" smtClean="0"/>
                        <a:t>Pulmonary Vein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aseline="0" dirty="0" smtClean="0"/>
                        <a:t>Carries oxygenated blood to the left atrium from the lungs.</a:t>
                      </a:r>
                    </a:p>
                    <a:p>
                      <a:r>
                        <a:rPr lang="en-GB" sz="1400" baseline="0" dirty="0" smtClean="0"/>
                        <a:t>The only vein to carry oxygenated blood!</a:t>
                      </a:r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033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08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Respiratory System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53" y="2052638"/>
            <a:ext cx="5292819" cy="4195762"/>
          </a:xfrm>
        </p:spPr>
      </p:pic>
    </p:spTree>
    <p:extLst>
      <p:ext uri="{BB962C8B-B14F-4D97-AF65-F5344CB8AC3E}">
        <p14:creationId xmlns:p14="http://schemas.microsoft.com/office/powerpoint/2010/main" val="371145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9638"/>
            <a:ext cx="8229600" cy="1143000"/>
          </a:xfrm>
        </p:spPr>
        <p:txBody>
          <a:bodyPr/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Bones of the human skeleton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V906510_aw_01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02562" y="2052638"/>
            <a:ext cx="6161002" cy="4195762"/>
          </a:xfr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Respiratory System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919226"/>
              </p:ext>
            </p:extLst>
          </p:nvPr>
        </p:nvGraphicFramePr>
        <p:xfrm>
          <a:off x="323528" y="1412776"/>
          <a:ext cx="8496944" cy="52606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501046862"/>
                    </a:ext>
                  </a:extLst>
                </a:gridCol>
                <a:gridCol w="6984776">
                  <a:extLst>
                    <a:ext uri="{9D8B030D-6E8A-4147-A177-3AD203B41FA5}">
                      <a16:colId xmlns:a16="http://schemas.microsoft.com/office/drawing/2014/main" val="87824881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GB" dirty="0" smtClean="0"/>
                        <a:t>Part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Function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265167"/>
                  </a:ext>
                </a:extLst>
              </a:tr>
              <a:tr h="557673">
                <a:tc>
                  <a:txBody>
                    <a:bodyPr/>
                    <a:lstStyle/>
                    <a:p>
                      <a:r>
                        <a:rPr lang="en-GB" dirty="0" smtClean="0"/>
                        <a:t>Lungs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Large organs that hang</a:t>
                      </a:r>
                      <a:r>
                        <a:rPr lang="en-GB" sz="1400" baseline="0" dirty="0" smtClean="0"/>
                        <a:t> in the thoracic cavity.</a:t>
                      </a:r>
                    </a:p>
                    <a:p>
                      <a:r>
                        <a:rPr lang="en-GB" sz="1400" baseline="0" dirty="0" smtClean="0"/>
                        <a:t>There is a left and right lung, which aid transport of oxygen and waste products. All gaseous exchange takes place here.</a:t>
                      </a:r>
                    </a:p>
                    <a:p>
                      <a:r>
                        <a:rPr lang="en-GB" sz="1400" baseline="0" dirty="0" smtClean="0"/>
                        <a:t>Protected by the rib cage.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56451"/>
                  </a:ext>
                </a:extLst>
              </a:tr>
              <a:tr h="557673">
                <a:tc>
                  <a:txBody>
                    <a:bodyPr/>
                    <a:lstStyle/>
                    <a:p>
                      <a:r>
                        <a:rPr lang="en-GB" dirty="0" smtClean="0"/>
                        <a:t>Trachea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Known as windpipe.  Air flows in from the mouth</a:t>
                      </a:r>
                      <a:r>
                        <a:rPr lang="en-GB" sz="1400" baseline="0" dirty="0" smtClean="0"/>
                        <a:t> and down trachea towards lungs.</a:t>
                      </a:r>
                      <a:endParaRPr lang="en-GB" sz="14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Contains rings of cartilage to stop it collapsing. It branches into right and left bronchus.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91786"/>
                  </a:ext>
                </a:extLst>
              </a:tr>
              <a:tr h="557673">
                <a:tc>
                  <a:txBody>
                    <a:bodyPr/>
                    <a:lstStyle/>
                    <a:p>
                      <a:r>
                        <a:rPr lang="en-GB" dirty="0" smtClean="0"/>
                        <a:t>Bronchus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There</a:t>
                      </a:r>
                      <a:r>
                        <a:rPr lang="en-GB" sz="1400" baseline="0" dirty="0" smtClean="0"/>
                        <a:t> is a left and right bronchus, one in each lung.</a:t>
                      </a:r>
                    </a:p>
                    <a:p>
                      <a:r>
                        <a:rPr lang="en-GB" sz="1400" baseline="0" dirty="0" smtClean="0"/>
                        <a:t>Their m</a:t>
                      </a:r>
                      <a:r>
                        <a:rPr lang="en-GB" sz="1400" dirty="0" smtClean="0"/>
                        <a:t>ain role is </a:t>
                      </a:r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to conduct air into the lungs.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967300"/>
                  </a:ext>
                </a:extLst>
              </a:tr>
              <a:tr h="557673">
                <a:tc>
                  <a:txBody>
                    <a:bodyPr/>
                    <a:lstStyle/>
                    <a:p>
                      <a:r>
                        <a:rPr lang="en-GB" dirty="0" smtClean="0"/>
                        <a:t>Bronchioles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First airway branches that do not contain cartilage.</a:t>
                      </a:r>
                    </a:p>
                    <a:p>
                      <a:r>
                        <a:rPr lang="en-GB" sz="1400" dirty="0" smtClean="0"/>
                        <a:t>Join the</a:t>
                      </a:r>
                      <a:r>
                        <a:rPr lang="en-GB" sz="1400" baseline="0" dirty="0" smtClean="0"/>
                        <a:t> bronchus to the alveoli so that gases can be exchanged.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710735"/>
                  </a:ext>
                </a:extLst>
              </a:tr>
              <a:tr h="550034">
                <a:tc>
                  <a:txBody>
                    <a:bodyPr/>
                    <a:lstStyle/>
                    <a:p>
                      <a:r>
                        <a:rPr lang="en-GB" dirty="0" smtClean="0"/>
                        <a:t>Alveoli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Air</a:t>
                      </a:r>
                      <a:r>
                        <a:rPr lang="en-GB" sz="1400" baseline="0" dirty="0" smtClean="0"/>
                        <a:t> sacs at the end of the bronchioles that allow gaseous exchange.</a:t>
                      </a:r>
                    </a:p>
                    <a:p>
                      <a:r>
                        <a:rPr lang="en-GB" sz="1400" baseline="0" dirty="0" smtClean="0"/>
                        <a:t>They deliver carbon dioxide back to the lungs and pick up oxygen to send to the body.</a:t>
                      </a:r>
                    </a:p>
                    <a:p>
                      <a:r>
                        <a:rPr lang="en-GB" sz="1400" baseline="0" dirty="0" smtClean="0"/>
                        <a:t>Large surface area and only 1 cell thick = fast gas exchange.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108291"/>
                  </a:ext>
                </a:extLst>
              </a:tr>
              <a:tr h="550034">
                <a:tc>
                  <a:txBody>
                    <a:bodyPr/>
                    <a:lstStyle/>
                    <a:p>
                      <a:r>
                        <a:rPr lang="en-GB" dirty="0" smtClean="0"/>
                        <a:t>Diaphragm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Separates the chest from the abdomen and is the most important breathing muscle. </a:t>
                      </a:r>
                    </a:p>
                    <a:p>
                      <a:r>
                        <a:rPr lang="en-GB" sz="1400" dirty="0" smtClean="0"/>
                        <a:t>Contracts to allow</a:t>
                      </a:r>
                      <a:r>
                        <a:rPr lang="en-GB" sz="1400" baseline="0" dirty="0" smtClean="0"/>
                        <a:t> the thoracic cavity to get  bigger so that air can flow in.</a:t>
                      </a:r>
                    </a:p>
                    <a:p>
                      <a:r>
                        <a:rPr lang="en-GB" sz="1400" baseline="0" dirty="0" smtClean="0"/>
                        <a:t>Relaxes to reduce thoracic cavity and force air out.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720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6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633970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Warm Up</a:t>
            </a:r>
            <a:endParaRPr lang="en-GB" sz="2400" dirty="0" smtClean="0"/>
          </a:p>
          <a:p>
            <a:endParaRPr lang="en-GB" sz="2400" b="1" u="sng" dirty="0"/>
          </a:p>
          <a:p>
            <a:r>
              <a:rPr lang="en-GB" sz="2400" b="1" u="sng" dirty="0" smtClean="0"/>
              <a:t>What?</a:t>
            </a:r>
          </a:p>
          <a:p>
            <a:r>
              <a:rPr lang="en-GB" sz="2400" u="sng" dirty="0" smtClean="0"/>
              <a:t>Pulse Raiser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Increase heart rate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Increase breathing rate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4177407" y="2005648"/>
            <a:ext cx="3672408" cy="2151816"/>
          </a:xfrm>
          <a:prstGeom prst="cloudCallout">
            <a:avLst>
              <a:gd name="adj1" fmla="val -43846"/>
              <a:gd name="adj2" fmla="val 573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Why??</a:t>
            </a:r>
            <a:endParaRPr lang="en-GB" sz="3200" b="1" dirty="0">
              <a:solidFill>
                <a:srgbClr val="0000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7110" y="6051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mtClean="0"/>
              <a:t>Effect of exercise on the cardiorespiratory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75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of exercise on the cardiorespiratory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2564904"/>
            <a:ext cx="7272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Main Session</a:t>
            </a:r>
            <a:endParaRPr lang="en-GB" sz="2400" dirty="0" smtClean="0"/>
          </a:p>
          <a:p>
            <a:endParaRPr lang="en-GB" sz="2400" b="1" u="sng" dirty="0"/>
          </a:p>
          <a:p>
            <a:r>
              <a:rPr lang="en-GB" sz="2400" b="1" u="sng" dirty="0" smtClean="0"/>
              <a:t>What?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Heart rate increases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Breathing rate increases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Build up of lactic acid as intensity of session increases and you start to work more </a:t>
            </a:r>
            <a:r>
              <a:rPr lang="en-GB" sz="2400" b="1" dirty="0" smtClean="0"/>
              <a:t>ANAEROBICALLY</a:t>
            </a:r>
            <a:r>
              <a:rPr lang="en-GB" sz="2400" dirty="0" smtClean="0"/>
              <a:t> (without oxygen) as heart/lungs cannot meet energy demand- muscles start to ache!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5652120" y="1628800"/>
            <a:ext cx="3096344" cy="1728192"/>
          </a:xfrm>
          <a:prstGeom prst="cloudCallout">
            <a:avLst>
              <a:gd name="adj1" fmla="val -57076"/>
              <a:gd name="adj2" fmla="val 873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0000FF"/>
                </a:solidFill>
              </a:rPr>
              <a:t>Why??</a:t>
            </a:r>
            <a:endParaRPr lang="en-GB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of exercise on the cardiorespiratory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3029330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Cool Down</a:t>
            </a:r>
            <a:endParaRPr lang="en-GB" sz="2400" dirty="0" smtClean="0"/>
          </a:p>
          <a:p>
            <a:endParaRPr lang="en-GB" sz="2400" b="1" u="sng" dirty="0"/>
          </a:p>
          <a:p>
            <a:r>
              <a:rPr lang="en-GB" sz="2400" b="1" u="sng" dirty="0" smtClean="0"/>
              <a:t>What?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Heart rate decreases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Breathing rate decreases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4326663" y="1847010"/>
            <a:ext cx="3672408" cy="2151816"/>
          </a:xfrm>
          <a:prstGeom prst="cloudCallout">
            <a:avLst>
              <a:gd name="adj1" fmla="val -43469"/>
              <a:gd name="adj2" fmla="val 67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0000FF"/>
                </a:solidFill>
              </a:rPr>
              <a:t>Why??</a:t>
            </a:r>
            <a:endParaRPr lang="en-GB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755677"/>
              </p:ext>
            </p:extLst>
          </p:nvPr>
        </p:nvGraphicFramePr>
        <p:xfrm>
          <a:off x="467544" y="1268760"/>
          <a:ext cx="85072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3608" y="260648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Functions of the Skeleton</a:t>
            </a:r>
            <a:endParaRPr lang="en-GB" sz="2800" b="1" u="sng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571480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joint?</a:t>
            </a:r>
            <a:endParaRPr lang="en-GB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00034" y="1285860"/>
            <a:ext cx="3571900" cy="2357454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My elbow, hip &amp; knee are joints, but what is the definition of a joint?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286248" y="1285860"/>
            <a:ext cx="4500594" cy="2643206"/>
          </a:xfrm>
          <a:prstGeom prst="cloudCallou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C000"/>
                </a:solidFill>
              </a:rPr>
              <a:t>A joint is </a:t>
            </a:r>
            <a:r>
              <a:rPr lang="en-GB" sz="2400" b="1" dirty="0" smtClean="0">
                <a:solidFill>
                  <a:srgbClr val="FFC000"/>
                </a:solidFill>
              </a:rPr>
              <a:t>a place where two or more bones meet</a:t>
            </a:r>
            <a:endParaRPr lang="en-GB" sz="24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t0.gstatic.com/images?q=tbn:HDzoIUg8fgDDIM:http://www.thewritingloft.com/thinking%2520ma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00504"/>
            <a:ext cx="2333632" cy="2250290"/>
          </a:xfrm>
          <a:prstGeom prst="rect">
            <a:avLst/>
          </a:prstGeom>
          <a:noFill/>
        </p:spPr>
      </p:pic>
      <p:pic>
        <p:nvPicPr>
          <p:cNvPr id="1028" name="Picture 4" descr="http://t1.gstatic.com/images?q=tbn:FAWNwV6wEUnXPM:http://www.goodcommitment.tv/wordpress/wp-content/uploads/2007/10/chimpanzee_thinking_poste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120226"/>
            <a:ext cx="1714512" cy="219671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val 4"/>
          <p:cNvSpPr>
            <a:spLocks noChangeArrowheads="1"/>
          </p:cNvSpPr>
          <p:nvPr/>
        </p:nvSpPr>
        <p:spPr bwMode="auto">
          <a:xfrm>
            <a:off x="1115616" y="1916689"/>
            <a:ext cx="3071797" cy="114584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</a:rPr>
              <a:t>What is a </a:t>
            </a:r>
          </a:p>
          <a:p>
            <a:pPr algn="ctr"/>
            <a:r>
              <a:rPr lang="en-GB" sz="2400" b="1" dirty="0" smtClean="0">
                <a:solidFill>
                  <a:srgbClr val="000000"/>
                </a:solidFill>
              </a:rPr>
              <a:t>synovial joint?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466" y="908720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Synovial Joints</a:t>
            </a:r>
          </a:p>
        </p:txBody>
      </p:sp>
      <p:sp>
        <p:nvSpPr>
          <p:cNvPr id="4" name="Line Callout 2 3"/>
          <p:cNvSpPr/>
          <p:nvPr/>
        </p:nvSpPr>
        <p:spPr>
          <a:xfrm>
            <a:off x="4932040" y="2060848"/>
            <a:ext cx="3024336" cy="2487666"/>
          </a:xfrm>
          <a:prstGeom prst="borderCallout2">
            <a:avLst>
              <a:gd name="adj1" fmla="val 21200"/>
              <a:gd name="adj2" fmla="val -674"/>
              <a:gd name="adj3" fmla="val 26592"/>
              <a:gd name="adj4" fmla="val -17070"/>
              <a:gd name="adj5" fmla="val 20361"/>
              <a:gd name="adj6" fmla="val -24495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Synovial joint – freely moveable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Why? – Has cartilage to absorb impact, ligaments to provide stability and synovial fluid to prevent friction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12976"/>
            <a:ext cx="3113501" cy="331072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parts of a synovial joint do?</a:t>
            </a:r>
            <a:endParaRPr lang="en-GB" dirty="0"/>
          </a:p>
        </p:txBody>
      </p:sp>
      <p:graphicFrame>
        <p:nvGraphicFramePr>
          <p:cNvPr id="3" name="Group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798425"/>
              </p:ext>
            </p:extLst>
          </p:nvPr>
        </p:nvGraphicFramePr>
        <p:xfrm>
          <a:off x="484710" y="1853249"/>
          <a:ext cx="8263754" cy="4816309"/>
        </p:xfrm>
        <a:graphic>
          <a:graphicData uri="http://schemas.openxmlformats.org/drawingml/2006/table">
            <a:tbl>
              <a:tblPr/>
              <a:tblGrid>
                <a:gridCol w="4131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1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5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</a:t>
                      </a:r>
                      <a:endParaRPr kumimoji="0" lang="en-GB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Fibrous Capsule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 Allows movement of the joint.</a:t>
                      </a:r>
                    </a:p>
                    <a:p>
                      <a:r>
                        <a:rPr lang="en-GB" dirty="0" smtClean="0"/>
                        <a:t>- Strength</a:t>
                      </a:r>
                      <a:r>
                        <a:rPr lang="en-GB" baseline="0" dirty="0" smtClean="0"/>
                        <a:t> from collagen fibres keeps a joint in place and resists dislocation.</a:t>
                      </a:r>
                      <a:endParaRPr lang="en-GB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Cartilage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 Shock absorption (to absorb impact)</a:t>
                      </a:r>
                      <a:endParaRPr lang="en-GB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Synovial Membrane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r>
                        <a:rPr lang="en-GB" baseline="0" dirty="0" smtClean="0"/>
                        <a:t> Secretes synovial fluid</a:t>
                      </a:r>
                      <a:endParaRPr lang="en-GB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428638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Synovial Fluid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 smtClean="0"/>
                        <a:t>Lubricates joints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 smtClean="0"/>
                        <a:t>Supplies nutrients to the joint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 smtClean="0"/>
                        <a:t>Removes</a:t>
                      </a:r>
                      <a:r>
                        <a:rPr lang="en-GB" baseline="0" dirty="0" smtClean="0"/>
                        <a:t> metabolic waste</a:t>
                      </a:r>
                      <a:endParaRPr lang="en-GB" dirty="0" smtClean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29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</a:t>
            </a:r>
            <a:r>
              <a:rPr lang="en-GB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movement of </a:t>
            </a:r>
            <a:br>
              <a:rPr lang="en-GB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</a:t>
            </a:r>
            <a:r>
              <a:rPr lang="en-GB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</a:t>
            </a:r>
          </a:p>
        </p:txBody>
      </p:sp>
      <p:graphicFrame>
        <p:nvGraphicFramePr>
          <p:cNvPr id="26673" name="Group 4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50654813"/>
              </p:ext>
            </p:extLst>
          </p:nvPr>
        </p:nvGraphicFramePr>
        <p:xfrm>
          <a:off x="827584" y="1340768"/>
          <a:ext cx="8085584" cy="5060105"/>
        </p:xfrm>
        <a:graphic>
          <a:graphicData uri="http://schemas.openxmlformats.org/drawingml/2006/table">
            <a:tbl>
              <a:tblPr/>
              <a:tblGrid>
                <a:gridCol w="2593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2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Description and location</a:t>
                      </a:r>
                      <a:endParaRPr kumimoji="0" lang="en-GB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 smtClean="0"/>
                        <a:t>At the </a:t>
                      </a:r>
                      <a:r>
                        <a:rPr lang="en-GB" b="1" dirty="0" smtClean="0"/>
                        <a:t>elbow, knee</a:t>
                      </a:r>
                      <a:r>
                        <a:rPr lang="en-GB" b="1" baseline="0" dirty="0" smtClean="0"/>
                        <a:t> and ankle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aseline="0" dirty="0" smtClean="0"/>
                        <a:t>Allow movement in one direction.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aseline="0" dirty="0" smtClean="0"/>
                        <a:t>Movement allowed at the elbow and knee are </a:t>
                      </a:r>
                      <a:r>
                        <a:rPr lang="en-GB" b="1" baseline="0" dirty="0" smtClean="0"/>
                        <a:t>FLEXION</a:t>
                      </a:r>
                      <a:r>
                        <a:rPr lang="en-GB" baseline="0" dirty="0" smtClean="0"/>
                        <a:t> and </a:t>
                      </a:r>
                      <a:r>
                        <a:rPr lang="en-GB" b="1" baseline="0" dirty="0" smtClean="0"/>
                        <a:t>EXTENSION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baseline="0" dirty="0" smtClean="0"/>
                        <a:t>Allows you to bend and straighten the knee (flexion when bending to jump and extension when jumping; bending and straightening elbow when bouncing a ball)</a:t>
                      </a:r>
                      <a:endParaRPr lang="en-GB" b="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Ball and Socket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 smtClean="0"/>
                        <a:t>At the </a:t>
                      </a:r>
                      <a:r>
                        <a:rPr lang="en-GB" b="1" dirty="0" smtClean="0"/>
                        <a:t>shoulder and hip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Flexion/extension, rotation, abduction, adduction, circumduction</a:t>
                      </a:r>
                      <a:endParaRPr lang="en-GB" u="none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 smtClean="0"/>
                        <a:t>A round</a:t>
                      </a:r>
                      <a:r>
                        <a:rPr lang="en-GB" baseline="0" dirty="0" smtClean="0"/>
                        <a:t> end of one bone fits into a cup-like shape of the joining bone.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aseline="0" dirty="0" smtClean="0"/>
                        <a:t>Allows you to swing through the </a:t>
                      </a:r>
                      <a:r>
                        <a:rPr lang="en-GB" b="1" baseline="0" dirty="0" smtClean="0"/>
                        <a:t>full range of movement</a:t>
                      </a:r>
                      <a:r>
                        <a:rPr lang="en-GB" baseline="0" dirty="0" smtClean="0"/>
                        <a:t> (when kicking or throwing a ball)</a:t>
                      </a:r>
                      <a:endParaRPr lang="en-GB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Content Placeholder 9" descr="V906510_aw_02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19672" y="2204864"/>
            <a:ext cx="1223816" cy="107241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2" descr="D:\Business\Clients\Pearson (Oxford)\Work\PowerPoint creation\BTEC PowerPoints\BTEC Nat Sport\Artwork files\Sports\Sports1\V906510_aw_0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157192"/>
            <a:ext cx="1283030" cy="105300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</a:t>
            </a:r>
            <a:r>
              <a:rPr lang="en-GB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</a:t>
            </a:r>
            <a:r>
              <a:rPr lang="en-GB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Joint</a:t>
            </a: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08155993"/>
              </p:ext>
            </p:extLst>
          </p:nvPr>
        </p:nvGraphicFramePr>
        <p:xfrm>
          <a:off x="755576" y="1196752"/>
          <a:ext cx="7848872" cy="2334033"/>
        </p:xfrm>
        <a:graphic>
          <a:graphicData uri="http://schemas.openxmlformats.org/drawingml/2006/table">
            <a:tbl>
              <a:tblPr/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02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Pivot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-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Between the top two vertebrae in the 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neck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-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Allows for 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rotation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-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Turning head to follow the ball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 descr="D:\Business\Clients\Pearson (Oxford)\Work\PowerPoint creation\BTEC PowerPoints\BTEC Nat Sport\Artwork files\Sports\Sports1\V906510_aw_0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132856"/>
            <a:ext cx="1032194" cy="12460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057272"/>
              </p:ext>
            </p:extLst>
          </p:nvPr>
        </p:nvGraphicFramePr>
        <p:xfrm>
          <a:off x="755576" y="3538144"/>
          <a:ext cx="7848872" cy="1463040"/>
        </p:xfrm>
        <a:graphic>
          <a:graphicData uri="http://schemas.openxmlformats.org/drawingml/2006/table">
            <a:tbl>
              <a:tblPr/>
              <a:tblGrid>
                <a:gridCol w="2448272">
                  <a:extLst>
                    <a:ext uri="{9D8B030D-6E8A-4147-A177-3AD203B41FA5}">
                      <a16:colId xmlns:a16="http://schemas.microsoft.com/office/drawing/2014/main" val="3972722266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883962963"/>
                    </a:ext>
                  </a:extLst>
                </a:gridCol>
              </a:tblGrid>
              <a:tr h="1450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Condyloid (Ellipsoid)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baseline="0" dirty="0" smtClean="0"/>
                        <a:t>In the wrist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Flexion/extension, abduction, adduction, circumduction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aseline="0" dirty="0" smtClean="0"/>
                        <a:t>Good range of movement to hit the tennis ball with the racquet</a:t>
                      </a:r>
                      <a:endParaRPr lang="en-GB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0073128"/>
                  </a:ext>
                </a:extLst>
              </a:tr>
            </a:tbl>
          </a:graphicData>
        </a:graphic>
      </p:graphicFrame>
      <p:pic>
        <p:nvPicPr>
          <p:cNvPr id="10" name="Picture 3" descr="D:\Business\Clients\Pearson (Oxford)\Work\PowerPoint creation\BTEC PowerPoints\BTEC Nat Sport\Artwork files\Sports\Sports1\V906510_aw_0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6522" y="4054134"/>
            <a:ext cx="979211" cy="8255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Synovial Joints in action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6538"/>
            <a:ext cx="3720430" cy="2805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402118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 Describe what is happening at the hip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257747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 Describe what is happening at the knee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1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4217</TotalTime>
  <Words>1206</Words>
  <Application>Microsoft Office PowerPoint</Application>
  <PresentationFormat>On-screen Show (4:3)</PresentationFormat>
  <Paragraphs>192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Candara</vt:lpstr>
      <vt:lpstr>Century Gothic</vt:lpstr>
      <vt:lpstr>Wingdings</vt:lpstr>
      <vt:lpstr>Wingdings 3</vt:lpstr>
      <vt:lpstr>Ion</vt:lpstr>
      <vt:lpstr>Unit 3: Applying the Principles of Personal Training</vt:lpstr>
      <vt:lpstr>Bones of the human skeleton</vt:lpstr>
      <vt:lpstr>PowerPoint Presentation</vt:lpstr>
      <vt:lpstr>PowerPoint Presentation</vt:lpstr>
      <vt:lpstr>PowerPoint Presentation</vt:lpstr>
      <vt:lpstr>What do parts of a synovial joint do?</vt:lpstr>
      <vt:lpstr>Types and movement of  Synovial Joint</vt:lpstr>
      <vt:lpstr>Types of Synovial Joint</vt:lpstr>
      <vt:lpstr>Synovial Joints in action</vt:lpstr>
      <vt:lpstr>Synovial Joints in action</vt:lpstr>
      <vt:lpstr>Synovial Joints in action</vt:lpstr>
      <vt:lpstr>Synovial Joints in action</vt:lpstr>
      <vt:lpstr>Major Skeletal Muscles</vt:lpstr>
      <vt:lpstr>Effect of exercise on the musculoskeletal system</vt:lpstr>
      <vt:lpstr>Effect of exercise on the musculoskeletal system</vt:lpstr>
      <vt:lpstr>Effect of exercise on the musculoskeletal system</vt:lpstr>
      <vt:lpstr>Cardiovascular System</vt:lpstr>
      <vt:lpstr>Cardiovascular System</vt:lpstr>
      <vt:lpstr>Respiratory System</vt:lpstr>
      <vt:lpstr>Respiratory System</vt:lpstr>
      <vt:lpstr>PowerPoint Presentation</vt:lpstr>
      <vt:lpstr>Effect of exercise on the cardiorespiratory system</vt:lpstr>
      <vt:lpstr>Effect of exercise on the cardiorespiratory system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1 - The Body in Action</dc:title>
  <dc:creator>rem</dc:creator>
  <cp:lastModifiedBy>Amy Johnson</cp:lastModifiedBy>
  <cp:revision>116</cp:revision>
  <cp:lastPrinted>2017-09-07T11:37:54Z</cp:lastPrinted>
  <dcterms:created xsi:type="dcterms:W3CDTF">2009-10-02T11:23:22Z</dcterms:created>
  <dcterms:modified xsi:type="dcterms:W3CDTF">2018-09-12T08:47:42Z</dcterms:modified>
</cp:coreProperties>
</file>