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21"/>
  </p:handoutMasterIdLst>
  <p:sldIdLst>
    <p:sldId id="256" r:id="rId2"/>
    <p:sldId id="257" r:id="rId3"/>
    <p:sldId id="269" r:id="rId4"/>
    <p:sldId id="270" r:id="rId5"/>
    <p:sldId id="258" r:id="rId6"/>
    <p:sldId id="271" r:id="rId7"/>
    <p:sldId id="259" r:id="rId8"/>
    <p:sldId id="272" r:id="rId9"/>
    <p:sldId id="273" r:id="rId10"/>
    <p:sldId id="260" r:id="rId11"/>
    <p:sldId id="261" r:id="rId12"/>
    <p:sldId id="262" r:id="rId13"/>
    <p:sldId id="263" r:id="rId14"/>
    <p:sldId id="264" r:id="rId15"/>
    <p:sldId id="274" r:id="rId16"/>
    <p:sldId id="265" r:id="rId17"/>
    <p:sldId id="266" r:id="rId18"/>
    <p:sldId id="267" r:id="rId19"/>
    <p:sldId id="268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E33C82-D7F8-4276-9D1F-F814B70A3776}" type="datetimeFigureOut">
              <a:rPr lang="en-GB" smtClean="0"/>
              <a:t>12/09/2018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A875FC-7DD6-4B1C-85AA-28696BD3D1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1978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9/12/2018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dirty="0"/>
              <a:pPr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1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Unit 3 Applying the principles of personal training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GB" sz="2400" b="1" dirty="0" smtClean="0"/>
              <a:t>The effect my fitness training has on the musculoskeletal and cardiorespiratory systems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2631614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HT%20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14122" y="1329246"/>
            <a:ext cx="4331970" cy="5139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488" y="481140"/>
            <a:ext cx="9720072" cy="1499616"/>
          </a:xfrm>
        </p:spPr>
        <p:txBody>
          <a:bodyPr/>
          <a:lstStyle/>
          <a:p>
            <a:r>
              <a:rPr lang="en-GB" dirty="0" smtClean="0"/>
              <a:t>The musculoskeletal system</a:t>
            </a:r>
            <a:endParaRPr lang="en-GB" dirty="0"/>
          </a:p>
        </p:txBody>
      </p:sp>
      <p:cxnSp>
        <p:nvCxnSpPr>
          <p:cNvPr id="5" name="Straight Arrow Connector 4"/>
          <p:cNvCxnSpPr>
            <a:cxnSpLocks noChangeShapeType="1"/>
          </p:cNvCxnSpPr>
          <p:nvPr/>
        </p:nvCxnSpPr>
        <p:spPr bwMode="auto">
          <a:xfrm>
            <a:off x="6115367" y="2488121"/>
            <a:ext cx="923925" cy="10160"/>
          </a:xfrm>
          <a:prstGeom prst="straightConnector1">
            <a:avLst/>
          </a:prstGeom>
          <a:noFill/>
          <a:ln w="9525">
            <a:solidFill>
              <a:srgbClr val="00B05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" name="Straight Arrow Connector 5"/>
          <p:cNvCxnSpPr>
            <a:cxnSpLocks noChangeShapeType="1"/>
          </p:cNvCxnSpPr>
          <p:nvPr/>
        </p:nvCxnSpPr>
        <p:spPr bwMode="auto">
          <a:xfrm flipH="1">
            <a:off x="9582467" y="2655126"/>
            <a:ext cx="762000" cy="219710"/>
          </a:xfrm>
          <a:prstGeom prst="straightConnector1">
            <a:avLst/>
          </a:prstGeom>
          <a:noFill/>
          <a:ln w="9525">
            <a:solidFill>
              <a:srgbClr val="00B05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Straight Arrow Connector 6"/>
          <p:cNvCxnSpPr>
            <a:cxnSpLocks noChangeShapeType="1"/>
          </p:cNvCxnSpPr>
          <p:nvPr/>
        </p:nvCxnSpPr>
        <p:spPr bwMode="auto">
          <a:xfrm flipH="1" flipV="1">
            <a:off x="9553892" y="4510596"/>
            <a:ext cx="638175" cy="751205"/>
          </a:xfrm>
          <a:prstGeom prst="straightConnector1">
            <a:avLst/>
          </a:prstGeom>
          <a:noFill/>
          <a:ln w="9525">
            <a:solidFill>
              <a:schemeClr val="accent5">
                <a:lumMod val="100000"/>
                <a:lumOff val="0"/>
              </a:schemeClr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Straight Arrow Connector 7"/>
          <p:cNvCxnSpPr>
            <a:cxnSpLocks noChangeShapeType="1"/>
          </p:cNvCxnSpPr>
          <p:nvPr/>
        </p:nvCxnSpPr>
        <p:spPr bwMode="auto">
          <a:xfrm flipV="1">
            <a:off x="6191567" y="3408236"/>
            <a:ext cx="723900" cy="257175"/>
          </a:xfrm>
          <a:prstGeom prst="straightConnector1">
            <a:avLst/>
          </a:prstGeom>
          <a:noFill/>
          <a:ln w="9525">
            <a:solidFill>
              <a:srgbClr val="00B05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Straight Arrow Connector 8"/>
          <p:cNvCxnSpPr>
            <a:cxnSpLocks noChangeShapeType="1"/>
          </p:cNvCxnSpPr>
          <p:nvPr/>
        </p:nvCxnSpPr>
        <p:spPr bwMode="auto">
          <a:xfrm flipH="1" flipV="1">
            <a:off x="9560877" y="3904171"/>
            <a:ext cx="590550" cy="790575"/>
          </a:xfrm>
          <a:prstGeom prst="straightConnector1">
            <a:avLst/>
          </a:prstGeom>
          <a:noFill/>
          <a:ln w="9525">
            <a:solidFill>
              <a:srgbClr val="00B05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Straight Arrow Connector 9"/>
          <p:cNvCxnSpPr>
            <a:cxnSpLocks noChangeShapeType="1"/>
          </p:cNvCxnSpPr>
          <p:nvPr/>
        </p:nvCxnSpPr>
        <p:spPr bwMode="auto">
          <a:xfrm flipH="1">
            <a:off x="9858692" y="3041206"/>
            <a:ext cx="704850" cy="1968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Straight Arrow Connector 10"/>
          <p:cNvCxnSpPr>
            <a:cxnSpLocks noChangeShapeType="1"/>
          </p:cNvCxnSpPr>
          <p:nvPr/>
        </p:nvCxnSpPr>
        <p:spPr bwMode="auto">
          <a:xfrm>
            <a:off x="5877242" y="3041206"/>
            <a:ext cx="800100" cy="19685"/>
          </a:xfrm>
          <a:prstGeom prst="straightConnector1">
            <a:avLst/>
          </a:prstGeom>
          <a:noFill/>
          <a:ln w="9525">
            <a:solidFill>
              <a:srgbClr val="7030A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Straight Arrow Connector 11"/>
          <p:cNvCxnSpPr>
            <a:cxnSpLocks noChangeShapeType="1"/>
          </p:cNvCxnSpPr>
          <p:nvPr/>
        </p:nvCxnSpPr>
        <p:spPr bwMode="auto">
          <a:xfrm flipV="1">
            <a:off x="6096317" y="4318826"/>
            <a:ext cx="828675" cy="889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Straight Arrow Connector 12"/>
          <p:cNvCxnSpPr>
            <a:cxnSpLocks noChangeShapeType="1"/>
          </p:cNvCxnSpPr>
          <p:nvPr/>
        </p:nvCxnSpPr>
        <p:spPr bwMode="auto">
          <a:xfrm flipH="1" flipV="1">
            <a:off x="9496742" y="5506911"/>
            <a:ext cx="638175" cy="751205"/>
          </a:xfrm>
          <a:prstGeom prst="straightConnector1">
            <a:avLst/>
          </a:prstGeom>
          <a:noFill/>
          <a:ln w="9525">
            <a:solidFill>
              <a:srgbClr val="7030A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Straight Arrow Connector 13"/>
          <p:cNvCxnSpPr>
            <a:cxnSpLocks noChangeShapeType="1"/>
          </p:cNvCxnSpPr>
          <p:nvPr/>
        </p:nvCxnSpPr>
        <p:spPr bwMode="auto">
          <a:xfrm flipV="1">
            <a:off x="6391592" y="5382451"/>
            <a:ext cx="581025" cy="847725"/>
          </a:xfrm>
          <a:prstGeom prst="straightConnector1">
            <a:avLst/>
          </a:prstGeom>
          <a:noFill/>
          <a:ln w="9525">
            <a:solidFill>
              <a:srgbClr val="00B0F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Rectangle 14"/>
          <p:cNvSpPr/>
          <p:nvPr/>
        </p:nvSpPr>
        <p:spPr>
          <a:xfrm>
            <a:off x="10304462" y="2495106"/>
            <a:ext cx="1495425" cy="28575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304462" y="2655888"/>
            <a:ext cx="1495425" cy="28575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0190162" y="5104956"/>
            <a:ext cx="1495425" cy="28575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0133012" y="6095556"/>
            <a:ext cx="1495425" cy="28575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161587" y="4485831"/>
            <a:ext cx="1495425" cy="28575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160962" y="6200331"/>
            <a:ext cx="1495425" cy="28575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941887" y="4200081"/>
            <a:ext cx="1323975" cy="28575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951412" y="3627946"/>
            <a:ext cx="1323975" cy="447675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894262" y="2999931"/>
            <a:ext cx="1323975" cy="28575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903787" y="2295081"/>
            <a:ext cx="1323975" cy="28575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627937" y="1837881"/>
            <a:ext cx="1219200" cy="28575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31755" y="5133882"/>
            <a:ext cx="6261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</a:rPr>
              <a:t>Right click each box and Edit Text to write in the boxes</a:t>
            </a:r>
            <a:endParaRPr lang="en-GB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638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musculoskeletal </a:t>
            </a:r>
            <a:r>
              <a:rPr lang="en-GB" dirty="0" smtClean="0"/>
              <a:t>system: the warm 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Using your work booklet, describe what happens to the musculoskeletal system during your warm up.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Write in the first person (“during my pulse raiser” etc.)</a:t>
            </a:r>
          </a:p>
          <a:p>
            <a:r>
              <a:rPr lang="en-GB" b="1" dirty="0" smtClean="0">
                <a:solidFill>
                  <a:srgbClr val="0000FF"/>
                </a:solidFill>
              </a:rPr>
              <a:t>Then </a:t>
            </a:r>
            <a:r>
              <a:rPr lang="en-GB" b="1" u="sng" dirty="0" smtClean="0">
                <a:solidFill>
                  <a:srgbClr val="0000FF"/>
                </a:solidFill>
              </a:rPr>
              <a:t>explain why this happens/why this is important </a:t>
            </a:r>
            <a:r>
              <a:rPr lang="en-GB" b="1" dirty="0" smtClean="0">
                <a:solidFill>
                  <a:srgbClr val="0000FF"/>
                </a:solidFill>
              </a:rPr>
              <a:t>for preparing your body for your fitness training session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49279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musculoskeletal system</a:t>
            </a:r>
            <a:r>
              <a:rPr lang="en-GB" dirty="0" smtClean="0"/>
              <a:t>: My session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>
                <a:solidFill>
                  <a:srgbClr val="FF0000"/>
                </a:solidFill>
              </a:rPr>
              <a:t>Using your work booklet, describe what happens to the musculoskeletal system during your </a:t>
            </a:r>
            <a:r>
              <a:rPr lang="en-GB" b="1" dirty="0" smtClean="0">
                <a:solidFill>
                  <a:srgbClr val="FF0000"/>
                </a:solidFill>
              </a:rPr>
              <a:t>main sessions. Make sure that you talk about each type of session separately.</a:t>
            </a:r>
            <a:endParaRPr lang="en-GB" b="1" dirty="0">
              <a:solidFill>
                <a:srgbClr val="FF0000"/>
              </a:solidFill>
            </a:endParaRPr>
          </a:p>
          <a:p>
            <a:r>
              <a:rPr lang="en-GB" b="1" dirty="0">
                <a:solidFill>
                  <a:srgbClr val="FF0000"/>
                </a:solidFill>
              </a:rPr>
              <a:t>Write in the first person (“during my </a:t>
            </a:r>
            <a:r>
              <a:rPr lang="en-GB" b="1" dirty="0" smtClean="0">
                <a:solidFill>
                  <a:srgbClr val="FF0000"/>
                </a:solidFill>
              </a:rPr>
              <a:t>aerobic session on the treadmill” </a:t>
            </a:r>
            <a:r>
              <a:rPr lang="en-GB" b="1" dirty="0">
                <a:solidFill>
                  <a:srgbClr val="FF0000"/>
                </a:solidFill>
              </a:rPr>
              <a:t>etc.)</a:t>
            </a:r>
          </a:p>
          <a:p>
            <a:r>
              <a:rPr lang="en-GB" b="1" dirty="0" smtClean="0">
                <a:solidFill>
                  <a:srgbClr val="0000FF"/>
                </a:solidFill>
              </a:rPr>
              <a:t>For each point, </a:t>
            </a:r>
            <a:r>
              <a:rPr lang="en-GB" b="1" u="sng" dirty="0">
                <a:solidFill>
                  <a:srgbClr val="0000FF"/>
                </a:solidFill>
              </a:rPr>
              <a:t>explain why this happens/why this is important </a:t>
            </a:r>
            <a:r>
              <a:rPr lang="en-GB" b="1" dirty="0">
                <a:solidFill>
                  <a:srgbClr val="0000FF"/>
                </a:solidFill>
              </a:rPr>
              <a:t>for </a:t>
            </a:r>
            <a:r>
              <a:rPr lang="en-GB" b="1" dirty="0" smtClean="0">
                <a:solidFill>
                  <a:srgbClr val="0000FF"/>
                </a:solidFill>
              </a:rPr>
              <a:t>your progression through your fitness training programme</a:t>
            </a:r>
            <a:endParaRPr lang="en-GB" b="1" dirty="0">
              <a:solidFill>
                <a:srgbClr val="0000FF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07031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935972" cy="1499616"/>
          </a:xfrm>
        </p:spPr>
        <p:txBody>
          <a:bodyPr/>
          <a:lstStyle/>
          <a:p>
            <a:r>
              <a:rPr lang="en-GB" dirty="0"/>
              <a:t>The musculoskeletal system</a:t>
            </a:r>
            <a:r>
              <a:rPr lang="en-GB" dirty="0" smtClean="0"/>
              <a:t>: The cool down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Using your work booklet, describe what happens to the musculoskeletal system during your cool down.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Write in the first person (“when lowering my pulse” etc.)</a:t>
            </a:r>
          </a:p>
          <a:p>
            <a:r>
              <a:rPr lang="en-GB" b="1" dirty="0" smtClean="0">
                <a:solidFill>
                  <a:srgbClr val="0000FF"/>
                </a:solidFill>
              </a:rPr>
              <a:t>Then </a:t>
            </a:r>
            <a:r>
              <a:rPr lang="en-GB" b="1" u="sng" dirty="0" smtClean="0">
                <a:solidFill>
                  <a:srgbClr val="0000FF"/>
                </a:solidFill>
              </a:rPr>
              <a:t>explain why this happens/why this is important </a:t>
            </a:r>
            <a:r>
              <a:rPr lang="en-GB" b="1" dirty="0" smtClean="0">
                <a:solidFill>
                  <a:srgbClr val="0000FF"/>
                </a:solidFill>
              </a:rPr>
              <a:t>following a training session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3588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rteries carry blood away from the heart (except for the pulmonary artery)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001" y="702039"/>
            <a:ext cx="7277100" cy="574484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96" y="548472"/>
            <a:ext cx="9720072" cy="1499616"/>
          </a:xfrm>
        </p:spPr>
        <p:txBody>
          <a:bodyPr/>
          <a:lstStyle/>
          <a:p>
            <a:r>
              <a:rPr lang="en-GB" dirty="0" smtClean="0"/>
              <a:t>The cardiovascular system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9402624" y="1633791"/>
            <a:ext cx="1785447" cy="96415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6" name="Rectangle 5"/>
          <p:cNvSpPr/>
          <p:nvPr/>
        </p:nvSpPr>
        <p:spPr>
          <a:xfrm>
            <a:off x="10079449" y="2631791"/>
            <a:ext cx="1680751" cy="435516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7" name="Rectangle 6"/>
          <p:cNvSpPr/>
          <p:nvPr/>
        </p:nvSpPr>
        <p:spPr>
          <a:xfrm>
            <a:off x="3108230" y="2467002"/>
            <a:ext cx="2289722" cy="600305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8" name="Rectangle 7"/>
          <p:cNvSpPr/>
          <p:nvPr/>
        </p:nvSpPr>
        <p:spPr>
          <a:xfrm>
            <a:off x="3043415" y="3162245"/>
            <a:ext cx="1932631" cy="435516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9" name="Rectangle 8"/>
          <p:cNvSpPr/>
          <p:nvPr/>
        </p:nvSpPr>
        <p:spPr>
          <a:xfrm>
            <a:off x="2882902" y="3715041"/>
            <a:ext cx="2253659" cy="435516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0" name="Rectangle 9"/>
          <p:cNvSpPr/>
          <p:nvPr/>
        </p:nvSpPr>
        <p:spPr>
          <a:xfrm>
            <a:off x="9645729" y="3152798"/>
            <a:ext cx="2114471" cy="435516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631656" y="3707654"/>
            <a:ext cx="2128544" cy="435516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545235" y="4211646"/>
            <a:ext cx="2275532" cy="435516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52451" y="5264714"/>
            <a:ext cx="6261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</a:rPr>
              <a:t>Right click each box and Edit Text to write in the boxes</a:t>
            </a:r>
            <a:endParaRPr lang="en-GB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0243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cardiovascular system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9873024"/>
              </p:ext>
            </p:extLst>
          </p:nvPr>
        </p:nvGraphicFramePr>
        <p:xfrm>
          <a:off x="914400" y="1943098"/>
          <a:ext cx="10223500" cy="45339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42572">
                  <a:extLst>
                    <a:ext uri="{9D8B030D-6E8A-4147-A177-3AD203B41FA5}">
                      <a16:colId xmlns:a16="http://schemas.microsoft.com/office/drawing/2014/main" val="1672108960"/>
                    </a:ext>
                  </a:extLst>
                </a:gridCol>
                <a:gridCol w="7880928">
                  <a:extLst>
                    <a:ext uri="{9D8B030D-6E8A-4147-A177-3AD203B41FA5}">
                      <a16:colId xmlns:a16="http://schemas.microsoft.com/office/drawing/2014/main" val="4161374216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r>
                        <a:rPr lang="en-GB" cap="all" baseline="0" dirty="0" smtClean="0"/>
                        <a:t>Part of the Heart</a:t>
                      </a:r>
                      <a:endParaRPr lang="en-GB" cap="all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cap="all" baseline="0" dirty="0" smtClean="0"/>
                        <a:t>Structure and Function</a:t>
                      </a:r>
                      <a:endParaRPr lang="en-GB" cap="all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7395294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r>
                        <a:rPr lang="en-GB" dirty="0" smtClean="0"/>
                        <a:t>Atria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8581526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r>
                        <a:rPr lang="en-GB" dirty="0" smtClean="0"/>
                        <a:t>Ventricles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8952435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r>
                        <a:rPr lang="en-GB" dirty="0" smtClean="0"/>
                        <a:t>Aorta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3649319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r>
                        <a:rPr lang="en-GB" dirty="0" smtClean="0"/>
                        <a:t>Vena Cava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3355686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r>
                        <a:rPr lang="en-GB" dirty="0" smtClean="0"/>
                        <a:t>Pulmonary</a:t>
                      </a:r>
                      <a:r>
                        <a:rPr lang="en-GB" baseline="0" dirty="0" smtClean="0"/>
                        <a:t> Artery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3586875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r>
                        <a:rPr lang="en-GB" dirty="0" smtClean="0"/>
                        <a:t>Pulmonary Vein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87334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70986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901" y="1422401"/>
            <a:ext cx="7065962" cy="49050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respiratory system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942538" y="1672798"/>
            <a:ext cx="1983725" cy="412034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5" name="Rectangle 4"/>
          <p:cNvSpPr/>
          <p:nvPr/>
        </p:nvSpPr>
        <p:spPr>
          <a:xfrm>
            <a:off x="9655873" y="2940259"/>
            <a:ext cx="1945577" cy="412034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6" name="Rectangle 5"/>
          <p:cNvSpPr/>
          <p:nvPr/>
        </p:nvSpPr>
        <p:spPr>
          <a:xfrm>
            <a:off x="9898582" y="3546829"/>
            <a:ext cx="2136320" cy="412034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7" name="Rectangle 6"/>
          <p:cNvSpPr/>
          <p:nvPr/>
        </p:nvSpPr>
        <p:spPr>
          <a:xfrm>
            <a:off x="9898582" y="4377455"/>
            <a:ext cx="2034590" cy="412034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8" name="Rectangle 7"/>
          <p:cNvSpPr/>
          <p:nvPr/>
        </p:nvSpPr>
        <p:spPr>
          <a:xfrm>
            <a:off x="6602592" y="5930984"/>
            <a:ext cx="2352495" cy="412034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9" name="Rectangle 8"/>
          <p:cNvSpPr/>
          <p:nvPr/>
        </p:nvSpPr>
        <p:spPr>
          <a:xfrm>
            <a:off x="3438592" y="4119562"/>
            <a:ext cx="1932861" cy="412034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0" name="Rectangle 9"/>
          <p:cNvSpPr/>
          <p:nvPr/>
        </p:nvSpPr>
        <p:spPr>
          <a:xfrm>
            <a:off x="3387727" y="2868443"/>
            <a:ext cx="2047306" cy="38976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06312" y="5995297"/>
            <a:ext cx="6261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</a:rPr>
              <a:t>Right click each box and Edit Text to write in the boxes</a:t>
            </a:r>
            <a:endParaRPr lang="en-GB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7608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cardiorespiratory system: the warm 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>
                <a:solidFill>
                  <a:srgbClr val="FF0000"/>
                </a:solidFill>
              </a:rPr>
              <a:t>Using your work booklet, describe what happens to the </a:t>
            </a:r>
            <a:r>
              <a:rPr lang="en-GB" b="1" dirty="0" smtClean="0">
                <a:solidFill>
                  <a:srgbClr val="FF0000"/>
                </a:solidFill>
              </a:rPr>
              <a:t>cardiorespiratory system </a:t>
            </a:r>
            <a:r>
              <a:rPr lang="en-GB" b="1" dirty="0">
                <a:solidFill>
                  <a:srgbClr val="FF0000"/>
                </a:solidFill>
              </a:rPr>
              <a:t>during your warm up.</a:t>
            </a:r>
          </a:p>
          <a:p>
            <a:r>
              <a:rPr lang="en-GB" b="1" dirty="0">
                <a:solidFill>
                  <a:srgbClr val="FF0000"/>
                </a:solidFill>
              </a:rPr>
              <a:t>Write in the first person (“during my pulse raiser” etc.)</a:t>
            </a:r>
          </a:p>
          <a:p>
            <a:r>
              <a:rPr lang="en-GB" b="1" dirty="0">
                <a:solidFill>
                  <a:srgbClr val="0000FF"/>
                </a:solidFill>
              </a:rPr>
              <a:t>Then </a:t>
            </a:r>
            <a:r>
              <a:rPr lang="en-GB" b="1" u="sng" dirty="0">
                <a:solidFill>
                  <a:srgbClr val="0000FF"/>
                </a:solidFill>
              </a:rPr>
              <a:t>explain why this happens/why this is important </a:t>
            </a:r>
            <a:r>
              <a:rPr lang="en-GB" b="1" dirty="0">
                <a:solidFill>
                  <a:srgbClr val="0000FF"/>
                </a:solidFill>
              </a:rPr>
              <a:t>for preparing your body for your fitness training session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41376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923272" cy="1499616"/>
          </a:xfrm>
        </p:spPr>
        <p:txBody>
          <a:bodyPr/>
          <a:lstStyle/>
          <a:p>
            <a:r>
              <a:rPr lang="en-GB" dirty="0"/>
              <a:t>The cardiorespiratory system</a:t>
            </a:r>
            <a:r>
              <a:rPr lang="en-GB" dirty="0" smtClean="0"/>
              <a:t>: my session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>
                <a:solidFill>
                  <a:srgbClr val="FF0000"/>
                </a:solidFill>
              </a:rPr>
              <a:t>Using your work booklet, describe what happens to the cardiorespiratory </a:t>
            </a:r>
            <a:r>
              <a:rPr lang="en-GB" b="1" dirty="0" smtClean="0">
                <a:solidFill>
                  <a:srgbClr val="FF0000"/>
                </a:solidFill>
              </a:rPr>
              <a:t>during </a:t>
            </a:r>
            <a:r>
              <a:rPr lang="en-GB" b="1" dirty="0">
                <a:solidFill>
                  <a:srgbClr val="FF0000"/>
                </a:solidFill>
              </a:rPr>
              <a:t>your main sessions. Make sure that you talk about each type of session separately.</a:t>
            </a:r>
          </a:p>
          <a:p>
            <a:r>
              <a:rPr lang="en-GB" b="1" dirty="0">
                <a:solidFill>
                  <a:srgbClr val="FF0000"/>
                </a:solidFill>
              </a:rPr>
              <a:t>Write in the first person (“during my aerobic session on the treadmill” etc.)</a:t>
            </a:r>
          </a:p>
          <a:p>
            <a:r>
              <a:rPr lang="en-GB" b="1" dirty="0">
                <a:solidFill>
                  <a:srgbClr val="0000FF"/>
                </a:solidFill>
              </a:rPr>
              <a:t>For each point, </a:t>
            </a:r>
            <a:r>
              <a:rPr lang="en-GB" b="1" u="sng" dirty="0">
                <a:solidFill>
                  <a:srgbClr val="0000FF"/>
                </a:solidFill>
              </a:rPr>
              <a:t>explain why this happens/why this is important </a:t>
            </a:r>
            <a:r>
              <a:rPr lang="en-GB" b="1" dirty="0">
                <a:solidFill>
                  <a:srgbClr val="0000FF"/>
                </a:solidFill>
              </a:rPr>
              <a:t>for your progression through your fitness training programme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38599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291572" cy="1499616"/>
          </a:xfrm>
        </p:spPr>
        <p:txBody>
          <a:bodyPr/>
          <a:lstStyle/>
          <a:p>
            <a:r>
              <a:rPr lang="en-GB" dirty="0"/>
              <a:t>The cardiorespiratory system</a:t>
            </a:r>
            <a:r>
              <a:rPr lang="en-GB" dirty="0" smtClean="0"/>
              <a:t>: the cool down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>
                <a:solidFill>
                  <a:srgbClr val="FF0000"/>
                </a:solidFill>
              </a:rPr>
              <a:t>Using your work booklet, describe what happens to the </a:t>
            </a:r>
            <a:r>
              <a:rPr lang="en-GB" b="1" dirty="0" smtClean="0">
                <a:solidFill>
                  <a:srgbClr val="FF0000"/>
                </a:solidFill>
              </a:rPr>
              <a:t>cardiorespiratory </a:t>
            </a:r>
            <a:r>
              <a:rPr lang="en-GB" b="1" dirty="0">
                <a:solidFill>
                  <a:srgbClr val="FF0000"/>
                </a:solidFill>
              </a:rPr>
              <a:t>system during your cool down.</a:t>
            </a:r>
          </a:p>
          <a:p>
            <a:r>
              <a:rPr lang="en-GB" b="1" dirty="0">
                <a:solidFill>
                  <a:srgbClr val="FF0000"/>
                </a:solidFill>
              </a:rPr>
              <a:t>Write in the first person (“when lowering my pulse” etc.)</a:t>
            </a:r>
          </a:p>
          <a:p>
            <a:r>
              <a:rPr lang="en-GB" b="1" dirty="0">
                <a:solidFill>
                  <a:srgbClr val="0000FF"/>
                </a:solidFill>
              </a:rPr>
              <a:t>Then </a:t>
            </a:r>
            <a:r>
              <a:rPr lang="en-GB" b="1" u="sng" dirty="0">
                <a:solidFill>
                  <a:srgbClr val="0000FF"/>
                </a:solidFill>
              </a:rPr>
              <a:t>explain why this happens/why this is important </a:t>
            </a:r>
            <a:r>
              <a:rPr lang="en-GB" b="1" dirty="0">
                <a:solidFill>
                  <a:srgbClr val="0000FF"/>
                </a:solidFill>
              </a:rPr>
              <a:t>following a training session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0970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human skeleton</a:t>
            </a:r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77" t="23433" r="45628" b="9552"/>
          <a:stretch>
            <a:fillRect/>
          </a:stretch>
        </p:blipFill>
        <p:spPr bwMode="auto">
          <a:xfrm>
            <a:off x="6778942" y="130175"/>
            <a:ext cx="3306445" cy="65722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" name="Straight Connector 4"/>
          <p:cNvCxnSpPr/>
          <p:nvPr/>
        </p:nvCxnSpPr>
        <p:spPr>
          <a:xfrm flipV="1">
            <a:off x="8685212" y="450850"/>
            <a:ext cx="723900" cy="36195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 flipV="1">
            <a:off x="7294562" y="1289050"/>
            <a:ext cx="647700" cy="5810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8904287" y="1478915"/>
            <a:ext cx="62865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847137" y="2374900"/>
            <a:ext cx="847725" cy="9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8847137" y="2384425"/>
            <a:ext cx="809625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8885237" y="2393950"/>
            <a:ext cx="714375" cy="476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 flipV="1">
            <a:off x="7151052" y="2193925"/>
            <a:ext cx="1304925" cy="19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9113202" y="5365750"/>
            <a:ext cx="1038225" cy="952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9351962" y="327025"/>
            <a:ext cx="1628775" cy="28575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722937" y="1041400"/>
            <a:ext cx="1628775" cy="28575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5" name="Rectangle 14"/>
          <p:cNvSpPr/>
          <p:nvPr/>
        </p:nvSpPr>
        <p:spPr>
          <a:xfrm>
            <a:off x="9547225" y="1336040"/>
            <a:ext cx="1628775" cy="28575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656762" y="2212975"/>
            <a:ext cx="1628775" cy="28575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0180637" y="3536950"/>
            <a:ext cx="1628775" cy="28575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0171112" y="4441825"/>
            <a:ext cx="1628775" cy="28575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799637" y="4908550"/>
            <a:ext cx="1628775" cy="28575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570537" y="2041525"/>
            <a:ext cx="1628775" cy="28575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389562" y="2451100"/>
            <a:ext cx="1628775" cy="28575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132387" y="3146425"/>
            <a:ext cx="1628775" cy="28575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132387" y="3575050"/>
            <a:ext cx="1628775" cy="28575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0123487" y="5260975"/>
            <a:ext cx="1628775" cy="28575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5" name="Rectangle 24"/>
          <p:cNvSpPr/>
          <p:nvPr/>
        </p:nvSpPr>
        <p:spPr>
          <a:xfrm>
            <a:off x="9647237" y="5622925"/>
            <a:ext cx="1628775" cy="28575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47700" y="4727575"/>
            <a:ext cx="6261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</a:rPr>
              <a:t>Right click each box and Edit Text to write in the boxes</a:t>
            </a:r>
            <a:endParaRPr lang="en-GB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027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human skeleton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2374823"/>
              </p:ext>
            </p:extLst>
          </p:nvPr>
        </p:nvGraphicFramePr>
        <p:xfrm>
          <a:off x="1023938" y="2286000"/>
          <a:ext cx="9720262" cy="356869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720262">
                  <a:extLst>
                    <a:ext uri="{9D8B030D-6E8A-4147-A177-3AD203B41FA5}">
                      <a16:colId xmlns:a16="http://schemas.microsoft.com/office/drawing/2014/main" val="3426729056"/>
                    </a:ext>
                  </a:extLst>
                </a:gridCol>
              </a:tblGrid>
              <a:tr h="779459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FUNCTIONS</a:t>
                      </a:r>
                      <a:r>
                        <a:rPr lang="en-GB" sz="2800" baseline="0" dirty="0" smtClean="0"/>
                        <a:t> OF THE SKELETON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5849349"/>
                  </a:ext>
                </a:extLst>
              </a:tr>
              <a:tr h="557848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1638207"/>
                  </a:ext>
                </a:extLst>
              </a:tr>
              <a:tr h="557848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3816855"/>
                  </a:ext>
                </a:extLst>
              </a:tr>
              <a:tr h="557848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2732818"/>
                  </a:ext>
                </a:extLst>
              </a:tr>
              <a:tr h="557848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6156090"/>
                  </a:ext>
                </a:extLst>
              </a:tr>
              <a:tr h="55784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4195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7943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jOINTS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u="sng" dirty="0" smtClean="0">
                <a:solidFill>
                  <a:srgbClr val="FF0000"/>
                </a:solidFill>
              </a:rPr>
              <a:t>Define what a joint is</a:t>
            </a: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b="1" u="sng" dirty="0" smtClean="0">
                <a:solidFill>
                  <a:srgbClr val="FF0000"/>
                </a:solidFill>
              </a:rPr>
              <a:t>What is a synovial joint?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6940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Synovial joints</a:t>
            </a:r>
            <a:endParaRPr lang="en-GB" dirty="0"/>
          </a:p>
        </p:txBody>
      </p:sp>
      <p:pic>
        <p:nvPicPr>
          <p:cNvPr id="4" name="Picture 3" descr="See the source image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14"/>
          <a:stretch/>
        </p:blipFill>
        <p:spPr bwMode="auto">
          <a:xfrm>
            <a:off x="3886199" y="1613058"/>
            <a:ext cx="4970780" cy="397097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tangle 4"/>
          <p:cNvSpPr/>
          <p:nvPr/>
        </p:nvSpPr>
        <p:spPr>
          <a:xfrm>
            <a:off x="7342822" y="2084832"/>
            <a:ext cx="2572512" cy="1210698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6" name="Rectangle 5"/>
          <p:cNvSpPr/>
          <p:nvPr/>
        </p:nvSpPr>
        <p:spPr>
          <a:xfrm>
            <a:off x="2095501" y="2425700"/>
            <a:ext cx="2576512" cy="1253807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7" name="Rectangle 6"/>
          <p:cNvSpPr/>
          <p:nvPr/>
        </p:nvSpPr>
        <p:spPr>
          <a:xfrm>
            <a:off x="1790701" y="4133025"/>
            <a:ext cx="2976561" cy="1321118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8" name="Rectangle 7"/>
          <p:cNvSpPr/>
          <p:nvPr/>
        </p:nvSpPr>
        <p:spPr>
          <a:xfrm>
            <a:off x="7534084" y="4455753"/>
            <a:ext cx="2714816" cy="1271947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9" name="Rectangle 8"/>
          <p:cNvSpPr/>
          <p:nvPr/>
        </p:nvSpPr>
        <p:spPr>
          <a:xfrm>
            <a:off x="7534084" y="3331447"/>
            <a:ext cx="3603816" cy="980636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43000" y="5727700"/>
            <a:ext cx="78915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Please label the joint below and describe what each part </a:t>
            </a:r>
            <a:r>
              <a:rPr lang="en-GB" sz="2400" dirty="0" smtClean="0">
                <a:solidFill>
                  <a:srgbClr val="FF0000"/>
                </a:solidFill>
              </a:rPr>
              <a:t>does</a:t>
            </a:r>
          </a:p>
          <a:p>
            <a:r>
              <a:rPr lang="en-GB" sz="2400" b="1" dirty="0">
                <a:solidFill>
                  <a:srgbClr val="FF0000"/>
                </a:solidFill>
              </a:rPr>
              <a:t>Right click each box and Edit Text to write in the </a:t>
            </a:r>
            <a:r>
              <a:rPr lang="en-GB" sz="2400" b="1" dirty="0" smtClean="0">
                <a:solidFill>
                  <a:srgbClr val="FF0000"/>
                </a:solidFill>
              </a:rPr>
              <a:t>boxes</a:t>
            </a:r>
            <a:endParaRPr lang="en-GB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437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Types of synovial joint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765300"/>
            <a:ext cx="9720071" cy="4622800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Describe each type of joint and where it is found in the body</a:t>
            </a:r>
          </a:p>
          <a:p>
            <a:r>
              <a:rPr lang="en-GB" b="1" u="sng" dirty="0" smtClean="0"/>
              <a:t>Hinge joint</a:t>
            </a:r>
          </a:p>
          <a:p>
            <a:pPr marL="0" indent="0">
              <a:buNone/>
            </a:pPr>
            <a:endParaRPr lang="en-GB" b="1" u="sng" dirty="0" smtClean="0">
              <a:solidFill>
                <a:srgbClr val="FF0000"/>
              </a:solidFill>
            </a:endParaRPr>
          </a:p>
          <a:p>
            <a:r>
              <a:rPr lang="en-GB" b="1" u="sng" dirty="0" smtClean="0">
                <a:solidFill>
                  <a:srgbClr val="FF0000"/>
                </a:solidFill>
              </a:rPr>
              <a:t> </a:t>
            </a:r>
            <a:r>
              <a:rPr lang="en-GB" b="1" u="sng" dirty="0" smtClean="0"/>
              <a:t>Ball and socket </a:t>
            </a:r>
            <a:r>
              <a:rPr lang="en-GB" b="1" u="sng" dirty="0"/>
              <a:t>joint</a:t>
            </a:r>
          </a:p>
          <a:p>
            <a:endParaRPr lang="en-GB" dirty="0">
              <a:solidFill>
                <a:srgbClr val="FF0000"/>
              </a:solidFill>
            </a:endParaRPr>
          </a:p>
          <a:p>
            <a:r>
              <a:rPr lang="en-GB" b="1" u="sng" dirty="0" smtClean="0"/>
              <a:t>Pivot </a:t>
            </a:r>
            <a:r>
              <a:rPr lang="en-GB" b="1" u="sng" dirty="0"/>
              <a:t>joint</a:t>
            </a:r>
          </a:p>
          <a:p>
            <a:endParaRPr lang="en-GB" dirty="0">
              <a:solidFill>
                <a:srgbClr val="FF0000"/>
              </a:solidFill>
            </a:endParaRPr>
          </a:p>
          <a:p>
            <a:r>
              <a:rPr lang="en-GB" b="1" u="sng" dirty="0" err="1" smtClean="0"/>
              <a:t>Condyloid</a:t>
            </a:r>
            <a:r>
              <a:rPr lang="en-GB" b="1" u="sng" dirty="0" smtClean="0"/>
              <a:t> </a:t>
            </a:r>
            <a:r>
              <a:rPr lang="en-GB" b="1" u="sng" dirty="0"/>
              <a:t>joint</a:t>
            </a:r>
          </a:p>
          <a:p>
            <a:endParaRPr lang="en-GB" dirty="0">
              <a:solidFill>
                <a:srgbClr val="FF0000"/>
              </a:solidFill>
            </a:endParaRPr>
          </a:p>
          <a:p>
            <a:endParaRPr lang="en-GB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b="1" u="sng" dirty="0"/>
          </a:p>
          <a:p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2646781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Synovial Joints in action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Introduce this section by saying that synovial joints play a big part in performing sporting movements successfully.</a:t>
            </a:r>
          </a:p>
          <a:p>
            <a:r>
              <a:rPr lang="en-GB" b="1" u="sng" dirty="0" smtClean="0">
                <a:solidFill>
                  <a:srgbClr val="FF0000"/>
                </a:solidFill>
              </a:rPr>
              <a:t>Include one of the examples from your work booklet here- include picture (should not be your own sport)</a:t>
            </a:r>
            <a:endParaRPr lang="en-GB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768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Synovial Joints in action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u="sng" dirty="0" smtClean="0">
                <a:solidFill>
                  <a:srgbClr val="FF0000"/>
                </a:solidFill>
              </a:rPr>
              <a:t>Include another example from your work booklet here- include picture (should not be your own sport)</a:t>
            </a:r>
            <a:endParaRPr lang="en-GB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115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Synovial Joints in action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u="sng" dirty="0" smtClean="0">
                <a:solidFill>
                  <a:srgbClr val="FF0000"/>
                </a:solidFill>
              </a:rPr>
              <a:t>Include examples of what synovial joints you use in your own sport and how they move/work during key movements- include a picture of the sport</a:t>
            </a:r>
            <a:endParaRPr lang="en-GB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5904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34</TotalTime>
  <Words>609</Words>
  <Application>Microsoft Office PowerPoint</Application>
  <PresentationFormat>Widescreen</PresentationFormat>
  <Paragraphs>115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Calibri</vt:lpstr>
      <vt:lpstr>Times New Roman</vt:lpstr>
      <vt:lpstr>Tw Cen MT</vt:lpstr>
      <vt:lpstr>Tw Cen MT Condensed</vt:lpstr>
      <vt:lpstr>Wingdings 3</vt:lpstr>
      <vt:lpstr>Integral</vt:lpstr>
      <vt:lpstr>Unit 3 Applying the principles of personal training</vt:lpstr>
      <vt:lpstr>The human skeleton</vt:lpstr>
      <vt:lpstr>The human skeleton</vt:lpstr>
      <vt:lpstr>jOINTS</vt:lpstr>
      <vt:lpstr>Synovial joints</vt:lpstr>
      <vt:lpstr>Types of synovial joint</vt:lpstr>
      <vt:lpstr>Synovial Joints in action</vt:lpstr>
      <vt:lpstr>Synovial Joints in action</vt:lpstr>
      <vt:lpstr>Synovial Joints in action</vt:lpstr>
      <vt:lpstr>The musculoskeletal system</vt:lpstr>
      <vt:lpstr>The musculoskeletal system: the warm up</vt:lpstr>
      <vt:lpstr>The musculoskeletal system: My session</vt:lpstr>
      <vt:lpstr>The musculoskeletal system: The cool down</vt:lpstr>
      <vt:lpstr>The cardiovascular system</vt:lpstr>
      <vt:lpstr>The cardiovascular system</vt:lpstr>
      <vt:lpstr>The respiratory system</vt:lpstr>
      <vt:lpstr>The cardiorespiratory system: the warm up</vt:lpstr>
      <vt:lpstr>The cardiorespiratory system: my session</vt:lpstr>
      <vt:lpstr>The cardiorespiratory system: the cool down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 Applying the principles of personal training</dc:title>
  <dc:creator>Amy Johnson</dc:creator>
  <cp:lastModifiedBy>Amy Johnson</cp:lastModifiedBy>
  <cp:revision>5</cp:revision>
  <dcterms:created xsi:type="dcterms:W3CDTF">2018-09-12T08:23:46Z</dcterms:created>
  <dcterms:modified xsi:type="dcterms:W3CDTF">2018-09-12T08:58:23Z</dcterms:modified>
</cp:coreProperties>
</file>