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9" r:id="rId4"/>
    <p:sldId id="270" r:id="rId5"/>
    <p:sldId id="258" r:id="rId6"/>
    <p:sldId id="271" r:id="rId7"/>
    <p:sldId id="259" r:id="rId8"/>
    <p:sldId id="272" r:id="rId9"/>
    <p:sldId id="273" r:id="rId10"/>
    <p:sldId id="260" r:id="rId11"/>
    <p:sldId id="261" r:id="rId12"/>
    <p:sldId id="262" r:id="rId13"/>
    <p:sldId id="263" r:id="rId14"/>
    <p:sldId id="264" r:id="rId15"/>
    <p:sldId id="27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33C82-D7F8-4276-9D1F-F814B70A3776}" type="datetimeFigureOut">
              <a:rPr lang="en-GB" smtClean="0"/>
              <a:t>12/09/2018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875FC-7DD6-4B1C-85AA-28696BD3D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197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 Applying the principles of personal training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400" b="1" dirty="0" smtClean="0"/>
              <a:t>The effect my fitness training has on the musculoskeletal and cardiorespiratory systems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263161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HT%20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4122" y="1329246"/>
            <a:ext cx="4331970" cy="513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488" y="481140"/>
            <a:ext cx="9720072" cy="1499616"/>
          </a:xfrm>
        </p:spPr>
        <p:txBody>
          <a:bodyPr/>
          <a:lstStyle/>
          <a:p>
            <a:r>
              <a:rPr lang="en-GB" dirty="0" smtClean="0"/>
              <a:t>The musculoskeletal system</a:t>
            </a:r>
            <a:endParaRPr lang="en-GB" dirty="0"/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6115367" y="2488121"/>
            <a:ext cx="923925" cy="10160"/>
          </a:xfrm>
          <a:prstGeom prst="straightConnector1">
            <a:avLst/>
          </a:prstGeom>
          <a:noFill/>
          <a:ln w="9525">
            <a:solidFill>
              <a:srgbClr val="00B05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H="1">
            <a:off x="9582467" y="2655126"/>
            <a:ext cx="762000" cy="219710"/>
          </a:xfrm>
          <a:prstGeom prst="straightConnector1">
            <a:avLst/>
          </a:prstGeom>
          <a:noFill/>
          <a:ln w="9525">
            <a:solidFill>
              <a:srgbClr val="00B05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H="1" flipV="1">
            <a:off x="9553892" y="4510596"/>
            <a:ext cx="638175" cy="751205"/>
          </a:xfrm>
          <a:prstGeom prst="straightConnector1">
            <a:avLst/>
          </a:prstGeom>
          <a:noFill/>
          <a:ln w="9525">
            <a:solidFill>
              <a:schemeClr val="accent5">
                <a:lumMod val="100000"/>
                <a:lumOff val="0"/>
              </a:schemeClr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flipV="1">
            <a:off x="6191567" y="3408236"/>
            <a:ext cx="723900" cy="257175"/>
          </a:xfrm>
          <a:prstGeom prst="straightConnector1">
            <a:avLst/>
          </a:prstGeom>
          <a:noFill/>
          <a:ln w="9525">
            <a:solidFill>
              <a:srgbClr val="00B05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H="1" flipV="1">
            <a:off x="9560877" y="3904171"/>
            <a:ext cx="590550" cy="790575"/>
          </a:xfrm>
          <a:prstGeom prst="straightConnector1">
            <a:avLst/>
          </a:prstGeom>
          <a:noFill/>
          <a:ln w="9525">
            <a:solidFill>
              <a:srgbClr val="00B05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H="1">
            <a:off x="9858692" y="3041206"/>
            <a:ext cx="704850" cy="1968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5877242" y="3041206"/>
            <a:ext cx="800100" cy="19685"/>
          </a:xfrm>
          <a:prstGeom prst="straightConnector1">
            <a:avLst/>
          </a:prstGeom>
          <a:noFill/>
          <a:ln w="9525">
            <a:solidFill>
              <a:srgbClr val="7030A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flipV="1">
            <a:off x="6096317" y="4318826"/>
            <a:ext cx="828675" cy="889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H="1" flipV="1">
            <a:off x="9496742" y="5506911"/>
            <a:ext cx="638175" cy="751205"/>
          </a:xfrm>
          <a:prstGeom prst="straightConnector1">
            <a:avLst/>
          </a:prstGeom>
          <a:noFill/>
          <a:ln w="9525">
            <a:solidFill>
              <a:srgbClr val="7030A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V="1">
            <a:off x="6391592" y="5382451"/>
            <a:ext cx="581025" cy="84772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10304462" y="2495106"/>
            <a:ext cx="149542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304462" y="2655888"/>
            <a:ext cx="149542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90162" y="5104956"/>
            <a:ext cx="149542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33012" y="6095556"/>
            <a:ext cx="149542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161587" y="4485831"/>
            <a:ext cx="149542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60962" y="6200331"/>
            <a:ext cx="149542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41887" y="4200081"/>
            <a:ext cx="13239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51412" y="3627946"/>
            <a:ext cx="1323975" cy="44767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94262" y="2999931"/>
            <a:ext cx="13239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03787" y="2295081"/>
            <a:ext cx="13239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627937" y="1837881"/>
            <a:ext cx="1219200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1755" y="5133882"/>
            <a:ext cx="6261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Right click each box and Edit Text to write in the boxes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3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musculoskeletal </a:t>
            </a:r>
            <a:r>
              <a:rPr lang="en-GB" dirty="0" smtClean="0"/>
              <a:t>system: the warm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Using your work booklet, describe what happens to the musculoskeletal system during your warm up.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Write in the first person (“during my pulse raiser” etc.)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Then </a:t>
            </a:r>
            <a:r>
              <a:rPr lang="en-GB" b="1" u="sng" dirty="0" smtClean="0">
                <a:solidFill>
                  <a:srgbClr val="0000FF"/>
                </a:solidFill>
              </a:rPr>
              <a:t>explain why this happens/why this is important </a:t>
            </a:r>
            <a:r>
              <a:rPr lang="en-GB" b="1" dirty="0" smtClean="0">
                <a:solidFill>
                  <a:srgbClr val="0000FF"/>
                </a:solidFill>
              </a:rPr>
              <a:t>for preparing your body for your fitness training session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927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musculoskeletal system</a:t>
            </a:r>
            <a:r>
              <a:rPr lang="en-GB" dirty="0" smtClean="0"/>
              <a:t>: My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Using your work booklet, describe what happens to the musculoskeletal system during your </a:t>
            </a:r>
            <a:r>
              <a:rPr lang="en-GB" b="1" dirty="0" smtClean="0">
                <a:solidFill>
                  <a:srgbClr val="FF0000"/>
                </a:solidFill>
              </a:rPr>
              <a:t>main sessions. Make sure that you talk about each type of session separately.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Write in the first person (“during my </a:t>
            </a:r>
            <a:r>
              <a:rPr lang="en-GB" b="1" dirty="0" smtClean="0">
                <a:solidFill>
                  <a:srgbClr val="FF0000"/>
                </a:solidFill>
              </a:rPr>
              <a:t>aerobic session on the treadmill” </a:t>
            </a:r>
            <a:r>
              <a:rPr lang="en-GB" b="1" dirty="0">
                <a:solidFill>
                  <a:srgbClr val="FF0000"/>
                </a:solidFill>
              </a:rPr>
              <a:t>etc.)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For each point, </a:t>
            </a:r>
            <a:r>
              <a:rPr lang="en-GB" b="1" u="sng" dirty="0">
                <a:solidFill>
                  <a:srgbClr val="0000FF"/>
                </a:solidFill>
              </a:rPr>
              <a:t>explain why this happens/why this is important </a:t>
            </a:r>
            <a:r>
              <a:rPr lang="en-GB" b="1" dirty="0">
                <a:solidFill>
                  <a:srgbClr val="0000FF"/>
                </a:solidFill>
              </a:rPr>
              <a:t>for </a:t>
            </a:r>
            <a:r>
              <a:rPr lang="en-GB" b="1" dirty="0" smtClean="0">
                <a:solidFill>
                  <a:srgbClr val="0000FF"/>
                </a:solidFill>
              </a:rPr>
              <a:t>your progression through your fitness training programme</a:t>
            </a:r>
            <a:endParaRPr lang="en-GB" b="1" dirty="0">
              <a:solidFill>
                <a:srgbClr val="0000FF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703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935972" cy="1499616"/>
          </a:xfrm>
        </p:spPr>
        <p:txBody>
          <a:bodyPr/>
          <a:lstStyle/>
          <a:p>
            <a:r>
              <a:rPr lang="en-GB" dirty="0"/>
              <a:t>The musculoskeletal system</a:t>
            </a:r>
            <a:r>
              <a:rPr lang="en-GB" dirty="0" smtClean="0"/>
              <a:t>: The cool down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Using your work booklet, describe what happens to the musculoskeletal system during your cool down.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Write in the first person (“when lowering my pulse” etc.)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Then </a:t>
            </a:r>
            <a:r>
              <a:rPr lang="en-GB" b="1" u="sng" dirty="0" smtClean="0">
                <a:solidFill>
                  <a:srgbClr val="0000FF"/>
                </a:solidFill>
              </a:rPr>
              <a:t>explain why this happens/why this is important </a:t>
            </a:r>
            <a:r>
              <a:rPr lang="en-GB" b="1" dirty="0" smtClean="0">
                <a:solidFill>
                  <a:srgbClr val="0000FF"/>
                </a:solidFill>
              </a:rPr>
              <a:t>following a training session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58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teries carry blood away from the heart (except for the pulmonary artery)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1" y="702039"/>
            <a:ext cx="7277100" cy="57448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96" y="548472"/>
            <a:ext cx="9720072" cy="1499616"/>
          </a:xfrm>
        </p:spPr>
        <p:txBody>
          <a:bodyPr/>
          <a:lstStyle/>
          <a:p>
            <a:r>
              <a:rPr lang="en-GB" dirty="0" smtClean="0"/>
              <a:t>The cardiovascular system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9402624" y="1633791"/>
            <a:ext cx="1785447" cy="964151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79449" y="2631791"/>
            <a:ext cx="1680751" cy="4355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3108230" y="2467002"/>
            <a:ext cx="2289722" cy="60030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3415" y="3162245"/>
            <a:ext cx="1932631" cy="4355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2882902" y="3715041"/>
            <a:ext cx="2253659" cy="4355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9645729" y="3152798"/>
            <a:ext cx="2114471" cy="4355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631656" y="3707654"/>
            <a:ext cx="2128544" cy="4355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45235" y="4211646"/>
            <a:ext cx="2275532" cy="43551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451" y="5264714"/>
            <a:ext cx="6261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Right click each box and Edit Text to write in the boxes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24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cardiovascular system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873024"/>
              </p:ext>
            </p:extLst>
          </p:nvPr>
        </p:nvGraphicFramePr>
        <p:xfrm>
          <a:off x="914400" y="1943098"/>
          <a:ext cx="10223500" cy="45339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42572">
                  <a:extLst>
                    <a:ext uri="{9D8B030D-6E8A-4147-A177-3AD203B41FA5}">
                      <a16:colId xmlns:a16="http://schemas.microsoft.com/office/drawing/2014/main" val="1672108960"/>
                    </a:ext>
                  </a:extLst>
                </a:gridCol>
                <a:gridCol w="7880928">
                  <a:extLst>
                    <a:ext uri="{9D8B030D-6E8A-4147-A177-3AD203B41FA5}">
                      <a16:colId xmlns:a16="http://schemas.microsoft.com/office/drawing/2014/main" val="4161374216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lang="en-GB" cap="all" baseline="0" dirty="0" smtClean="0"/>
                        <a:t>Part of the Heart</a:t>
                      </a:r>
                      <a:endParaRPr lang="en-GB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cap="all" baseline="0" dirty="0" smtClean="0"/>
                        <a:t>Structure and Function</a:t>
                      </a:r>
                      <a:endParaRPr lang="en-GB" cap="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39529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dirty="0" smtClean="0"/>
                        <a:t>Atria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58152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dirty="0" smtClean="0"/>
                        <a:t>Ventricles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95243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dirty="0" smtClean="0"/>
                        <a:t>Aorta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649319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dirty="0" smtClean="0"/>
                        <a:t>Vena Cava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35568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dirty="0" smtClean="0"/>
                        <a:t>Pulmonary</a:t>
                      </a:r>
                      <a:r>
                        <a:rPr lang="en-GB" baseline="0" dirty="0" smtClean="0"/>
                        <a:t> Artery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58687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GB" dirty="0" smtClean="0"/>
                        <a:t>Pulmonary Vein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73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98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1" y="1422401"/>
            <a:ext cx="7065962" cy="49050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respiratory system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942538" y="1672798"/>
            <a:ext cx="1983725" cy="41203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9655873" y="2940259"/>
            <a:ext cx="1945577" cy="41203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9898582" y="3546829"/>
            <a:ext cx="2136320" cy="41203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9898582" y="4377455"/>
            <a:ext cx="2034590" cy="41203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2592" y="5930984"/>
            <a:ext cx="2352495" cy="41203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3438592" y="4119562"/>
            <a:ext cx="1932861" cy="41203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87727" y="2868443"/>
            <a:ext cx="2047306" cy="38976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312" y="5995297"/>
            <a:ext cx="6261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Right click each box and Edit Text to write in the boxes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6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cardiorespiratory system: the warm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Using your work booklet, describe what happens to the </a:t>
            </a:r>
            <a:r>
              <a:rPr lang="en-GB" b="1" dirty="0" smtClean="0">
                <a:solidFill>
                  <a:srgbClr val="FF0000"/>
                </a:solidFill>
              </a:rPr>
              <a:t>cardiorespiratory system </a:t>
            </a:r>
            <a:r>
              <a:rPr lang="en-GB" b="1" dirty="0">
                <a:solidFill>
                  <a:srgbClr val="FF0000"/>
                </a:solidFill>
              </a:rPr>
              <a:t>during your warm up.</a:t>
            </a:r>
          </a:p>
          <a:p>
            <a:r>
              <a:rPr lang="en-GB" b="1" dirty="0">
                <a:solidFill>
                  <a:srgbClr val="FF0000"/>
                </a:solidFill>
              </a:rPr>
              <a:t>Write in the first person (“during my pulse raiser” etc.)</a:t>
            </a:r>
          </a:p>
          <a:p>
            <a:r>
              <a:rPr lang="en-GB" b="1" dirty="0">
                <a:solidFill>
                  <a:srgbClr val="0000FF"/>
                </a:solidFill>
              </a:rPr>
              <a:t>Then </a:t>
            </a:r>
            <a:r>
              <a:rPr lang="en-GB" b="1" u="sng" dirty="0">
                <a:solidFill>
                  <a:srgbClr val="0000FF"/>
                </a:solidFill>
              </a:rPr>
              <a:t>explain why this happens/why this is important </a:t>
            </a:r>
            <a:r>
              <a:rPr lang="en-GB" b="1" dirty="0">
                <a:solidFill>
                  <a:srgbClr val="0000FF"/>
                </a:solidFill>
              </a:rPr>
              <a:t>for preparing your body for your fitness training session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137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923272" cy="1499616"/>
          </a:xfrm>
        </p:spPr>
        <p:txBody>
          <a:bodyPr/>
          <a:lstStyle/>
          <a:p>
            <a:r>
              <a:rPr lang="en-GB" dirty="0"/>
              <a:t>The cardiorespiratory system</a:t>
            </a:r>
            <a:r>
              <a:rPr lang="en-GB" dirty="0" smtClean="0"/>
              <a:t>: my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Using your work booklet, describe what happens to the cardiorespiratory </a:t>
            </a:r>
            <a:r>
              <a:rPr lang="en-GB" b="1" dirty="0" smtClean="0">
                <a:solidFill>
                  <a:srgbClr val="FF0000"/>
                </a:solidFill>
              </a:rPr>
              <a:t>during </a:t>
            </a:r>
            <a:r>
              <a:rPr lang="en-GB" b="1" dirty="0">
                <a:solidFill>
                  <a:srgbClr val="FF0000"/>
                </a:solidFill>
              </a:rPr>
              <a:t>your main sessions. Make sure that you talk about each type of session separately.</a:t>
            </a:r>
          </a:p>
          <a:p>
            <a:r>
              <a:rPr lang="en-GB" b="1" dirty="0">
                <a:solidFill>
                  <a:srgbClr val="FF0000"/>
                </a:solidFill>
              </a:rPr>
              <a:t>Write in the first person (“during my aerobic session on the treadmill” etc.)</a:t>
            </a:r>
          </a:p>
          <a:p>
            <a:r>
              <a:rPr lang="en-GB" b="1" dirty="0">
                <a:solidFill>
                  <a:srgbClr val="0000FF"/>
                </a:solidFill>
              </a:rPr>
              <a:t>For each point, </a:t>
            </a:r>
            <a:r>
              <a:rPr lang="en-GB" b="1" u="sng" dirty="0">
                <a:solidFill>
                  <a:srgbClr val="0000FF"/>
                </a:solidFill>
              </a:rPr>
              <a:t>explain why this happens/why this is important </a:t>
            </a:r>
            <a:r>
              <a:rPr lang="en-GB" b="1" dirty="0">
                <a:solidFill>
                  <a:srgbClr val="0000FF"/>
                </a:solidFill>
              </a:rPr>
              <a:t>for your progression through your fitness training programme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859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91572" cy="1499616"/>
          </a:xfrm>
        </p:spPr>
        <p:txBody>
          <a:bodyPr/>
          <a:lstStyle/>
          <a:p>
            <a:r>
              <a:rPr lang="en-GB" dirty="0"/>
              <a:t>The cardiorespiratory system</a:t>
            </a:r>
            <a:r>
              <a:rPr lang="en-GB" dirty="0" smtClean="0"/>
              <a:t>: the cool down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Using your work booklet, describe what happens to the </a:t>
            </a:r>
            <a:r>
              <a:rPr lang="en-GB" b="1" dirty="0" smtClean="0">
                <a:solidFill>
                  <a:srgbClr val="FF0000"/>
                </a:solidFill>
              </a:rPr>
              <a:t>cardiorespiratory </a:t>
            </a:r>
            <a:r>
              <a:rPr lang="en-GB" b="1" dirty="0">
                <a:solidFill>
                  <a:srgbClr val="FF0000"/>
                </a:solidFill>
              </a:rPr>
              <a:t>system during your cool down.</a:t>
            </a:r>
          </a:p>
          <a:p>
            <a:r>
              <a:rPr lang="en-GB" b="1" dirty="0">
                <a:solidFill>
                  <a:srgbClr val="FF0000"/>
                </a:solidFill>
              </a:rPr>
              <a:t>Write in the first person (“when lowering my pulse” etc.)</a:t>
            </a:r>
          </a:p>
          <a:p>
            <a:r>
              <a:rPr lang="en-GB" b="1" dirty="0">
                <a:solidFill>
                  <a:srgbClr val="0000FF"/>
                </a:solidFill>
              </a:rPr>
              <a:t>Then </a:t>
            </a:r>
            <a:r>
              <a:rPr lang="en-GB" b="1" u="sng" dirty="0">
                <a:solidFill>
                  <a:srgbClr val="0000FF"/>
                </a:solidFill>
              </a:rPr>
              <a:t>explain why this happens/why this is important </a:t>
            </a:r>
            <a:r>
              <a:rPr lang="en-GB" b="1" dirty="0">
                <a:solidFill>
                  <a:srgbClr val="0000FF"/>
                </a:solidFill>
              </a:rPr>
              <a:t>following a training session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97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human skeleton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77" t="23433" r="45628" b="9552"/>
          <a:stretch>
            <a:fillRect/>
          </a:stretch>
        </p:blipFill>
        <p:spPr bwMode="auto">
          <a:xfrm>
            <a:off x="6778942" y="130175"/>
            <a:ext cx="3306445" cy="6572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/>
          <p:cNvCxnSpPr/>
          <p:nvPr/>
        </p:nvCxnSpPr>
        <p:spPr>
          <a:xfrm flipV="1">
            <a:off x="8685212" y="450850"/>
            <a:ext cx="723900" cy="36195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7294562" y="1289050"/>
            <a:ext cx="647700" cy="581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904287" y="1478915"/>
            <a:ext cx="62865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847137" y="2374900"/>
            <a:ext cx="847725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847137" y="2384425"/>
            <a:ext cx="809625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885237" y="2393950"/>
            <a:ext cx="714375" cy="476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7151052" y="2193925"/>
            <a:ext cx="130492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113202" y="5365750"/>
            <a:ext cx="1038225" cy="952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351962" y="32702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22937" y="1041400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547225" y="1336040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656762" y="221297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80637" y="3536950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71112" y="444182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799637" y="4908550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70537" y="204152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89562" y="2451100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32387" y="314642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32387" y="3575050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123487" y="526097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647237" y="5622925"/>
            <a:ext cx="1628775" cy="28575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7700" y="4727575"/>
            <a:ext cx="6261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Right click each box and Edit Text to write in the boxes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2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human skeleton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374823"/>
              </p:ext>
            </p:extLst>
          </p:nvPr>
        </p:nvGraphicFramePr>
        <p:xfrm>
          <a:off x="1023938" y="2286000"/>
          <a:ext cx="9720262" cy="35686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20262">
                  <a:extLst>
                    <a:ext uri="{9D8B030D-6E8A-4147-A177-3AD203B41FA5}">
                      <a16:colId xmlns:a16="http://schemas.microsoft.com/office/drawing/2014/main" val="3426729056"/>
                    </a:ext>
                  </a:extLst>
                </a:gridCol>
              </a:tblGrid>
              <a:tr h="779459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FUNCTIONS</a:t>
                      </a:r>
                      <a:r>
                        <a:rPr lang="en-GB" sz="2800" baseline="0" dirty="0" smtClean="0"/>
                        <a:t> OF THE SKELETON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849349"/>
                  </a:ext>
                </a:extLst>
              </a:tr>
              <a:tr h="5578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8207"/>
                  </a:ext>
                </a:extLst>
              </a:tr>
              <a:tr h="5578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816855"/>
                  </a:ext>
                </a:extLst>
              </a:tr>
              <a:tr h="5578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732818"/>
                  </a:ext>
                </a:extLst>
              </a:tr>
              <a:tr h="5578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156090"/>
                  </a:ext>
                </a:extLst>
              </a:tr>
              <a:tr h="5578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419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94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Define what a joint is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What is a synovial joint?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94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Synovial joints</a:t>
            </a:r>
            <a:endParaRPr lang="en-GB" dirty="0"/>
          </a:p>
        </p:txBody>
      </p:sp>
      <p:pic>
        <p:nvPicPr>
          <p:cNvPr id="4" name="Picture 3" descr="See the source image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14"/>
          <a:stretch/>
        </p:blipFill>
        <p:spPr bwMode="auto">
          <a:xfrm>
            <a:off x="3886199" y="1613058"/>
            <a:ext cx="4970780" cy="39709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7342822" y="2084832"/>
            <a:ext cx="2572512" cy="12106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2095501" y="2425700"/>
            <a:ext cx="2576512" cy="125380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0701" y="4133025"/>
            <a:ext cx="2976561" cy="132111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4084" y="4455753"/>
            <a:ext cx="2714816" cy="12719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7534084" y="3331447"/>
            <a:ext cx="3603816" cy="9806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5727700"/>
            <a:ext cx="78915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Please label the joint below and describe what each part </a:t>
            </a:r>
            <a:r>
              <a:rPr lang="en-GB" sz="2400" dirty="0" smtClean="0">
                <a:solidFill>
                  <a:srgbClr val="FF0000"/>
                </a:solidFill>
              </a:rPr>
              <a:t>does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Right click each box and Edit Text to write in the </a:t>
            </a:r>
            <a:r>
              <a:rPr lang="en-GB" sz="2400" b="1" dirty="0" smtClean="0">
                <a:solidFill>
                  <a:srgbClr val="FF0000"/>
                </a:solidFill>
              </a:rPr>
              <a:t>boxes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3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synovial joint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65300"/>
            <a:ext cx="9720071" cy="46228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Describe each type of joint and where it is found in the body</a:t>
            </a:r>
          </a:p>
          <a:p>
            <a:r>
              <a:rPr lang="en-GB" b="1" u="sng" dirty="0" smtClean="0"/>
              <a:t>Hinge joint</a:t>
            </a:r>
          </a:p>
          <a:p>
            <a:pPr marL="0" indent="0">
              <a:buNone/>
            </a:pPr>
            <a:endParaRPr lang="en-GB" b="1" u="sng" dirty="0" smtClean="0">
              <a:solidFill>
                <a:srgbClr val="FF0000"/>
              </a:solidFill>
            </a:endParaRPr>
          </a:p>
          <a:p>
            <a:r>
              <a:rPr lang="en-GB" b="1" u="sng" dirty="0" smtClean="0">
                <a:solidFill>
                  <a:srgbClr val="FF0000"/>
                </a:solidFill>
              </a:rPr>
              <a:t> </a:t>
            </a:r>
            <a:r>
              <a:rPr lang="en-GB" b="1" u="sng" dirty="0" smtClean="0"/>
              <a:t>Ball and socket </a:t>
            </a:r>
            <a:r>
              <a:rPr lang="en-GB" b="1" u="sng" dirty="0"/>
              <a:t>joint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b="1" u="sng" dirty="0" smtClean="0"/>
              <a:t>Pivot </a:t>
            </a:r>
            <a:r>
              <a:rPr lang="en-GB" b="1" u="sng" dirty="0"/>
              <a:t>joint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b="1" u="sng" dirty="0" err="1" smtClean="0"/>
              <a:t>Condyloid</a:t>
            </a:r>
            <a:r>
              <a:rPr lang="en-GB" b="1" u="sng" dirty="0" smtClean="0"/>
              <a:t> </a:t>
            </a:r>
            <a:r>
              <a:rPr lang="en-GB" b="1" u="sng" dirty="0"/>
              <a:t>joint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u="sng" dirty="0"/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646781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Synovial Joints in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Introduce this section by saying that synovial joints play a big part in performing sporting movements successfully.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Include one of the examples from your work booklet here- include picture (should not be your own sport)</a:t>
            </a:r>
            <a:endParaRPr lang="en-GB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Synovial Joints in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Include another example from your work booklet here- include picture (should not be your own sport)</a:t>
            </a:r>
            <a:endParaRPr lang="en-GB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11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Synovial Joints in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Include examples of what synovial joints you use in your own sport and how they move/work during key movements- include a picture of the sport</a:t>
            </a:r>
            <a:endParaRPr lang="en-GB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590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</TotalTime>
  <Words>609</Words>
  <Application>Microsoft Office PowerPoint</Application>
  <PresentationFormat>Widescreen</PresentationFormat>
  <Paragraphs>115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Times New Roman</vt:lpstr>
      <vt:lpstr>Tw Cen MT</vt:lpstr>
      <vt:lpstr>Tw Cen MT Condensed</vt:lpstr>
      <vt:lpstr>Wingdings 3</vt:lpstr>
      <vt:lpstr>Integral</vt:lpstr>
      <vt:lpstr>Unit 3 Applying the principles of personal training</vt:lpstr>
      <vt:lpstr>The human skeleton</vt:lpstr>
      <vt:lpstr>The human skeleton</vt:lpstr>
      <vt:lpstr>jOINTS</vt:lpstr>
      <vt:lpstr>Synovial joints</vt:lpstr>
      <vt:lpstr>Types of synovial joint</vt:lpstr>
      <vt:lpstr>Synovial Joints in action</vt:lpstr>
      <vt:lpstr>Synovial Joints in action</vt:lpstr>
      <vt:lpstr>Synovial Joints in action</vt:lpstr>
      <vt:lpstr>The musculoskeletal system</vt:lpstr>
      <vt:lpstr>The musculoskeletal system: the warm up</vt:lpstr>
      <vt:lpstr>The musculoskeletal system: My session</vt:lpstr>
      <vt:lpstr>The musculoskeletal system: The cool down</vt:lpstr>
      <vt:lpstr>The cardiovascular system</vt:lpstr>
      <vt:lpstr>The cardiovascular system</vt:lpstr>
      <vt:lpstr>The respiratory system</vt:lpstr>
      <vt:lpstr>The cardiorespiratory system: the warm up</vt:lpstr>
      <vt:lpstr>The cardiorespiratory system: my session</vt:lpstr>
      <vt:lpstr>The cardiorespiratory system: the cool down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Applying the principles of personal training</dc:title>
  <dc:creator>Amy Johnson</dc:creator>
  <cp:lastModifiedBy>Amy Johnson</cp:lastModifiedBy>
  <cp:revision>5</cp:revision>
  <dcterms:created xsi:type="dcterms:W3CDTF">2018-09-12T08:23:46Z</dcterms:created>
  <dcterms:modified xsi:type="dcterms:W3CDTF">2018-09-12T08:58:23Z</dcterms:modified>
</cp:coreProperties>
</file>