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851B7-2E39-4992-826F-342BD482440A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C050E-DE77-430C-80BA-B5B839061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14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60267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Benefits of warm-up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8722111">
            <a:off x="2226441" y="4718189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 rot="11137305">
            <a:off x="2171689" y="3257234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21396510">
            <a:off x="6476442" y="3142554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13241598">
            <a:off x="2220965" y="1858088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8294783">
            <a:off x="6506744" y="1699460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://www.therugbyblog.co.uk/wp-content/uploads/England-Warm-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561" y="2178383"/>
            <a:ext cx="3687916" cy="2538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ight Arrow 10"/>
          <p:cNvSpPr/>
          <p:nvPr/>
        </p:nvSpPr>
        <p:spPr>
          <a:xfrm rot="5400000">
            <a:off x="4365345" y="4804205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 rot="2775956">
            <a:off x="6454315" y="4662790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6048847">
            <a:off x="4457401" y="1546747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65945" y="917484"/>
            <a:ext cx="23576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MUSCLES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725" y="3033761"/>
            <a:ext cx="2067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BLOOD </a:t>
            </a:r>
          </a:p>
          <a:p>
            <a:r>
              <a:rPr lang="en-GB" sz="4400" dirty="0" smtClean="0">
                <a:solidFill>
                  <a:srgbClr val="FF0000"/>
                </a:solidFill>
              </a:rPr>
              <a:t>VESSELS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73030" y="874283"/>
            <a:ext cx="19732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NERVES</a:t>
            </a:r>
            <a:endParaRPr lang="en-GB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7176780" y="2987595"/>
            <a:ext cx="17768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chemeClr val="accent6">
                    <a:lumMod val="75000"/>
                  </a:schemeClr>
                </a:solidFill>
              </a:rPr>
              <a:t>JOINTS</a:t>
            </a:r>
            <a:endParaRPr lang="en-GB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991" y="5293851"/>
            <a:ext cx="29995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002060"/>
                </a:solidFill>
              </a:rPr>
              <a:t>HORMONAL</a:t>
            </a:r>
            <a:endParaRPr lang="en-GB" sz="44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4727" y="5493906"/>
            <a:ext cx="16305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FFC000"/>
                </a:solidFill>
              </a:rPr>
              <a:t>BRAIN</a:t>
            </a:r>
            <a:endParaRPr lang="en-GB" sz="4400" dirty="0">
              <a:solidFill>
                <a:srgbClr val="FFC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86355" y="5238213"/>
            <a:ext cx="23749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7030A0"/>
                </a:solidFill>
              </a:rPr>
              <a:t>ENZYMES</a:t>
            </a:r>
            <a:endParaRPr lang="en-GB" sz="4400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93945" y="755569"/>
            <a:ext cx="18105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BLOOD</a:t>
            </a:r>
            <a:endParaRPr lang="en-GB" sz="44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089" y="417014"/>
            <a:ext cx="38260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Limits DOMS</a:t>
            </a:r>
          </a:p>
          <a:p>
            <a:r>
              <a:rPr lang="en-GB" dirty="0" smtClean="0"/>
              <a:t>(Delayed </a:t>
            </a:r>
            <a:r>
              <a:rPr lang="en-GB" dirty="0"/>
              <a:t>O</a:t>
            </a:r>
            <a:r>
              <a:rPr lang="en-GB" dirty="0" smtClean="0"/>
              <a:t>nset of Muscle Soreness)</a:t>
            </a:r>
          </a:p>
          <a:p>
            <a:r>
              <a:rPr lang="en-GB" dirty="0" smtClean="0"/>
              <a:t>Decreased muscle viscosity</a:t>
            </a:r>
          </a:p>
          <a:p>
            <a:r>
              <a:rPr lang="en-GB" dirty="0" smtClean="0"/>
              <a:t>Increased elasticity</a:t>
            </a:r>
          </a:p>
          <a:p>
            <a:r>
              <a:rPr lang="en-GB" dirty="0" smtClean="0"/>
              <a:t>Greater speed and force of contraction</a:t>
            </a:r>
          </a:p>
          <a:p>
            <a:r>
              <a:rPr lang="en-GB" dirty="0" smtClean="0"/>
              <a:t>Reduces risk of injury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529671" y="874283"/>
            <a:ext cx="28503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Decreased viscosity of blood</a:t>
            </a:r>
          </a:p>
          <a:p>
            <a:r>
              <a:rPr lang="en-GB" dirty="0" smtClean="0"/>
              <a:t>Increased blood flow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773030" y="2576220"/>
            <a:ext cx="23709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Increased synovial fluid</a:t>
            </a:r>
          </a:p>
          <a:p>
            <a:r>
              <a:rPr lang="en-GB" dirty="0"/>
              <a:t>l</a:t>
            </a:r>
            <a:r>
              <a:rPr lang="en-GB" dirty="0" smtClean="0"/>
              <a:t>eads to more </a:t>
            </a:r>
          </a:p>
          <a:p>
            <a:r>
              <a:rPr lang="en-GB" dirty="0" smtClean="0"/>
              <a:t>movement 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854861" y="984756"/>
            <a:ext cx="2007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Increased speed of </a:t>
            </a:r>
          </a:p>
          <a:p>
            <a:r>
              <a:rPr lang="en-GB" dirty="0" smtClean="0"/>
              <a:t>nerve conduction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3553627" y="6063292"/>
            <a:ext cx="2796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Improves </a:t>
            </a:r>
            <a:r>
              <a:rPr lang="en-GB" dirty="0" smtClean="0"/>
              <a:t>alertness, </a:t>
            </a:r>
          </a:p>
          <a:p>
            <a:r>
              <a:rPr lang="en-GB" dirty="0" smtClean="0"/>
              <a:t>readiness and reaction time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70504" y="5504275"/>
            <a:ext cx="2604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Increased enzyme activity</a:t>
            </a:r>
            <a:endParaRPr lang="en-GB" dirty="0"/>
          </a:p>
          <a:p>
            <a:r>
              <a:rPr lang="en-GB" dirty="0"/>
              <a:t>e</a:t>
            </a:r>
            <a:r>
              <a:rPr lang="en-GB" dirty="0" smtClean="0"/>
              <a:t>nsures readily available </a:t>
            </a:r>
          </a:p>
          <a:p>
            <a:r>
              <a:rPr lang="en-GB" dirty="0" smtClean="0"/>
              <a:t>energy 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144991" y="5678571"/>
            <a:ext cx="3231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Release of adrenaline </a:t>
            </a:r>
          </a:p>
          <a:p>
            <a:r>
              <a:rPr lang="en-GB" dirty="0" smtClean="0"/>
              <a:t>increases heart rate so more O2 </a:t>
            </a:r>
          </a:p>
          <a:p>
            <a:r>
              <a:rPr lang="en-GB" dirty="0" smtClean="0"/>
              <a:t>is delivered to muscles 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100725" y="2993989"/>
            <a:ext cx="2490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Vascular shunt initiated</a:t>
            </a:r>
          </a:p>
          <a:p>
            <a:r>
              <a:rPr lang="en-GB" dirty="0" smtClean="0"/>
              <a:t>Vasodilation </a:t>
            </a:r>
            <a:r>
              <a:rPr lang="en-GB" dirty="0" smtClean="0"/>
              <a:t>of </a:t>
            </a:r>
            <a:r>
              <a:rPr lang="en-GB" dirty="0" smtClean="0"/>
              <a:t>arterioles to working muscles</a:t>
            </a:r>
            <a:endParaRPr lang="en-GB" dirty="0"/>
          </a:p>
        </p:txBody>
      </p:sp>
      <p:pic>
        <p:nvPicPr>
          <p:cNvPr id="30" name="Picture 5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231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Benefits of cool-down</a:t>
            </a:r>
            <a:endParaRPr lang="en-GB" dirty="0"/>
          </a:p>
        </p:txBody>
      </p:sp>
      <p:sp>
        <p:nvSpPr>
          <p:cNvPr id="8" name="Right Arrow 7"/>
          <p:cNvSpPr/>
          <p:nvPr/>
        </p:nvSpPr>
        <p:spPr>
          <a:xfrm rot="21055107">
            <a:off x="4008004" y="4481946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20953588">
            <a:off x="3972916" y="3505200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http://www.transatlanticsoccer.com/wp-content/uploads/2011/10/wrm-u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1"/>
            <a:ext cx="3276600" cy="392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31293" y="3105565"/>
            <a:ext cx="23576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C00000"/>
                </a:solidFill>
              </a:rPr>
              <a:t>MUSCLES</a:t>
            </a:r>
            <a:endParaRPr lang="en-GB" sz="44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2994" y="1901049"/>
            <a:ext cx="30276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CAPILLARIES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4054048"/>
            <a:ext cx="1547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0070C0"/>
                </a:solidFill>
              </a:rPr>
              <a:t>VEINS</a:t>
            </a:r>
            <a:endParaRPr lang="en-GB" sz="44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67893" y="3349415"/>
            <a:ext cx="3496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Lactic acid removed and oxidised  </a:t>
            </a:r>
          </a:p>
          <a:p>
            <a:r>
              <a:rPr lang="en-GB" dirty="0" smtClean="0"/>
              <a:t>Reduction of DOMS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922629" y="1900535"/>
            <a:ext cx="2774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Keeps </a:t>
            </a:r>
            <a:r>
              <a:rPr lang="en-GB" dirty="0" smtClean="0"/>
              <a:t>arterioles </a:t>
            </a:r>
            <a:r>
              <a:rPr lang="en-GB" dirty="0" smtClean="0"/>
              <a:t>dilated so that oxygen can be flushed through the muscle tissue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33257" y="4354929"/>
            <a:ext cx="347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Prevents blood pooling in the veins</a:t>
            </a:r>
            <a:endParaRPr lang="en-GB" dirty="0"/>
          </a:p>
        </p:txBody>
      </p:sp>
      <p:sp>
        <p:nvSpPr>
          <p:cNvPr id="14" name="Right Arrow 13"/>
          <p:cNvSpPr/>
          <p:nvPr/>
        </p:nvSpPr>
        <p:spPr>
          <a:xfrm rot="235294">
            <a:off x="3819213" y="2285220"/>
            <a:ext cx="458345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5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218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2" grpId="0"/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826675"/>
            <a:ext cx="739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Warm-up </a:t>
            </a:r>
            <a:r>
              <a:rPr lang="en-GB" dirty="0"/>
              <a:t>prior to </a:t>
            </a:r>
            <a:r>
              <a:rPr lang="en-GB" dirty="0" smtClean="0"/>
              <a:t>stretching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Make </a:t>
            </a:r>
            <a:r>
              <a:rPr lang="en-GB" dirty="0"/>
              <a:t>stretch sports </a:t>
            </a:r>
            <a:r>
              <a:rPr lang="en-GB" dirty="0" smtClean="0"/>
              <a:t>specific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(Begin</a:t>
            </a:r>
            <a:r>
              <a:rPr lang="en-GB" dirty="0"/>
              <a:t>) </a:t>
            </a:r>
            <a:r>
              <a:rPr lang="en-GB" dirty="0" smtClean="0"/>
              <a:t>slowly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Hold </a:t>
            </a:r>
            <a:r>
              <a:rPr lang="en-GB" dirty="0"/>
              <a:t>stretch for </a:t>
            </a:r>
            <a:r>
              <a:rPr lang="en-GB" dirty="0" smtClean="0"/>
              <a:t>no </a:t>
            </a:r>
            <a:r>
              <a:rPr lang="en-GB" dirty="0"/>
              <a:t>more than </a:t>
            </a:r>
            <a:r>
              <a:rPr lang="en-GB" dirty="0" smtClean="0"/>
              <a:t>30 seconds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Never </a:t>
            </a:r>
            <a:r>
              <a:rPr lang="en-GB" dirty="0"/>
              <a:t>hold a painful stretch – </a:t>
            </a:r>
            <a:r>
              <a:rPr lang="en-GB" dirty="0" smtClean="0"/>
              <a:t>injury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No bouncing on static stretches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Balance/equalise </a:t>
            </a:r>
            <a:r>
              <a:rPr lang="en-GB" dirty="0"/>
              <a:t>stretches/agonists and antagonists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164067"/>
            <a:ext cx="416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Safety implications for warm-up stretches</a:t>
            </a:r>
            <a:endParaRPr lang="en-GB" b="1" dirty="0"/>
          </a:p>
        </p:txBody>
      </p:sp>
      <p:pic>
        <p:nvPicPr>
          <p:cNvPr id="1026" name="Picture 2" descr="http://www.criticalbench.com/images/stretching-activitie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83859"/>
            <a:ext cx="5486400" cy="424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033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3E2F6D-F699-4D86-8C86-F73FBE9E52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5B6536-33AA-4B3C-9B3A-7D1BAE22422A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CB0CC19-FE3D-4CD8-A18D-A614C92B9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165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Benefits of warm-up</vt:lpstr>
      <vt:lpstr>Benefits of cool-down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in Practice</dc:title>
  <dc:creator>Kevin Broad</dc:creator>
  <cp:lastModifiedBy>Daniel Bonney</cp:lastModifiedBy>
  <cp:revision>78</cp:revision>
  <dcterms:created xsi:type="dcterms:W3CDTF">2006-08-16T00:00:00Z</dcterms:created>
  <dcterms:modified xsi:type="dcterms:W3CDTF">2018-11-05T10:55:59Z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