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61" r:id="rId11"/>
    <p:sldId id="276" r:id="rId12"/>
    <p:sldId id="277" r:id="rId13"/>
    <p:sldId id="278" r:id="rId14"/>
    <p:sldId id="279" r:id="rId15"/>
    <p:sldId id="280" r:id="rId16"/>
    <p:sldId id="259" r:id="rId17"/>
    <p:sldId id="265" r:id="rId18"/>
    <p:sldId id="266" r:id="rId19"/>
    <p:sldId id="267" r:id="rId20"/>
    <p:sldId id="283" r:id="rId21"/>
    <p:sldId id="258" r:id="rId22"/>
    <p:sldId id="262" r:id="rId23"/>
    <p:sldId id="268" r:id="rId24"/>
    <p:sldId id="269" r:id="rId25"/>
    <p:sldId id="270" r:id="rId26"/>
    <p:sldId id="272" r:id="rId27"/>
    <p:sldId id="273" r:id="rId28"/>
    <p:sldId id="274" r:id="rId29"/>
    <p:sldId id="263" r:id="rId30"/>
    <p:sldId id="264" r:id="rId31"/>
    <p:sldId id="275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1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8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2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9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4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1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9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9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5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76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2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43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00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24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10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99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9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96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77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44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28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1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0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71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68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7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4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37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3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3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0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10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1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61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83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6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45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54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6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3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64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19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70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96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4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7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97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24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05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15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115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1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19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01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7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88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4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85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9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56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8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26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99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4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29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09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348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346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26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260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1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2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43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67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50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1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63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7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950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114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8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590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12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09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8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6FCB-E5C0-4C8E-889D-39342250BFC1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67ED-5409-4252-9054-F3495ADE9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8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6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4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sRKIEWLjr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5TpSj3_Gg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z.about.com/d/sportsmedicine/1/G/z/7/Clive_Rose_Getty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www.youtube.com/watch?v=-VIi0deVWG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GB" b="1" dirty="0" smtClean="0"/>
              <a:t>Sports Injuries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071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individual then </a:t>
            </a:r>
            <a:r>
              <a:rPr lang="en-GB" dirty="0" err="1"/>
              <a:t>isometrically</a:t>
            </a:r>
            <a:r>
              <a:rPr lang="en-GB" dirty="0"/>
              <a:t> contracts the muscle for at least 10 seconds </a:t>
            </a:r>
            <a:r>
              <a:rPr lang="en-GB" dirty="0" smtClean="0"/>
              <a:t>(by </a:t>
            </a:r>
            <a:r>
              <a:rPr lang="en-GB" dirty="0"/>
              <a:t>pushing their leg against their </a:t>
            </a:r>
            <a:r>
              <a:rPr lang="en-GB" dirty="0" smtClean="0"/>
              <a:t>partner).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677401" y="76200"/>
            <a:ext cx="877163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13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Ex Phys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691" y="3429001"/>
            <a:ext cx="9533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dirty="0">
                <a:solidFill>
                  <a:prstClr val="black"/>
                </a:solidFill>
              </a:rPr>
              <a:t>Golgi tendon organs are also sensitive to tension developed in a muscle and during an isometric contraction send an inhibitory signal which overrides the excitory signal from the muscle spindle and inhibits the stretch reflex. </a:t>
            </a:r>
          </a:p>
        </p:txBody>
      </p:sp>
    </p:spTree>
    <p:extLst>
      <p:ext uri="{BB962C8B-B14F-4D97-AF65-F5344CB8AC3E}">
        <p14:creationId xmlns:p14="http://schemas.microsoft.com/office/powerpoint/2010/main" val="3101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further relaxation of the target muscle as a result and it can be stretched </a:t>
            </a:r>
            <a:r>
              <a:rPr lang="en-GB" dirty="0" smtClean="0"/>
              <a:t>further (increased ROM).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677401" y="76200"/>
            <a:ext cx="877163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13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Ex Phys</a:t>
            </a:r>
          </a:p>
        </p:txBody>
      </p:sp>
    </p:spTree>
    <p:extLst>
      <p:ext uri="{BB962C8B-B14F-4D97-AF65-F5344CB8AC3E}">
        <p14:creationId xmlns:p14="http://schemas.microsoft.com/office/powerpoint/2010/main" val="38927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7200"/>
            <a:ext cx="109728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Explain the use of PNF stretching to improve performance and prevent injuries. [8]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3065" y="2130641"/>
            <a:ext cx="2805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AO1 – Knowledge of PNF [2]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Involves passive/static stretch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Followed by isometric contraction or hold phase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Followed by further stretch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50203" y="2130641"/>
            <a:ext cx="2805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AO2 – Application of PNF to prevention of injury and performance improvement [3]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 PNF leads to increased resting length of muscle/ connective tissue </a:t>
            </a:r>
          </a:p>
          <a:p>
            <a:r>
              <a:rPr lang="en-GB" dirty="0" smtClean="0"/>
              <a:t>A gymnast will have greater ROM at hip and can perform a splits 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 Reduction in antagonist inhibition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9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058" y="783705"/>
            <a:ext cx="5614851" cy="636359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How/why do we train it?  </a:t>
            </a:r>
            <a:r>
              <a:rPr lang="en-GB" sz="2800" b="1" dirty="0" smtClean="0"/>
              <a:t>= using balance exercises to restore lost proprioception after a joint injury e.g. ankle sprain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32" y="252835"/>
            <a:ext cx="4613366" cy="1335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What is Proprioception? </a:t>
            </a:r>
            <a:r>
              <a:rPr lang="en-GB" dirty="0" smtClean="0"/>
              <a:t>subconscious process using a system of receptor nerves (proprioceptors) located in the muscle, tendons and joints to provide information about the body’s position.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09" y="3457442"/>
            <a:ext cx="1802674" cy="2704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39" y="3926887"/>
            <a:ext cx="1765119" cy="176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/>
          <a:stretch/>
        </p:blipFill>
        <p:spPr>
          <a:xfrm>
            <a:off x="8081547" y="3926887"/>
            <a:ext cx="1776548" cy="2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 training for rehabilitation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8" y="18430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www.youtube.com/watch?v=OsRKIEWLjr8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3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rc_mi" descr="Image result for hyperbaric cha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1" b="13004"/>
          <a:stretch>
            <a:fillRect/>
          </a:stretch>
        </p:blipFill>
        <p:spPr bwMode="auto">
          <a:xfrm>
            <a:off x="4565865" y="3905693"/>
            <a:ext cx="2886207" cy="22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2561" y="785428"/>
            <a:ext cx="417341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How does it work?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The chamber is pressurised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This increases the amount of O2 that can be breathed in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Haemoglobin is fully saturated with O2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More oxygen can be diffused to injured area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3603" y="914400"/>
            <a:ext cx="327660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Effects?</a:t>
            </a:r>
          </a:p>
          <a:p>
            <a:endParaRPr lang="en-GB" b="1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Reduces swelling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Formation of new blood cells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Increases white cell activity at injured site</a:t>
            </a:r>
          </a:p>
          <a:p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1" y="15988"/>
            <a:ext cx="5159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</a:rPr>
              <a:t>Hyperbaric chambers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4942" y="6358034"/>
            <a:ext cx="4868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http://www.youtube.com/watch?v=j5TpSj3_Ggg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8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83" y="0"/>
            <a:ext cx="10972800" cy="73152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Hydrotherapy</a:t>
            </a:r>
            <a:endParaRPr lang="en-GB" b="1" dirty="0"/>
          </a:p>
        </p:txBody>
      </p:sp>
      <p:pic>
        <p:nvPicPr>
          <p:cNvPr id="3074" name="irc_mi" descr="Image result for hydrotherapy rehabil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91" y="1901644"/>
            <a:ext cx="4320234" cy="28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812" y="1901644"/>
            <a:ext cx="417341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How does it work?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Takes place in warm water to aid circulation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Squats, lunges, walking and running in water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Buoyancy of water supports body weight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Reduces load and impact on joints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729" y="1885884"/>
            <a:ext cx="3276601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Effects?</a:t>
            </a:r>
          </a:p>
          <a:p>
            <a:endParaRPr lang="en-GB" b="1" dirty="0">
              <a:solidFill>
                <a:prstClr val="black"/>
              </a:solidFill>
            </a:endParaRPr>
          </a:p>
          <a:p>
            <a:r>
              <a:rPr lang="en-GB" b="1" dirty="0" smtClean="0">
                <a:solidFill>
                  <a:prstClr val="black"/>
                </a:solidFill>
              </a:rPr>
              <a:t>Exercising against the resistance allows for gradual strengthening of the injured area.</a:t>
            </a:r>
          </a:p>
          <a:p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b="1" dirty="0" smtClean="0">
                <a:solidFill>
                  <a:prstClr val="black"/>
                </a:solidFill>
              </a:rPr>
              <a:t>Allows more movement than is permitted on land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Improves blood circulation, relieves pain and relaxes muscles. </a:t>
            </a:r>
            <a:endParaRPr lang="en-GB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9476" y="990601"/>
            <a:ext cx="3276601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Effects?</a:t>
            </a:r>
          </a:p>
          <a:p>
            <a:r>
              <a:rPr lang="en-GB" dirty="0">
                <a:solidFill>
                  <a:prstClr val="black"/>
                </a:solidFill>
              </a:rPr>
              <a:t>Aids in removal (‘flushing out’) of lactic acid from muscles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Reducing soreness (DOMS)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Can be unpleasant at the time</a:t>
            </a:r>
            <a:endParaRPr lang="en-GB" b="1" dirty="0">
              <a:solidFill>
                <a:prstClr val="black"/>
              </a:solidFill>
            </a:endParaRPr>
          </a:p>
          <a:p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741" y="762001"/>
            <a:ext cx="4648200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How does it work?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After high intensity/ impact work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Done for 5 – 10 minutes -usually broken up into ‘hot and cold’ sessions (2 mins ‘hot’ followed by 1 min in cold bath)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Cold water causes the </a:t>
            </a:r>
            <a:r>
              <a:rPr lang="en-GB" b="1" dirty="0">
                <a:solidFill>
                  <a:prstClr val="black"/>
                </a:solidFill>
              </a:rPr>
              <a:t>blood vessels </a:t>
            </a:r>
            <a:r>
              <a:rPr lang="en-GB" dirty="0">
                <a:solidFill>
                  <a:prstClr val="black"/>
                </a:solidFill>
              </a:rPr>
              <a:t>to </a:t>
            </a:r>
            <a:r>
              <a:rPr lang="en-GB" b="1" dirty="0">
                <a:solidFill>
                  <a:prstClr val="black"/>
                </a:solidFill>
              </a:rPr>
              <a:t>constrict</a:t>
            </a:r>
            <a:r>
              <a:rPr lang="en-GB" dirty="0">
                <a:solidFill>
                  <a:prstClr val="black"/>
                </a:solidFill>
              </a:rPr>
              <a:t> and this drains the blood out of the legs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On leaving the bath, muscles fill up with new oxygenated blood helping the cells function better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652"/>
            <a:ext cx="8229600" cy="74134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Ice baths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z.about.com/d/sportsmedicine/1/G/z/7/Clive_Rose_Gett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27" y="3276601"/>
            <a:ext cx="2725536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7941" y="5791200"/>
            <a:ext cx="5567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4"/>
              </a:rPr>
              <a:t>http://www.youtube.com/watch?v=-VIi0deVWGo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2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74" y="174172"/>
            <a:ext cx="10972800" cy="73152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Compression garments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3395" y="2065589"/>
            <a:ext cx="417341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How does it work?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Medical grade compression garments worn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Apply external pressure to squeeze muscles and blood vessels during exercise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4689" y="2065589"/>
            <a:ext cx="327660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Effects?</a:t>
            </a:r>
          </a:p>
          <a:p>
            <a:endParaRPr lang="en-GB" b="1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Improve blood circulation – assist venous blood flow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Assists blood lactate removal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Reduce DOMS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8078" r="10207" b="12147"/>
          <a:stretch/>
        </p:blipFill>
        <p:spPr>
          <a:xfrm>
            <a:off x="4572001" y="1780766"/>
            <a:ext cx="370114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Massage &amp; Foam Rolling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5145"/>
            <a:ext cx="6287589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Release tension &amp; tightness in the muscle (myofascial release) so improves joint mobility</a:t>
            </a:r>
          </a:p>
          <a:p>
            <a:pPr marL="514350" indent="-514350">
              <a:buAutoNum type="arabicPeriod"/>
            </a:pPr>
            <a:r>
              <a:rPr lang="en-GB" dirty="0" smtClean="0"/>
              <a:t>Speed up removal of waste products like lactic acid</a:t>
            </a:r>
          </a:p>
          <a:p>
            <a:pPr marL="514350" indent="-514350">
              <a:buAutoNum type="arabicPeriod"/>
            </a:pPr>
            <a:r>
              <a:rPr lang="en-GB" dirty="0" smtClean="0"/>
              <a:t>Breaks down scar tissue caused by tissue damage </a:t>
            </a:r>
          </a:p>
          <a:p>
            <a:pPr marL="514350" indent="-514350">
              <a:buAutoNum type="arabicPeriod"/>
            </a:pPr>
            <a:r>
              <a:rPr lang="en-GB" dirty="0" smtClean="0"/>
              <a:t>Increased blood flow speeds up delivery of nutrients for repair of tissues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3074" name="irc_mi" descr="Image result for instructions for calf foam ro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16" y="247672"/>
            <a:ext cx="2758313" cy="15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rc_mi" descr="Image result for sports mass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5892"/>
            <a:ext cx="25146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556" y="2611347"/>
            <a:ext cx="3362325" cy="2314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6473" y="4925922"/>
            <a:ext cx="417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DD4B39"/>
                </a:solidFill>
              </a:rPr>
              <a:t>F</a:t>
            </a:r>
            <a:r>
              <a:rPr lang="en-GB" dirty="0" smtClean="0">
                <a:solidFill>
                  <a:srgbClr val="DD4B39"/>
                </a:solidFill>
              </a:rPr>
              <a:t>ascia </a:t>
            </a:r>
            <a:r>
              <a:rPr lang="en-GB" dirty="0">
                <a:solidFill>
                  <a:srgbClr val="DD4B39"/>
                </a:solidFill>
              </a:rPr>
              <a:t>connecting individual muscle fibres.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955" y="-87720"/>
            <a:ext cx="3995057" cy="1325563"/>
          </a:xfrm>
        </p:spPr>
        <p:txBody>
          <a:bodyPr/>
          <a:lstStyle/>
          <a:p>
            <a:r>
              <a:rPr lang="en-GB" dirty="0" smtClean="0"/>
              <a:t>Types of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632" y="1124631"/>
            <a:ext cx="220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Acute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HelveticaNeueLTStd-Roman"/>
                <a:ea typeface="Times New Roman" panose="02020603050405020304" pitchFamily="18" charset="0"/>
                <a:cs typeface="HelveticaNeueLTStd-Roman"/>
              </a:rPr>
              <a:t>(fractures, dislocations, strains, sprains)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04416" y="1042207"/>
            <a:ext cx="3120006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400" dirty="0" smtClean="0">
                <a:solidFill>
                  <a:prstClr val="black"/>
                </a:solidFill>
              </a:rPr>
              <a:t>Chronic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  <a:latin typeface="HelveticaNeueLTStd-Roman"/>
                <a:ea typeface="Times New Roman" panose="02020603050405020304" pitchFamily="18" charset="0"/>
                <a:cs typeface="HelveticaNeueLTStd-Roman"/>
              </a:rPr>
              <a:t>(</a:t>
            </a:r>
            <a:r>
              <a:rPr lang="en-GB" sz="2800" dirty="0" err="1">
                <a:solidFill>
                  <a:prstClr val="black"/>
                </a:solidFill>
                <a:latin typeface="HelveticaNeueLTStd-Roman"/>
                <a:ea typeface="Times New Roman" panose="02020603050405020304" pitchFamily="18" charset="0"/>
                <a:cs typeface="HelveticaNeueLTStd-Roman"/>
              </a:rPr>
              <a:t>achilles</a:t>
            </a:r>
            <a:r>
              <a:rPr lang="en-GB" sz="2800" dirty="0">
                <a:solidFill>
                  <a:prstClr val="black"/>
                </a:solidFill>
                <a:latin typeface="HelveticaNeueLTStd-Roman"/>
                <a:ea typeface="Times New Roman" panose="02020603050405020304" pitchFamily="18" charset="0"/>
                <a:cs typeface="HelveticaNeueLTStd-Roman"/>
              </a:rPr>
              <a:t> tendonitis, stress </a:t>
            </a:r>
            <a:r>
              <a:rPr lang="en-GB" sz="2800" dirty="0" err="1">
                <a:solidFill>
                  <a:prstClr val="black"/>
                </a:solidFill>
                <a:latin typeface="HelveticaNeueLTStd-Roman"/>
                <a:ea typeface="Times New Roman" panose="02020603050405020304" pitchFamily="18" charset="0"/>
                <a:cs typeface="HelveticaNeueLTStd-Roman"/>
              </a:rPr>
              <a:t>fracture,‘tennis</a:t>
            </a:r>
            <a:r>
              <a:rPr lang="en-GB" sz="2800" dirty="0">
                <a:solidFill>
                  <a:prstClr val="black"/>
                </a:solidFill>
                <a:latin typeface="HelveticaNeueLTStd-Roman"/>
                <a:ea typeface="Times New Roman" panose="02020603050405020304" pitchFamily="18" charset="0"/>
                <a:cs typeface="HelveticaNeueLTStd-Roman"/>
              </a:rPr>
              <a:t> elbow’)</a:t>
            </a:r>
            <a:endParaRPr lang="en-GB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4400" dirty="0" smtClean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31722" y="949234"/>
            <a:ext cx="1209948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21690" y="920286"/>
            <a:ext cx="1053737" cy="47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/>
          <a:stretch/>
        </p:blipFill>
        <p:spPr>
          <a:xfrm>
            <a:off x="7728119" y="3614057"/>
            <a:ext cx="3486150" cy="2859066"/>
          </a:xfrm>
          <a:prstGeom prst="rect">
            <a:avLst/>
          </a:prstGeom>
        </p:spPr>
      </p:pic>
      <p:pic>
        <p:nvPicPr>
          <p:cNvPr id="1026" name="Picture 2" descr="1626-ci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23" y="3827827"/>
            <a:ext cx="3200760" cy="21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DOMS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(Delayed Onset of Muscle Soreness)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133" y="1600201"/>
            <a:ext cx="88392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dirty="0"/>
              <a:t>O</a:t>
            </a:r>
            <a:r>
              <a:rPr lang="en-GB" dirty="0" smtClean="0"/>
              <a:t>ccurs due to </a:t>
            </a:r>
            <a:r>
              <a:rPr lang="en-GB" dirty="0"/>
              <a:t>the structural damage to muscle fibres and connective tissue surrounding the fibres.  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/>
              <a:t>O</a:t>
            </a:r>
            <a:r>
              <a:rPr lang="en-GB" dirty="0" smtClean="0"/>
              <a:t>ccurs 24-48 hours following </a:t>
            </a:r>
            <a:r>
              <a:rPr lang="en-GB" dirty="0"/>
              <a:t>excessive eccentric contraction when muscle fibres are put under a lot of strain.  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This </a:t>
            </a:r>
            <a:r>
              <a:rPr lang="en-GB" dirty="0"/>
              <a:t>type of muscular contraction is performed mostly during </a:t>
            </a:r>
            <a:r>
              <a:rPr lang="en-GB" b="1" dirty="0"/>
              <a:t>weight training and </a:t>
            </a:r>
            <a:r>
              <a:rPr lang="en-GB" b="1" dirty="0" smtClean="0"/>
              <a:t>plyometrics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A </a:t>
            </a:r>
            <a:r>
              <a:rPr lang="en-GB" dirty="0"/>
              <a:t>thorough warm-up and cool-down can help to avoid </a:t>
            </a:r>
            <a:r>
              <a:rPr lang="en-GB" dirty="0" smtClean="0"/>
              <a:t>/ reduce DOMS.  </a:t>
            </a:r>
          </a:p>
          <a:p>
            <a:pPr marL="514350" indent="-514350">
              <a:buAutoNum type="arabicPeriod"/>
            </a:pPr>
            <a:r>
              <a:rPr lang="en-GB" dirty="0" smtClean="0"/>
              <a:t>DOMS can also be reduced by minimising eccentric </a:t>
            </a:r>
            <a:r>
              <a:rPr lang="en-GB" dirty="0"/>
              <a:t>muscle contractions </a:t>
            </a:r>
            <a:r>
              <a:rPr lang="en-GB" dirty="0" smtClean="0"/>
              <a:t>early in the session </a:t>
            </a:r>
            <a:r>
              <a:rPr lang="en-GB" b="1" dirty="0" smtClean="0"/>
              <a:t>and </a:t>
            </a:r>
            <a:r>
              <a:rPr lang="en-GB" dirty="0"/>
              <a:t>e</a:t>
            </a:r>
            <a:r>
              <a:rPr lang="en-GB" dirty="0" smtClean="0"/>
              <a:t>nsure </a:t>
            </a:r>
            <a:r>
              <a:rPr lang="en-GB" dirty="0"/>
              <a:t>training intensity is increased </a:t>
            </a:r>
            <a:r>
              <a:rPr lang="en-GB" b="1" dirty="0"/>
              <a:t>gradually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Ice baths and massage / </a:t>
            </a:r>
            <a:r>
              <a:rPr lang="en-GB" smtClean="0"/>
              <a:t>foam rolling can </a:t>
            </a:r>
            <a:r>
              <a:rPr lang="en-GB" dirty="0" smtClean="0"/>
              <a:t>also be used.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0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rc_mi" descr="Image result for stages of non-rem 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3" y="2022453"/>
            <a:ext cx="6319054" cy="250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9589" y="104503"/>
            <a:ext cx="5149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Importance of Sleep for Recovery</a:t>
            </a:r>
            <a:endParaRPr lang="en-GB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25509" y="3275455"/>
            <a:ext cx="648788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25509" y="3713605"/>
            <a:ext cx="648788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9267" y="1376122"/>
            <a:ext cx="369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During sleep, rebuilding of damage to muscles occurs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89267" y="2068631"/>
            <a:ext cx="369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Most of the re-building occurs in during deep sleep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389267" y="2714962"/>
            <a:ext cx="369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deepest part of sleep is the third stage of non-REM sleep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89267" y="3369673"/>
            <a:ext cx="3690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where </a:t>
            </a:r>
            <a:r>
              <a:rPr lang="en-GB" dirty="0" smtClean="0"/>
              <a:t>brain waves are at their slowest and blood flows from the brain to the muscles to restore.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432128" y="4855381"/>
            <a:ext cx="36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sleep is too short then time for muscle repair is limited.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26" b="2451"/>
          <a:stretch/>
        </p:blipFill>
        <p:spPr>
          <a:xfrm>
            <a:off x="2247900" y="0"/>
            <a:ext cx="9124951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8300" y="2676525"/>
            <a:ext cx="194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Muscle glycogen stores are depleted during training and need to be replenished after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4599" y="4534614"/>
            <a:ext cx="194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Eating glycogen in the first 20-minutes after exercise enhances performance the next day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10199" y="478083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en-GB" sz="1600" dirty="0" smtClean="0"/>
              <a:t>onsume 4:1 ratio of carbohydrate to protein (e.g. Sardines on toast or chocolate milk) as protein helps with re-synthesis of glycogen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548687" y="4642008"/>
            <a:ext cx="227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Liquid can be absorbed much more quickly that solids and also helps to rehydrate.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275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808038"/>
          </a:xfrm>
        </p:spPr>
        <p:txBody>
          <a:bodyPr>
            <a:normAutofit/>
          </a:bodyPr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sz="2000" dirty="0"/>
              <a:t>Hyperbaric chambers increase the pressure of O2 at the injury site. Why does this benefit the rehabilitation of the injured area? [2]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Reduces swelling at site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Raises activity of white </a:t>
            </a:r>
            <a:r>
              <a:rPr lang="en-GB" sz="2000" dirty="0" smtClean="0">
                <a:solidFill>
                  <a:srgbClr val="FF0000"/>
                </a:solidFill>
              </a:rPr>
              <a:t>blood cells</a:t>
            </a:r>
            <a:endParaRPr lang="en-GB" sz="2000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en-GB" sz="2000" dirty="0" smtClean="0"/>
              <a:t>Define </a:t>
            </a:r>
            <a:r>
              <a:rPr lang="en-GB" sz="2000" b="1" dirty="0" smtClean="0"/>
              <a:t>and</a:t>
            </a:r>
            <a:r>
              <a:rPr lang="en-GB" sz="2000" dirty="0" smtClean="0"/>
              <a:t> give an example of a chronic sports injury [2]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long-term/over-training/over-use/repetitive strain injury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E.g. tennis elbow/ stress fracture/or </a:t>
            </a:r>
            <a:r>
              <a:rPr lang="en-GB" sz="2000" dirty="0" err="1" smtClean="0">
                <a:solidFill>
                  <a:srgbClr val="FF0000"/>
                </a:solidFill>
              </a:rPr>
              <a:t>equiv</a:t>
            </a:r>
            <a:endParaRPr lang="en-GB" sz="2000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3"/>
            </a:pPr>
            <a:r>
              <a:rPr lang="en-GB" sz="2000" dirty="0" smtClean="0"/>
              <a:t>How are ice baths beneficial to a Rugby player’s recovery from playing? </a:t>
            </a:r>
            <a:r>
              <a:rPr lang="en-GB" sz="2000" dirty="0"/>
              <a:t>[3]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Constriction of veins/blood vessels/muscle pump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Recover </a:t>
            </a:r>
            <a:r>
              <a:rPr lang="en-GB" sz="2000" dirty="0">
                <a:solidFill>
                  <a:srgbClr val="FF0000"/>
                </a:solidFill>
              </a:rPr>
              <a:t>faster/faster removal of  waste products e.g. lactic acid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Reduction of </a:t>
            </a:r>
            <a:r>
              <a:rPr lang="en-GB" sz="2000" dirty="0" smtClean="0">
                <a:solidFill>
                  <a:srgbClr val="FF0000"/>
                </a:solidFill>
              </a:rPr>
              <a:t>DOMS/reduces inflammation/swelling/pain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0000"/>
                </a:solidFill>
              </a:rPr>
              <a:t>Allows them to train </a:t>
            </a:r>
            <a:r>
              <a:rPr lang="en-GB" sz="2000" dirty="0">
                <a:solidFill>
                  <a:srgbClr val="FF0000"/>
                </a:solidFill>
              </a:rPr>
              <a:t>more frequently</a:t>
            </a:r>
          </a:p>
          <a:p>
            <a:pPr marL="457200" indent="-457200">
              <a:buAutoNum type="arabicPeriod" startAt="4"/>
            </a:pPr>
            <a:r>
              <a:rPr lang="en-GB" sz="2000" dirty="0"/>
              <a:t>How can a performer be rehabilitated from a soft tissue injury such as a muscle strain? [4]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A. R </a:t>
            </a:r>
            <a:r>
              <a:rPr lang="en-GB" sz="2000" dirty="0">
                <a:solidFill>
                  <a:srgbClr val="FF0000"/>
                </a:solidFill>
              </a:rPr>
              <a:t>– </a:t>
            </a:r>
            <a:r>
              <a:rPr lang="en-GB" sz="2000" dirty="0" smtClean="0">
                <a:solidFill>
                  <a:srgbClr val="FF0000"/>
                </a:solidFill>
              </a:rPr>
              <a:t>rest,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I </a:t>
            </a:r>
            <a:r>
              <a:rPr lang="en-GB" sz="2000" dirty="0">
                <a:solidFill>
                  <a:srgbClr val="FF0000"/>
                </a:solidFill>
              </a:rPr>
              <a:t>– </a:t>
            </a:r>
            <a:r>
              <a:rPr lang="en-GB" sz="2000" dirty="0" smtClean="0">
                <a:solidFill>
                  <a:srgbClr val="FF0000"/>
                </a:solidFill>
              </a:rPr>
              <a:t>Ice, C </a:t>
            </a:r>
            <a:r>
              <a:rPr lang="en-GB" sz="2000" dirty="0">
                <a:solidFill>
                  <a:srgbClr val="FF0000"/>
                </a:solidFill>
              </a:rPr>
              <a:t>– Compression / </a:t>
            </a:r>
            <a:r>
              <a:rPr lang="en-GB" sz="2000" dirty="0" smtClean="0">
                <a:solidFill>
                  <a:srgbClr val="FF0000"/>
                </a:solidFill>
              </a:rPr>
              <a:t>comfort, E </a:t>
            </a:r>
            <a:r>
              <a:rPr lang="en-GB" sz="2000" dirty="0">
                <a:solidFill>
                  <a:srgbClr val="FF0000"/>
                </a:solidFill>
              </a:rPr>
              <a:t>– Elevation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B.  Massage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C. Strength </a:t>
            </a:r>
            <a:r>
              <a:rPr lang="en-GB" sz="2000" dirty="0">
                <a:solidFill>
                  <a:srgbClr val="FF0000"/>
                </a:solidFill>
              </a:rPr>
              <a:t>training/ conditioning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D. Flexibility </a:t>
            </a:r>
            <a:r>
              <a:rPr lang="en-GB" sz="2000" dirty="0">
                <a:solidFill>
                  <a:srgbClr val="FF0000"/>
                </a:solidFill>
              </a:rPr>
              <a:t>training/ stretching/ </a:t>
            </a:r>
            <a:r>
              <a:rPr lang="en-GB" sz="2000" dirty="0" smtClean="0">
                <a:solidFill>
                  <a:srgbClr val="FF0000"/>
                </a:solidFill>
              </a:rPr>
              <a:t>PNF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E. Cryotherapy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F. Proprioceptive training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85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Outline the causes of DOMS? (3)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Explain the positive impacts of foam-rolling (2)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What is the difference between an acute injury and a chronic injury? (1)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Sketch vector diagrams for a shot and a shuttle in flight (4) 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209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Essay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5633"/>
            <a:ext cx="10972800" cy="12397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Evaluate the use of different cryotherapy methods in injury rehabilitation and recovery from exercise for Rugby players. [8]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4638" y="1845347"/>
            <a:ext cx="2945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AO1</a:t>
            </a:r>
          </a:p>
          <a:p>
            <a:r>
              <a:rPr lang="en-GB" dirty="0" smtClean="0"/>
              <a:t>Cryotherapy = the use of cooling/ cold temperatures to treat injury</a:t>
            </a:r>
          </a:p>
          <a:p>
            <a:endParaRPr lang="en-GB" dirty="0"/>
          </a:p>
          <a:p>
            <a:r>
              <a:rPr lang="en-GB" dirty="0" smtClean="0"/>
              <a:t>Ice packs</a:t>
            </a:r>
          </a:p>
          <a:p>
            <a:r>
              <a:rPr lang="en-GB" dirty="0" smtClean="0"/>
              <a:t>Ice baths</a:t>
            </a:r>
          </a:p>
          <a:p>
            <a:r>
              <a:rPr lang="en-GB" dirty="0" smtClean="0"/>
              <a:t>Whole body cryotherapy chambers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07523" y="1835517"/>
            <a:ext cx="29454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AO2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 Rugby players apply ice pack to swollen ankle as part of RICE treatment of acute injuries/strains or sprains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 After exercise, Rugby players wear protective swimming costume, socks, gloves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Immersed in liquid nitrogen to below – 100 degrees</a:t>
            </a:r>
          </a:p>
          <a:p>
            <a:r>
              <a:rPr lang="en-GB" dirty="0" smtClean="0"/>
              <a:t>For up to 3 </a:t>
            </a:r>
            <a:r>
              <a:rPr lang="en-GB" dirty="0" err="1" smtClean="0"/>
              <a:t>mins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Blood from arms and legs flows to the core to vital organs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7507" y="1845347"/>
            <a:ext cx="29454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AO3</a:t>
            </a:r>
          </a:p>
          <a:p>
            <a:endParaRPr lang="en-GB" dirty="0" smtClean="0"/>
          </a:p>
          <a:p>
            <a:r>
              <a:rPr lang="en-GB" sz="1400" dirty="0" smtClean="0"/>
              <a:t>+ Reduces swelling</a:t>
            </a:r>
          </a:p>
          <a:p>
            <a:r>
              <a:rPr lang="en-GB" sz="1400" dirty="0" smtClean="0"/>
              <a:t>+ limits pain and inflammation </a:t>
            </a:r>
          </a:p>
          <a:p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Possibility of ice burns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Danger of more pain if pack is compressed to much or if bone is broken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r>
              <a:rPr lang="en-GB" sz="1400" dirty="0" smtClean="0"/>
              <a:t>+ On leaving the chamber, blood returns to arms and legs full of oxygen which helps heal injured cells. </a:t>
            </a:r>
          </a:p>
          <a:p>
            <a:r>
              <a:rPr lang="en-GB" sz="1400" dirty="0" smtClean="0"/>
              <a:t>+ Faster recovery means players are able to train/play again sooner</a:t>
            </a:r>
          </a:p>
          <a:p>
            <a:endParaRPr lang="en-GB" sz="1400" dirty="0"/>
          </a:p>
          <a:p>
            <a:r>
              <a:rPr lang="en-GB" sz="1400" dirty="0" smtClean="0"/>
              <a:t>- Expensive 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48000" y="2074783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</a:rPr>
              <a:t>AO1 (sub-max 1 mark) </a:t>
            </a:r>
            <a:endParaRPr lang="en-GB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 Involves sitting in ice cold water for between 5–20 minutes / physiological explanation regarding vasoconstriction to extremities / limbs / vasodilation occurs after leaving the ice bath / flush of oxygen rich blood (1). </a:t>
            </a:r>
          </a:p>
          <a:p>
            <a:endParaRPr lang="en-GB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</a:rPr>
              <a:t>AO3 (sub-max 3 marks) </a:t>
            </a:r>
            <a:endParaRPr lang="en-GB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 Long arduous training for a marathon can result in a build-up of lactic acid which can be removed as a result of ice bath use (1). </a:t>
            </a: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 Strong belief in the physiological benefits for such athletes / the general theory behind this cold therapy is that the exposure to cold helps to combat the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microtrauma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 (small tears) in muscle fibres and resultant soreness caused by intense or repetitive exercise / reduce swelling (1). </a:t>
            </a: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 Fairly easy to incorporate into training routine – simply needs some preparation of large water container and ice,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eg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 wheelie bin (1). </a:t>
            </a: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 Not completely proven to aid recovery / some evidence suggests that cold water is effective rather than ice cold (1). </a:t>
            </a:r>
          </a:p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 Other recovery methods may be better / easier / less extreme,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eg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 cool down and massage / cool down and foam rolling,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etc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 (1). </a:t>
            </a:r>
          </a:p>
        </p:txBody>
      </p:sp>
    </p:spTree>
    <p:extLst>
      <p:ext uri="{BB962C8B-B14F-4D97-AF65-F5344CB8AC3E}">
        <p14:creationId xmlns:p14="http://schemas.microsoft.com/office/powerpoint/2010/main" val="11692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2" y="201276"/>
            <a:ext cx="10515600" cy="1325563"/>
          </a:xfrm>
        </p:spPr>
        <p:txBody>
          <a:bodyPr/>
          <a:lstStyle/>
          <a:p>
            <a:r>
              <a:rPr lang="en-GB" b="1" dirty="0" smtClean="0"/>
              <a:t>Screening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85" y="1395595"/>
            <a:ext cx="5166946" cy="43513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231F20"/>
                </a:solidFill>
                <a:ea typeface="Times New Roman" panose="02020603050405020304" pitchFamily="18" charset="0"/>
              </a:rPr>
              <a:t>Imaging </a:t>
            </a:r>
            <a:r>
              <a:rPr lang="en-GB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tests (X-rays, MRI scan) to </a:t>
            </a:r>
            <a:r>
              <a:rPr lang="en-GB" dirty="0">
                <a:solidFill>
                  <a:srgbClr val="231F20"/>
                </a:solidFill>
                <a:ea typeface="Times New Roman" panose="02020603050405020304" pitchFamily="18" charset="0"/>
              </a:rPr>
              <a:t>rule out a bone fracture. </a:t>
            </a:r>
            <a:endParaRPr lang="en-GB" dirty="0" smtClean="0">
              <a:solidFill>
                <a:srgbClr val="231F2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/>
              <a:t>Tests for joint range of motion, postural alignment, muscle imbalances to indicate training needed to correct the problem and reduce the risk of injury.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7" y="233881"/>
            <a:ext cx="4964357" cy="333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45" y="3702508"/>
            <a:ext cx="4130379" cy="30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1" y="277201"/>
            <a:ext cx="5254869" cy="1325563"/>
          </a:xfrm>
        </p:spPr>
        <p:txBody>
          <a:bodyPr/>
          <a:lstStyle/>
          <a:p>
            <a:r>
              <a:rPr lang="en-GB" b="1" dirty="0" smtClean="0"/>
              <a:t>Protective equipment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277201"/>
            <a:ext cx="3725008" cy="27937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8246" y="1837348"/>
            <a:ext cx="5166946" cy="4351338"/>
          </a:xfrm>
        </p:spPr>
        <p:txBody>
          <a:bodyPr/>
          <a:lstStyle/>
          <a:p>
            <a:r>
              <a:rPr lang="en-GB" dirty="0" smtClean="0"/>
              <a:t>E.g. Rugby post protectors reduce the risk of fractures from impact injury against the posts. </a:t>
            </a:r>
          </a:p>
          <a:p>
            <a:r>
              <a:rPr lang="en-GB" dirty="0" smtClean="0"/>
              <a:t>Protective clothing such as stem guard helmets in Cricket is often classed as protective equipment also.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86125"/>
            <a:ext cx="5943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0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733"/>
            <a:ext cx="10515600" cy="1325563"/>
          </a:xfrm>
        </p:spPr>
        <p:txBody>
          <a:bodyPr/>
          <a:lstStyle/>
          <a:p>
            <a:r>
              <a:rPr lang="en-GB" b="1" dirty="0" smtClean="0"/>
              <a:t>Warm-up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13" y="2292321"/>
            <a:ext cx="7206761" cy="3660775"/>
          </a:xfrm>
        </p:spPr>
        <p:txBody>
          <a:bodyPr>
            <a:normAutofit/>
          </a:bodyPr>
          <a:lstStyle/>
          <a:p>
            <a:r>
              <a:rPr lang="en-GB" dirty="0" smtClean="0"/>
              <a:t>Increases the elasticity of muscles, tendons and ligaments helping to prevent sprains and strains due to an increased range of motion. </a:t>
            </a:r>
          </a:p>
          <a:p>
            <a:r>
              <a:rPr lang="en-GB" dirty="0" smtClean="0"/>
              <a:t>More synovial fluid released in the joints reduces wear and tear associated with chronic joint problems (e.g. Achilles tendonitis).</a:t>
            </a:r>
          </a:p>
          <a:p>
            <a:r>
              <a:rPr lang="en-GB" dirty="0"/>
              <a:t>A</a:t>
            </a:r>
            <a:r>
              <a:rPr lang="en-GB" dirty="0" smtClean="0"/>
              <a:t>lso improves psychological readiness, alertness and reaction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2" y="124559"/>
            <a:ext cx="4443045" cy="2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1" y="92564"/>
            <a:ext cx="10515600" cy="1325563"/>
          </a:xfrm>
        </p:spPr>
        <p:txBody>
          <a:bodyPr/>
          <a:lstStyle/>
          <a:p>
            <a:r>
              <a:rPr lang="en-GB" b="1" dirty="0" smtClean="0"/>
              <a:t>Flexibility training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7" y="175235"/>
            <a:ext cx="5905500" cy="332422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2385" y="1418127"/>
            <a:ext cx="51669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of active, passive, static and ballistic stretching</a:t>
            </a:r>
          </a:p>
          <a:p>
            <a:r>
              <a:rPr lang="en-GB" dirty="0" smtClean="0"/>
              <a:t>Results in increased resting length of muscles and connective tissues</a:t>
            </a:r>
          </a:p>
          <a:p>
            <a:r>
              <a:rPr lang="en-GB" dirty="0" smtClean="0"/>
              <a:t>Increases joint range of motion and reduces resistance to movement.</a:t>
            </a:r>
          </a:p>
          <a:p>
            <a:r>
              <a:rPr lang="en-GB" dirty="0" smtClean="0"/>
              <a:t>Less likely to suffer strains.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59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1" y="233240"/>
            <a:ext cx="10515600" cy="1325563"/>
          </a:xfrm>
        </p:spPr>
        <p:txBody>
          <a:bodyPr/>
          <a:lstStyle/>
          <a:p>
            <a:r>
              <a:rPr lang="en-GB" b="1" dirty="0" smtClean="0"/>
              <a:t>Taping and bracing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62" y="2048607"/>
            <a:ext cx="7558453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Taping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can help with support and stability </a:t>
            </a:r>
            <a:r>
              <a:rPr lang="en-GB" sz="2400" dirty="0" smtClean="0">
                <a:solidFill>
                  <a:prstClr val="black"/>
                </a:solidFill>
              </a:rPr>
              <a:t>at shoulder joint to prevent dislocation and can also be used to prevent worsening of ‘tennis elbow’.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solidFill>
                  <a:prstClr val="black"/>
                </a:solidFill>
              </a:rPr>
              <a:t>Bracing  </a:t>
            </a:r>
            <a:r>
              <a:rPr lang="en-GB" sz="2400" dirty="0">
                <a:solidFill>
                  <a:prstClr val="black"/>
                </a:solidFill>
              </a:rPr>
              <a:t>is more substantial and prevents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    further </a:t>
            </a:r>
            <a:r>
              <a:rPr lang="en-GB" sz="2400" dirty="0">
                <a:solidFill>
                  <a:prstClr val="black"/>
                </a:solidFill>
              </a:rPr>
              <a:t>injury after an </a:t>
            </a:r>
            <a:r>
              <a:rPr lang="en-GB" sz="2400" dirty="0" smtClean="0">
                <a:solidFill>
                  <a:prstClr val="black"/>
                </a:solidFill>
              </a:rPr>
              <a:t>operation. </a:t>
            </a:r>
            <a:endParaRPr lang="en-GB" sz="2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14" y="30772"/>
            <a:ext cx="3407507" cy="1916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44" y="1065285"/>
            <a:ext cx="2216654" cy="225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07" y="3652776"/>
            <a:ext cx="3279662" cy="32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84" y="907868"/>
            <a:ext cx="522732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Physiological Adaptations to Flexibility Training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106" y="2813097"/>
            <a:ext cx="4699498" cy="2899726"/>
          </a:xfrm>
        </p:spPr>
        <p:txBody>
          <a:bodyPr>
            <a:normAutofit/>
          </a:bodyPr>
          <a:lstStyle/>
          <a:p>
            <a:r>
              <a:rPr lang="en-GB" sz="2400" b="1" dirty="0"/>
              <a:t>Changes to skeletal muscle</a:t>
            </a:r>
          </a:p>
          <a:p>
            <a:pPr>
              <a:buFont typeface="Wingdings" pitchFamily="2" charset="2"/>
              <a:buNone/>
            </a:pPr>
            <a:r>
              <a:rPr lang="en-GB" sz="2400" dirty="0"/>
              <a:t>	Increased resting length of the muscles</a:t>
            </a:r>
          </a:p>
          <a:p>
            <a:r>
              <a:rPr lang="en-GB" sz="2400" b="1" dirty="0"/>
              <a:t>Changes to connective tissue</a:t>
            </a:r>
            <a:r>
              <a:rPr lang="en-GB" sz="24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GB" sz="2400" dirty="0"/>
              <a:t>	Increased resting length of the tendons and ligaments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6069875" y="2308036"/>
            <a:ext cx="504226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</a:rPr>
              <a:t>Adaptations result in: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	Increased joint range of movement (ROM) prevents over-stretch injuries e.g. hamstring tears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	Decreased resistance to joint movement. </a:t>
            </a:r>
            <a:endParaRPr lang="en-GB" sz="240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06289" y="1157151"/>
            <a:ext cx="5227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Prevention of injuries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 bldLvl="2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26" y="11430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Here, the individual performs a passive stretch with the help of a partner </a:t>
            </a:r>
            <a:r>
              <a:rPr lang="en-GB" dirty="0" smtClean="0"/>
              <a:t>and </a:t>
            </a:r>
            <a:r>
              <a:rPr lang="en-GB" dirty="0"/>
              <a:t>extends the leg until tension is felt</a:t>
            </a:r>
            <a:r>
              <a:rPr lang="en-GB" i="1" dirty="0"/>
              <a:t>. </a:t>
            </a:r>
            <a:endParaRPr lang="en-GB" dirty="0"/>
          </a:p>
        </p:txBody>
      </p:sp>
      <p:pic>
        <p:nvPicPr>
          <p:cNvPr id="1026" name="Picture 2" descr="pnf-stretch taken from The Stretching Han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286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77401" y="76200"/>
            <a:ext cx="877163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13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Ex Phys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826" y="2667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This stretch is detected by the muscle spindles.  If the muscle is being stretched too far then a stretch reflex  should occur.</a:t>
            </a:r>
          </a:p>
        </p:txBody>
      </p:sp>
    </p:spTree>
    <p:extLst>
      <p:ext uri="{BB962C8B-B14F-4D97-AF65-F5344CB8AC3E}">
        <p14:creationId xmlns:p14="http://schemas.microsoft.com/office/powerpoint/2010/main" val="21436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1740</Words>
  <Application>Microsoft Office PowerPoint</Application>
  <PresentationFormat>Widescreen</PresentationFormat>
  <Paragraphs>221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HelveticaNeueLTStd-Roman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Sports Injuries</vt:lpstr>
      <vt:lpstr>Types of injury</vt:lpstr>
      <vt:lpstr>Screening</vt:lpstr>
      <vt:lpstr>Protective equipment</vt:lpstr>
      <vt:lpstr>Warm-up</vt:lpstr>
      <vt:lpstr>Flexibility training</vt:lpstr>
      <vt:lpstr>Taping and bracing</vt:lpstr>
      <vt:lpstr>Physiological Adaptations to Flexibility Training</vt:lpstr>
      <vt:lpstr>Step 1</vt:lpstr>
      <vt:lpstr>Step 2</vt:lpstr>
      <vt:lpstr>Step 3</vt:lpstr>
      <vt:lpstr>Explain the use of PNF stretching to improve performance and prevent injuries. [8] </vt:lpstr>
      <vt:lpstr>How/why do we train it?  = using balance exercises to restore lost proprioception after a joint injury e.g. ankle sprain</vt:lpstr>
      <vt:lpstr>Strength training for rehabilitation</vt:lpstr>
      <vt:lpstr>PowerPoint Presentation</vt:lpstr>
      <vt:lpstr>Hydrotherapy</vt:lpstr>
      <vt:lpstr>Ice baths</vt:lpstr>
      <vt:lpstr>Compression garments</vt:lpstr>
      <vt:lpstr>Massage &amp; Foam Rolling</vt:lpstr>
      <vt:lpstr>DOMS (Delayed Onset of Muscle Soreness)</vt:lpstr>
      <vt:lpstr>PowerPoint Presentation</vt:lpstr>
      <vt:lpstr>PowerPoint Presentation</vt:lpstr>
      <vt:lpstr>Re-cap quiz</vt:lpstr>
      <vt:lpstr>Re-cap quiz</vt:lpstr>
      <vt:lpstr>Essay practice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Broad</dc:creator>
  <cp:lastModifiedBy>Kevin Broad</cp:lastModifiedBy>
  <cp:revision>51</cp:revision>
  <dcterms:created xsi:type="dcterms:W3CDTF">2017-12-04T11:07:21Z</dcterms:created>
  <dcterms:modified xsi:type="dcterms:W3CDTF">2020-03-02T16:15:34Z</dcterms:modified>
</cp:coreProperties>
</file>