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sldIdLst>
    <p:sldId id="256" r:id="rId6"/>
    <p:sldId id="288" r:id="rId7"/>
    <p:sldId id="267" r:id="rId8"/>
    <p:sldId id="257" r:id="rId9"/>
    <p:sldId id="258" r:id="rId10"/>
    <p:sldId id="259" r:id="rId11"/>
    <p:sldId id="268" r:id="rId12"/>
    <p:sldId id="260" r:id="rId13"/>
    <p:sldId id="261" r:id="rId14"/>
    <p:sldId id="262" r:id="rId15"/>
    <p:sldId id="263" r:id="rId16"/>
    <p:sldId id="264" r:id="rId17"/>
    <p:sldId id="271" r:id="rId18"/>
    <p:sldId id="269" r:id="rId19"/>
    <p:sldId id="272" r:id="rId20"/>
    <p:sldId id="265" r:id="rId21"/>
    <p:sldId id="266" r:id="rId22"/>
    <p:sldId id="290" r:id="rId23"/>
    <p:sldId id="279" r:id="rId24"/>
    <p:sldId id="280" r:id="rId25"/>
    <p:sldId id="273" r:id="rId26"/>
    <p:sldId id="274" r:id="rId27"/>
    <p:sldId id="275" r:id="rId28"/>
    <p:sldId id="276" r:id="rId29"/>
    <p:sldId id="277" r:id="rId30"/>
    <p:sldId id="282" r:id="rId31"/>
    <p:sldId id="283" r:id="rId32"/>
    <p:sldId id="284" r:id="rId33"/>
    <p:sldId id="287" r:id="rId34"/>
    <p:sldId id="291" r:id="rId35"/>
    <p:sldId id="292" r:id="rId36"/>
  </p:sldIdLst>
  <p:sldSz cx="9144000" cy="6858000" type="screen4x3"/>
  <p:notesSz cx="6807200" cy="9939338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109" d="100"/>
          <a:sy n="109" d="100"/>
        </p:scale>
        <p:origin x="17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1459-323F-4914-84AB-933FC6B9F6CC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73AA-7CD1-4A00-A905-4F8AA2C6C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58A55-3324-4BA2-9266-C2D394BF490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3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03003-E59E-44F8-996B-58D4CA3BB4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8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68AEF-E577-4031-9EDC-ED03943444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657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B7EBC-68E6-42C5-AFED-8A810619B3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8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3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1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4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9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8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1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8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0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6E866-B0A2-4672-A74D-D1C14A723F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547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64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3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0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0803E-7CC4-45AB-889D-5B40FF6D69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260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F96DF-FB58-465C-BA6D-DB25F6A3B3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33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99BC5-CC34-4FE7-B69D-0B93A15EF5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35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23179-B191-4BCD-8F2C-F38E1E9F9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1A594-0D51-4784-8DEE-BED6F5F456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5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76FD9-6B56-4C50-B282-279A5282D0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379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DF3FF-56A9-41BE-A7CC-D293A1A72D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357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14B70374-99F7-4132-9A26-7DF6EBE6FF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3168-F620-4C51-B849-A32D6061D15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3AD0-B9C6-47CC-B365-0D0DE729D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la+santa+club&amp;source=images&amp;cd=&amp;cad=rja&amp;docid=iMPDhx7mU6YHBM&amp;tbnid=zutL6Uux1AgbuM:&amp;ved=0CAUQjRw&amp;url=http://www.affrunningclub.org.uk/aff_archive2006.html&amp;ei=RsQsUe-_H6eZ0QXeuYCoAg&amp;bvm=bv.42965579,d.d2k&amp;psig=AFQjCNG7kmPkYtG1fNSveQDtBNB0N3vLKA&amp;ust=13619747130319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124744"/>
            <a:ext cx="7772400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Cardiac Cycle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92417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Conduction System and Sequence</a:t>
            </a:r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DIASTOLE (0.5 s)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03350" y="1412875"/>
            <a:ext cx="6551613" cy="936625"/>
            <a:chOff x="930" y="890"/>
            <a:chExt cx="4127" cy="590"/>
          </a:xfrm>
        </p:grpSpPr>
        <p:sp>
          <p:nvSpPr>
            <p:cNvPr id="8204" name="AutoShape 6"/>
            <p:cNvSpPr>
              <a:spLocks noChangeArrowheads="1"/>
            </p:cNvSpPr>
            <p:nvPr/>
          </p:nvSpPr>
          <p:spPr bwMode="auto">
            <a:xfrm>
              <a:off x="930" y="890"/>
              <a:ext cx="4127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5" name="Text Box 7"/>
            <p:cNvSpPr txBox="1">
              <a:spLocks noChangeArrowheads="1"/>
            </p:cNvSpPr>
            <p:nvPr/>
          </p:nvSpPr>
          <p:spPr bwMode="auto">
            <a:xfrm>
              <a:off x="1020" y="1071"/>
              <a:ext cx="394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1.  Both atria fill with blood.  AV valves closed.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58888" y="2997200"/>
            <a:ext cx="6775450" cy="1076325"/>
            <a:chOff x="789" y="1800"/>
            <a:chExt cx="4268" cy="678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789" y="1800"/>
              <a:ext cx="4268" cy="6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884" y="1933"/>
              <a:ext cx="416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2.  Atrial blood pressure rises above ventricular pressure.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58888" y="4724400"/>
            <a:ext cx="6769100" cy="1676400"/>
            <a:chOff x="794" y="2705"/>
            <a:chExt cx="4264" cy="1056"/>
          </a:xfrm>
        </p:grpSpPr>
        <p:sp>
          <p:nvSpPr>
            <p:cNvPr id="8200" name="AutoShape 14"/>
            <p:cNvSpPr>
              <a:spLocks noChangeArrowheads="1"/>
            </p:cNvSpPr>
            <p:nvPr/>
          </p:nvSpPr>
          <p:spPr bwMode="auto">
            <a:xfrm>
              <a:off x="794" y="2705"/>
              <a:ext cx="4264" cy="10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1" name="Text Box 15"/>
            <p:cNvSpPr txBox="1">
              <a:spLocks noChangeArrowheads="1"/>
            </p:cNvSpPr>
            <p:nvPr/>
          </p:nvSpPr>
          <p:spPr bwMode="auto">
            <a:xfrm>
              <a:off x="884" y="2886"/>
              <a:ext cx="4077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/>
                <a:t>3. Rising blood pressure forces AV valves open and blood passively passes into both ventricles.  </a:t>
              </a:r>
              <a:r>
                <a:rPr lang="en-GB" altLang="en-US" dirty="0" smtClean="0"/>
                <a:t>Semilunar </a:t>
              </a:r>
              <a:r>
                <a:rPr lang="en-GB" altLang="en-US" dirty="0"/>
                <a:t>valves closed.</a:t>
              </a:r>
            </a:p>
          </p:txBody>
        </p:sp>
      </p:grp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4211638" y="2420938"/>
            <a:ext cx="6477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4211638" y="4149725"/>
            <a:ext cx="647700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1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ATRIAL SYSTOLE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58888" y="1844675"/>
            <a:ext cx="6697662" cy="1116013"/>
            <a:chOff x="793" y="754"/>
            <a:chExt cx="4219" cy="703"/>
          </a:xfrm>
        </p:grpSpPr>
        <p:sp>
          <p:nvSpPr>
            <p:cNvPr id="9224" name="AutoShape 4"/>
            <p:cNvSpPr>
              <a:spLocks noChangeArrowheads="1"/>
            </p:cNvSpPr>
            <p:nvPr/>
          </p:nvSpPr>
          <p:spPr bwMode="auto">
            <a:xfrm>
              <a:off x="793" y="754"/>
              <a:ext cx="4219" cy="7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5" name="Text Box 5"/>
            <p:cNvSpPr txBox="1">
              <a:spLocks noChangeArrowheads="1"/>
            </p:cNvSpPr>
            <p:nvPr/>
          </p:nvSpPr>
          <p:spPr bwMode="auto">
            <a:xfrm>
              <a:off x="975" y="845"/>
              <a:ext cx="39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4. Both atria contract actively forcing the remaining atrial blood into ventricles.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58888" y="3644900"/>
            <a:ext cx="6775450" cy="1076325"/>
            <a:chOff x="789" y="1800"/>
            <a:chExt cx="4268" cy="678"/>
          </a:xfrm>
        </p:grpSpPr>
        <p:sp>
          <p:nvSpPr>
            <p:cNvPr id="9222" name="AutoShape 7"/>
            <p:cNvSpPr>
              <a:spLocks noChangeArrowheads="1"/>
            </p:cNvSpPr>
            <p:nvPr/>
          </p:nvSpPr>
          <p:spPr bwMode="auto">
            <a:xfrm>
              <a:off x="789" y="1800"/>
              <a:ext cx="4268" cy="6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884" y="1933"/>
              <a:ext cx="41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5. Semi-lunar valves remain closed.</a:t>
              </a:r>
            </a:p>
          </p:txBody>
        </p:sp>
      </p:grp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4211638" y="3068638"/>
            <a:ext cx="6477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VENTRICULAR SYSTOLE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9750" y="1196975"/>
            <a:ext cx="8175625" cy="720725"/>
            <a:chOff x="431" y="890"/>
            <a:chExt cx="5150" cy="454"/>
          </a:xfrm>
        </p:grpSpPr>
        <p:sp>
          <p:nvSpPr>
            <p:cNvPr id="10256" name="AutoShape 4"/>
            <p:cNvSpPr>
              <a:spLocks noChangeArrowheads="1"/>
            </p:cNvSpPr>
            <p:nvPr/>
          </p:nvSpPr>
          <p:spPr bwMode="auto">
            <a:xfrm>
              <a:off x="431" y="890"/>
              <a:ext cx="5150" cy="45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7" name="Text Box 5"/>
            <p:cNvSpPr txBox="1">
              <a:spLocks noChangeArrowheads="1"/>
            </p:cNvSpPr>
            <p:nvPr/>
          </p:nvSpPr>
          <p:spPr bwMode="auto">
            <a:xfrm>
              <a:off x="521" y="981"/>
              <a:ext cx="4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6.  Both ventricles contract increasing ventricular pressure.</a:t>
              </a:r>
            </a:p>
          </p:txBody>
        </p:sp>
      </p:grp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4211638" y="1989138"/>
            <a:ext cx="5048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9750" y="2492375"/>
            <a:ext cx="8175625" cy="720725"/>
            <a:chOff x="431" y="890"/>
            <a:chExt cx="5150" cy="454"/>
          </a:xfrm>
        </p:grpSpPr>
        <p:sp>
          <p:nvSpPr>
            <p:cNvPr id="10254" name="AutoShape 16"/>
            <p:cNvSpPr>
              <a:spLocks noChangeArrowheads="1"/>
            </p:cNvSpPr>
            <p:nvPr/>
          </p:nvSpPr>
          <p:spPr bwMode="auto">
            <a:xfrm>
              <a:off x="431" y="890"/>
              <a:ext cx="5150" cy="45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5" name="Text Box 17"/>
            <p:cNvSpPr txBox="1">
              <a:spLocks noChangeArrowheads="1"/>
            </p:cNvSpPr>
            <p:nvPr/>
          </p:nvSpPr>
          <p:spPr bwMode="auto">
            <a:xfrm>
              <a:off x="521" y="981"/>
              <a:ext cx="4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7.  Aortic and pulmonary valves forced open. AV valves closed.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39750" y="3789363"/>
            <a:ext cx="8248650" cy="1271587"/>
            <a:chOff x="385" y="2251"/>
            <a:chExt cx="5196" cy="801"/>
          </a:xfrm>
        </p:grpSpPr>
        <p:sp>
          <p:nvSpPr>
            <p:cNvPr id="10252" name="AutoShape 19"/>
            <p:cNvSpPr>
              <a:spLocks noChangeArrowheads="1"/>
            </p:cNvSpPr>
            <p:nvPr/>
          </p:nvSpPr>
          <p:spPr bwMode="auto">
            <a:xfrm>
              <a:off x="385" y="2251"/>
              <a:ext cx="5196" cy="8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Text Box 20"/>
            <p:cNvSpPr txBox="1">
              <a:spLocks noChangeArrowheads="1"/>
            </p:cNvSpPr>
            <p:nvPr/>
          </p:nvSpPr>
          <p:spPr bwMode="auto">
            <a:xfrm>
              <a:off x="477" y="2342"/>
              <a:ext cx="496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8.  Blood forced out into: aorta to body tissues/muscles = Stroke volume; pulmonary arteries to lungs. N.B. Only 40/50% blood is ejected at rest during ventricular systole (SV).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39750" y="5661025"/>
            <a:ext cx="8248650" cy="936625"/>
            <a:chOff x="385" y="2251"/>
            <a:chExt cx="5196" cy="801"/>
          </a:xfrm>
        </p:grpSpPr>
        <p:sp>
          <p:nvSpPr>
            <p:cNvPr id="10250" name="AutoShape 23"/>
            <p:cNvSpPr>
              <a:spLocks noChangeArrowheads="1"/>
            </p:cNvSpPr>
            <p:nvPr/>
          </p:nvSpPr>
          <p:spPr bwMode="auto">
            <a:xfrm>
              <a:off x="385" y="2251"/>
              <a:ext cx="5196" cy="8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1" name="Text Box 24"/>
            <p:cNvSpPr txBox="1">
              <a:spLocks noChangeArrowheads="1"/>
            </p:cNvSpPr>
            <p:nvPr/>
          </p:nvSpPr>
          <p:spPr bwMode="auto">
            <a:xfrm>
              <a:off x="477" y="2342"/>
              <a:ext cx="4968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9.  Diastole of the next cardiac cycle begins. Semi-lunar valves close preventing backflow of blood from aorta and pulmonary arteries.</a:t>
              </a:r>
            </a:p>
          </p:txBody>
        </p:sp>
      </p:grp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4211638" y="3284538"/>
            <a:ext cx="5048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4211638" y="5157788"/>
            <a:ext cx="5048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" name="Picture 17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89" grpId="0" animBg="1"/>
      <p:bldP spid="11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914400"/>
          </a:xfrm>
        </p:spPr>
        <p:txBody>
          <a:bodyPr/>
          <a:lstStyle/>
          <a:p>
            <a:r>
              <a:rPr lang="en-GB" altLang="en-US" sz="4000" dirty="0" err="1" smtClean="0">
                <a:solidFill>
                  <a:schemeClr val="bg1"/>
                </a:solidFill>
              </a:rPr>
              <a:t>Oxyhaemoglobin</a:t>
            </a:r>
            <a:r>
              <a:rPr lang="en-GB" altLang="en-US" sz="4000" dirty="0" smtClean="0">
                <a:solidFill>
                  <a:schemeClr val="bg1"/>
                </a:solidFill>
              </a:rPr>
              <a:t> Dissociation Curve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43600" cy="42497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Freeform 4"/>
          <p:cNvSpPr>
            <a:spLocks/>
          </p:cNvSpPr>
          <p:nvPr/>
        </p:nvSpPr>
        <p:spPr bwMode="auto">
          <a:xfrm>
            <a:off x="2743200" y="2286000"/>
            <a:ext cx="3124200" cy="3200400"/>
          </a:xfrm>
          <a:custGeom>
            <a:avLst/>
            <a:gdLst>
              <a:gd name="T0" fmla="*/ 0 w 1776"/>
              <a:gd name="T1" fmla="*/ 2147483646 h 2112"/>
              <a:gd name="T2" fmla="*/ 2147483646 w 1776"/>
              <a:gd name="T3" fmla="*/ 2147483646 h 2112"/>
              <a:gd name="T4" fmla="*/ 2147483646 w 1776"/>
              <a:gd name="T5" fmla="*/ 2147483646 h 2112"/>
              <a:gd name="T6" fmla="*/ 2147483646 w 177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2112">
                <a:moveTo>
                  <a:pt x="0" y="2112"/>
                </a:moveTo>
                <a:cubicBezTo>
                  <a:pt x="104" y="2076"/>
                  <a:pt x="208" y="2040"/>
                  <a:pt x="384" y="1776"/>
                </a:cubicBezTo>
                <a:cubicBezTo>
                  <a:pt x="560" y="1512"/>
                  <a:pt x="824" y="824"/>
                  <a:pt x="1056" y="528"/>
                </a:cubicBezTo>
                <a:cubicBezTo>
                  <a:pt x="1288" y="232"/>
                  <a:pt x="1656" y="88"/>
                  <a:pt x="1776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716463" y="2781300"/>
            <a:ext cx="129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FF"/>
                </a:solidFill>
              </a:rPr>
              <a:t>Bohr shift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5867400" y="2060575"/>
            <a:ext cx="0" cy="3455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3851275" y="2133600"/>
            <a:ext cx="0" cy="3455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2362200" y="2286000"/>
            <a:ext cx="457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2286000" y="3810000"/>
            <a:ext cx="457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2438400" y="4267200"/>
            <a:ext cx="449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172200" y="2286000"/>
            <a:ext cx="0" cy="1512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477000" y="2290988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34000" y="5638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lungs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24200" y="5638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muscles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553200" y="2519588"/>
            <a:ext cx="1905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Amount O</a:t>
            </a:r>
            <a:r>
              <a:rPr lang="en-GB" altLang="en-US" sz="2400" baseline="-25000">
                <a:solidFill>
                  <a:srgbClr val="FF0000"/>
                </a:solidFill>
              </a:rPr>
              <a:t>2</a:t>
            </a:r>
            <a:r>
              <a:rPr lang="en-GB" altLang="en-US" sz="2400">
                <a:solidFill>
                  <a:srgbClr val="FF0000"/>
                </a:solidFill>
              </a:rPr>
              <a:t> released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629400" y="3357788"/>
            <a:ext cx="1905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Increased O</a:t>
            </a:r>
            <a:r>
              <a:rPr lang="en-GB" altLang="en-US" sz="2400" baseline="-25000">
                <a:solidFill>
                  <a:srgbClr val="FF0000"/>
                </a:solidFill>
              </a:rPr>
              <a:t>2</a:t>
            </a:r>
            <a:r>
              <a:rPr lang="en-GB" altLang="en-US" sz="2400">
                <a:solidFill>
                  <a:srgbClr val="FF0000"/>
                </a:solidFill>
              </a:rPr>
              <a:t> released</a:t>
            </a:r>
          </a:p>
        </p:txBody>
      </p:sp>
      <p:pic>
        <p:nvPicPr>
          <p:cNvPr id="18" name="Picture 17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5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/>
      <p:bldP spid="31750" grpId="0" animBg="1"/>
      <p:bldP spid="31751" grpId="0" animBg="1"/>
      <p:bldP spid="31752" grpId="0" animBg="1"/>
      <p:bldP spid="31753" grpId="0" animBg="1"/>
      <p:bldP spid="31753" grpId="1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59" grpId="1" animBg="1"/>
      <p:bldP spid="317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4275658"/>
            <a:ext cx="8915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+mn-lt"/>
              </a:rPr>
              <a:t> 3. </a:t>
            </a:r>
            <a:r>
              <a:rPr lang="en-GB" sz="2400" u="sng" kern="0" dirty="0" smtClean="0">
                <a:solidFill>
                  <a:schemeClr val="bg1"/>
                </a:solidFill>
                <a:latin typeface="+mn-lt"/>
              </a:rPr>
              <a:t>Lower PH/ More acidity </a:t>
            </a:r>
            <a:r>
              <a:rPr lang="en-GB" sz="2400" kern="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2400" kern="0" dirty="0" smtClean="0">
                <a:solidFill>
                  <a:schemeClr val="bg1"/>
                </a:solidFill>
                <a:latin typeface="+mn-lt"/>
              </a:rPr>
            </a:br>
            <a:r>
              <a:rPr lang="en-GB" sz="2400" kern="0" dirty="0" smtClean="0">
                <a:solidFill>
                  <a:schemeClr val="bg1"/>
                </a:solidFill>
                <a:latin typeface="+mn-lt"/>
              </a:rPr>
              <a:t>More carbon dioxide will lower the pH in the body.  A drop in pH will cause oxygen to dissociate from haemoglobin more readily (Bohr effect)</a:t>
            </a:r>
            <a:br>
              <a:rPr lang="en-GB" sz="2400" kern="0" dirty="0" smtClean="0">
                <a:solidFill>
                  <a:schemeClr val="bg1"/>
                </a:solidFill>
                <a:latin typeface="+mn-lt"/>
              </a:rPr>
            </a:br>
            <a:endParaRPr lang="en-GB" sz="2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89564"/>
            <a:ext cx="882808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  <a:defRPr/>
            </a:pPr>
            <a:r>
              <a:rPr lang="en-GB" sz="2400" u="sng" dirty="0">
                <a:solidFill>
                  <a:schemeClr val="bg1"/>
                </a:solidFill>
                <a:latin typeface="+mn-lt"/>
              </a:rPr>
              <a:t>Increased Temperature  </a:t>
            </a:r>
          </a:p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When blood and muscle temperature increases during exercise oxygen will dissociate from haemoglobin more readily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2924944"/>
            <a:ext cx="911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GB" altLang="en-US" sz="2400" u="sng" dirty="0">
                <a:solidFill>
                  <a:schemeClr val="bg1"/>
                </a:solidFill>
                <a:latin typeface="+mn-lt"/>
              </a:rPr>
              <a:t>Partial pressure of carbon dioxide increases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 As the level of carbon dioxide rises during exercise oxygen will dissociate quicker from </a:t>
            </a:r>
            <a:r>
              <a:rPr lang="en-GB" altLang="en-US" sz="2400" dirty="0" smtClean="0">
                <a:solidFill>
                  <a:schemeClr val="bg1"/>
                </a:solidFill>
                <a:latin typeface="+mn-lt"/>
              </a:rPr>
              <a:t>haemoglobin</a:t>
            </a:r>
            <a:endParaRPr lang="en-GB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101" y="32065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Increased disassociation of </a:t>
            </a:r>
            <a:r>
              <a:rPr lang="en-GB" sz="2800" dirty="0" err="1" smtClean="0">
                <a:solidFill>
                  <a:schemeClr val="bg1"/>
                </a:solidFill>
              </a:rPr>
              <a:t>Oxyhaemoglobin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6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7800495" cy="24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Stroke Volume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218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200" dirty="0" smtClean="0">
                <a:solidFill>
                  <a:schemeClr val="bg1"/>
                </a:solidFill>
              </a:rPr>
              <a:t>During </a:t>
            </a:r>
            <a:r>
              <a:rPr lang="en-GB" altLang="en-US" sz="2200" u="sng" dirty="0" smtClean="0">
                <a:solidFill>
                  <a:schemeClr val="bg1"/>
                </a:solidFill>
              </a:rPr>
              <a:t>systole</a:t>
            </a:r>
            <a:r>
              <a:rPr lang="en-GB" altLang="en-US" sz="2200" dirty="0" smtClean="0">
                <a:solidFill>
                  <a:schemeClr val="bg1"/>
                </a:solidFill>
              </a:rPr>
              <a:t> a certain volume of blood is ejected from the </a:t>
            </a:r>
            <a:r>
              <a:rPr lang="en-GB" altLang="en-US" sz="2200" u="sng" dirty="0" smtClean="0">
                <a:solidFill>
                  <a:schemeClr val="bg1"/>
                </a:solidFill>
              </a:rPr>
              <a:t>left ventricle</a:t>
            </a:r>
            <a:r>
              <a:rPr lang="en-GB" altLang="en-US" sz="22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 smtClean="0">
                <a:solidFill>
                  <a:schemeClr val="bg1"/>
                </a:solidFill>
              </a:rPr>
              <a:t>This amount is the stroke volume (SV) of the heart, the volume of blood pumped per stroke (contraction).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 smtClean="0">
                <a:solidFill>
                  <a:schemeClr val="bg1"/>
                </a:solidFill>
              </a:rPr>
              <a:t>At the end of diastole before contraction the ventricle has completed filling.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 smtClean="0">
                <a:solidFill>
                  <a:schemeClr val="bg1"/>
                </a:solidFill>
              </a:rPr>
              <a:t>The volume of blood is called end-diastolic volume, or EDV.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 smtClean="0">
                <a:solidFill>
                  <a:schemeClr val="bg1"/>
                </a:solidFill>
              </a:rPr>
              <a:t>At the end of systole, just after contraction, the ventricle has completed the ejection phase.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 smtClean="0">
                <a:solidFill>
                  <a:schemeClr val="bg1"/>
                </a:solidFill>
              </a:rPr>
              <a:t>The volume of blood remaining in ventricle is called the end-systolic volume, or ESV.</a:t>
            </a:r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SV = EDV – ESV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o"/>
              <a:defRPr/>
            </a:pPr>
            <a:r>
              <a:rPr lang="en-GB" sz="2200" dirty="0" smtClean="0">
                <a:solidFill>
                  <a:schemeClr val="bg1"/>
                </a:solidFill>
              </a:rPr>
              <a:t>Stroke volume is the volume of blood that was ejected, and is the difference between the amount originally there and the amount remaining in the ventricle after contraction.</a:t>
            </a:r>
          </a:p>
          <a:p>
            <a:pPr eaLnBrk="1" hangingPunct="1">
              <a:buFontTx/>
              <a:buNone/>
              <a:defRPr/>
            </a:pPr>
            <a:endParaRPr lang="en-GB" sz="1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o"/>
              <a:defRPr/>
            </a:pPr>
            <a:r>
              <a:rPr lang="en-GB" sz="2200" dirty="0" smtClean="0">
                <a:solidFill>
                  <a:schemeClr val="bg1"/>
                </a:solidFill>
              </a:rPr>
              <a:t>EDV is before!</a:t>
            </a:r>
          </a:p>
          <a:p>
            <a:pPr eaLnBrk="1" hangingPunct="1">
              <a:buFontTx/>
              <a:buNone/>
              <a:defRPr/>
            </a:pPr>
            <a:endParaRPr lang="en-GB" sz="1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o"/>
              <a:defRPr/>
            </a:pPr>
            <a:r>
              <a:rPr lang="en-GB" sz="2200" dirty="0" smtClean="0">
                <a:solidFill>
                  <a:schemeClr val="bg1"/>
                </a:solidFill>
              </a:rPr>
              <a:t>ESV is after!</a:t>
            </a:r>
          </a:p>
          <a:p>
            <a:pPr eaLnBrk="1" hangingPunct="1">
              <a:buFontTx/>
              <a:buChar char="o"/>
              <a:defRPr/>
            </a:pPr>
            <a:endParaRPr lang="en-GB" sz="22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 = EDV – ESV</a:t>
            </a:r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76313"/>
            <a:ext cx="7886700" cy="99417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Vascular shunt mechanism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646635"/>
            <a:ext cx="6172200" cy="3805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3006330" y="1701405"/>
            <a:ext cx="431006" cy="43100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328047" y="1701404"/>
            <a:ext cx="485775" cy="485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63317" y="2294335"/>
            <a:ext cx="54554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Aft>
                <a:spcPts val="0"/>
              </a:spcAft>
            </a:pPr>
            <a:r>
              <a:rPr lang="en-GB" altLang="en-US" sz="1350">
                <a:solidFill>
                  <a:schemeClr val="bg1"/>
                </a:solidFill>
              </a:rPr>
              <a:t>	Organs					Muscles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89635" y="2564607"/>
            <a:ext cx="0" cy="21669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246019" y="2564607"/>
            <a:ext cx="0" cy="21669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871663" y="2888457"/>
            <a:ext cx="54006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Aft>
                <a:spcPts val="0"/>
              </a:spcAft>
            </a:pPr>
            <a:r>
              <a:rPr lang="en-GB" altLang="en-US" sz="1350">
                <a:solidFill>
                  <a:schemeClr val="bg1"/>
                </a:solidFill>
              </a:rPr>
              <a:t>Increased sympathetic		              Decreased sympathetic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1871662" y="3105151"/>
            <a:ext cx="54542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Aft>
                <a:spcPts val="0"/>
              </a:spcAft>
            </a:pPr>
            <a:r>
              <a:rPr lang="en-GB" altLang="en-US" sz="1350">
                <a:solidFill>
                  <a:schemeClr val="bg1"/>
                </a:solidFill>
              </a:rPr>
              <a:t>          stimulation				          stimulation</a:t>
            </a:r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6246019" y="3375423"/>
            <a:ext cx="0" cy="21669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2789635" y="3375423"/>
            <a:ext cx="0" cy="21669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1925242" y="3537347"/>
            <a:ext cx="52935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Aft>
                <a:spcPts val="0"/>
              </a:spcAft>
            </a:pPr>
            <a:r>
              <a:rPr lang="en-GB" altLang="en-US" sz="1350">
                <a:solidFill>
                  <a:schemeClr val="bg1"/>
                </a:solidFill>
              </a:rPr>
              <a:t>Vasoconstriction of 			Vasodilation of pre-</a:t>
            </a: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1871663" y="3752850"/>
            <a:ext cx="54006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Aft>
                <a:spcPts val="0"/>
              </a:spcAft>
            </a:pPr>
            <a:r>
              <a:rPr lang="en-GB" altLang="en-US" sz="1350" dirty="0">
                <a:solidFill>
                  <a:schemeClr val="bg1"/>
                </a:solidFill>
              </a:rPr>
              <a:t>arterioles &amp; </a:t>
            </a:r>
            <a:r>
              <a:rPr lang="en-GB" altLang="en-US" sz="1350" dirty="0" smtClean="0">
                <a:solidFill>
                  <a:schemeClr val="bg1"/>
                </a:solidFill>
              </a:rPr>
              <a:t>pre-capillary	</a:t>
            </a:r>
            <a:r>
              <a:rPr lang="en-GB" altLang="en-US" sz="1350" dirty="0">
                <a:solidFill>
                  <a:schemeClr val="bg1"/>
                </a:solidFill>
              </a:rPr>
              <a:t>		capillary sphincters 	</a:t>
            </a:r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2372916" y="3969543"/>
            <a:ext cx="56709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Aft>
                <a:spcPts val="0"/>
              </a:spcAft>
            </a:pPr>
            <a:r>
              <a:rPr lang="en-GB" altLang="en-US" sz="1350" dirty="0" smtClean="0">
                <a:solidFill>
                  <a:schemeClr val="bg1"/>
                </a:solidFill>
              </a:rPr>
              <a:t>sphincters</a:t>
            </a:r>
            <a:r>
              <a:rPr lang="en-GB" altLang="en-US" sz="1350" dirty="0">
                <a:solidFill>
                  <a:schemeClr val="bg1"/>
                </a:solidFill>
              </a:rPr>
              <a:t>			         </a:t>
            </a:r>
            <a:r>
              <a:rPr lang="en-GB" altLang="en-US" sz="1350" dirty="0" smtClean="0">
                <a:solidFill>
                  <a:schemeClr val="bg1"/>
                </a:solidFill>
              </a:rPr>
              <a:t>and arterioles</a:t>
            </a:r>
            <a:endParaRPr lang="en-GB" altLang="en-US" sz="1350" dirty="0">
              <a:solidFill>
                <a:schemeClr val="bg1"/>
              </a:solidFill>
            </a:endParaRPr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2789635" y="4238626"/>
            <a:ext cx="0" cy="21669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>
            <a:off x="6246019" y="4238626"/>
            <a:ext cx="0" cy="21669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186" name="Text Box 20"/>
          <p:cNvSpPr txBox="1">
            <a:spLocks noChangeArrowheads="1"/>
          </p:cNvSpPr>
          <p:nvPr/>
        </p:nvSpPr>
        <p:spPr bwMode="auto">
          <a:xfrm>
            <a:off x="1871663" y="4455319"/>
            <a:ext cx="5562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Aft>
                <a:spcPts val="0"/>
              </a:spcAft>
            </a:pPr>
            <a:r>
              <a:rPr lang="en-GB" altLang="en-US" sz="1350" dirty="0">
                <a:solidFill>
                  <a:schemeClr val="bg1"/>
                </a:solidFill>
              </a:rPr>
              <a:t>Decreased blood flow/Q to 		Increased blood flow/Q to</a:t>
            </a:r>
          </a:p>
        </p:txBody>
      </p:sp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1601392" y="4617245"/>
            <a:ext cx="610195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350">
                <a:solidFill>
                  <a:schemeClr val="bg1"/>
                </a:solidFill>
              </a:rPr>
              <a:t> capillaries </a:t>
            </a:r>
            <a:r>
              <a:rPr lang="en-GB" altLang="en-US" sz="1350" smtClean="0">
                <a:solidFill>
                  <a:schemeClr val="bg1"/>
                </a:solidFill>
              </a:rPr>
              <a:t>of </a:t>
            </a:r>
            <a:r>
              <a:rPr lang="en-GB" altLang="en-US" sz="1350">
                <a:solidFill>
                  <a:schemeClr val="bg1"/>
                </a:solidFill>
              </a:rPr>
              <a:t>non-essential organs		   capillaries </a:t>
            </a:r>
            <a:r>
              <a:rPr lang="en-GB" altLang="en-US" sz="1350" smtClean="0">
                <a:solidFill>
                  <a:schemeClr val="bg1"/>
                </a:solidFill>
              </a:rPr>
              <a:t>of </a:t>
            </a:r>
            <a:r>
              <a:rPr lang="en-GB" altLang="en-US" sz="1350">
                <a:solidFill>
                  <a:schemeClr val="bg1"/>
                </a:solidFill>
              </a:rPr>
              <a:t>working muscles</a:t>
            </a:r>
          </a:p>
        </p:txBody>
      </p:sp>
    </p:spTree>
    <p:extLst>
      <p:ext uri="{BB962C8B-B14F-4D97-AF65-F5344CB8AC3E}">
        <p14:creationId xmlns:p14="http://schemas.microsoft.com/office/powerpoint/2010/main" val="1208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584" y="116632"/>
            <a:ext cx="8364838" cy="3131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accent5"/>
                </a:solidFill>
                <a:latin typeface="+mn-lt"/>
              </a:rPr>
              <a:t>Vasomotor Control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635" y="548680"/>
            <a:ext cx="8856983" cy="282674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Fill in the missing spaces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:</a:t>
            </a:r>
            <a:endParaRPr lang="en-GB" alt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The vascular shunt mechanism is controlled by: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the </a:t>
            </a:r>
            <a:r>
              <a:rPr lang="en-GB" altLang="en-US" sz="2400" b="1" dirty="0">
                <a:solidFill>
                  <a:srgbClr val="FF0000"/>
                </a:solidFill>
              </a:rPr>
              <a:t>Vasomotor Control Centre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</a:rPr>
              <a:t>located in the medulla oblongata which stimulates the</a:t>
            </a:r>
            <a:r>
              <a:rPr lang="en-GB" altLang="en-US" sz="2400" dirty="0"/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sympathetic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</a:rPr>
              <a:t>nervous system to either vasodilate or </a:t>
            </a:r>
            <a:r>
              <a:rPr lang="en-GB" altLang="en-US" sz="2400" dirty="0" err="1">
                <a:solidFill>
                  <a:schemeClr val="bg1"/>
                </a:solidFill>
              </a:rPr>
              <a:t>vasoconstrict</a:t>
            </a:r>
            <a:r>
              <a:rPr lang="en-GB" altLang="en-US" sz="2400" dirty="0">
                <a:solidFill>
                  <a:schemeClr val="bg1"/>
                </a:solidFill>
              </a:rPr>
              <a:t> the </a:t>
            </a:r>
            <a:r>
              <a:rPr lang="en-GB" altLang="en-US" sz="2400" b="1" dirty="0">
                <a:solidFill>
                  <a:srgbClr val="FF0000"/>
                </a:solidFill>
              </a:rPr>
              <a:t>precapillary sphincters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</a:rPr>
              <a:t>and</a:t>
            </a:r>
            <a:r>
              <a:rPr lang="en-GB" altLang="en-US" sz="2400" dirty="0"/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arterioles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</a:rPr>
              <a:t>that control the supply of blood to muscles and organs.</a:t>
            </a:r>
          </a:p>
          <a:p>
            <a:pPr marL="0" indent="0">
              <a:buNone/>
            </a:pPr>
            <a:endParaRPr lang="en-GB" altLang="en-US" sz="24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1478" y="3257014"/>
            <a:ext cx="885698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Vasomotor Control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VCC receives information from: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Chemoreceptors</a:t>
            </a:r>
            <a:r>
              <a:rPr lang="en-GB" altLang="en-US" sz="24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in muscles, aorta and carotid arteries inform the VCC that lactic acid and CO2 levels have increased and O2 and pH levels have decreased.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Baroreceptors</a:t>
            </a:r>
            <a:r>
              <a:rPr lang="en-GB" altLang="en-US" sz="24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in aorta and carotid arteries inform the vasomotor centre that systolic blood pressure has increased/decreased.</a:t>
            </a:r>
          </a:p>
        </p:txBody>
      </p:sp>
      <p:pic>
        <p:nvPicPr>
          <p:cNvPr id="5" name="Picture 4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2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251520" y="142706"/>
            <a:ext cx="8640960" cy="6572589"/>
          </a:xfrm>
          <a:prstGeom prst="rect">
            <a:avLst/>
          </a:prstGeom>
        </p:spPr>
      </p:pic>
      <p:pic>
        <p:nvPicPr>
          <p:cNvPr id="3" name="Picture 2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25" y="150047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8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89" y="188640"/>
            <a:ext cx="8440689" cy="421481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4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Vasomotor Control cont’d…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604" y="836340"/>
            <a:ext cx="8785872" cy="180057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Sympathetic nervous system</a:t>
            </a:r>
          </a:p>
          <a:p>
            <a:pPr marL="0" indent="0">
              <a:buNone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chemeClr val="bg1"/>
                </a:solidFill>
              </a:rPr>
              <a:t>The VCC responds by sending messages via the sympathetic nervous system to:</a:t>
            </a:r>
          </a:p>
          <a:p>
            <a:pPr marL="0" indent="0">
              <a:buNone/>
            </a:pPr>
            <a:endParaRPr lang="en-GB" altLang="en-US" sz="24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2118" y="2636912"/>
            <a:ext cx="864096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Organs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Increasing sympathetic stimulation which </a:t>
            </a:r>
            <a:r>
              <a:rPr lang="en-GB" altLang="en-US" sz="2400" b="1" dirty="0" err="1">
                <a:solidFill>
                  <a:srgbClr val="FF0000"/>
                </a:solidFill>
                <a:latin typeface="+mn-lt"/>
              </a:rPr>
              <a:t>vasoconstricts</a:t>
            </a: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the arterioles and pre-capillary sphincters, decreasing Q and distributes blood flow away from the non-essential capillaries of the organs.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altLang="en-US" sz="2400" b="1" dirty="0" smtClean="0">
                <a:solidFill>
                  <a:schemeClr val="bg1"/>
                </a:solidFill>
                <a:latin typeface="+mn-lt"/>
              </a:rPr>
              <a:t>Muscles</a:t>
            </a:r>
            <a:endParaRPr lang="en-GB" altLang="en-US" sz="2400" b="1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Decreasing sympathetic stimulation which </a:t>
            </a: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vasodilates</a:t>
            </a: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the arterioles and precapillary sphincters, which increases the distribution of Q to the capillaries of the working muscles.</a:t>
            </a:r>
          </a:p>
        </p:txBody>
      </p:sp>
      <p:pic>
        <p:nvPicPr>
          <p:cNvPr id="5" name="Picture 4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5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863049" cy="4320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941168"/>
            <a:ext cx="8863049" cy="1798245"/>
          </a:xfrm>
          <a:prstGeom prst="rect">
            <a:avLst/>
          </a:prstGeom>
        </p:spPr>
      </p:pic>
      <p:pic>
        <p:nvPicPr>
          <p:cNvPr id="7" name="Picture 6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08520" y="117793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2013 Jan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6" y="4077072"/>
            <a:ext cx="8798634" cy="250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6" y="692696"/>
            <a:ext cx="8798634" cy="2676102"/>
          </a:xfrm>
          <a:prstGeom prst="rect">
            <a:avLst/>
          </a:prstGeom>
        </p:spPr>
      </p:pic>
      <p:pic>
        <p:nvPicPr>
          <p:cNvPr id="4" name="Picture 3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723" y="364699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2009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0667" y="332656"/>
            <a:ext cx="82296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800" b="1" kern="0" dirty="0" smtClean="0">
                <a:solidFill>
                  <a:schemeClr val="bg1"/>
                </a:solidFill>
                <a:latin typeface="+mn-lt"/>
              </a:rPr>
              <a:t>Venous Return Mechanisms</a:t>
            </a:r>
            <a:endParaRPr lang="en-GB" altLang="en-US" sz="28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471017"/>
            <a:ext cx="8362950" cy="5327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000" b="1" kern="0" dirty="0" smtClean="0">
                <a:solidFill>
                  <a:schemeClr val="bg1"/>
                </a:solidFill>
              </a:rPr>
              <a:t>Pocket valves</a:t>
            </a:r>
            <a:r>
              <a:rPr lang="en-GB" altLang="en-US" sz="2000" kern="0" dirty="0" smtClean="0">
                <a:solidFill>
                  <a:schemeClr val="bg1"/>
                </a:solidFill>
              </a:rPr>
              <a:t> – one-way valves in veins preventing backflow of blood and direct it towards the heart.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GB" altLang="en-US" sz="800" kern="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000" b="1" kern="0" dirty="0" smtClean="0">
                <a:solidFill>
                  <a:schemeClr val="bg1"/>
                </a:solidFill>
              </a:rPr>
              <a:t>Skeletal Muscle pump</a:t>
            </a:r>
            <a:r>
              <a:rPr lang="en-GB" altLang="en-US" sz="2000" kern="0" dirty="0" smtClean="0">
                <a:solidFill>
                  <a:schemeClr val="bg1"/>
                </a:solidFill>
              </a:rPr>
              <a:t> – veins situated between skeletal muscles, which when contracting and relaxing help squeeze and push blood back towards the heart.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GB" altLang="en-US" sz="800" kern="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000" b="1" kern="0" dirty="0" smtClean="0">
                <a:solidFill>
                  <a:schemeClr val="bg1"/>
                </a:solidFill>
              </a:rPr>
              <a:t>Respiratory pump</a:t>
            </a:r>
            <a:r>
              <a:rPr lang="en-GB" altLang="en-US" sz="2000" kern="0" dirty="0" smtClean="0">
                <a:solidFill>
                  <a:schemeClr val="bg1"/>
                </a:solidFill>
              </a:rPr>
              <a:t> – exercise breathing becomes deeper/faster which causes pressure changes in the thorax and abdomen, squeezing the large vein forcing the blood back to the heart.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GB" altLang="en-US" sz="800" kern="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altLang="en-US" sz="2000" b="1" kern="0" dirty="0" smtClean="0">
                <a:solidFill>
                  <a:schemeClr val="bg1"/>
                </a:solidFill>
              </a:rPr>
              <a:t>Suction pressure of the heart </a:t>
            </a:r>
            <a:r>
              <a:rPr lang="en-GB" altLang="en-US" sz="2000" kern="0" dirty="0" smtClean="0">
                <a:solidFill>
                  <a:schemeClr val="bg1"/>
                </a:solidFill>
              </a:rPr>
              <a:t>– the action of the heart draws blood upwards </a:t>
            </a:r>
            <a:endParaRPr lang="en-GB" altLang="en-US" sz="2000" kern="0" dirty="0">
              <a:solidFill>
                <a:schemeClr val="bg1"/>
              </a:solidFill>
            </a:endParaRPr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2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688"/>
            <a:ext cx="8568952" cy="36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072"/>
          <a:stretch/>
        </p:blipFill>
        <p:spPr>
          <a:xfrm>
            <a:off x="251520" y="692696"/>
            <a:ext cx="8709977" cy="3118565"/>
          </a:xfrm>
          <a:prstGeom prst="rect">
            <a:avLst/>
          </a:prstGeom>
        </p:spPr>
      </p:pic>
      <p:pic>
        <p:nvPicPr>
          <p:cNvPr id="3" name="Picture 2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0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rc_mi" descr="http://www.affrunningclub.org.uk/Images/AFF_2006_ClubLaSant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48" y="2397698"/>
            <a:ext cx="3269972" cy="21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19872" y="4369990"/>
            <a:ext cx="2601098" cy="1247103"/>
          </a:xfrm>
          <a:prstGeom prst="rect">
            <a:avLst/>
          </a:prstGeom>
          <a:solidFill>
            <a:srgbClr val="E36C0A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What is Cardiovascular Drift?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2993" y="867118"/>
            <a:ext cx="13856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6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2993" y="1038568"/>
            <a:ext cx="13856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6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2993" y="2717349"/>
            <a:ext cx="13856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50">
              <a:cs typeface="Arial" pitchFamily="34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6059786" y="1038568"/>
            <a:ext cx="2727226" cy="227613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So HR increases to compensate and maintain Cardiac output (Q)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870620" y="242866"/>
            <a:ext cx="3150350" cy="223081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We sweat and lose a portion of our blood plasma. Decreased plasma = reduced VR &amp; SV</a:t>
            </a:r>
            <a:endParaRPr lang="en-GB" sz="2000" dirty="0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179512" y="1361733"/>
            <a:ext cx="2939927" cy="257132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Occurs during prolonged exercise in warm environments. (after 10 mins)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87372" y="4059929"/>
            <a:ext cx="2969518" cy="19704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HR </a:t>
            </a:r>
            <a:r>
              <a:rPr lang="en-GB" sz="2000" dirty="0">
                <a:solidFill>
                  <a:srgbClr val="002060"/>
                </a:solidFill>
              </a:rPr>
              <a:t>increase during sub-maximal </a:t>
            </a:r>
            <a:r>
              <a:rPr lang="en-GB" sz="2000" dirty="0" smtClean="0">
                <a:solidFill>
                  <a:srgbClr val="002060"/>
                </a:solidFill>
              </a:rPr>
              <a:t>exercise due to decrease in SV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6083952" y="3875688"/>
            <a:ext cx="2808528" cy="221760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Minimised </a:t>
            </a:r>
            <a:r>
              <a:rPr lang="en-GB" sz="2000" dirty="0">
                <a:solidFill>
                  <a:srgbClr val="002060"/>
                </a:solidFill>
              </a:rPr>
              <a:t>by fluid consumption before and during exercise</a:t>
            </a:r>
          </a:p>
        </p:txBody>
      </p:sp>
      <p:pic>
        <p:nvPicPr>
          <p:cNvPr id="17" name="Picture 16" descr="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5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393"/>
          <a:stretch/>
        </p:blipFill>
        <p:spPr>
          <a:xfrm>
            <a:off x="148218" y="744913"/>
            <a:ext cx="8795577" cy="2871206"/>
          </a:xfrm>
          <a:prstGeom prst="rect">
            <a:avLst/>
          </a:prstGeom>
        </p:spPr>
      </p:pic>
      <p:pic>
        <p:nvPicPr>
          <p:cNvPr id="5" name="Picture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" r="473" b="11628"/>
          <a:stretch/>
        </p:blipFill>
        <p:spPr>
          <a:xfrm>
            <a:off x="148218" y="3822643"/>
            <a:ext cx="881627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858163" cy="3096344"/>
          </a:xfrm>
          <a:prstGeom prst="rect">
            <a:avLst/>
          </a:prstGeom>
        </p:spPr>
      </p:pic>
      <p:pic>
        <p:nvPicPr>
          <p:cNvPr id="3" name="Picture 2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0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FFFF00"/>
                </a:solidFill>
                <a:latin typeface="Comic Sans MS" panose="030F0702030302020204" pitchFamily="66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FFFF00"/>
                </a:solidFill>
                <a:latin typeface="Comic Sans MS" panose="030F0702030302020204" pitchFamily="66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FFFF00"/>
                </a:solidFill>
                <a:latin typeface="Comic Sans MS" panose="030F0702030302020204" pitchFamily="66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FFFF00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FFFF00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FFFF00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FFFF00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FFFF00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F4F161-DCD9-432D-9F0F-11DE76FE3137}" type="slidenum">
              <a:rPr lang="en-GB" altLang="en-US" sz="105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05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76" y="249239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a-vO</a:t>
            </a:r>
            <a:r>
              <a:rPr lang="en-GB" altLang="en-US" baseline="-25000" dirty="0" smtClean="0">
                <a:solidFill>
                  <a:schemeClr val="bg1"/>
                </a:solidFill>
              </a:rPr>
              <a:t>2</a:t>
            </a:r>
            <a:r>
              <a:rPr lang="en-GB" altLang="en-US" dirty="0" smtClean="0">
                <a:solidFill>
                  <a:schemeClr val="bg1"/>
                </a:solidFill>
              </a:rPr>
              <a:t> diff.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027683" y="2307615"/>
            <a:ext cx="1771650" cy="2312195"/>
            <a:chOff x="720" y="1680"/>
            <a:chExt cx="1488" cy="1942"/>
          </a:xfrm>
          <a:solidFill>
            <a:srgbClr val="FF0000"/>
          </a:solidFill>
        </p:grpSpPr>
        <p:sp>
          <p:nvSpPr>
            <p:cNvPr id="29707" name="AutoShape 4"/>
            <p:cNvSpPr>
              <a:spLocks noChangeArrowheads="1"/>
            </p:cNvSpPr>
            <p:nvPr/>
          </p:nvSpPr>
          <p:spPr bwMode="auto">
            <a:xfrm rot="5400000">
              <a:off x="1272" y="1176"/>
              <a:ext cx="432" cy="1440"/>
            </a:xfrm>
            <a:prstGeom prst="can">
              <a:avLst>
                <a:gd name="adj" fmla="val 83333"/>
              </a:avLst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8" name="Text Box 5"/>
            <p:cNvSpPr txBox="1">
              <a:spLocks noChangeArrowheads="1"/>
            </p:cNvSpPr>
            <p:nvPr/>
          </p:nvSpPr>
          <p:spPr bwMode="auto">
            <a:xfrm>
              <a:off x="720" y="2304"/>
              <a:ext cx="1392" cy="131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Artery carrying O</a:t>
              </a:r>
              <a:r>
                <a:rPr lang="en-GB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GB" altLang="en-US" sz="2400" dirty="0">
                  <a:solidFill>
                    <a:schemeClr val="tx1"/>
                  </a:solidFill>
                </a:rPr>
                <a:t> to muscle</a:t>
              </a:r>
            </a:p>
          </p:txBody>
        </p:sp>
      </p:grp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5285233" y="2307616"/>
            <a:ext cx="2171700" cy="1943101"/>
            <a:chOff x="3456" y="1680"/>
            <a:chExt cx="1824" cy="16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9705" name="AutoShape 7"/>
            <p:cNvSpPr>
              <a:spLocks noChangeArrowheads="1"/>
            </p:cNvSpPr>
            <p:nvPr/>
          </p:nvSpPr>
          <p:spPr bwMode="auto">
            <a:xfrm rot="5400000">
              <a:off x="4104" y="1176"/>
              <a:ext cx="432" cy="1440"/>
            </a:xfrm>
            <a:prstGeom prst="can">
              <a:avLst>
                <a:gd name="adj" fmla="val 83333"/>
              </a:avLst>
            </a:prstGeom>
            <a:grpFill/>
            <a:ln w="381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3456" y="2304"/>
              <a:ext cx="1824" cy="10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Vein carrying O</a:t>
              </a:r>
              <a:r>
                <a:rPr lang="en-GB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GB" altLang="en-US" sz="2400" dirty="0">
                  <a:solidFill>
                    <a:schemeClr val="tx1"/>
                  </a:solidFill>
                </a:rPr>
                <a:t> away from muscle</a:t>
              </a:r>
            </a:p>
          </p:txBody>
        </p:sp>
      </p:grp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83209" y="4649344"/>
            <a:ext cx="434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Difference in oxygen concentrations between artery and vein =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a-vO</a:t>
            </a:r>
            <a:r>
              <a:rPr lang="en-GB" sz="2400" b="1" baseline="-25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 diff.</a:t>
            </a:r>
          </a:p>
        </p:txBody>
      </p:sp>
      <p:pic>
        <p:nvPicPr>
          <p:cNvPr id="33802" name="Picture 10" descr="LEGFR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4664"/>
            <a:ext cx="44648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4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00px-Diagram_of_the_human_heart_(croppe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6648450" cy="6648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2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2779"/>
            <a:ext cx="5688632" cy="6707570"/>
          </a:xfrm>
          <a:prstGeom prst="rect">
            <a:avLst/>
          </a:prstGeom>
        </p:spPr>
      </p:pic>
      <p:pic>
        <p:nvPicPr>
          <p:cNvPr id="4" name="Picture 3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496944" cy="66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7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71550" y="1341438"/>
          <a:ext cx="7313613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Bitmap Image" r:id="rId3" imgW="7314286" imgH="5191850" progId="Paint.Picture">
                  <p:embed/>
                </p:oleObj>
              </mc:Choice>
              <mc:Fallback>
                <p:oleObj name="Bitmap Image" r:id="rId3" imgW="7314286" imgH="519185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7313613" cy="519112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7272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 Cardiac Conduction System</a:t>
            </a:r>
          </a:p>
        </p:txBody>
      </p:sp>
      <p:pic>
        <p:nvPicPr>
          <p:cNvPr id="4" name="Picture 3" descr="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Components of the Cardiac Conduction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200" dirty="0" smtClean="0">
                <a:solidFill>
                  <a:schemeClr val="bg1"/>
                </a:solidFill>
              </a:rPr>
              <a:t>Cardiac muscle has the unique ability to generate it’s own electrical signal.</a:t>
            </a:r>
          </a:p>
          <a:p>
            <a:pPr eaLnBrk="1" hangingPunct="1">
              <a:buFontTx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altLang="en-US" sz="2200" dirty="0" smtClean="0">
                <a:solidFill>
                  <a:schemeClr val="bg1"/>
                </a:solidFill>
              </a:rPr>
              <a:t>It’s allowed to contract rhythmically without neural stimulation.</a:t>
            </a:r>
          </a:p>
          <a:p>
            <a:pPr eaLnBrk="1" hangingPunct="1">
              <a:buFontTx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altLang="en-US" sz="2200" dirty="0" smtClean="0">
                <a:solidFill>
                  <a:schemeClr val="bg1"/>
                </a:solidFill>
              </a:rPr>
              <a:t>Four components of the cardiac conduction system:</a:t>
            </a:r>
          </a:p>
          <a:p>
            <a:pPr eaLnBrk="1" hangingPunct="1">
              <a:buFontTx/>
              <a:buNone/>
            </a:pPr>
            <a:endParaRPr lang="en-GB" altLang="en-US" sz="10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GB" altLang="en-US" sz="2200" dirty="0" smtClean="0">
                <a:solidFill>
                  <a:schemeClr val="bg1"/>
                </a:solidFill>
              </a:rPr>
              <a:t>Sinoatrial (SA) node</a:t>
            </a:r>
          </a:p>
          <a:p>
            <a:pPr lvl="1" eaLnBrk="1" hangingPunct="1"/>
            <a:r>
              <a:rPr lang="en-GB" altLang="en-US" sz="2200" dirty="0" smtClean="0">
                <a:solidFill>
                  <a:schemeClr val="bg1"/>
                </a:solidFill>
              </a:rPr>
              <a:t>Atrioventricular (AV) node</a:t>
            </a:r>
          </a:p>
          <a:p>
            <a:pPr lvl="1" eaLnBrk="1" hangingPunct="1"/>
            <a:r>
              <a:rPr lang="en-GB" altLang="en-US" sz="2200" dirty="0" smtClean="0">
                <a:solidFill>
                  <a:schemeClr val="bg1"/>
                </a:solidFill>
              </a:rPr>
              <a:t>Atrioventricular (AV) bundle (bundle of His)</a:t>
            </a:r>
          </a:p>
          <a:p>
            <a:pPr lvl="1" eaLnBrk="1" hangingPunct="1"/>
            <a:r>
              <a:rPr lang="en-GB" altLang="en-US" sz="2200" dirty="0" smtClean="0">
                <a:solidFill>
                  <a:schemeClr val="bg1"/>
                </a:solidFill>
              </a:rPr>
              <a:t>Purkinje fibres</a:t>
            </a:r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7852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The electrical impulse responsible for stimulating the heart to contract is called the </a:t>
            </a:r>
            <a:r>
              <a:rPr lang="en-GB" altLang="en-US" sz="1800" b="1" dirty="0">
                <a:solidFill>
                  <a:srgbClr val="FFC000"/>
                </a:solidFill>
              </a:rPr>
              <a:t>cardiac impulse</a:t>
            </a:r>
            <a:r>
              <a:rPr lang="en-GB" altLang="en-US" sz="1800" dirty="0">
                <a:solidFill>
                  <a:schemeClr val="bg1"/>
                </a:solidFill>
              </a:rPr>
              <a:t>.  </a:t>
            </a:r>
          </a:p>
          <a:p>
            <a:pPr algn="l" eaLnBrk="1" hangingPunct="1">
              <a:spcBef>
                <a:spcPct val="0"/>
              </a:spcBef>
            </a:pPr>
            <a:endParaRPr lang="en-GB" altLang="en-US" sz="8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The heart is said to be </a:t>
            </a:r>
            <a:r>
              <a:rPr lang="en-GB" altLang="en-US" sz="1800" b="1" dirty="0">
                <a:solidFill>
                  <a:srgbClr val="FFC000"/>
                </a:solidFill>
              </a:rPr>
              <a:t>myogenic</a:t>
            </a:r>
            <a:r>
              <a:rPr lang="en-GB" altLang="en-US" sz="1800" dirty="0">
                <a:solidFill>
                  <a:srgbClr val="FFC000"/>
                </a:solidFill>
              </a:rPr>
              <a:t> </a:t>
            </a:r>
            <a:r>
              <a:rPr lang="en-GB" altLang="en-US" sz="1800" dirty="0">
                <a:solidFill>
                  <a:schemeClr val="bg1"/>
                </a:solidFill>
              </a:rPr>
              <a:t>- it generates its own electrical impulse.</a:t>
            </a:r>
          </a:p>
          <a:p>
            <a:pPr algn="l" eaLnBrk="1" hangingPunct="1">
              <a:spcBef>
                <a:spcPct val="0"/>
              </a:spcBef>
            </a:pPr>
            <a:endParaRPr lang="en-GB" altLang="en-US" sz="8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The cardiac impulse is initiated from the </a:t>
            </a:r>
            <a:r>
              <a:rPr lang="en-GB" altLang="en-US" sz="1800" b="1" dirty="0" err="1">
                <a:solidFill>
                  <a:srgbClr val="FFC000"/>
                </a:solidFill>
              </a:rPr>
              <a:t>sino</a:t>
            </a:r>
            <a:r>
              <a:rPr lang="en-GB" altLang="en-US" sz="1800" b="1" dirty="0">
                <a:solidFill>
                  <a:srgbClr val="FFC000"/>
                </a:solidFill>
              </a:rPr>
              <a:t>-atrial</a:t>
            </a:r>
            <a:r>
              <a:rPr lang="en-GB" altLang="en-US" sz="1800" dirty="0">
                <a:solidFill>
                  <a:schemeClr val="bg1"/>
                </a:solidFill>
              </a:rPr>
              <a:t> (SA) node located in the posterior wall of the </a:t>
            </a:r>
            <a:r>
              <a:rPr lang="en-GB" altLang="en-US" sz="1800" b="1" dirty="0">
                <a:solidFill>
                  <a:srgbClr val="FFC000"/>
                </a:solidFill>
              </a:rPr>
              <a:t>right atrium </a:t>
            </a:r>
            <a:r>
              <a:rPr lang="en-GB" altLang="en-US" sz="1800" dirty="0">
                <a:solidFill>
                  <a:schemeClr val="bg1"/>
                </a:solidFill>
              </a:rPr>
              <a:t>and is often termed the </a:t>
            </a:r>
            <a:r>
              <a:rPr lang="en-GB" altLang="en-US" sz="1800" b="1" dirty="0">
                <a:solidFill>
                  <a:srgbClr val="FFC000"/>
                </a:solidFill>
              </a:rPr>
              <a:t>pacemaker</a:t>
            </a:r>
            <a:r>
              <a:rPr lang="en-GB" altLang="en-US" sz="1800" dirty="0">
                <a:solidFill>
                  <a:schemeClr val="bg1"/>
                </a:solidFill>
              </a:rPr>
              <a:t>.  </a:t>
            </a:r>
          </a:p>
          <a:p>
            <a:pPr algn="l" eaLnBrk="1" hangingPunct="1">
              <a:spcBef>
                <a:spcPct val="0"/>
              </a:spcBef>
            </a:pPr>
            <a:endParaRPr lang="en-GB" altLang="en-US" sz="8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The impulse travels through atria walls causing both atria to contract.  The ventricles are </a:t>
            </a:r>
            <a:r>
              <a:rPr lang="en-GB" altLang="en-US" sz="1800" b="1" dirty="0">
                <a:solidFill>
                  <a:srgbClr val="FFC000"/>
                </a:solidFill>
              </a:rPr>
              <a:t>insulated</a:t>
            </a:r>
            <a:r>
              <a:rPr lang="en-GB" altLang="en-US" sz="1800" dirty="0">
                <a:solidFill>
                  <a:srgbClr val="FFC000"/>
                </a:solidFill>
              </a:rPr>
              <a:t> </a:t>
            </a:r>
            <a:r>
              <a:rPr lang="en-GB" altLang="en-US" sz="1800" dirty="0">
                <a:solidFill>
                  <a:schemeClr val="bg1"/>
                </a:solidFill>
              </a:rPr>
              <a:t>from the atria and cannot be stimulated at this point.  </a:t>
            </a:r>
          </a:p>
          <a:p>
            <a:pPr algn="l" eaLnBrk="1" hangingPunct="1">
              <a:spcBef>
                <a:spcPct val="0"/>
              </a:spcBef>
            </a:pPr>
            <a:endParaRPr lang="en-GB" altLang="en-US" sz="8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The cardiac impulse reaches and activates the AV node in the right atrium which passes the impulse down into the </a:t>
            </a:r>
            <a:r>
              <a:rPr lang="en-GB" altLang="en-US" sz="1800" b="1" dirty="0">
                <a:solidFill>
                  <a:srgbClr val="FFC000"/>
                </a:solidFill>
              </a:rPr>
              <a:t>bundle of His</a:t>
            </a:r>
            <a:r>
              <a:rPr lang="en-GB" altLang="en-US" sz="1800" dirty="0">
                <a:solidFill>
                  <a:srgbClr val="FFC000"/>
                </a:solidFill>
              </a:rPr>
              <a:t> </a:t>
            </a:r>
            <a:r>
              <a:rPr lang="en-GB" altLang="en-US" sz="1800" dirty="0">
                <a:solidFill>
                  <a:schemeClr val="bg1"/>
                </a:solidFill>
              </a:rPr>
              <a:t>located within the septum of the heart.  </a:t>
            </a:r>
          </a:p>
          <a:p>
            <a:pPr algn="l" eaLnBrk="1" hangingPunct="1">
              <a:spcBef>
                <a:spcPct val="0"/>
              </a:spcBef>
            </a:pPr>
            <a:endParaRPr lang="en-GB" altLang="en-US" sz="8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The AV node helps delay the impulse allowing the contraction of the </a:t>
            </a:r>
            <a:r>
              <a:rPr lang="en-GB" altLang="en-US" sz="1800" b="1" dirty="0">
                <a:solidFill>
                  <a:srgbClr val="FFC000"/>
                </a:solidFill>
              </a:rPr>
              <a:t>atria</a:t>
            </a:r>
            <a:r>
              <a:rPr lang="en-GB" altLang="en-US" sz="1800" b="1" dirty="0">
                <a:solidFill>
                  <a:schemeClr val="bg1"/>
                </a:solidFill>
              </a:rPr>
              <a:t> </a:t>
            </a:r>
            <a:r>
              <a:rPr lang="en-GB" altLang="en-US" sz="1800" dirty="0">
                <a:solidFill>
                  <a:schemeClr val="bg1"/>
                </a:solidFill>
              </a:rPr>
              <a:t>to finish before the </a:t>
            </a:r>
            <a:r>
              <a:rPr lang="en-GB" altLang="en-US" sz="1800" b="1" dirty="0">
                <a:solidFill>
                  <a:srgbClr val="FFC000"/>
                </a:solidFill>
              </a:rPr>
              <a:t>ventricles</a:t>
            </a:r>
            <a:r>
              <a:rPr lang="en-GB" altLang="en-US" sz="1800" dirty="0">
                <a:solidFill>
                  <a:srgbClr val="FFC000"/>
                </a:solidFill>
              </a:rPr>
              <a:t> </a:t>
            </a:r>
            <a:r>
              <a:rPr lang="en-GB" altLang="en-US" sz="1800" dirty="0">
                <a:solidFill>
                  <a:schemeClr val="bg1"/>
                </a:solidFill>
              </a:rPr>
              <a:t>begin to contract.  </a:t>
            </a:r>
          </a:p>
          <a:p>
            <a:pPr algn="l" eaLnBrk="1" hangingPunct="1">
              <a:spcBef>
                <a:spcPct val="0"/>
              </a:spcBef>
            </a:pPr>
            <a:endParaRPr lang="en-GB" altLang="en-US" sz="8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The bundle of His splits into left and right branches and spreads the impulse down to the bottom of the heart and then up and around the walls via a network of </a:t>
            </a:r>
            <a:r>
              <a:rPr lang="en-GB" altLang="en-US" sz="1800" b="1" dirty="0" err="1">
                <a:solidFill>
                  <a:srgbClr val="FFC000"/>
                </a:solidFill>
              </a:rPr>
              <a:t>purkinje</a:t>
            </a:r>
            <a:r>
              <a:rPr lang="en-GB" altLang="en-US" sz="1800" b="1" dirty="0">
                <a:solidFill>
                  <a:srgbClr val="FFC000"/>
                </a:solidFill>
              </a:rPr>
              <a:t> fibres</a:t>
            </a:r>
            <a:r>
              <a:rPr lang="en-GB" altLang="en-US" sz="1800" dirty="0">
                <a:solidFill>
                  <a:schemeClr val="bg1"/>
                </a:solidFill>
              </a:rPr>
              <a:t>, causing both ventricles to contract.  </a:t>
            </a:r>
          </a:p>
          <a:p>
            <a:pPr algn="l" eaLnBrk="1" hangingPunct="1">
              <a:spcBef>
                <a:spcPct val="0"/>
              </a:spcBef>
            </a:pPr>
            <a:endParaRPr lang="en-GB" altLang="en-US" sz="8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 dirty="0">
                <a:solidFill>
                  <a:schemeClr val="bg1"/>
                </a:solidFill>
              </a:rPr>
              <a:t>The ventricles relax and the cycle is repeated.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338251"/>
            <a:ext cx="70576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Answers to Gapped Handout – Cardiac Cycle</a:t>
            </a:r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20623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3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86" y="692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Structures Involved in the Conduction of the </a:t>
            </a:r>
            <a:b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Cardiac Impulse</a:t>
            </a: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0825" y="1341438"/>
          <a:ext cx="864235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Bitmap Image" r:id="rId3" imgW="7066667" imgH="4229690" progId="Paint.Picture">
                  <p:embed/>
                </p:oleObj>
              </mc:Choice>
              <mc:Fallback>
                <p:oleObj name="Bitmap Image" r:id="rId3" imgW="7066667" imgH="42296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8642350" cy="517207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Cardiac Cycle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bg1"/>
                </a:solidFill>
              </a:rPr>
              <a:t>The cardiac cycle represents the mechanical events of one heart beat.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2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bg1"/>
                </a:solidFill>
              </a:rPr>
              <a:t>The complete cycle lasts approximately 0.8 seconds.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2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bg1"/>
                </a:solidFill>
              </a:rPr>
              <a:t>The relaxation phase is known as </a:t>
            </a:r>
            <a:r>
              <a:rPr lang="en-GB" altLang="en-US" sz="2200" u="sng" dirty="0" smtClean="0">
                <a:solidFill>
                  <a:schemeClr val="bg1"/>
                </a:solidFill>
              </a:rPr>
              <a:t>diastole</a:t>
            </a:r>
            <a:r>
              <a:rPr lang="en-GB" altLang="en-US" sz="22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2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bg1"/>
                </a:solidFill>
              </a:rPr>
              <a:t>Contraction phase is </a:t>
            </a:r>
            <a:r>
              <a:rPr lang="en-GB" altLang="en-US" sz="2200" u="sng" dirty="0" smtClean="0">
                <a:solidFill>
                  <a:schemeClr val="bg1"/>
                </a:solidFill>
              </a:rPr>
              <a:t>systole</a:t>
            </a:r>
            <a:r>
              <a:rPr lang="en-GB" altLang="en-US" sz="22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2779"/>
            <a:ext cx="1329055" cy="43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21E7B78665E49A701798582881B04" ma:contentTypeVersion="1" ma:contentTypeDescription="Create a new document." ma:contentTypeScope="" ma:versionID="006f581a886ca102c6b9598a34bd72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10D739-4D87-474D-9962-6ED0EA53027F}">
  <ds:schemaRefs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D4479C-565F-40AB-B97E-DC4229B03F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9FD92-968D-4D47-B577-CF1ACCA69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1049</Words>
  <Application>Microsoft Office PowerPoint</Application>
  <PresentationFormat>On-screen Show (4:3)</PresentationFormat>
  <Paragraphs>131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Times New Roman</vt:lpstr>
      <vt:lpstr>Wingdings</vt:lpstr>
      <vt:lpstr>Default Design</vt:lpstr>
      <vt:lpstr>Office Theme</vt:lpstr>
      <vt:lpstr>Bitmap Image</vt:lpstr>
      <vt:lpstr>Cardiac Cycle</vt:lpstr>
      <vt:lpstr>PowerPoint Presentation</vt:lpstr>
      <vt:lpstr>PowerPoint Presentation</vt:lpstr>
      <vt:lpstr>PowerPoint Presentation</vt:lpstr>
      <vt:lpstr>Components of the Cardiac Conduction System</vt:lpstr>
      <vt:lpstr>PowerPoint Presentation</vt:lpstr>
      <vt:lpstr>PowerPoint Presentation</vt:lpstr>
      <vt:lpstr>Structures Involved in the Conduction of the  Cardiac Impulse</vt:lpstr>
      <vt:lpstr>The Cardiac Cycle</vt:lpstr>
      <vt:lpstr>DIASTOLE (0.5 s)</vt:lpstr>
      <vt:lpstr>ATRIAL SYSTOLE</vt:lpstr>
      <vt:lpstr>VENTRICULAR SYSTOLE</vt:lpstr>
      <vt:lpstr>Oxyhaemoglobin Dissociation Curve</vt:lpstr>
      <vt:lpstr>PowerPoint Presentation</vt:lpstr>
      <vt:lpstr>PowerPoint Presentation</vt:lpstr>
      <vt:lpstr>Stroke Volume</vt:lpstr>
      <vt:lpstr>SV = EDV – ESV</vt:lpstr>
      <vt:lpstr>Vascular shunt mechanism</vt:lpstr>
      <vt:lpstr>Vasomotor Control</vt:lpstr>
      <vt:lpstr>Vasomotor Control cont’d…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a-vO2 diff.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</dc:creator>
  <cp:lastModifiedBy>Daniel Bonney</cp:lastModifiedBy>
  <cp:revision>47</cp:revision>
  <dcterms:created xsi:type="dcterms:W3CDTF">2005-01-08T16:09:53Z</dcterms:created>
  <dcterms:modified xsi:type="dcterms:W3CDTF">2019-09-18T10:45:09Z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0x010100CB221E7B78665E49A701798582881B04</vt:lpwstr>
  </property>
</Properties>
</file>