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6" r:id="rId6"/>
    <p:sldId id="258" r:id="rId7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77" d="100"/>
          <a:sy n="77" d="100"/>
        </p:scale>
        <p:origin x="5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F6837-433E-48DB-B3F6-7D5C0857ED4F}" type="datetimeFigureOut">
              <a:rPr lang="en-GB" smtClean="0"/>
              <a:t>05/10/2018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38AA9-6986-4D77-B344-63D4465A01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085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F6837-433E-48DB-B3F6-7D5C0857ED4F}" type="datetimeFigureOut">
              <a:rPr lang="en-GB" smtClean="0"/>
              <a:t>05/10/2018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38AA9-6986-4D77-B344-63D4465A01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1400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F6837-433E-48DB-B3F6-7D5C0857ED4F}" type="datetimeFigureOut">
              <a:rPr lang="en-GB" smtClean="0"/>
              <a:t>05/10/2018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38AA9-6986-4D77-B344-63D4465A01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800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F6837-433E-48DB-B3F6-7D5C0857ED4F}" type="datetimeFigureOut">
              <a:rPr lang="en-GB" smtClean="0"/>
              <a:t>05/10/2018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38AA9-6986-4D77-B344-63D4465A01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94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F6837-433E-48DB-B3F6-7D5C0857ED4F}" type="datetimeFigureOut">
              <a:rPr lang="en-GB" smtClean="0"/>
              <a:t>05/10/2018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38AA9-6986-4D77-B344-63D4465A01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213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F6837-433E-48DB-B3F6-7D5C0857ED4F}" type="datetimeFigureOut">
              <a:rPr lang="en-GB" smtClean="0"/>
              <a:t>05/10/2018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38AA9-6986-4D77-B344-63D4465A01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668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F6837-433E-48DB-B3F6-7D5C0857ED4F}" type="datetimeFigureOut">
              <a:rPr lang="en-GB" smtClean="0"/>
              <a:t>05/10/2018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38AA9-6986-4D77-B344-63D4465A01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968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F6837-433E-48DB-B3F6-7D5C0857ED4F}" type="datetimeFigureOut">
              <a:rPr lang="en-GB" smtClean="0"/>
              <a:t>05/10/2018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38AA9-6986-4D77-B344-63D4465A01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9324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F6837-433E-48DB-B3F6-7D5C0857ED4F}" type="datetimeFigureOut">
              <a:rPr lang="en-GB" smtClean="0"/>
              <a:t>05/10/2018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38AA9-6986-4D77-B344-63D4465A01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6978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F6837-433E-48DB-B3F6-7D5C0857ED4F}" type="datetimeFigureOut">
              <a:rPr lang="en-GB" smtClean="0"/>
              <a:t>05/10/2018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38AA9-6986-4D77-B344-63D4465A01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235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F6837-433E-48DB-B3F6-7D5C0857ED4F}" type="datetimeFigureOut">
              <a:rPr lang="en-GB" smtClean="0"/>
              <a:t>05/10/2018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38AA9-6986-4D77-B344-63D4465A01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267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F6837-433E-48DB-B3F6-7D5C0857ED4F}" type="datetimeFigureOut">
              <a:rPr lang="en-GB" smtClean="0"/>
              <a:t>05/10/2018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38AA9-6986-4D77-B344-63D4465A01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9903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78" name="Group 30"/>
          <p:cNvGrpSpPr>
            <a:grpSpLocks/>
          </p:cNvGrpSpPr>
          <p:nvPr/>
        </p:nvGrpSpPr>
        <p:grpSpPr bwMode="auto">
          <a:xfrm>
            <a:off x="3421681" y="1517656"/>
            <a:ext cx="4929187" cy="2879725"/>
            <a:chOff x="1247" y="981"/>
            <a:chExt cx="3105" cy="1814"/>
          </a:xfrm>
        </p:grpSpPr>
        <p:pic>
          <p:nvPicPr>
            <p:cNvPr id="2072" name="Picture 24" descr="untitled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6838"/>
            <a:stretch>
              <a:fillRect/>
            </a:stretch>
          </p:blipFill>
          <p:spPr bwMode="auto">
            <a:xfrm>
              <a:off x="1247" y="981"/>
              <a:ext cx="3105" cy="18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77" name="Rectangle 29"/>
            <p:cNvSpPr>
              <a:spLocks noChangeArrowheads="1"/>
            </p:cNvSpPr>
            <p:nvPr/>
          </p:nvSpPr>
          <p:spPr bwMode="auto">
            <a:xfrm>
              <a:off x="2789" y="2659"/>
              <a:ext cx="1179" cy="1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071" name="Oval 23"/>
          <p:cNvSpPr>
            <a:spLocks noChangeArrowheads="1"/>
          </p:cNvSpPr>
          <p:nvPr/>
        </p:nvSpPr>
        <p:spPr bwMode="auto">
          <a:xfrm>
            <a:off x="4727575" y="2205038"/>
            <a:ext cx="2736850" cy="10795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/>
              <a:t>Cardiac Control Centre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5014914" y="333376"/>
            <a:ext cx="2232025" cy="36671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>
                <a:solidFill>
                  <a:schemeClr val="bg1"/>
                </a:solidFill>
              </a:rPr>
              <a:t>Proprioreceptors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992314" y="333376"/>
            <a:ext cx="2232025" cy="36671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>
                <a:solidFill>
                  <a:schemeClr val="bg1"/>
                </a:solidFill>
              </a:rPr>
              <a:t>Chemoreceptors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7859714" y="333376"/>
            <a:ext cx="2232025" cy="36671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>
                <a:solidFill>
                  <a:schemeClr val="bg1"/>
                </a:solidFill>
              </a:rPr>
              <a:t>Baroreceptors</a:t>
            </a:r>
          </a:p>
        </p:txBody>
      </p:sp>
      <p:pic>
        <p:nvPicPr>
          <p:cNvPr id="2057" name="Picture 9" descr="Heart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7950" y="5084764"/>
            <a:ext cx="1384300" cy="1481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8" name="Oval 10"/>
          <p:cNvSpPr>
            <a:spLocks noChangeArrowheads="1"/>
          </p:cNvSpPr>
          <p:nvPr/>
        </p:nvSpPr>
        <p:spPr bwMode="auto">
          <a:xfrm>
            <a:off x="4943476" y="4508500"/>
            <a:ext cx="1871663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/>
              <a:t>SA Node</a:t>
            </a:r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2135188" y="3284538"/>
            <a:ext cx="1439862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9600"/>
              <a:t>+</a:t>
            </a:r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8759826" y="3213100"/>
            <a:ext cx="1439863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9600"/>
              <a:t>-</a:t>
            </a: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1847851" y="5589588"/>
            <a:ext cx="19796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/>
              <a:t>Sympathetic Nervous System</a:t>
            </a: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8256588" y="5516563"/>
            <a:ext cx="197961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/>
              <a:t>Parasympathetic Nervous System</a:t>
            </a:r>
          </a:p>
        </p:txBody>
      </p:sp>
      <p:grpSp>
        <p:nvGrpSpPr>
          <p:cNvPr id="2083" name="Group 35"/>
          <p:cNvGrpSpPr>
            <a:grpSpLocks/>
          </p:cNvGrpSpPr>
          <p:nvPr/>
        </p:nvGrpSpPr>
        <p:grpSpPr bwMode="auto">
          <a:xfrm>
            <a:off x="3287712" y="2858195"/>
            <a:ext cx="1755775" cy="2652018"/>
            <a:chOff x="1111" y="2183"/>
            <a:chExt cx="1043" cy="1288"/>
          </a:xfrm>
        </p:grpSpPr>
        <p:cxnSp>
          <p:nvCxnSpPr>
            <p:cNvPr id="2062" name="AutoShape 14"/>
            <p:cNvCxnSpPr>
              <a:cxnSpLocks noChangeShapeType="1"/>
              <a:endCxn id="2058" idx="2"/>
            </p:cNvCxnSpPr>
            <p:nvPr/>
          </p:nvCxnSpPr>
          <p:spPr bwMode="auto">
            <a:xfrm rot="10800000" flipH="1" flipV="1">
              <a:off x="1519" y="2183"/>
              <a:ext cx="635" cy="861"/>
            </a:xfrm>
            <a:prstGeom prst="bentConnector3">
              <a:avLst>
                <a:gd name="adj1" fmla="val -60792"/>
              </a:avLst>
            </a:prstGeom>
            <a:noFill/>
            <a:ln w="6350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68" name="Text Box 20"/>
            <p:cNvSpPr txBox="1">
              <a:spLocks noChangeArrowheads="1"/>
            </p:cNvSpPr>
            <p:nvPr/>
          </p:nvSpPr>
          <p:spPr bwMode="auto">
            <a:xfrm>
              <a:off x="1111" y="3067"/>
              <a:ext cx="1043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/>
                <a:t>Acceleratory nerve</a:t>
              </a:r>
            </a:p>
          </p:txBody>
        </p:sp>
      </p:grpSp>
      <p:grpSp>
        <p:nvGrpSpPr>
          <p:cNvPr id="2084" name="Group 36"/>
          <p:cNvGrpSpPr>
            <a:grpSpLocks/>
          </p:cNvGrpSpPr>
          <p:nvPr/>
        </p:nvGrpSpPr>
        <p:grpSpPr bwMode="auto">
          <a:xfrm>
            <a:off x="6815139" y="2807687"/>
            <a:ext cx="1944687" cy="2427888"/>
            <a:chOff x="3333" y="2183"/>
            <a:chExt cx="1225" cy="1115"/>
          </a:xfrm>
        </p:grpSpPr>
        <p:cxnSp>
          <p:nvCxnSpPr>
            <p:cNvPr id="2063" name="AutoShape 15"/>
            <p:cNvCxnSpPr>
              <a:cxnSpLocks noChangeShapeType="1"/>
              <a:endCxn id="2058" idx="6"/>
            </p:cNvCxnSpPr>
            <p:nvPr/>
          </p:nvCxnSpPr>
          <p:spPr bwMode="auto">
            <a:xfrm flipH="1">
              <a:off x="3333" y="2183"/>
              <a:ext cx="908" cy="861"/>
            </a:xfrm>
            <a:prstGeom prst="bentConnector3">
              <a:avLst>
                <a:gd name="adj1" fmla="val -28528"/>
              </a:avLst>
            </a:prstGeom>
            <a:noFill/>
            <a:ln w="6350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69" name="Text Box 21"/>
            <p:cNvSpPr txBox="1">
              <a:spLocks noChangeArrowheads="1"/>
            </p:cNvSpPr>
            <p:nvPr/>
          </p:nvSpPr>
          <p:spPr bwMode="auto">
            <a:xfrm>
              <a:off x="3424" y="3067"/>
              <a:ext cx="113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GB" altLang="en-US"/>
                <a:t>Vagus nerve</a:t>
              </a:r>
            </a:p>
          </p:txBody>
        </p:sp>
      </p:grp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1992314" y="908051"/>
            <a:ext cx="22320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2028825" y="765176"/>
            <a:ext cx="215900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In muscles, aorta and carotid artery detect lower ppO</a:t>
            </a:r>
            <a:r>
              <a:rPr lang="en-GB" altLang="en-US" baseline="-25000"/>
              <a:t>2</a:t>
            </a:r>
            <a:r>
              <a:rPr lang="en-GB" altLang="en-US"/>
              <a:t>, increase ppCO</a:t>
            </a:r>
            <a:r>
              <a:rPr lang="en-GB" altLang="en-US" baseline="-25000"/>
              <a:t>2</a:t>
            </a:r>
            <a:r>
              <a:rPr lang="en-GB" altLang="en-US"/>
              <a:t>, lower pH</a:t>
            </a:r>
          </a:p>
        </p:txBody>
      </p:sp>
      <p:sp>
        <p:nvSpPr>
          <p:cNvPr id="2075" name="Text Box 27"/>
          <p:cNvSpPr txBox="1">
            <a:spLocks noChangeArrowheads="1"/>
          </p:cNvSpPr>
          <p:nvPr/>
        </p:nvSpPr>
        <p:spPr bwMode="auto">
          <a:xfrm>
            <a:off x="4872038" y="765176"/>
            <a:ext cx="25193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In the joints and muscles detect movement</a:t>
            </a:r>
          </a:p>
        </p:txBody>
      </p:sp>
      <p:sp>
        <p:nvSpPr>
          <p:cNvPr id="2076" name="Text Box 28"/>
          <p:cNvSpPr txBox="1">
            <a:spLocks noChangeArrowheads="1"/>
          </p:cNvSpPr>
          <p:nvPr/>
        </p:nvSpPr>
        <p:spPr bwMode="auto">
          <a:xfrm>
            <a:off x="7751764" y="765175"/>
            <a:ext cx="244792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dirty="0"/>
              <a:t>In the aorta and carotid artery detect </a:t>
            </a:r>
            <a:r>
              <a:rPr lang="en-GB" altLang="en-US" dirty="0" smtClean="0"/>
              <a:t>decreased blood </a:t>
            </a:r>
            <a:r>
              <a:rPr lang="en-GB" altLang="en-US" dirty="0"/>
              <a:t>pressure</a:t>
            </a:r>
          </a:p>
        </p:txBody>
      </p:sp>
      <p:sp>
        <p:nvSpPr>
          <p:cNvPr id="2079" name="AutoShape 31"/>
          <p:cNvSpPr>
            <a:spLocks noChangeArrowheads="1"/>
          </p:cNvSpPr>
          <p:nvPr/>
        </p:nvSpPr>
        <p:spPr bwMode="auto">
          <a:xfrm rot="1567108">
            <a:off x="3035299" y="2305723"/>
            <a:ext cx="1800225" cy="503237"/>
          </a:xfrm>
          <a:prstGeom prst="rightArrow">
            <a:avLst>
              <a:gd name="adj1" fmla="val 50000"/>
              <a:gd name="adj2" fmla="val 8943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81" name="AutoShape 33"/>
          <p:cNvSpPr>
            <a:spLocks noChangeArrowheads="1"/>
          </p:cNvSpPr>
          <p:nvPr/>
        </p:nvSpPr>
        <p:spPr bwMode="auto">
          <a:xfrm rot="5249455">
            <a:off x="5643715" y="1569950"/>
            <a:ext cx="847083" cy="503238"/>
          </a:xfrm>
          <a:prstGeom prst="rightArrow">
            <a:avLst>
              <a:gd name="adj1" fmla="val 50000"/>
              <a:gd name="adj2" fmla="val 786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82" name="AutoShape 34"/>
          <p:cNvSpPr>
            <a:spLocks noChangeArrowheads="1"/>
          </p:cNvSpPr>
          <p:nvPr/>
        </p:nvSpPr>
        <p:spPr bwMode="auto">
          <a:xfrm rot="8857518">
            <a:off x="7325928" y="1975776"/>
            <a:ext cx="1634517" cy="503237"/>
          </a:xfrm>
          <a:prstGeom prst="rightArrow">
            <a:avLst>
              <a:gd name="adj1" fmla="val 47127"/>
              <a:gd name="adj2" fmla="val 8233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30" name="Picture 29" descr="Log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4514" y="115571"/>
            <a:ext cx="1329055" cy="435610"/>
          </a:xfrm>
          <a:prstGeom prst="rect">
            <a:avLst/>
          </a:prstGeom>
          <a:noFill/>
        </p:spPr>
      </p:pic>
      <p:sp>
        <p:nvSpPr>
          <p:cNvPr id="29" name="TextBox 28"/>
          <p:cNvSpPr txBox="1"/>
          <p:nvPr/>
        </p:nvSpPr>
        <p:spPr>
          <a:xfrm>
            <a:off x="22579" y="23833"/>
            <a:ext cx="205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Level Physical Education</a:t>
            </a:r>
            <a:endParaRPr lang="en-GB" sz="12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7224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207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207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70" decel="100000"/>
                                        <p:tgtEl>
                                          <p:spTgt spid="20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770" decel="100000"/>
                                        <p:tgtEl>
                                          <p:spTgt spid="207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8" dur="770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770" decel="100000"/>
                                        <p:tgtEl>
                                          <p:spTgt spid="208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6" dur="770" decel="100000"/>
                                        <p:tgtEl>
                                          <p:spTgt spid="208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8" dur="770" fill="hold"/>
                                        <p:tgtEl>
                                          <p:spTgt spid="2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0" dur="770" fill="hold"/>
                                        <p:tgtEl>
                                          <p:spTgt spid="2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770" decel="100000"/>
                                        <p:tgtEl>
                                          <p:spTgt spid="208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8" dur="770" decel="100000"/>
                                        <p:tgtEl>
                                          <p:spTgt spid="208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0" dur="770" fill="hold"/>
                                        <p:tgtEl>
                                          <p:spTgt spid="2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2" dur="770" fill="hold"/>
                                        <p:tgtEl>
                                          <p:spTgt spid="2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4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6" dur="2000" fill="hold"/>
                                        <p:tgtEl>
                                          <p:spTgt spid="206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9" dur="2000" fill="hold"/>
                                        <p:tgtEl>
                                          <p:spTgt spid="205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0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2" dur="2000" fill="hold"/>
                                        <p:tgtEl>
                                          <p:spTgt spid="206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4" presetID="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5" dur="2000" fill="hold"/>
                                        <p:tgtEl>
                                          <p:spTgt spid="2058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6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5" dur="2000" fill="hold"/>
                                        <p:tgtEl>
                                          <p:spTgt spid="205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1" grpId="0" animBg="1"/>
      <p:bldP spid="2052" grpId="0" animBg="1"/>
      <p:bldP spid="2053" grpId="0" animBg="1"/>
      <p:bldP spid="2054" grpId="0" animBg="1"/>
      <p:bldP spid="2058" grpId="0" animBg="1"/>
      <p:bldP spid="2058" grpId="1" animBg="1"/>
      <p:bldP spid="2058" grpId="2" animBg="1"/>
      <p:bldP spid="2058" grpId="3" animBg="1"/>
      <p:bldP spid="2064" grpId="0"/>
      <p:bldP spid="2064" grpId="1"/>
      <p:bldP spid="2065" grpId="0"/>
      <p:bldP spid="2065" grpId="1"/>
      <p:bldP spid="2066" grpId="0"/>
      <p:bldP spid="2067" grpId="0"/>
      <p:bldP spid="2074" grpId="0"/>
      <p:bldP spid="2075" grpId="0"/>
      <p:bldP spid="2076" grpId="0"/>
      <p:bldP spid="2079" grpId="0" animBg="1"/>
      <p:bldP spid="2081" grpId="0" animBg="1"/>
      <p:bldP spid="208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754" y="1398498"/>
            <a:ext cx="5115176" cy="44786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7664" y="1398498"/>
            <a:ext cx="5376448" cy="3550299"/>
          </a:xfrm>
          <a:prstGeom prst="rect">
            <a:avLst/>
          </a:prstGeom>
        </p:spPr>
      </p:pic>
      <p:pic>
        <p:nvPicPr>
          <p:cNvPr id="6" name="Picture 5" descr="Log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4514" y="115571"/>
            <a:ext cx="1329055" cy="43561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473754" y="313151"/>
            <a:ext cx="50251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Level Physical Education</a:t>
            </a:r>
            <a:endParaRPr lang="en-GB" sz="12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94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7793"/>
            <a:ext cx="6293710" cy="396174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4620" y="3542270"/>
            <a:ext cx="6219765" cy="3218023"/>
          </a:xfrm>
          <a:prstGeom prst="rect">
            <a:avLst/>
          </a:prstGeom>
        </p:spPr>
      </p:pic>
      <p:pic>
        <p:nvPicPr>
          <p:cNvPr id="6" name="Picture 5" descr="Log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4514" y="115571"/>
            <a:ext cx="1329055" cy="4356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7046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20E84268CACA44E9F88CD5F70DF3191" ma:contentTypeVersion="1" ma:contentTypeDescription="Create a new PowerPoint document" ma:contentTypeScope="" ma:versionID="c82fa1cd85bd696cac88703be82c94e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F57ACCD-CF45-4565-A203-E99E26F8BD2D}">
  <ds:schemaRefs>
    <ds:schemaRef ds:uri="http://purl.org/dc/elements/1.1/"/>
    <ds:schemaRef ds:uri="http://www.w3.org/XML/1998/namespace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8DBB2AD-CDBC-4ED4-B1AC-A9C893B6F4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939E478-C294-4498-8CB9-42D308FF98B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61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Bonney</dc:creator>
  <cp:lastModifiedBy>Daniel Bonney</cp:lastModifiedBy>
  <cp:revision>9</cp:revision>
  <cp:lastPrinted>2018-10-05T07:46:13Z</cp:lastPrinted>
  <dcterms:created xsi:type="dcterms:W3CDTF">2015-12-01T08:48:59Z</dcterms:created>
  <dcterms:modified xsi:type="dcterms:W3CDTF">2018-10-05T08:00:09Z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0x010100EA90949D6391244A906844C304818D4E00E20E84268CACA44E9F88CD5F70DF3191</vt:lpwstr>
  </property>
</Properties>
</file>