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9" r:id="rId5"/>
    <p:sldId id="260" r:id="rId6"/>
    <p:sldId id="261" r:id="rId7"/>
    <p:sldId id="258" r:id="rId8"/>
    <p:sldId id="256" r:id="rId9"/>
    <p:sldId id="257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A Level PE Neuromuscular System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323B-82E8-4903-8EF2-47285BC28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2457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A Level PE Neuromuscular System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88617-094B-4C04-B59F-A2C5A452B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8425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88617-094B-4C04-B59F-A2C5A452BB33}" type="slidenum">
              <a:rPr lang="en-GB" smtClean="0"/>
              <a:t>4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smtClean="0"/>
              <a:t>A Level PE Neuromuscular System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71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9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01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2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63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72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92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24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2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05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2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DE1A3-0619-44C2-92B9-3083E1B00F64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15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995" y="708455"/>
            <a:ext cx="8908311" cy="5511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645" y="170778"/>
            <a:ext cx="1980590" cy="6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38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275696"/>
              </p:ext>
            </p:extLst>
          </p:nvPr>
        </p:nvGraphicFramePr>
        <p:xfrm>
          <a:off x="1064028" y="713782"/>
          <a:ext cx="10365971" cy="5478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4940">
                  <a:extLst>
                    <a:ext uri="{9D8B030D-6E8A-4147-A177-3AD203B41FA5}">
                      <a16:colId xmlns:a16="http://schemas.microsoft.com/office/drawing/2014/main" val="1754298253"/>
                    </a:ext>
                  </a:extLst>
                </a:gridCol>
                <a:gridCol w="3454940">
                  <a:extLst>
                    <a:ext uri="{9D8B030D-6E8A-4147-A177-3AD203B41FA5}">
                      <a16:colId xmlns:a16="http://schemas.microsoft.com/office/drawing/2014/main" val="466793761"/>
                    </a:ext>
                  </a:extLst>
                </a:gridCol>
                <a:gridCol w="3456091">
                  <a:extLst>
                    <a:ext uri="{9D8B030D-6E8A-4147-A177-3AD203B41FA5}">
                      <a16:colId xmlns:a16="http://schemas.microsoft.com/office/drawing/2014/main" val="24444320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 what?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7550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Mitochondrial density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Myoglobin content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capillary density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site for aerobic metabolism / respiration.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 large amounts of oxygen from cell membrane to mitochondria.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 large amounts of oxygen to muscle cell for aerobic respiration.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Performer can work for longer or at higher intensities without producing too much lactic acid and suffering from muscle fatigue.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low fatigability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842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882882"/>
              </p:ext>
            </p:extLst>
          </p:nvPr>
        </p:nvGraphicFramePr>
        <p:xfrm>
          <a:off x="1038859" y="396153"/>
          <a:ext cx="10100195" cy="6261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6358">
                  <a:extLst>
                    <a:ext uri="{9D8B030D-6E8A-4147-A177-3AD203B41FA5}">
                      <a16:colId xmlns:a16="http://schemas.microsoft.com/office/drawing/2014/main" val="1982319139"/>
                    </a:ext>
                  </a:extLst>
                </a:gridCol>
                <a:gridCol w="3366358">
                  <a:extLst>
                    <a:ext uri="{9D8B030D-6E8A-4147-A177-3AD203B41FA5}">
                      <a16:colId xmlns:a16="http://schemas.microsoft.com/office/drawing/2014/main" val="558546197"/>
                    </a:ext>
                  </a:extLst>
                </a:gridCol>
                <a:gridCol w="3367479">
                  <a:extLst>
                    <a:ext uri="{9D8B030D-6E8A-4147-A177-3AD203B41FA5}">
                      <a16:colId xmlns:a16="http://schemas.microsoft.com/office/drawing/2014/main" val="3276960630"/>
                    </a:ext>
                  </a:extLst>
                </a:gridCol>
              </a:tblGrid>
              <a:tr h="368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 what?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9952331"/>
                  </a:ext>
                </a:extLst>
              </a:tr>
              <a:tr h="5520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motor neurone and fast conduction capacity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Phosphocreatine stores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glycogen stores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high </a:t>
                      </a: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myosin ATPase activity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 speed of nerve impulse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immediate stores of energy within the muscle fibre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 reactions to release energy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fast speed of contraction, well suited to explosive activities such as chest pass, bowling a cricket ball etc.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pass is explosive, it gives less time for defender to intercept the ball.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6364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5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17" y="828902"/>
            <a:ext cx="7017351" cy="52685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645" y="170778"/>
            <a:ext cx="1980590" cy="6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5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634345">
            <a:off x="638731" y="381808"/>
            <a:ext cx="4011226" cy="3594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610644">
            <a:off x="2081037" y="2237659"/>
            <a:ext cx="9881346" cy="40289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645" y="170778"/>
            <a:ext cx="1980590" cy="6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1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8940" y="90616"/>
            <a:ext cx="5552301" cy="3445089"/>
            <a:chOff x="469557" y="140043"/>
            <a:chExt cx="5552301" cy="344508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145" y="603807"/>
              <a:ext cx="5238750" cy="2981325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469557" y="140043"/>
              <a:ext cx="55523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Muscle Spindle</a:t>
              </a:r>
              <a:r>
                <a:rPr lang="en-GB" dirty="0" smtClean="0"/>
                <a:t> detects stretch and creates contraction</a:t>
              </a:r>
              <a:endParaRPr lang="en-GB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139138" y="1058465"/>
            <a:ext cx="7911492" cy="5942911"/>
            <a:chOff x="3723502" y="459948"/>
            <a:chExt cx="7911492" cy="594291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3502" y="1260389"/>
              <a:ext cx="7911492" cy="514247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733278" y="459948"/>
              <a:ext cx="58820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Golgi Tendon Organ</a:t>
              </a:r>
              <a:r>
                <a:rPr lang="en-GB" dirty="0" smtClean="0"/>
                <a:t> senses the contraction and inhibits the muscle spindle signal</a:t>
              </a:r>
              <a:endParaRPr lang="en-GB" dirty="0"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40" y="5974050"/>
            <a:ext cx="1980590" cy="6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0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54734F-7E07-425B-833D-E1D451F5D1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2D8306-451D-46D0-97E8-0CEBB6B99D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A5EAB4-7A1F-4099-BCE8-CE415104B43D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46</Words>
  <Application>Microsoft Office PowerPoint</Application>
  <PresentationFormat>Widescreen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14</cp:revision>
  <cp:lastPrinted>2017-11-02T08:25:33Z</cp:lastPrinted>
  <dcterms:created xsi:type="dcterms:W3CDTF">2017-02-06T09:55:23Z</dcterms:created>
  <dcterms:modified xsi:type="dcterms:W3CDTF">2018-09-11T07:18:32Z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