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256" r:id="rId5"/>
    <p:sldId id="283" r:id="rId6"/>
    <p:sldId id="284" r:id="rId7"/>
    <p:sldId id="285" r:id="rId8"/>
    <p:sldId id="286" r:id="rId9"/>
    <p:sldId id="287" r:id="rId10"/>
    <p:sldId id="291" r:id="rId11"/>
    <p:sldId id="289" r:id="rId12"/>
    <p:sldId id="288" r:id="rId13"/>
    <p:sldId id="260" r:id="rId14"/>
    <p:sldId id="261" r:id="rId15"/>
    <p:sldId id="263" r:id="rId16"/>
    <p:sldId id="264" r:id="rId17"/>
    <p:sldId id="265" r:id="rId18"/>
    <p:sldId id="266" r:id="rId19"/>
    <p:sldId id="267" r:id="rId20"/>
    <p:sldId id="290" r:id="rId21"/>
    <p:sldId id="280" r:id="rId22"/>
    <p:sldId id="292" r:id="rId23"/>
    <p:sldId id="262" r:id="rId24"/>
    <p:sldId id="268" r:id="rId25"/>
    <p:sldId id="269" r:id="rId26"/>
    <p:sldId id="270" r:id="rId27"/>
    <p:sldId id="281" r:id="rId28"/>
    <p:sldId id="293" r:id="rId29"/>
    <p:sldId id="294" r:id="rId30"/>
    <p:sldId id="275" r:id="rId31"/>
    <p:sldId id="295" r:id="rId32"/>
    <p:sldId id="296" r:id="rId33"/>
    <p:sldId id="297" r:id="rId34"/>
    <p:sldId id="298" r:id="rId35"/>
    <p:sldId id="277" r:id="rId36"/>
    <p:sldId id="279" r:id="rId37"/>
    <p:sldId id="299" r:id="rId38"/>
    <p:sldId id="300" r:id="rId39"/>
    <p:sldId id="302" r:id="rId40"/>
    <p:sldId id="303" r:id="rId41"/>
    <p:sldId id="305" r:id="rId42"/>
    <p:sldId id="306" r:id="rId43"/>
    <p:sldId id="307" r:id="rId44"/>
    <p:sldId id="308" r:id="rId45"/>
    <p:sldId id="309" r:id="rId46"/>
    <p:sldId id="310" r:id="rId47"/>
    <p:sldId id="311" r:id="rId4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7" d="100"/>
          <a:sy n="77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D2AED-1346-47F0-8574-0781A8EB1F21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CB79-8424-4306-88A5-005AFA7C3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9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CB79-8424-4306-88A5-005AFA7C359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13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F4358-A38F-4E4E-A715-4E4389A81710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F4358-A38F-4E4E-A715-4E4389A81710}" type="slidenum">
              <a:rPr lang="en-GB" smtClean="0">
                <a:solidFill>
                  <a:prstClr val="black"/>
                </a:solidFill>
              </a:rPr>
              <a:pPr/>
              <a:t>41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3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7UVXzgU0v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football&amp;source=images&amp;cd=&amp;cad=rja&amp;docid=fb_dPeo2I9BoZM&amp;tbnid=TjY4OMaAxdV0WM:&amp;ved=0CAUQjRw&amp;url=http://www.saffronwaldenreporter.co.uk/1.1785341&amp;ei=VA9HUdKEK_SS0QWJwYGoAw&amp;bvm=bv.43828540,d.d2k&amp;psig=AFQjCNH95e37h_2nz7dEe50w4HcNh3hs4A&amp;ust=136369787232282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jodie+williams+100m+sprint+start&amp;source=images&amp;cd=&amp;cad=rja&amp;docid=mbF0xzatVSGP-M&amp;tbnid=Bp3Bp0wdy91B-M:&amp;ved=0CAUQjRw&amp;url=http://www.dailymail.co.uk/sport/othersports/article-1296079/Shes-16-unbeatable-Meet-Jodie-Williams-British-sprinter--Moneylegs.html&amp;ei=-us5UbiYLYO40QW0_oCoBQ&amp;bvm=bv.43287494,d.d2k&amp;psig=AFQjCNE6sKja2eAKUbotRgK-9wPDmv4-Pw&amp;ust=13628368092670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jodie+williams+100m&amp;source=images&amp;cd=&amp;cad=rja&amp;docid=7-CLA9HCw2l3SM&amp;tbnid=fUA7UDudkoHuDM:&amp;ved=0CAUQjRw&amp;url=http://blogs.bettor.com/Jodie-Williams-to-debut-at-the-London-Grand-Prix-Athletics-news-a89281&amp;ei=vuw5UbmAH8eK0AWnmIGYAg&amp;bvm=bv.43287494,d.d2k&amp;psig=AFQjCNG8903IzORg3P3vU1eGDaqyjvPqCw&amp;ust=136283704683648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jodie+williams+100m&amp;source=images&amp;cd=&amp;cad=rja&amp;docid=i4HJOOzo_UZSFM&amp;tbnid=tbFgJo0mgerYWM:&amp;ved=0CAUQjRw&amp;url=http://www.telegraph.co.uk/sport/othersports/athletics/5790259/Jodie-Williams-of-Great-Britain-wins-100m-gold-at-the-IAAF-World-Youth-Championships.html&amp;ei=N-w5UdyxJbHs0gWpkYFY&amp;bvm=bv.43287494,d.d2k&amp;psig=AFQjCNFsrrBbitPHq4mKonELuCJ42m2MZw&amp;ust=136283678703066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qMkOA7WZr8" TargetMode="Externa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.uk/imgres?imgurl=http://www3.esu.edu/images/userimages/CVojnovic/4535/tennis-ball.jpg&amp;imgrefurl=http://www3.esu.edu/studentlife/saa/rec/hours.asp&amp;h=354&amp;w=360&amp;sz=57&amp;tbnid=sE6PPh_GFTYJ:&amp;tbnh=115&amp;tbnw=117&amp;start=4&amp;prev=/images?q=tennis+ball&amp;hl=en&amp;lr=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tennis+forehand&amp;source=images&amp;cd=&amp;cad=rja&amp;docid=lWeCzRn-GqIV9M&amp;tbnid=q1e8fdHz6tUtDM:&amp;ved=0CAUQjRw&amp;url=http://www.cob.montevallo.edu/MIS267/BozemanB/forehand.html&amp;ei=BBBHUcyyJOnA0QWSuYG4Ag&amp;bvm=bv.43828540,d.d2k&amp;psig=AFQjCNH_rm09gDDtc4r3_ytSy1Jln8gXqA&amp;ust=136369803448031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gymnast+somersault+straight+body&amp;source=images&amp;cd=&amp;cad=rja&amp;docid=qoADPOkoxn6H6M&amp;tbnid=srVwRPXD_lDIYM:&amp;ved=0CAUQjRw&amp;url=http://www.abc.net.au/triplej/25under25/smashinit/hayleytagell/&amp;ei=8Nk9Ue2OA6qH0AWouoHQAw&amp;bvm=bv.43287494,d.d2k&amp;psig=AFQjCNHQ4ycjCNLx1drpynCrqvApNs97Ag&amp;ust=13630943657673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.uk/url?sa=i&amp;rct=j&amp;q=gymnast+tuck+somersault&amp;source=images&amp;cd=&amp;cad=rja&amp;docid=R2DDefrRribR7M&amp;tbnid=7XxEEwyiGiq-5M:&amp;ved=0CAUQjRw&amp;url=http://www.climbingframesuk.com/blog/2012/08/20/trampolining-olympics/&amp;ei=PNo9UfWNNcXV0QWauIDIDw&amp;bvm=bv.43287494,d.d2k&amp;psig=AFQjCNGZWOkGRoo8II2a4P6sKDBOaN00ZA&amp;ust=136309445474595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co.uk/url?sa=i&amp;rct=j&amp;q=figure+skater+spin&amp;source=images&amp;cd=&amp;cad=rja&amp;docid=4DJ396_pfGFFTM&amp;tbnid=fm0ZHRB25H6SeM:&amp;ved=0CAUQjRw&amp;url=http://www.einstein-online.info/spotlights/angular_momentum&amp;ei=sd49UfvmNefA0QW3kICQDg&amp;bvm=bv.43287494,d.d2k&amp;psig=AFQjCNGzyZlLInOgVp8kq-1ZdHFHPzcLpQ&amp;ust=13630955706424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google.co.uk/url?sa=i&amp;rct=j&amp;q=figure+skater+spin&amp;source=images&amp;cd=&amp;cad=rja&amp;docid=4DJ396_pfGFFTM&amp;tbnid=s2D6lN7Cg_oVzM:&amp;ved=0CAUQjRw&amp;url=http://www.einstein-online.info/spotlights/angular_momentum&amp;ei=mt49UeW5FcPN0QXkh4HgDA&amp;bvm=bv.43287494,d.d2k&amp;psig=AFQjCNGzyZlLInOgVp8kq-1ZdHFHPzcLpQ&amp;ust=1363095570642480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jodie+williams+100m+sprint+start&amp;source=images&amp;cd=&amp;cad=rja&amp;docid=mbF0xzatVSGP-M&amp;tbnid=Bp3Bp0wdy91B-M:&amp;ved=0CAUQjRw&amp;url=http://www.dailymail.co.uk/sport/othersports/article-1296079/Shes-16-unbeatable-Meet-Jodie-Williams-British-sprinter--Moneylegs.html&amp;ei=-us5UbiYLYO40QW0_oCoBQ&amp;bvm=bv.43287494,d.d2k&amp;psig=AFQjCNE6sKja2eAKUbotRgK-9wPDmv4-Pw&amp;ust=13628368092670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jodie+williams+100m+sprint+start&amp;source=images&amp;cd=&amp;cad=rja&amp;docid=mbF0xzatVSGP-M&amp;tbnid=Bp3Bp0wdy91B-M:&amp;ved=0CAUQjRw&amp;url=http://www.dailymail.co.uk/sport/othersports/article-1296079/Shes-16-unbeatable-Meet-Jodie-Williams-British-sprinter--Moneylegs.html&amp;ei=-us5UbiYLYO40QW0_oCoBQ&amp;bvm=bv.43287494,d.d2k&amp;psig=AFQjCNE6sKja2eAKUbotRgK-9wPDmv4-Pw&amp;ust=13628368092670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j22mIq9f-c" TargetMode="External"/><Relationship Id="rId5" Type="http://schemas.openxmlformats.org/officeDocument/2006/relationships/hyperlink" Target="https://www.youtube.com/watch?v=sIrJOrTAJjg" TargetMode="Externa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side+step+rugby&amp;source=images&amp;cd=&amp;cad=rja&amp;docid=mK5dD08biZACKM&amp;tbnid=3uH75sTEbAiMyM:&amp;ved=0CAUQjRw&amp;url=http://www.zimbio.com/photos/Filippo+Ferrarini/John+Yapp&amp;ei=rxBHUdGSGu2b1AW7u4C4Dw&amp;bvm=bv.43828540,d.d2k&amp;psig=AFQjCNGpJMWhzV4eLudrg5oCqG1C-ASRVw&amp;ust=1363698173940909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.uk/imgres?imgurl=http://www3.esu.edu/images/userimages/CVojnovic/4535/tennis-ball.jpg&amp;imgrefurl=http://www3.esu.edu/studentlife/saa/rec/hours.asp&amp;h=354&amp;w=360&amp;sz=57&amp;tbnid=sE6PPh_GFTYJ:&amp;tbnh=115&amp;tbnw=117&amp;start=4&amp;prev=/images?q=tennis+ball&amp;hl=en&amp;lr=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0" y="76200"/>
            <a:ext cx="1676400" cy="147002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/>
                </a:solidFill>
              </a:rPr>
              <a:t>1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200" dirty="0" smtClean="0">
                <a:solidFill>
                  <a:schemeClr val="bg1"/>
                </a:solidFill>
              </a:rPr>
              <a:t>Biomechanics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19400"/>
            <a:ext cx="6400800" cy="1752600"/>
          </a:xfrm>
        </p:spPr>
        <p:txBody>
          <a:bodyPr/>
          <a:lstStyle/>
          <a:p>
            <a:r>
              <a:rPr lang="en-GB" dirty="0" smtClean="0"/>
              <a:t>Biomechanics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3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502" y="545126"/>
            <a:ext cx="2438400" cy="1051021"/>
          </a:xfrm>
        </p:spPr>
        <p:txBody>
          <a:bodyPr/>
          <a:lstStyle/>
          <a:p>
            <a:r>
              <a:rPr lang="en-GB" b="1" dirty="0" smtClean="0"/>
              <a:t>Mass</a:t>
            </a:r>
            <a:endParaRPr lang="en-GB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53147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Weight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VECTORS – SIZE + DIRECTION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2035" y="192227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SCALARS – SIZE ONLY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184465">
            <a:off x="4882021" y="2440148"/>
            <a:ext cx="41353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physical amount of matter in a body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278539" y="2139454"/>
            <a:ext cx="41179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force on a given mass due to gravity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1166" y="3206234"/>
            <a:ext cx="23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Measured in </a:t>
            </a:r>
            <a:r>
              <a:rPr lang="en-GB" u="sng" dirty="0" smtClean="0"/>
              <a:t>kilograms</a:t>
            </a:r>
            <a:endParaRPr lang="en-GB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3206234"/>
            <a:ext cx="225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Measured in </a:t>
            </a:r>
            <a:r>
              <a:rPr lang="en-GB" u="sng" dirty="0" err="1" smtClean="0"/>
              <a:t>Newtons</a:t>
            </a:r>
            <a:endParaRPr lang="en-GB" u="sng" dirty="0"/>
          </a:p>
        </p:txBody>
      </p:sp>
      <p:sp>
        <p:nvSpPr>
          <p:cNvPr id="16" name="Rectangle 15"/>
          <p:cNvSpPr/>
          <p:nvPr/>
        </p:nvSpPr>
        <p:spPr>
          <a:xfrm>
            <a:off x="25637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/>
              <a:t>W</a:t>
            </a:r>
            <a:r>
              <a:rPr lang="en-GB" dirty="0"/>
              <a:t> = </a:t>
            </a:r>
            <a:r>
              <a:rPr lang="en-GB" i="1" dirty="0"/>
              <a:t>m</a:t>
            </a:r>
            <a:r>
              <a:rPr lang="en-GB" b="1" i="1" dirty="0"/>
              <a:t>g</a:t>
            </a:r>
            <a:r>
              <a:rPr lang="en-GB" dirty="0"/>
              <a:t>, where </a:t>
            </a:r>
            <a:r>
              <a:rPr lang="en-GB" b="1" i="1" dirty="0"/>
              <a:t>g</a:t>
            </a:r>
            <a:r>
              <a:rPr lang="en-GB" dirty="0"/>
              <a:t> = </a:t>
            </a:r>
            <a:r>
              <a:rPr lang="en-GB" dirty="0" smtClean="0"/>
              <a:t>9.81 m/s</a:t>
            </a:r>
            <a:r>
              <a:rPr lang="en-GB" baseline="30000" dirty="0" smtClean="0"/>
              <a:t>2</a:t>
            </a:r>
            <a:r>
              <a:rPr lang="en-GB" dirty="0" smtClean="0"/>
              <a:t> is acceleration due to gravity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17664" y="3810000"/>
            <a:ext cx="382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Your mass can be measured indirectly by your weight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035" y="547589"/>
            <a:ext cx="2438400" cy="1143000"/>
          </a:xfrm>
        </p:spPr>
        <p:txBody>
          <a:bodyPr/>
          <a:lstStyle/>
          <a:p>
            <a:r>
              <a:rPr lang="en-GB" b="1" dirty="0" smtClean="0"/>
              <a:t>Distance</a:t>
            </a:r>
            <a:endParaRPr lang="en-GB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53147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Displacement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VECTORS – SIZE + DIRECTION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2035" y="192227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SCALARS – SIZE ONLY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184465">
            <a:off x="4599987" y="2244457"/>
            <a:ext cx="46994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physical length of the path a body follows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72554" y="2233453"/>
            <a:ext cx="42781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distance between the start and finish points of a motion path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1166" y="3206234"/>
            <a:ext cx="207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Measured in metres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3206234"/>
            <a:ext cx="207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Measured in metres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9666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035" y="547589"/>
            <a:ext cx="2438400" cy="1143000"/>
          </a:xfrm>
        </p:spPr>
        <p:txBody>
          <a:bodyPr/>
          <a:lstStyle/>
          <a:p>
            <a:r>
              <a:rPr lang="en-GB" b="1" dirty="0" smtClean="0"/>
              <a:t>Speed</a:t>
            </a:r>
            <a:endParaRPr lang="en-GB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53147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Velocity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VECTORS – SIZE + DIRECTION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2035" y="192227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SCALARS – SIZE ONLY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184465">
            <a:off x="5332143" y="2244457"/>
            <a:ext cx="32351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rate of change of position.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72554" y="1935017"/>
            <a:ext cx="42781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rate of change of position with reference to direction.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276600"/>
            <a:ext cx="321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Measured in metres per second</a:t>
            </a:r>
            <a:endParaRPr lang="en-GB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3384491"/>
            <a:ext cx="321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Measured in metres per second</a:t>
            </a:r>
            <a:endParaRPr lang="en-GB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114800"/>
            <a:ext cx="3223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Calculated as: </a:t>
            </a:r>
            <a:r>
              <a:rPr lang="en-GB" u="sng" dirty="0" smtClean="0"/>
              <a:t>displacement (m)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time taken (s)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176107" y="4267200"/>
            <a:ext cx="3652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Calculated as:   </a:t>
            </a:r>
            <a:r>
              <a:rPr lang="en-GB" u="sng" dirty="0" smtClean="0"/>
              <a:t>distance covered (m)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time taken (s)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9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035" y="547589"/>
            <a:ext cx="2438400" cy="1143000"/>
          </a:xfrm>
        </p:spPr>
        <p:txBody>
          <a:bodyPr/>
          <a:lstStyle/>
          <a:p>
            <a:r>
              <a:rPr lang="en-GB" b="1" dirty="0" smtClean="0"/>
              <a:t>Inertia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2035" y="192227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SCALARS – SIZE ONLY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184465">
            <a:off x="4838801" y="1923934"/>
            <a:ext cx="42748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resistance an object has to a change in its state of motion. The bigger the mass the larger the inertia of the body or object.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3810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Therefore mass can be considered to be the measure of inertia.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5328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453147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Acceleration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VECTORS – SIZE + DIRECTION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72554" y="2073516"/>
            <a:ext cx="42781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rate of increase in velocity. 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07" y="3091934"/>
            <a:ext cx="440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Acceleration occurs when velocity increases. </a:t>
            </a:r>
            <a:endParaRPr lang="en-GB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91968" y="4114800"/>
            <a:ext cx="399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acceleration: </a:t>
            </a:r>
            <a:r>
              <a:rPr lang="en-GB" u="sng" dirty="0" smtClean="0"/>
              <a:t>change in velocity (</a:t>
            </a:r>
            <a:r>
              <a:rPr lang="en-GB" u="sng" dirty="0" err="1" smtClean="0"/>
              <a:t>ms</a:t>
            </a:r>
            <a:r>
              <a:rPr lang="en-GB" u="sng" dirty="0" smtClean="0"/>
              <a:t>   )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time taken (s)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85117" y="409841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-1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158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453147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Deceleration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VECTORS – SIZE + DIRECTION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72554" y="1963085"/>
            <a:ext cx="42781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rate of decrease in velocity. 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07" y="3091934"/>
            <a:ext cx="458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Deceleration occurs when velocity decreases. </a:t>
            </a:r>
            <a:endParaRPr lang="en-GB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91968" y="4114800"/>
            <a:ext cx="399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deceleration: </a:t>
            </a:r>
            <a:r>
              <a:rPr lang="en-GB" u="sng" dirty="0" smtClean="0"/>
              <a:t>change in velocity (</a:t>
            </a:r>
            <a:r>
              <a:rPr lang="en-GB" u="sng" dirty="0" err="1" smtClean="0"/>
              <a:t>ms</a:t>
            </a:r>
            <a:r>
              <a:rPr lang="en-GB" u="sng" dirty="0" smtClean="0"/>
              <a:t>   )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time taken (s)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85117" y="409841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-1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759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453147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Momentum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VECTORS – SIZE + DIRECTION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72554" y="1824586"/>
            <a:ext cx="42781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product of the mass and velocity of an object. 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07" y="3091934"/>
            <a:ext cx="356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Momentum  is measured in </a:t>
            </a:r>
            <a:r>
              <a:rPr lang="en-GB" dirty="0" err="1" smtClean="0"/>
              <a:t>kg.m</a:t>
            </a:r>
            <a:r>
              <a:rPr lang="en-GB" dirty="0" smtClean="0"/>
              <a:t>/s. </a:t>
            </a:r>
            <a:endParaRPr lang="en-GB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5984" y="4114800"/>
            <a:ext cx="407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Momentum = Mass (kg) x velocity (</a:t>
            </a:r>
            <a:r>
              <a:rPr lang="en-GB" dirty="0" err="1" smtClean="0"/>
              <a:t>ms</a:t>
            </a:r>
            <a:r>
              <a:rPr lang="en-GB" dirty="0" smtClean="0"/>
              <a:t>   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4022467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-1 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312634" y="3003160"/>
            <a:ext cx="219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810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89" y="13063"/>
            <a:ext cx="8229600" cy="960438"/>
          </a:xfrm>
        </p:spPr>
        <p:txBody>
          <a:bodyPr/>
          <a:lstStyle/>
          <a:p>
            <a:r>
              <a:rPr lang="en-GB" dirty="0" smtClean="0"/>
              <a:t>Vector diagrams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www.youtube.com/watch?v=h7UVXzgU0vU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Re-cap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Identify 3 vectors [3]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Give a definition for each [3]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Identify 3 scalars [3]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Give a definition for each [3]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9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50m Sprint practical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136"/>
            <a:ext cx="9144000" cy="3646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2069" y="257120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10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3947" y="257120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10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9288" y="25712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10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57120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10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7351" y="257120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10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7821" y="325364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1.1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26890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1.4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0407" y="326890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1.0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9288" y="325467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1.3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7262" y="3253641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1.8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2841" y="3872858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10/1.8 =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5.6 m s-1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3400" y="3872858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10/1.1 =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9.0 m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s-1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3959" y="3872858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10/1.3 =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7.6 m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s-1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9907" y="3880489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10/1.4 =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7.1 m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s-1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4458" y="3861972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10/1.0 =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10 m s-1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0865" y="4610110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5.6 – 0.00 / 1.8 =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3.1 m s-</a:t>
            </a:r>
            <a:r>
              <a:rPr lang="en-GB" sz="1200" dirty="0" smtClean="0">
                <a:solidFill>
                  <a:srgbClr val="FF0000"/>
                </a:solidFill>
              </a:rPr>
              <a:t>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410200"/>
            <a:ext cx="2924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Final velocity – initial velocity</a:t>
            </a:r>
          </a:p>
          <a:p>
            <a:r>
              <a:rPr lang="en-GB" dirty="0" smtClean="0"/>
              <a:t>                      time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852560" y="461702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9.0 - 5.6  / 1.1=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3.0 m s-</a:t>
            </a:r>
            <a:r>
              <a:rPr lang="en-GB" sz="1200" dirty="0" smtClean="0">
                <a:solidFill>
                  <a:srgbClr val="FF0000"/>
                </a:solidFill>
              </a:rPr>
              <a:t>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90023" y="4610110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7.6  - 9.0  / 1.3=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-1.0 m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s-</a:t>
            </a:r>
            <a:r>
              <a:rPr lang="en-GB" sz="1200" dirty="0" smtClean="0">
                <a:solidFill>
                  <a:srgbClr val="FF0000"/>
                </a:solidFill>
              </a:rPr>
              <a:t>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8798" y="4615197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7.1  - 7.6  / 1.4=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-0.4 m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s-</a:t>
            </a:r>
            <a:r>
              <a:rPr lang="en-GB" sz="1200" dirty="0" smtClean="0">
                <a:solidFill>
                  <a:srgbClr val="FF0000"/>
                </a:solidFill>
              </a:rPr>
              <a:t>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15348" y="463841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10  - 7.1  / 1.0=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2.9 m s-</a:t>
            </a:r>
            <a:r>
              <a:rPr lang="en-GB" sz="1200" dirty="0" smtClean="0">
                <a:solidFill>
                  <a:srgbClr val="FF0000"/>
                </a:solidFill>
              </a:rPr>
              <a:t>2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GB" dirty="0" smtClean="0"/>
              <a:t>Newton’s First Law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Law of Inertia</a:t>
            </a:r>
            <a:endParaRPr lang="en-GB" dirty="0"/>
          </a:p>
        </p:txBody>
      </p:sp>
      <p:pic>
        <p:nvPicPr>
          <p:cNvPr id="4098" name="Picture 2" descr="http://www.saffronwaldenreporter.co.uk/polopoly_fs/stock_football2_1_1785340!image/2795224192.jpg_gen/derivatives/landscape_630/279522419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42912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GB" dirty="0" smtClean="0"/>
              <a:t>Impulse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product of the average magnitude of a force acting on a body and the time for which that force acts.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Impulse (Newton seconds/ Ns) = Force x time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45269" y="3585796"/>
            <a:ext cx="1524000" cy="7620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3886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generate a large force when jumping for a rebound in basketball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07270" y="4347865"/>
            <a:ext cx="358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can increase the time for which force is applied e.g. three to four turns used in hammer throw as opposed to a single swing.  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33138" y="3623965"/>
            <a:ext cx="228600" cy="7532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1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GB" dirty="0" smtClean="0"/>
              <a:t>Impulse in sprinting</a:t>
            </a:r>
            <a:endParaRPr lang="en-GB" dirty="0"/>
          </a:p>
        </p:txBody>
      </p:sp>
      <p:pic>
        <p:nvPicPr>
          <p:cNvPr id="1026" name="irc_mi" descr="http://i.dailymail.co.uk/i/pix/2010/07/19/article-1296079-0A7F3E6A000005DC-873_468x28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9085"/>
          <a:stretch>
            <a:fillRect/>
          </a:stretch>
        </p:blipFill>
        <p:spPr bwMode="auto">
          <a:xfrm>
            <a:off x="1752600" y="1295400"/>
            <a:ext cx="3952814" cy="292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64409" y="838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Net impulse = combination of positive and negative impulses.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71778" y="4794738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net impulse is positive so that the sprinter can accelerate. </a:t>
            </a:r>
          </a:p>
          <a:p>
            <a:r>
              <a:rPr lang="en-GB" dirty="0" smtClean="0"/>
              <a:t>The positive impulses (upward and forward) are more forceful and last longer than the negative impulses.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64706"/>
          <a:stretch/>
        </p:blipFill>
        <p:spPr>
          <a:xfrm>
            <a:off x="5867400" y="2064919"/>
            <a:ext cx="2502363" cy="24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rc_mi" descr="http://t3.gstatic.com/images?q=tbn:ANd9GcSBfWYUm7yui4g_LDkQ4DyI-n3pcERuuVz0TuJtb7VBOQ_nZE2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b="26906"/>
          <a:stretch>
            <a:fillRect/>
          </a:stretch>
        </p:blipFill>
        <p:spPr bwMode="auto">
          <a:xfrm>
            <a:off x="3413031" y="1411107"/>
            <a:ext cx="216553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Impulse in sprinting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333073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net impulse is zero meaning that there is no acceleration or deceleration and the sprinter is moving at a constant velocity. </a:t>
            </a:r>
          </a:p>
          <a:p>
            <a:r>
              <a:rPr lang="en-GB" dirty="0" smtClean="0"/>
              <a:t>The positive and negative impulses are equal – they are the same force and last for the same amount of time.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0700" y="1369439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Net impulse = combination of positive and negative impulses.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3824" r="32353"/>
          <a:stretch/>
        </p:blipFill>
        <p:spPr>
          <a:xfrm>
            <a:off x="1116874" y="1969604"/>
            <a:ext cx="2133600" cy="214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rc_mi" descr="http://i.telegraph.co.uk/multimedia/archive/01440/jodie_williams_1440665c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4" r="-14657"/>
          <a:stretch/>
        </p:blipFill>
        <p:spPr bwMode="auto">
          <a:xfrm>
            <a:off x="3195084" y="1600200"/>
            <a:ext cx="2888216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Impulse in sprinting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1992" y="4611866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net impulse is negative meaning the sprinter will decelerate. </a:t>
            </a:r>
          </a:p>
          <a:p>
            <a:r>
              <a:rPr lang="en-GB" dirty="0" smtClean="0"/>
              <a:t>The negative impulses (downwards) are more forceful and last longer than the positive impulses.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8421" y="15240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Net impulse = combination of positive and negative impulses.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6176"/>
          <a:stretch/>
        </p:blipFill>
        <p:spPr>
          <a:xfrm>
            <a:off x="762000" y="1852242"/>
            <a:ext cx="2305957" cy="2318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5964725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</a:t>
            </a:r>
            <a:r>
              <a:rPr lang="en-GB" dirty="0" smtClean="0">
                <a:hlinkClick r:id="rId5"/>
              </a:rPr>
              <a:t>www.youtube.com/watch?v=rqMkOA7WZr8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5635880"/>
            <a:ext cx="379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17.35 – 21.30 in the following clip: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5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Re-cap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533400"/>
            <a:ext cx="8229600" cy="5791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State Newton’s 3 Laws [3]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 startAt="2"/>
            </a:pPr>
            <a:r>
              <a:rPr lang="en-GB" dirty="0" smtClean="0"/>
              <a:t>Use an example to show how each law can be used to improve performance in sport [3]</a:t>
            </a:r>
          </a:p>
          <a:p>
            <a:pPr marL="514350" indent="-514350">
              <a:buAutoNum type="arabicPeriod" startAt="2"/>
            </a:pPr>
            <a:endParaRPr lang="en-GB" dirty="0" smtClean="0"/>
          </a:p>
          <a:p>
            <a:pPr marL="514350" indent="-514350">
              <a:buAutoNum type="arabicPeriod" startAt="2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 startAt="3"/>
            </a:pPr>
            <a:r>
              <a:rPr lang="en-GB" dirty="0" smtClean="0"/>
              <a:t>Define the term angular motion and use an example to explain its use in sport. [3]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 startAt="4"/>
            </a:pPr>
            <a:r>
              <a:rPr lang="en-GB" dirty="0" smtClean="0"/>
              <a:t>What is meant by moment of inertia?  How and why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would a gymnast reduce their body’s moment of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inertia? [3]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-37958" y="803619"/>
            <a:ext cx="8364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</a:t>
            </a:r>
            <a:r>
              <a:rPr lang="en-GB" baseline="30000" dirty="0" smtClean="0">
                <a:solidFill>
                  <a:srgbClr val="FF0000"/>
                </a:solidFill>
              </a:rPr>
              <a:t>st</a:t>
            </a:r>
            <a:r>
              <a:rPr lang="en-GB" dirty="0" smtClean="0">
                <a:solidFill>
                  <a:srgbClr val="FF0000"/>
                </a:solidFill>
              </a:rPr>
              <a:t> law = object will remain at rest/uniform velocity unless acted upon by external force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2</a:t>
            </a:r>
            <a:r>
              <a:rPr lang="en-GB" baseline="30000" dirty="0" smtClean="0">
                <a:solidFill>
                  <a:srgbClr val="FF0000"/>
                </a:solidFill>
              </a:rPr>
              <a:t>nd</a:t>
            </a:r>
            <a:r>
              <a:rPr lang="en-GB" dirty="0" smtClean="0">
                <a:solidFill>
                  <a:srgbClr val="FF0000"/>
                </a:solidFill>
              </a:rPr>
              <a:t> law = acceleration of object is proportional to the size and direction of force applied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3</a:t>
            </a:r>
            <a:r>
              <a:rPr lang="en-GB" baseline="30000" dirty="0" smtClean="0">
                <a:solidFill>
                  <a:srgbClr val="FF0000"/>
                </a:solidFill>
              </a:rPr>
              <a:t>rd</a:t>
            </a:r>
            <a:r>
              <a:rPr lang="en-GB" dirty="0" smtClean="0">
                <a:solidFill>
                  <a:srgbClr val="FF0000"/>
                </a:solidFill>
              </a:rPr>
              <a:t> law = to every action there is an equal and opposite reaction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20627"/>
            <a:ext cx="9439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</a:t>
            </a:r>
            <a:r>
              <a:rPr lang="en-GB" baseline="30000" dirty="0" smtClean="0">
                <a:solidFill>
                  <a:srgbClr val="FF0000"/>
                </a:solidFill>
              </a:rPr>
              <a:t>st</a:t>
            </a:r>
            <a:r>
              <a:rPr lang="en-GB" dirty="0" smtClean="0">
                <a:solidFill>
                  <a:srgbClr val="FF0000"/>
                </a:solidFill>
              </a:rPr>
              <a:t> law = Netball will remain stationary unless muscular force applied to throw it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2</a:t>
            </a:r>
            <a:r>
              <a:rPr lang="en-GB" baseline="30000" dirty="0" smtClean="0">
                <a:solidFill>
                  <a:srgbClr val="FF0000"/>
                </a:solidFill>
              </a:rPr>
              <a:t>nd</a:t>
            </a:r>
            <a:r>
              <a:rPr lang="en-GB" dirty="0" smtClean="0">
                <a:solidFill>
                  <a:srgbClr val="FF0000"/>
                </a:solidFill>
              </a:rPr>
              <a:t> law = Acceleration of Netball will occur proportionally to the muscular force applied to the pass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3</a:t>
            </a:r>
            <a:r>
              <a:rPr lang="en-GB" baseline="30000" dirty="0" smtClean="0">
                <a:solidFill>
                  <a:srgbClr val="FF0000"/>
                </a:solidFill>
              </a:rPr>
              <a:t>rd</a:t>
            </a:r>
            <a:r>
              <a:rPr lang="en-GB" dirty="0" smtClean="0">
                <a:solidFill>
                  <a:srgbClr val="FF0000"/>
                </a:solidFill>
              </a:rPr>
              <a:t> = applying muscular force to the ground results in a ground reaction force allowing the player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to dodge the opposite way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466" y="4106167"/>
            <a:ext cx="5488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Angular motion = movement around a fixed point or axis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E.g. bending a football around a wall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Point of contact on ball is outside C.O.M. (eccentric)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60070"/>
            <a:ext cx="7241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Moment of inertia = a body’s resistance to angular motion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How? By tucking/flexing limbs toward the C.O.M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Why? Because lowering moment of inertia leads to greater angular velocity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Factors affecting parabolic flight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610725"/>
              </p:ext>
            </p:extLst>
          </p:nvPr>
        </p:nvGraphicFramePr>
        <p:xfrm>
          <a:off x="76200" y="1143001"/>
          <a:ext cx="8991600" cy="548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14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Angle of release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Height of release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Velocity of release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3258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1767016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Optimum angle of release is dependent upon release height and landing height.</a:t>
            </a:r>
          </a:p>
          <a:p>
            <a:endParaRPr lang="en-GB" dirty="0"/>
          </a:p>
          <a:p>
            <a:r>
              <a:rPr lang="en-GB" dirty="0" smtClean="0"/>
              <a:t>If release height and landing height are equal then the optimum angle of release is 45 degrees.  </a:t>
            </a:r>
          </a:p>
          <a:p>
            <a:endParaRPr lang="en-GB" dirty="0"/>
          </a:p>
          <a:p>
            <a:r>
              <a:rPr lang="en-GB" dirty="0" smtClean="0"/>
              <a:t>If the release height is greater than the landing height the optimum angle of release is less than 45 degrees.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08853" y="1758778"/>
            <a:ext cx="2719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greater the height of release the greater the horizontal distance.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17526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greater the release velocity of the projectile the greater the horizontal distance it can travel.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949945"/>
            <a:ext cx="2857987" cy="1855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26717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08" y="311859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Revision – Newton’s </a:t>
            </a:r>
            <a:br>
              <a:rPr lang="en-GB" dirty="0" smtClean="0"/>
            </a:br>
            <a:r>
              <a:rPr lang="en-GB" dirty="0" smtClean="0"/>
              <a:t>Laws of motion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5800" y="2133600"/>
            <a:ext cx="30480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Mark Scheme: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A. Force is applied by the muscles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Newton’s First Law of Motion/Law of inertia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Sprinter 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continues to move forwards with constant velocity until another force is applied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Newton’s </a:t>
            </a:r>
            <a:r>
              <a:rPr lang="en-GB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Second Law of Motion/Law of Acceleration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Mass of 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performer 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is constant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Greater the 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muscular force exerted, 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the greater the acceleration/momentum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</a:rPr>
              <a:t>Force governs 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direction</a:t>
            </a:r>
          </a:p>
          <a:p>
            <a:pPr>
              <a:spcAft>
                <a:spcPts val="0"/>
              </a:spcAft>
            </a:pPr>
            <a:r>
              <a:rPr lang="en-GB" sz="11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Newton’s third law of motion / Law of Reaction</a:t>
            </a:r>
          </a:p>
          <a:p>
            <a:pPr>
              <a:spcAft>
                <a:spcPts val="0"/>
              </a:spcAft>
            </a:pPr>
            <a:r>
              <a:rPr lang="en-GB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F. </a:t>
            </a:r>
            <a:r>
              <a:rPr lang="en-GB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Ground pushes in opposition/reaction to muscular force applied/ Ground reaction force</a:t>
            </a:r>
            <a:endParaRPr lang="en-GB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61422" y="4119"/>
            <a:ext cx="1676400" cy="14700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200" dirty="0" smtClean="0">
                <a:solidFill>
                  <a:schemeClr val="bg1"/>
                </a:solidFill>
              </a:rPr>
              <a:t>Biomechanics</a:t>
            </a: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3036"/>
            <a:ext cx="2229629" cy="32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8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GB" dirty="0" smtClean="0"/>
              <a:t>Angular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990601"/>
            <a:ext cx="8763000" cy="99059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= Movement around a fixed point or axis.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61422" y="4119"/>
            <a:ext cx="1676400" cy="14700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200" dirty="0" smtClean="0">
                <a:solidFill>
                  <a:schemeClr val="bg1"/>
                </a:solidFill>
              </a:rPr>
              <a:t>Biomechanics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25908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Moments of force or Torque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Torque (often called the moment) can be described as a rotational force.</a:t>
            </a:r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Torque =      force (N) x perpendicular distance from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(Newton                                the fulcrum  (metres)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metres)</a:t>
            </a:r>
            <a:endParaRPr lang="en-GB" dirty="0"/>
          </a:p>
        </p:txBody>
      </p:sp>
      <p:pic>
        <p:nvPicPr>
          <p:cNvPr id="6" name="Picture 2" descr="tennis-b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780546"/>
            <a:ext cx="1207782" cy="1187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9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133408"/>
              </p:ext>
            </p:extLst>
          </p:nvPr>
        </p:nvGraphicFramePr>
        <p:xfrm>
          <a:off x="152400" y="914400"/>
          <a:ext cx="8763000" cy="5715000"/>
        </p:xfrm>
        <a:graphic>
          <a:graphicData uri="http://schemas.openxmlformats.org/drawingml/2006/table">
            <a:tbl>
              <a:tblPr firstRow="1" firstCol="1" bandRow="1"/>
              <a:tblGrid>
                <a:gridCol w="163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5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Linear motion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(Straight line)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Angular motion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(in a circle around a fixed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point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or axis)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Newton’s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GB" sz="16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law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Newton’s 2</a:t>
                      </a:r>
                      <a:r>
                        <a:rPr lang="en-GB" sz="16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law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Newton’s 3</a:t>
                      </a:r>
                      <a:r>
                        <a:rPr lang="en-GB" sz="160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rd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law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1600851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body will continue in its state of rest or uniform velocity unless acted upon by an external force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204254" y="1474144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rotating body will continue to turn about its axis of rotation with consistent angular momentum unless an external rotational force (torque) is exerted upon it.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3225321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acceleration of an object is directly proportional to the force applied and takes place in the direction in which the force is applied.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04254" y="3225321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rate of change of angular momentum of a body is proportional to the force (torque) causing it and the change that takes place occurs in the direction in which the force (torque) acts.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06147" y="5181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Every action has an equal and opposite reaction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5089267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a torque force is applied by one body to another, the second body will exert an equal and opposite force (torque) on the other body. 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43800" y="4119"/>
            <a:ext cx="1594022" cy="129128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200" dirty="0" smtClean="0">
                <a:solidFill>
                  <a:schemeClr val="bg1"/>
                </a:solidFill>
              </a:rPr>
              <a:t>Biomechanics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453147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prstClr val="black"/>
                </a:solidFill>
              </a:rPr>
              <a:t>Angular displacement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VECTORS – SIZE + DIRECTION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2035" y="192227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SCALARS – SIZE ONLY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28008" y="1931829"/>
            <a:ext cx="43672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change in angle between the start and finish point of a rotation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206234"/>
            <a:ext cx="209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Measured in </a:t>
            </a:r>
            <a:r>
              <a:rPr lang="en-GB" u="sng" dirty="0" smtClean="0">
                <a:solidFill>
                  <a:prstClr val="black"/>
                </a:solidFill>
              </a:rPr>
              <a:t>radians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37" y="396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 smtClean="0">
                <a:solidFill>
                  <a:prstClr val="black"/>
                </a:solidFill>
              </a:rPr>
              <a:t>1 radian = 57.3 degrees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60438"/>
          </a:xfrm>
        </p:spPr>
        <p:txBody>
          <a:bodyPr/>
          <a:lstStyle/>
          <a:p>
            <a:r>
              <a:rPr lang="en-GB" dirty="0" smtClean="0"/>
              <a:t>Newton’s Second Law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Law of Acceleration</a:t>
            </a:r>
            <a:endParaRPr lang="en-GB" dirty="0"/>
          </a:p>
        </p:txBody>
      </p:sp>
      <p:pic>
        <p:nvPicPr>
          <p:cNvPr id="5122" name="Picture 2" descr="http://www.cob.montevallo.edu/MIS267/BozemanB/Images%5CForehand%5CJBForeh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60630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0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453147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prstClr val="black"/>
                </a:solidFill>
              </a:rPr>
              <a:t>Angular velocity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97637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VECTORS – SIZE + DIRECTION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2035" y="192227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SCALARS – SIZE ONLY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28008" y="1931829"/>
            <a:ext cx="43672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rate of change of angular displacement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206234"/>
            <a:ext cx="318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Measured in </a:t>
            </a:r>
            <a:r>
              <a:rPr lang="en-GB" u="sng" dirty="0" smtClean="0">
                <a:solidFill>
                  <a:prstClr val="black"/>
                </a:solidFill>
              </a:rPr>
              <a:t>radians per second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37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 smtClean="0">
                <a:solidFill>
                  <a:prstClr val="black"/>
                </a:solidFill>
              </a:rPr>
              <a:t>Angular velocity = </a:t>
            </a:r>
            <a:r>
              <a:rPr lang="en-GB" b="1" u="sng" dirty="0" smtClean="0">
                <a:solidFill>
                  <a:prstClr val="black"/>
                </a:solidFill>
              </a:rPr>
              <a:t>Angular displacement(rad)</a:t>
            </a:r>
          </a:p>
          <a:p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 smtClean="0">
                <a:solidFill>
                  <a:prstClr val="black"/>
                </a:solidFill>
              </a:rPr>
              <a:t> (rad/s)                             time taken (s)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453147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prstClr val="black"/>
                </a:solidFill>
              </a:rPr>
              <a:t>Angular acceleration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0"/>
            <a:ext cx="0" cy="6781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7825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VECTORS – SIZE + DIRECTION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2035" y="192227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SCALARS – SIZE ONLY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45552">
            <a:off x="128008" y="2070328"/>
            <a:ext cx="43672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The rate of change of angular velocity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206234"/>
            <a:ext cx="318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Measured in </a:t>
            </a:r>
            <a:r>
              <a:rPr lang="en-GB" u="sng" dirty="0" smtClean="0">
                <a:solidFill>
                  <a:prstClr val="black"/>
                </a:solidFill>
              </a:rPr>
              <a:t>radians per second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36" y="3962400"/>
            <a:ext cx="5536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prstClr val="black"/>
                </a:solidFill>
              </a:rPr>
              <a:t>Angular acceleration = </a:t>
            </a:r>
            <a:r>
              <a:rPr lang="en-GB" b="1" u="sng" dirty="0" smtClean="0">
                <a:solidFill>
                  <a:prstClr val="black"/>
                </a:solidFill>
              </a:rPr>
              <a:t>change in angular velocity </a:t>
            </a:r>
          </a:p>
          <a:p>
            <a:r>
              <a:rPr lang="en-GB" b="1" dirty="0" smtClean="0">
                <a:solidFill>
                  <a:prstClr val="black"/>
                </a:solidFill>
              </a:rPr>
              <a:t>(rad/s  )                                    time taken (s)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4429" y="312929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2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23261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2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87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471"/>
            <a:ext cx="8229600" cy="838200"/>
          </a:xfrm>
        </p:spPr>
        <p:txBody>
          <a:bodyPr/>
          <a:lstStyle/>
          <a:p>
            <a:r>
              <a:rPr lang="en-GB" dirty="0" smtClean="0"/>
              <a:t>Moment of inertia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1295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= Resistance of a body to angular motion (rotation) </a:t>
            </a:r>
            <a:endParaRPr lang="en-GB" dirty="0"/>
          </a:p>
        </p:txBody>
      </p:sp>
      <p:pic>
        <p:nvPicPr>
          <p:cNvPr id="7170" name="irc_mi" descr="http://t0.gstatic.com/images?q=tbn:ANd9GcQHo8syYXlIWEh8uP3LFQxpO3CW7j-K6_eEyhq9RnxEK_KQ6n_og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7" r="27487"/>
          <a:stretch>
            <a:fillRect/>
          </a:stretch>
        </p:blipFill>
        <p:spPr bwMode="auto">
          <a:xfrm>
            <a:off x="2743200" y="1571002"/>
            <a:ext cx="1735142" cy="259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1529" y="3772968"/>
            <a:ext cx="3581400" cy="2780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The moment of inertia will be higher….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greater the mass of the body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further the mass is from the axis of rotation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So straightening the arms and legs increases the moment of inertia.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This will make rotation harder.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171" name="irc_mi" descr="http://t0.gstatic.com/images?q=tbn:ANd9GcRlFFqj4XTJgwgRv1FFM_anwgWqo80F0XV4-UpwRRmXzWPpEmPxz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1774825" cy="216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81600" y="3612996"/>
            <a:ext cx="35814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The moment of inertia will be smaller….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smaller the mass of the body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closer the mass is from the axis of rotation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So flexing the arms and legs reduces the moment of inertia.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This will make rotation easier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8267"/>
            <a:ext cx="8229600" cy="990600"/>
          </a:xfrm>
        </p:spPr>
        <p:txBody>
          <a:bodyPr/>
          <a:lstStyle/>
          <a:p>
            <a:r>
              <a:rPr lang="en-GB" dirty="0" smtClean="0"/>
              <a:t>Angular momentum</a:t>
            </a:r>
            <a:endParaRPr lang="en-GB" dirty="0"/>
          </a:p>
        </p:txBody>
      </p:sp>
      <p:pic>
        <p:nvPicPr>
          <p:cNvPr id="8194" name="irc_mi" descr="http://www.einstein-online.info/images/spotlights/angular_momentumI/eiskunst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0872"/>
            <a:ext cx="2438400" cy="29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rc_mi" descr="http://www.einstein-online.info/images/spotlights/angular_momentumI/eiskunst2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3209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6871" y="738279"/>
            <a:ext cx="7474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= moment of inertia x angular velocity. </a:t>
            </a:r>
          </a:p>
          <a:p>
            <a:r>
              <a:rPr lang="en-GB" dirty="0" smtClean="0"/>
              <a:t>It is a conserved quantity i.e. it stays the same unless an external torque acts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799" y="1438052"/>
            <a:ext cx="1981201" cy="968375"/>
          </a:xfrm>
          <a:prstGeom prst="rect">
            <a:avLst/>
          </a:prstGeom>
          <a:solidFill>
            <a:srgbClr val="FDE9D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At start of spin arms and legs are stretched out. </a:t>
            </a:r>
            <a:endParaRPr lang="en-GB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3346450"/>
            <a:ext cx="1981200" cy="968375"/>
          </a:xfrm>
          <a:prstGeom prst="rect">
            <a:avLst/>
          </a:prstGeom>
          <a:solidFill>
            <a:srgbClr val="FDE9D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This increases their distance from the axis of rotation. </a:t>
            </a:r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5181600"/>
            <a:ext cx="1981200" cy="968375"/>
          </a:xfrm>
          <a:prstGeom prst="rect">
            <a:avLst/>
          </a:prstGeom>
          <a:solidFill>
            <a:srgbClr val="FDE9D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Results in a large moment of inertia (so spin is slower) 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05600" y="1645793"/>
            <a:ext cx="2133600" cy="1021208"/>
          </a:xfrm>
          <a:prstGeom prst="rect">
            <a:avLst/>
          </a:prstGeom>
          <a:solidFill>
            <a:srgbClr val="DAEEF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S</a:t>
            </a:r>
            <a:r>
              <a:rPr lang="en-GB" dirty="0" smtClean="0"/>
              <a:t>kater brings arms and legs back in line with body.</a:t>
            </a:r>
            <a:endParaRPr lang="en-GB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58000" y="3346450"/>
            <a:ext cx="2106612" cy="1149350"/>
          </a:xfrm>
          <a:prstGeom prst="rect">
            <a:avLst/>
          </a:prstGeom>
          <a:solidFill>
            <a:srgbClr val="DAEEF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The distance of these body parts to the axis of rotation decreases. </a:t>
            </a:r>
            <a:endParaRPr lang="en-GB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38800" y="5334000"/>
            <a:ext cx="2868612" cy="1219200"/>
          </a:xfrm>
          <a:prstGeom prst="rect">
            <a:avLst/>
          </a:prstGeom>
          <a:solidFill>
            <a:srgbClr val="DAEEF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This reduces the moment of inertia so that angular velocity can increase (spin faster).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3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6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62" b="7865"/>
          <a:stretch/>
        </p:blipFill>
        <p:spPr>
          <a:xfrm>
            <a:off x="228600" y="178763"/>
            <a:ext cx="8591306" cy="6272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Freeform 2"/>
          <p:cNvSpPr/>
          <p:nvPr/>
        </p:nvSpPr>
        <p:spPr>
          <a:xfrm>
            <a:off x="823784" y="4127157"/>
            <a:ext cx="3739978" cy="1408670"/>
          </a:xfrm>
          <a:custGeom>
            <a:avLst/>
            <a:gdLst>
              <a:gd name="connsiteX0" fmla="*/ 0 w 3739978"/>
              <a:gd name="connsiteY0" fmla="*/ 24713 h 1408670"/>
              <a:gd name="connsiteX1" fmla="*/ 57665 w 3739978"/>
              <a:gd name="connsiteY1" fmla="*/ 115329 h 1408670"/>
              <a:gd name="connsiteX2" fmla="*/ 74140 w 3739978"/>
              <a:gd name="connsiteY2" fmla="*/ 140043 h 1408670"/>
              <a:gd name="connsiteX3" fmla="*/ 131805 w 3739978"/>
              <a:gd name="connsiteY3" fmla="*/ 214184 h 1408670"/>
              <a:gd name="connsiteX4" fmla="*/ 172994 w 3739978"/>
              <a:gd name="connsiteY4" fmla="*/ 280086 h 1408670"/>
              <a:gd name="connsiteX5" fmla="*/ 189470 w 3739978"/>
              <a:gd name="connsiteY5" fmla="*/ 304800 h 1408670"/>
              <a:gd name="connsiteX6" fmla="*/ 214184 w 3739978"/>
              <a:gd name="connsiteY6" fmla="*/ 354227 h 1408670"/>
              <a:gd name="connsiteX7" fmla="*/ 230659 w 3739978"/>
              <a:gd name="connsiteY7" fmla="*/ 387178 h 1408670"/>
              <a:gd name="connsiteX8" fmla="*/ 271848 w 3739978"/>
              <a:gd name="connsiteY8" fmla="*/ 444843 h 1408670"/>
              <a:gd name="connsiteX9" fmla="*/ 321275 w 3739978"/>
              <a:gd name="connsiteY9" fmla="*/ 527221 h 1408670"/>
              <a:gd name="connsiteX10" fmla="*/ 345989 w 3739978"/>
              <a:gd name="connsiteY10" fmla="*/ 551935 h 1408670"/>
              <a:gd name="connsiteX11" fmla="*/ 362465 w 3739978"/>
              <a:gd name="connsiteY11" fmla="*/ 584886 h 1408670"/>
              <a:gd name="connsiteX12" fmla="*/ 436605 w 3739978"/>
              <a:gd name="connsiteY12" fmla="*/ 675502 h 1408670"/>
              <a:gd name="connsiteX13" fmla="*/ 518984 w 3739978"/>
              <a:gd name="connsiteY13" fmla="*/ 774357 h 1408670"/>
              <a:gd name="connsiteX14" fmla="*/ 543697 w 3739978"/>
              <a:gd name="connsiteY14" fmla="*/ 790832 h 1408670"/>
              <a:gd name="connsiteX15" fmla="*/ 560173 w 3739978"/>
              <a:gd name="connsiteY15" fmla="*/ 815546 h 1408670"/>
              <a:gd name="connsiteX16" fmla="*/ 642551 w 3739978"/>
              <a:gd name="connsiteY16" fmla="*/ 897924 h 1408670"/>
              <a:gd name="connsiteX17" fmla="*/ 691978 w 3739978"/>
              <a:gd name="connsiteY17" fmla="*/ 947351 h 1408670"/>
              <a:gd name="connsiteX18" fmla="*/ 716692 w 3739978"/>
              <a:gd name="connsiteY18" fmla="*/ 972065 h 1408670"/>
              <a:gd name="connsiteX19" fmla="*/ 741405 w 3739978"/>
              <a:gd name="connsiteY19" fmla="*/ 988540 h 1408670"/>
              <a:gd name="connsiteX20" fmla="*/ 757881 w 3739978"/>
              <a:gd name="connsiteY20" fmla="*/ 1013254 h 1408670"/>
              <a:gd name="connsiteX21" fmla="*/ 832021 w 3739978"/>
              <a:gd name="connsiteY21" fmla="*/ 1062681 h 1408670"/>
              <a:gd name="connsiteX22" fmla="*/ 889686 w 3739978"/>
              <a:gd name="connsiteY22" fmla="*/ 1103870 h 1408670"/>
              <a:gd name="connsiteX23" fmla="*/ 947351 w 3739978"/>
              <a:gd name="connsiteY23" fmla="*/ 1145059 h 1408670"/>
              <a:gd name="connsiteX24" fmla="*/ 972065 w 3739978"/>
              <a:gd name="connsiteY24" fmla="*/ 1153297 h 1408670"/>
              <a:gd name="connsiteX25" fmla="*/ 1037967 w 3739978"/>
              <a:gd name="connsiteY25" fmla="*/ 1186248 h 1408670"/>
              <a:gd name="connsiteX26" fmla="*/ 1062681 w 3739978"/>
              <a:gd name="connsiteY26" fmla="*/ 1194486 h 1408670"/>
              <a:gd name="connsiteX27" fmla="*/ 1128584 w 3739978"/>
              <a:gd name="connsiteY27" fmla="*/ 1227438 h 1408670"/>
              <a:gd name="connsiteX28" fmla="*/ 1178011 w 3739978"/>
              <a:gd name="connsiteY28" fmla="*/ 1243913 h 1408670"/>
              <a:gd name="connsiteX29" fmla="*/ 1235675 w 3739978"/>
              <a:gd name="connsiteY29" fmla="*/ 1268627 h 1408670"/>
              <a:gd name="connsiteX30" fmla="*/ 1268627 w 3739978"/>
              <a:gd name="connsiteY30" fmla="*/ 1276865 h 1408670"/>
              <a:gd name="connsiteX31" fmla="*/ 1293340 w 3739978"/>
              <a:gd name="connsiteY31" fmla="*/ 1285102 h 1408670"/>
              <a:gd name="connsiteX32" fmla="*/ 1326292 w 3739978"/>
              <a:gd name="connsiteY32" fmla="*/ 1293340 h 1408670"/>
              <a:gd name="connsiteX33" fmla="*/ 1351005 w 3739978"/>
              <a:gd name="connsiteY33" fmla="*/ 1301578 h 1408670"/>
              <a:gd name="connsiteX34" fmla="*/ 1383957 w 3739978"/>
              <a:gd name="connsiteY34" fmla="*/ 1309816 h 1408670"/>
              <a:gd name="connsiteX35" fmla="*/ 1408670 w 3739978"/>
              <a:gd name="connsiteY35" fmla="*/ 1318054 h 1408670"/>
              <a:gd name="connsiteX36" fmla="*/ 1507524 w 3739978"/>
              <a:gd name="connsiteY36" fmla="*/ 1342767 h 1408670"/>
              <a:gd name="connsiteX37" fmla="*/ 1540475 w 3739978"/>
              <a:gd name="connsiteY37" fmla="*/ 1351005 h 1408670"/>
              <a:gd name="connsiteX38" fmla="*/ 1589902 w 3739978"/>
              <a:gd name="connsiteY38" fmla="*/ 1367481 h 1408670"/>
              <a:gd name="connsiteX39" fmla="*/ 1655805 w 3739978"/>
              <a:gd name="connsiteY39" fmla="*/ 1383957 h 1408670"/>
              <a:gd name="connsiteX40" fmla="*/ 1680519 w 3739978"/>
              <a:gd name="connsiteY40" fmla="*/ 1392194 h 1408670"/>
              <a:gd name="connsiteX41" fmla="*/ 1771135 w 3739978"/>
              <a:gd name="connsiteY41" fmla="*/ 1408670 h 1408670"/>
              <a:gd name="connsiteX42" fmla="*/ 2215978 w 3739978"/>
              <a:gd name="connsiteY42" fmla="*/ 1400432 h 1408670"/>
              <a:gd name="connsiteX43" fmla="*/ 2240692 w 3739978"/>
              <a:gd name="connsiteY43" fmla="*/ 1392194 h 1408670"/>
              <a:gd name="connsiteX44" fmla="*/ 2323070 w 3739978"/>
              <a:gd name="connsiteY44" fmla="*/ 1367481 h 1408670"/>
              <a:gd name="connsiteX45" fmla="*/ 2347784 w 3739978"/>
              <a:gd name="connsiteY45" fmla="*/ 1351005 h 1408670"/>
              <a:gd name="connsiteX46" fmla="*/ 2372497 w 3739978"/>
              <a:gd name="connsiteY46" fmla="*/ 1342767 h 1408670"/>
              <a:gd name="connsiteX47" fmla="*/ 2405448 w 3739978"/>
              <a:gd name="connsiteY47" fmla="*/ 1326292 h 1408670"/>
              <a:gd name="connsiteX48" fmla="*/ 2430162 w 3739978"/>
              <a:gd name="connsiteY48" fmla="*/ 1318054 h 1408670"/>
              <a:gd name="connsiteX49" fmla="*/ 2471351 w 3739978"/>
              <a:gd name="connsiteY49" fmla="*/ 1301578 h 1408670"/>
              <a:gd name="connsiteX50" fmla="*/ 2512540 w 3739978"/>
              <a:gd name="connsiteY50" fmla="*/ 1293340 h 1408670"/>
              <a:gd name="connsiteX51" fmla="*/ 2545492 w 3739978"/>
              <a:gd name="connsiteY51" fmla="*/ 1268627 h 1408670"/>
              <a:gd name="connsiteX52" fmla="*/ 2636108 w 3739978"/>
              <a:gd name="connsiteY52" fmla="*/ 1235675 h 1408670"/>
              <a:gd name="connsiteX53" fmla="*/ 2677297 w 3739978"/>
              <a:gd name="connsiteY53" fmla="*/ 1219200 h 1408670"/>
              <a:gd name="connsiteX54" fmla="*/ 2710248 w 3739978"/>
              <a:gd name="connsiteY54" fmla="*/ 1194486 h 1408670"/>
              <a:gd name="connsiteX55" fmla="*/ 2743200 w 3739978"/>
              <a:gd name="connsiteY55" fmla="*/ 1186248 h 1408670"/>
              <a:gd name="connsiteX56" fmla="*/ 2784389 w 3739978"/>
              <a:gd name="connsiteY56" fmla="*/ 1169773 h 1408670"/>
              <a:gd name="connsiteX57" fmla="*/ 2809102 w 3739978"/>
              <a:gd name="connsiteY57" fmla="*/ 1145059 h 1408670"/>
              <a:gd name="connsiteX58" fmla="*/ 2883243 w 3739978"/>
              <a:gd name="connsiteY58" fmla="*/ 1112108 h 1408670"/>
              <a:gd name="connsiteX59" fmla="*/ 2907957 w 3739978"/>
              <a:gd name="connsiteY59" fmla="*/ 1087394 h 1408670"/>
              <a:gd name="connsiteX60" fmla="*/ 2932670 w 3739978"/>
              <a:gd name="connsiteY60" fmla="*/ 1079157 h 1408670"/>
              <a:gd name="connsiteX61" fmla="*/ 2965621 w 3739978"/>
              <a:gd name="connsiteY61" fmla="*/ 1062681 h 1408670"/>
              <a:gd name="connsiteX62" fmla="*/ 3031524 w 3739978"/>
              <a:gd name="connsiteY62" fmla="*/ 1013254 h 1408670"/>
              <a:gd name="connsiteX63" fmla="*/ 3056238 w 3739978"/>
              <a:gd name="connsiteY63" fmla="*/ 996778 h 1408670"/>
              <a:gd name="connsiteX64" fmla="*/ 3080951 w 3739978"/>
              <a:gd name="connsiteY64" fmla="*/ 972065 h 1408670"/>
              <a:gd name="connsiteX65" fmla="*/ 3171567 w 3739978"/>
              <a:gd name="connsiteY65" fmla="*/ 906162 h 1408670"/>
              <a:gd name="connsiteX66" fmla="*/ 3303373 w 3739978"/>
              <a:gd name="connsiteY66" fmla="*/ 774357 h 1408670"/>
              <a:gd name="connsiteX67" fmla="*/ 3328086 w 3739978"/>
              <a:gd name="connsiteY67" fmla="*/ 749643 h 1408670"/>
              <a:gd name="connsiteX68" fmla="*/ 3361038 w 3739978"/>
              <a:gd name="connsiteY68" fmla="*/ 716692 h 1408670"/>
              <a:gd name="connsiteX69" fmla="*/ 3385751 w 3739978"/>
              <a:gd name="connsiteY69" fmla="*/ 683740 h 1408670"/>
              <a:gd name="connsiteX70" fmla="*/ 3402227 w 3739978"/>
              <a:gd name="connsiteY70" fmla="*/ 659027 h 1408670"/>
              <a:gd name="connsiteX71" fmla="*/ 3426940 w 3739978"/>
              <a:gd name="connsiteY71" fmla="*/ 634313 h 1408670"/>
              <a:gd name="connsiteX72" fmla="*/ 3443416 w 3739978"/>
              <a:gd name="connsiteY72" fmla="*/ 593124 h 1408670"/>
              <a:gd name="connsiteX73" fmla="*/ 3492843 w 3739978"/>
              <a:gd name="connsiteY73" fmla="*/ 527221 h 1408670"/>
              <a:gd name="connsiteX74" fmla="*/ 3509319 w 3739978"/>
              <a:gd name="connsiteY74" fmla="*/ 502508 h 1408670"/>
              <a:gd name="connsiteX75" fmla="*/ 3534032 w 3739978"/>
              <a:gd name="connsiteY75" fmla="*/ 444843 h 1408670"/>
              <a:gd name="connsiteX76" fmla="*/ 3558746 w 3739978"/>
              <a:gd name="connsiteY76" fmla="*/ 370702 h 1408670"/>
              <a:gd name="connsiteX77" fmla="*/ 3566984 w 3739978"/>
              <a:gd name="connsiteY77" fmla="*/ 345989 h 1408670"/>
              <a:gd name="connsiteX78" fmla="*/ 3575221 w 3739978"/>
              <a:gd name="connsiteY78" fmla="*/ 296562 h 1408670"/>
              <a:gd name="connsiteX79" fmla="*/ 3591697 w 3739978"/>
              <a:gd name="connsiteY79" fmla="*/ 263611 h 1408670"/>
              <a:gd name="connsiteX80" fmla="*/ 3616411 w 3739978"/>
              <a:gd name="connsiteY80" fmla="*/ 189470 h 1408670"/>
              <a:gd name="connsiteX81" fmla="*/ 3624648 w 3739978"/>
              <a:gd name="connsiteY81" fmla="*/ 156519 h 1408670"/>
              <a:gd name="connsiteX82" fmla="*/ 3649362 w 3739978"/>
              <a:gd name="connsiteY82" fmla="*/ 123567 h 1408670"/>
              <a:gd name="connsiteX83" fmla="*/ 3665838 w 3739978"/>
              <a:gd name="connsiteY83" fmla="*/ 98854 h 1408670"/>
              <a:gd name="connsiteX84" fmla="*/ 3698789 w 3739978"/>
              <a:gd name="connsiteY84" fmla="*/ 41189 h 1408670"/>
              <a:gd name="connsiteX85" fmla="*/ 3739978 w 3739978"/>
              <a:gd name="connsiteY85" fmla="*/ 0 h 14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739978" h="1408670">
                <a:moveTo>
                  <a:pt x="0" y="24713"/>
                </a:moveTo>
                <a:cubicBezTo>
                  <a:pt x="34909" y="82895"/>
                  <a:pt x="15821" y="52563"/>
                  <a:pt x="57665" y="115329"/>
                </a:cubicBezTo>
                <a:cubicBezTo>
                  <a:pt x="63157" y="123567"/>
                  <a:pt x="68062" y="132228"/>
                  <a:pt x="74140" y="140043"/>
                </a:cubicBezTo>
                <a:cubicBezTo>
                  <a:pt x="93362" y="164757"/>
                  <a:pt x="115211" y="187634"/>
                  <a:pt x="131805" y="214184"/>
                </a:cubicBezTo>
                <a:cubicBezTo>
                  <a:pt x="145535" y="236151"/>
                  <a:pt x="159086" y="258231"/>
                  <a:pt x="172994" y="280086"/>
                </a:cubicBezTo>
                <a:cubicBezTo>
                  <a:pt x="178310" y="288439"/>
                  <a:pt x="186339" y="295407"/>
                  <a:pt x="189470" y="304800"/>
                </a:cubicBezTo>
                <a:cubicBezTo>
                  <a:pt x="204575" y="350112"/>
                  <a:pt x="188632" y="309510"/>
                  <a:pt x="214184" y="354227"/>
                </a:cubicBezTo>
                <a:cubicBezTo>
                  <a:pt x="220277" y="364889"/>
                  <a:pt x="224566" y="376516"/>
                  <a:pt x="230659" y="387178"/>
                </a:cubicBezTo>
                <a:cubicBezTo>
                  <a:pt x="253889" y="427831"/>
                  <a:pt x="242389" y="397709"/>
                  <a:pt x="271848" y="444843"/>
                </a:cubicBezTo>
                <a:cubicBezTo>
                  <a:pt x="293515" y="479509"/>
                  <a:pt x="287422" y="493368"/>
                  <a:pt x="321275" y="527221"/>
                </a:cubicBezTo>
                <a:cubicBezTo>
                  <a:pt x="329513" y="535459"/>
                  <a:pt x="339217" y="542455"/>
                  <a:pt x="345989" y="551935"/>
                </a:cubicBezTo>
                <a:cubicBezTo>
                  <a:pt x="353127" y="561928"/>
                  <a:pt x="355653" y="574668"/>
                  <a:pt x="362465" y="584886"/>
                </a:cubicBezTo>
                <a:cubicBezTo>
                  <a:pt x="456890" y="726523"/>
                  <a:pt x="376350" y="603196"/>
                  <a:pt x="436605" y="675502"/>
                </a:cubicBezTo>
                <a:cubicBezTo>
                  <a:pt x="459342" y="702787"/>
                  <a:pt x="487790" y="748362"/>
                  <a:pt x="518984" y="774357"/>
                </a:cubicBezTo>
                <a:cubicBezTo>
                  <a:pt x="526590" y="780695"/>
                  <a:pt x="535459" y="785340"/>
                  <a:pt x="543697" y="790832"/>
                </a:cubicBezTo>
                <a:cubicBezTo>
                  <a:pt x="549189" y="799070"/>
                  <a:pt x="553550" y="808187"/>
                  <a:pt x="560173" y="815546"/>
                </a:cubicBezTo>
                <a:lnTo>
                  <a:pt x="642551" y="897924"/>
                </a:lnTo>
                <a:lnTo>
                  <a:pt x="691978" y="947351"/>
                </a:lnTo>
                <a:cubicBezTo>
                  <a:pt x="700216" y="955589"/>
                  <a:pt x="706998" y="965603"/>
                  <a:pt x="716692" y="972065"/>
                </a:cubicBezTo>
                <a:lnTo>
                  <a:pt x="741405" y="988540"/>
                </a:lnTo>
                <a:cubicBezTo>
                  <a:pt x="746897" y="996778"/>
                  <a:pt x="750430" y="1006734"/>
                  <a:pt x="757881" y="1013254"/>
                </a:cubicBezTo>
                <a:cubicBezTo>
                  <a:pt x="774325" y="1027643"/>
                  <a:pt x="811443" y="1047248"/>
                  <a:pt x="832021" y="1062681"/>
                </a:cubicBezTo>
                <a:cubicBezTo>
                  <a:pt x="939771" y="1143490"/>
                  <a:pt x="805324" y="1043610"/>
                  <a:pt x="889686" y="1103870"/>
                </a:cubicBezTo>
                <a:cubicBezTo>
                  <a:pt x="898393" y="1110090"/>
                  <a:pt x="934407" y="1138587"/>
                  <a:pt x="947351" y="1145059"/>
                </a:cubicBezTo>
                <a:cubicBezTo>
                  <a:pt x="955118" y="1148942"/>
                  <a:pt x="964160" y="1149704"/>
                  <a:pt x="972065" y="1153297"/>
                </a:cubicBezTo>
                <a:cubicBezTo>
                  <a:pt x="994424" y="1163460"/>
                  <a:pt x="1014667" y="1178481"/>
                  <a:pt x="1037967" y="1186248"/>
                </a:cubicBezTo>
                <a:cubicBezTo>
                  <a:pt x="1046205" y="1188994"/>
                  <a:pt x="1054776" y="1190893"/>
                  <a:pt x="1062681" y="1194486"/>
                </a:cubicBezTo>
                <a:cubicBezTo>
                  <a:pt x="1085040" y="1204649"/>
                  <a:pt x="1105284" y="1219672"/>
                  <a:pt x="1128584" y="1227438"/>
                </a:cubicBezTo>
                <a:cubicBezTo>
                  <a:pt x="1145060" y="1232930"/>
                  <a:pt x="1162478" y="1236146"/>
                  <a:pt x="1178011" y="1243913"/>
                </a:cubicBezTo>
                <a:cubicBezTo>
                  <a:pt x="1207299" y="1258558"/>
                  <a:pt x="1207394" y="1260547"/>
                  <a:pt x="1235675" y="1268627"/>
                </a:cubicBezTo>
                <a:cubicBezTo>
                  <a:pt x="1246561" y="1271737"/>
                  <a:pt x="1257741" y="1273755"/>
                  <a:pt x="1268627" y="1276865"/>
                </a:cubicBezTo>
                <a:cubicBezTo>
                  <a:pt x="1276976" y="1279250"/>
                  <a:pt x="1284991" y="1282717"/>
                  <a:pt x="1293340" y="1285102"/>
                </a:cubicBezTo>
                <a:cubicBezTo>
                  <a:pt x="1304226" y="1288212"/>
                  <a:pt x="1315406" y="1290230"/>
                  <a:pt x="1326292" y="1293340"/>
                </a:cubicBezTo>
                <a:cubicBezTo>
                  <a:pt x="1334641" y="1295726"/>
                  <a:pt x="1342656" y="1299192"/>
                  <a:pt x="1351005" y="1301578"/>
                </a:cubicBezTo>
                <a:cubicBezTo>
                  <a:pt x="1361891" y="1304688"/>
                  <a:pt x="1373071" y="1306706"/>
                  <a:pt x="1383957" y="1309816"/>
                </a:cubicBezTo>
                <a:cubicBezTo>
                  <a:pt x="1392306" y="1312202"/>
                  <a:pt x="1400293" y="1315769"/>
                  <a:pt x="1408670" y="1318054"/>
                </a:cubicBezTo>
                <a:cubicBezTo>
                  <a:pt x="1441439" y="1326991"/>
                  <a:pt x="1474573" y="1334529"/>
                  <a:pt x="1507524" y="1342767"/>
                </a:cubicBezTo>
                <a:cubicBezTo>
                  <a:pt x="1518508" y="1345513"/>
                  <a:pt x="1529734" y="1347425"/>
                  <a:pt x="1540475" y="1351005"/>
                </a:cubicBezTo>
                <a:cubicBezTo>
                  <a:pt x="1556951" y="1356497"/>
                  <a:pt x="1573054" y="1363269"/>
                  <a:pt x="1589902" y="1367481"/>
                </a:cubicBezTo>
                <a:cubicBezTo>
                  <a:pt x="1611870" y="1372973"/>
                  <a:pt x="1634323" y="1376797"/>
                  <a:pt x="1655805" y="1383957"/>
                </a:cubicBezTo>
                <a:cubicBezTo>
                  <a:pt x="1664043" y="1386703"/>
                  <a:pt x="1672095" y="1390088"/>
                  <a:pt x="1680519" y="1392194"/>
                </a:cubicBezTo>
                <a:cubicBezTo>
                  <a:pt x="1703551" y="1397952"/>
                  <a:pt x="1749095" y="1404997"/>
                  <a:pt x="1771135" y="1408670"/>
                </a:cubicBezTo>
                <a:lnTo>
                  <a:pt x="2215978" y="1400432"/>
                </a:lnTo>
                <a:cubicBezTo>
                  <a:pt x="2224656" y="1400127"/>
                  <a:pt x="2232342" y="1394579"/>
                  <a:pt x="2240692" y="1392194"/>
                </a:cubicBezTo>
                <a:cubicBezTo>
                  <a:pt x="2260842" y="1386437"/>
                  <a:pt x="2308383" y="1377272"/>
                  <a:pt x="2323070" y="1367481"/>
                </a:cubicBezTo>
                <a:cubicBezTo>
                  <a:pt x="2331308" y="1361989"/>
                  <a:pt x="2338928" y="1355433"/>
                  <a:pt x="2347784" y="1351005"/>
                </a:cubicBezTo>
                <a:cubicBezTo>
                  <a:pt x="2355551" y="1347122"/>
                  <a:pt x="2364516" y="1346188"/>
                  <a:pt x="2372497" y="1342767"/>
                </a:cubicBezTo>
                <a:cubicBezTo>
                  <a:pt x="2383784" y="1337930"/>
                  <a:pt x="2394161" y="1331129"/>
                  <a:pt x="2405448" y="1326292"/>
                </a:cubicBezTo>
                <a:cubicBezTo>
                  <a:pt x="2413430" y="1322871"/>
                  <a:pt x="2422031" y="1321103"/>
                  <a:pt x="2430162" y="1318054"/>
                </a:cubicBezTo>
                <a:cubicBezTo>
                  <a:pt x="2444008" y="1312862"/>
                  <a:pt x="2457187" y="1305827"/>
                  <a:pt x="2471351" y="1301578"/>
                </a:cubicBezTo>
                <a:cubicBezTo>
                  <a:pt x="2484762" y="1297555"/>
                  <a:pt x="2498810" y="1296086"/>
                  <a:pt x="2512540" y="1293340"/>
                </a:cubicBezTo>
                <a:cubicBezTo>
                  <a:pt x="2523524" y="1285102"/>
                  <a:pt x="2533490" y="1275295"/>
                  <a:pt x="2545492" y="1268627"/>
                </a:cubicBezTo>
                <a:cubicBezTo>
                  <a:pt x="2568648" y="1255763"/>
                  <a:pt x="2612769" y="1245010"/>
                  <a:pt x="2636108" y="1235675"/>
                </a:cubicBezTo>
                <a:cubicBezTo>
                  <a:pt x="2649838" y="1230183"/>
                  <a:pt x="2664371" y="1226381"/>
                  <a:pt x="2677297" y="1219200"/>
                </a:cubicBezTo>
                <a:cubicBezTo>
                  <a:pt x="2689299" y="1212532"/>
                  <a:pt x="2697968" y="1200626"/>
                  <a:pt x="2710248" y="1194486"/>
                </a:cubicBezTo>
                <a:cubicBezTo>
                  <a:pt x="2720375" y="1189423"/>
                  <a:pt x="2732459" y="1189828"/>
                  <a:pt x="2743200" y="1186248"/>
                </a:cubicBezTo>
                <a:cubicBezTo>
                  <a:pt x="2757228" y="1181572"/>
                  <a:pt x="2770659" y="1175265"/>
                  <a:pt x="2784389" y="1169773"/>
                </a:cubicBezTo>
                <a:cubicBezTo>
                  <a:pt x="2792627" y="1161535"/>
                  <a:pt x="2799622" y="1151830"/>
                  <a:pt x="2809102" y="1145059"/>
                </a:cubicBezTo>
                <a:cubicBezTo>
                  <a:pt x="2823790" y="1134568"/>
                  <a:pt x="2868571" y="1117977"/>
                  <a:pt x="2883243" y="1112108"/>
                </a:cubicBezTo>
                <a:cubicBezTo>
                  <a:pt x="2891481" y="1103870"/>
                  <a:pt x="2898263" y="1093856"/>
                  <a:pt x="2907957" y="1087394"/>
                </a:cubicBezTo>
                <a:cubicBezTo>
                  <a:pt x="2915182" y="1082577"/>
                  <a:pt x="2924689" y="1082577"/>
                  <a:pt x="2932670" y="1079157"/>
                </a:cubicBezTo>
                <a:cubicBezTo>
                  <a:pt x="2943957" y="1074320"/>
                  <a:pt x="2955403" y="1069493"/>
                  <a:pt x="2965621" y="1062681"/>
                </a:cubicBezTo>
                <a:cubicBezTo>
                  <a:pt x="2988469" y="1047449"/>
                  <a:pt x="3008676" y="1028486"/>
                  <a:pt x="3031524" y="1013254"/>
                </a:cubicBezTo>
                <a:cubicBezTo>
                  <a:pt x="3039762" y="1007762"/>
                  <a:pt x="3048632" y="1003116"/>
                  <a:pt x="3056238" y="996778"/>
                </a:cubicBezTo>
                <a:cubicBezTo>
                  <a:pt x="3065188" y="989320"/>
                  <a:pt x="3072001" y="979523"/>
                  <a:pt x="3080951" y="972065"/>
                </a:cubicBezTo>
                <a:cubicBezTo>
                  <a:pt x="3136147" y="926068"/>
                  <a:pt x="3076570" y="1001159"/>
                  <a:pt x="3171567" y="906162"/>
                </a:cubicBezTo>
                <a:lnTo>
                  <a:pt x="3303373" y="774357"/>
                </a:lnTo>
                <a:lnTo>
                  <a:pt x="3328086" y="749643"/>
                </a:lnTo>
                <a:cubicBezTo>
                  <a:pt x="3339070" y="738659"/>
                  <a:pt x="3351718" y="729119"/>
                  <a:pt x="3361038" y="716692"/>
                </a:cubicBezTo>
                <a:cubicBezTo>
                  <a:pt x="3369276" y="705708"/>
                  <a:pt x="3377771" y="694912"/>
                  <a:pt x="3385751" y="683740"/>
                </a:cubicBezTo>
                <a:cubicBezTo>
                  <a:pt x="3391506" y="675684"/>
                  <a:pt x="3395889" y="666633"/>
                  <a:pt x="3402227" y="659027"/>
                </a:cubicBezTo>
                <a:cubicBezTo>
                  <a:pt x="3409685" y="650077"/>
                  <a:pt x="3418702" y="642551"/>
                  <a:pt x="3426940" y="634313"/>
                </a:cubicBezTo>
                <a:cubicBezTo>
                  <a:pt x="3432432" y="620583"/>
                  <a:pt x="3435666" y="605718"/>
                  <a:pt x="3443416" y="593124"/>
                </a:cubicBezTo>
                <a:cubicBezTo>
                  <a:pt x="3457808" y="569738"/>
                  <a:pt x="3477611" y="550068"/>
                  <a:pt x="3492843" y="527221"/>
                </a:cubicBezTo>
                <a:lnTo>
                  <a:pt x="3509319" y="502508"/>
                </a:lnTo>
                <a:cubicBezTo>
                  <a:pt x="3534596" y="401405"/>
                  <a:pt x="3498477" y="530176"/>
                  <a:pt x="3534032" y="444843"/>
                </a:cubicBezTo>
                <a:cubicBezTo>
                  <a:pt x="3544051" y="420796"/>
                  <a:pt x="3550508" y="395416"/>
                  <a:pt x="3558746" y="370702"/>
                </a:cubicBezTo>
                <a:lnTo>
                  <a:pt x="3566984" y="345989"/>
                </a:lnTo>
                <a:cubicBezTo>
                  <a:pt x="3569730" y="329513"/>
                  <a:pt x="3570422" y="312560"/>
                  <a:pt x="3575221" y="296562"/>
                </a:cubicBezTo>
                <a:cubicBezTo>
                  <a:pt x="3578750" y="284800"/>
                  <a:pt x="3588168" y="275373"/>
                  <a:pt x="3591697" y="263611"/>
                </a:cubicBezTo>
                <a:cubicBezTo>
                  <a:pt x="3615913" y="182892"/>
                  <a:pt x="3582163" y="240841"/>
                  <a:pt x="3616411" y="189470"/>
                </a:cubicBezTo>
                <a:cubicBezTo>
                  <a:pt x="3619157" y="178486"/>
                  <a:pt x="3619585" y="166645"/>
                  <a:pt x="3624648" y="156519"/>
                </a:cubicBezTo>
                <a:cubicBezTo>
                  <a:pt x="3630788" y="144238"/>
                  <a:pt x="3641382" y="134739"/>
                  <a:pt x="3649362" y="123567"/>
                </a:cubicBezTo>
                <a:cubicBezTo>
                  <a:pt x="3655117" y="115511"/>
                  <a:pt x="3660926" y="107450"/>
                  <a:pt x="3665838" y="98854"/>
                </a:cubicBezTo>
                <a:cubicBezTo>
                  <a:pt x="3680493" y="73207"/>
                  <a:pt x="3680538" y="63091"/>
                  <a:pt x="3698789" y="41189"/>
                </a:cubicBezTo>
                <a:cubicBezTo>
                  <a:pt x="3698804" y="41171"/>
                  <a:pt x="3735390" y="4588"/>
                  <a:pt x="3739978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58946" y="3757825"/>
            <a:ext cx="211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Angular momentum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4253" y="4215383"/>
            <a:ext cx="194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Moment of inertia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2210" y="5333163"/>
            <a:ext cx="17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Angular velocity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87439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27"/>
            <a:ext cx="8964827" cy="6847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Timed essay: Explain how the gymnast can alter speed of rotation during flight [8]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858205" y="1532360"/>
            <a:ext cx="50292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</a:rPr>
              <a:t>AO3 – 3 marks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Analysis</a:t>
            </a:r>
          </a:p>
          <a:p>
            <a:endParaRPr lang="en-GB" sz="1400" dirty="0" smtClean="0">
              <a:solidFill>
                <a:prstClr val="black"/>
              </a:solidFill>
            </a:endParaRPr>
          </a:p>
          <a:p>
            <a:endParaRPr lang="en-GB" sz="1400" dirty="0" smtClean="0">
              <a:solidFill>
                <a:prstClr val="black"/>
              </a:solidFill>
              <a:effectLst>
                <a:outerShdw blurRad="50800" dist="50800" dir="5400000" algn="ctr" rotWithShape="0">
                  <a:srgbClr val="00B0F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627" y="1532360"/>
            <a:ext cx="2209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AO1 – 2 marks</a:t>
            </a:r>
          </a:p>
          <a:p>
            <a:endParaRPr lang="en-GB" sz="1400" dirty="0" smtClean="0">
              <a:solidFill>
                <a:prstClr val="black"/>
              </a:solidFill>
            </a:endParaRP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= angular motion/movement of a body around a fixed point or axis</a:t>
            </a:r>
          </a:p>
          <a:p>
            <a:endParaRPr lang="en-GB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is caused by force applied outside the body’s centre of mass e.g. piking at the hips at take-off</a:t>
            </a:r>
          </a:p>
          <a:p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also known as a torque force or moment</a:t>
            </a:r>
          </a:p>
          <a:p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of rotation = angular velocity or rate of change of angular displacement (rad/s)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5421" y="1567190"/>
            <a:ext cx="186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AO2 – 3 marks</a:t>
            </a:r>
          </a:p>
          <a:p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8205" y="2074784"/>
            <a:ext cx="3873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28600" indent="-228600">
              <a:spcAft>
                <a:spcPts val="0"/>
              </a:spcAft>
              <a:buAutoNum type="alphaUcPeriod"/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Tucking body results in reduced moment of inertia</a:t>
            </a:r>
          </a:p>
          <a:p>
            <a:pPr marL="228600" indent="-228600">
              <a:spcAft>
                <a:spcPts val="0"/>
              </a:spcAft>
              <a:buAutoNum type="alphaUcPeriod"/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Extending body increases moment of inertia</a:t>
            </a:r>
          </a:p>
          <a:p>
            <a:pPr marL="228600" indent="-228600">
              <a:spcAft>
                <a:spcPts val="0"/>
              </a:spcAft>
              <a:buAutoNum type="alphaUcPeriod"/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moment of inertia leads to a change of angular velocity/speed/spin of rotation/ angular moment;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Angular momentum remains constant (during rotation</a:t>
            </a: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This is Newton’s 1</a:t>
            </a:r>
            <a:r>
              <a:rPr lang="en-GB" sz="12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law (momentum remains constant unless an external torque force is applied) 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Angular momentum = moment of inertia x angular velocity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Angular velocity </a:t>
            </a: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speed of rotation</a:t>
            </a:r>
          </a:p>
          <a:p>
            <a:pPr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G. Moment of inertia </a:t>
            </a: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reluctance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body to </a:t>
            </a: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</a:t>
            </a:r>
          </a:p>
          <a:p>
            <a:pPr>
              <a:spcAft>
                <a:spcPts val="0"/>
              </a:spcAft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H. Moment of inertia related to the spread/distribution of mass around axis</a:t>
            </a: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4172" y="2275076"/>
            <a:ext cx="2227129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Changing the shape of the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gymnast’s body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causes a change in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speed of rotation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Gymnast can increase speed of rotation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by tucking body/bringing arms towards rotational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axis</a:t>
            </a:r>
          </a:p>
          <a:p>
            <a:pPr lvl="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He/she does this in mid-flight</a:t>
            </a:r>
          </a:p>
          <a:p>
            <a:pPr lvl="0"/>
            <a:endParaRPr lang="en-GB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Gymnast slows down rotation by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extending body/opening out/or equivalent</a:t>
            </a:r>
            <a:endParaRPr lang="en-GB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sz="11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Eg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lengthens the body for a controlled landing</a:t>
            </a:r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n-GB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638800"/>
            <a:ext cx="433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Accept other relevant explanations/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7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6452" y="42450"/>
            <a:ext cx="3740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Fluid Mechanics</a:t>
            </a:r>
            <a:endParaRPr lang="en-GB" sz="4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94373" y="76200"/>
            <a:ext cx="1594022" cy="129128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bg1"/>
                </a:solidFill>
              </a:rPr>
              <a:t>5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200" dirty="0" smtClean="0">
                <a:solidFill>
                  <a:schemeClr val="bg1"/>
                </a:solidFill>
              </a:rPr>
              <a:t>Biomechanics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3785" y="795838"/>
            <a:ext cx="2457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Dynamic fluid force = a force which affects the flow of fluids or gases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20754" y="1663382"/>
            <a:ext cx="396482" cy="219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5914" y="1282698"/>
            <a:ext cx="1934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Drag force =</a:t>
            </a:r>
          </a:p>
          <a:p>
            <a:r>
              <a:rPr lang="en-GB" dirty="0" smtClean="0"/>
              <a:t>A force which acts in apposition to motion e.g. Air resistance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03447" y="2513919"/>
            <a:ext cx="487154" cy="65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31584" y="2431688"/>
            <a:ext cx="458542" cy="702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3204406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Surface drag  </a:t>
            </a:r>
            <a:r>
              <a:rPr lang="en-GB" dirty="0" smtClean="0"/>
              <a:t>- </a:t>
            </a:r>
          </a:p>
          <a:p>
            <a:r>
              <a:rPr lang="en-GB" dirty="0" smtClean="0"/>
              <a:t>Caused by friction between the surface of an object and the fluid environment</a:t>
            </a:r>
          </a:p>
          <a:p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175335" y="3150860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Form drag  - </a:t>
            </a:r>
          </a:p>
          <a:p>
            <a:r>
              <a:rPr lang="en-GB" dirty="0" smtClean="0"/>
              <a:t>The impact of the shape of the object on the fluid environment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25" name="irc_mi" descr="http://i.dailymail.co.uk/i/pix/2010/07/19/article-1296079-0A7F3E6A000005DC-873_468x28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9085"/>
          <a:stretch>
            <a:fillRect/>
          </a:stretch>
        </p:blipFill>
        <p:spPr bwMode="auto">
          <a:xfrm>
            <a:off x="4751252" y="2714873"/>
            <a:ext cx="1774305" cy="13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r="26268"/>
          <a:stretch/>
        </p:blipFill>
        <p:spPr>
          <a:xfrm>
            <a:off x="7239000" y="2431688"/>
            <a:ext cx="1264873" cy="16756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6" y="-28074"/>
            <a:ext cx="9102117" cy="68524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78" y="5182185"/>
            <a:ext cx="1959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Reduce surface drag by shaving body hair or wearing specialised smooth clothing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8910" y="5069513"/>
            <a:ext cx="2020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Reduce form drag by </a:t>
            </a:r>
            <a:r>
              <a:rPr lang="en-GB" b="1" dirty="0">
                <a:solidFill>
                  <a:prstClr val="black"/>
                </a:solidFill>
              </a:rPr>
              <a:t>streamlining</a:t>
            </a:r>
            <a:r>
              <a:rPr lang="en-GB" dirty="0">
                <a:solidFill>
                  <a:prstClr val="black"/>
                </a:solidFill>
              </a:rPr>
              <a:t> movements to create the thinnest and straightest form </a:t>
            </a:r>
          </a:p>
        </p:txBody>
      </p:sp>
    </p:spTree>
    <p:extLst>
      <p:ext uri="{BB962C8B-B14F-4D97-AF65-F5344CB8AC3E}">
        <p14:creationId xmlns:p14="http://schemas.microsoft.com/office/powerpoint/2010/main" val="27047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4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55" y="1061137"/>
            <a:ext cx="3688407" cy="1646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55" y="2956352"/>
            <a:ext cx="3688407" cy="1705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108" y="1066800"/>
            <a:ext cx="3859342" cy="1640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108" y="2925460"/>
            <a:ext cx="3859342" cy="17365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5800" y="4880153"/>
            <a:ext cx="4298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Thinner straighter body/ arm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is known as ‘streamlining’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Leads to reduced drag/force acting in opposition to the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is shape drag/ form drag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96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6452" y="42450"/>
            <a:ext cx="3740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Fluid Mechanics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94373" y="76200"/>
            <a:ext cx="1594022" cy="129128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prstClr val="white"/>
                </a:solidFill>
              </a:rPr>
              <a:t>5</a:t>
            </a:r>
            <a:r>
              <a:rPr lang="en-GB" dirty="0" smtClean="0">
                <a:solidFill>
                  <a:prstClr val="white"/>
                </a:solidFill>
              </a:rPr>
              <a:t/>
            </a:r>
            <a:br>
              <a:rPr lang="en-GB" dirty="0" smtClean="0">
                <a:solidFill>
                  <a:prstClr val="white"/>
                </a:solidFill>
              </a:rPr>
            </a:br>
            <a:r>
              <a:rPr lang="en-GB" sz="2200" dirty="0" smtClean="0">
                <a:solidFill>
                  <a:prstClr val="white"/>
                </a:solidFill>
              </a:rPr>
              <a:t>Biomechanics</a:t>
            </a:r>
            <a:endParaRPr lang="en-GB" sz="22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3785" y="795838"/>
            <a:ext cx="2457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Dynamic fluid force = a force which affects the flow of fluids or gases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20754" y="1663382"/>
            <a:ext cx="396482" cy="219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37844" y="1390985"/>
            <a:ext cx="519720" cy="189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5914" y="1282698"/>
            <a:ext cx="1934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Drag force =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A force which acts in </a:t>
            </a:r>
            <a:r>
              <a:rPr lang="en-GB" dirty="0">
                <a:solidFill>
                  <a:prstClr val="black"/>
                </a:solidFill>
              </a:rPr>
              <a:t>o</a:t>
            </a:r>
            <a:r>
              <a:rPr lang="en-GB" dirty="0" smtClean="0">
                <a:solidFill>
                  <a:prstClr val="black"/>
                </a:solidFill>
              </a:rPr>
              <a:t>pposition to motion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1675" y="1451197"/>
            <a:ext cx="3062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Lift = a fluid force that causes</a:t>
            </a:r>
          </a:p>
          <a:p>
            <a:r>
              <a:rPr lang="en-GB" dirty="0">
                <a:solidFill>
                  <a:prstClr val="black"/>
                </a:solidFill>
              </a:rPr>
              <a:t>a</a:t>
            </a:r>
            <a:r>
              <a:rPr lang="en-GB" dirty="0" smtClean="0">
                <a:solidFill>
                  <a:prstClr val="black"/>
                </a:solidFill>
              </a:rPr>
              <a:t> body to move perpendicular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to the direction of travel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03447" y="2513919"/>
            <a:ext cx="487154" cy="65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31584" y="2431688"/>
            <a:ext cx="458542" cy="702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3204406"/>
            <a:ext cx="205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prstClr val="black"/>
                </a:solidFill>
              </a:rPr>
              <a:t>Surface drag  </a:t>
            </a:r>
            <a:r>
              <a:rPr lang="en-GB" dirty="0" smtClean="0">
                <a:solidFill>
                  <a:prstClr val="black"/>
                </a:solidFill>
              </a:rPr>
              <a:t>-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Caused by friction between the surface of an object and the fluid environment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Reduce surface drag by shaving body hair or wearing specialised smooth clothing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75335" y="3150860"/>
            <a:ext cx="2057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prstClr val="black"/>
                </a:solidFill>
              </a:rPr>
              <a:t>Form drag  -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The impact of the shape of the object on the fluid environment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Reduce form drag by streamlining movements to create the thinnest and straightest form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5" name="irc_mi" descr="http://i.dailymail.co.uk/i/pix/2010/07/19/article-1296079-0A7F3E6A000005DC-873_468x28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9085"/>
          <a:stretch>
            <a:fillRect/>
          </a:stretch>
        </p:blipFill>
        <p:spPr bwMode="auto">
          <a:xfrm>
            <a:off x="4751252" y="2714873"/>
            <a:ext cx="1774305" cy="13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r="26268"/>
          <a:stretch/>
        </p:blipFill>
        <p:spPr>
          <a:xfrm>
            <a:off x="7239000" y="2431688"/>
            <a:ext cx="1264873" cy="16756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29690" y="5943600"/>
            <a:ext cx="3448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www.youtube.com/watch?v=sIrJOrTAJjg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096000" y="2483027"/>
            <a:ext cx="390578" cy="56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30357" y="2485016"/>
            <a:ext cx="447622" cy="412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04893" y="3050544"/>
            <a:ext cx="1650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Can be upward </a:t>
            </a:r>
          </a:p>
          <a:p>
            <a:r>
              <a:rPr lang="en-GB" dirty="0" smtClean="0"/>
              <a:t>e.g. Discus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167903" y="3046195"/>
            <a:ext cx="1823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be downward </a:t>
            </a:r>
          </a:p>
          <a:p>
            <a:r>
              <a:rPr lang="en-GB" dirty="0" smtClean="0"/>
              <a:t>e.g. cycling, speed skating, motor sport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50567" y="4468077"/>
            <a:ext cx="4182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Lift occurs due to the Bernoulli principle which states: </a:t>
            </a:r>
          </a:p>
          <a:p>
            <a:r>
              <a:rPr lang="en-GB" i="1" dirty="0" smtClean="0"/>
              <a:t>Where air molecules exert less pressure the faster they travel and more pressure when they travel slower.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95977" y="5816355"/>
            <a:ext cx="2042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www.youtube.com/watch?v=9j22mIq9f-c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12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24" grpId="0"/>
      <p:bldP spid="10" grpId="0"/>
      <p:bldP spid="2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4.pictures.zimbio.com/gi/John+Yapp+Filippo+Ferrarini+Cardiff+Blues+kEW0kpcu_Ih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95" y="1752600"/>
            <a:ext cx="3933825" cy="45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912" y="12819"/>
            <a:ext cx="8229600" cy="960438"/>
          </a:xfrm>
        </p:spPr>
        <p:txBody>
          <a:bodyPr/>
          <a:lstStyle/>
          <a:p>
            <a:r>
              <a:rPr lang="en-GB" dirty="0" smtClean="0"/>
              <a:t>Newton’s Third Law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Law of Reaction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6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3"/>
          <p:cNvSpPr>
            <a:spLocks noChangeArrowheads="1"/>
          </p:cNvSpPr>
          <p:nvPr/>
        </p:nvSpPr>
        <p:spPr bwMode="auto">
          <a:xfrm rot="-710678">
            <a:off x="1600150" y="2867636"/>
            <a:ext cx="4978400" cy="5159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336902" y="152400"/>
            <a:ext cx="4470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Upward Lift of a Discus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700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7" y="681510"/>
            <a:ext cx="9131643" cy="684788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Timed essay: With </a:t>
            </a:r>
            <a:r>
              <a:rPr lang="en-GB" sz="3600" dirty="0"/>
              <a:t>reference to fluid dynamics, explain why Bradley Wiggins </a:t>
            </a:r>
            <a:r>
              <a:rPr lang="en-GB" sz="3600" dirty="0" smtClean="0"/>
              <a:t>leans forward </a:t>
            </a:r>
            <a:r>
              <a:rPr lang="en-GB" sz="3600" dirty="0"/>
              <a:t>over the handle bars when cycling [8]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858205" y="1532360"/>
            <a:ext cx="50292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</a:rPr>
              <a:t>AO3 – 3 marks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Analysis</a:t>
            </a:r>
          </a:p>
          <a:p>
            <a:endParaRPr lang="en-GB" sz="1400" dirty="0" smtClean="0">
              <a:solidFill>
                <a:prstClr val="black"/>
              </a:solidFill>
            </a:endParaRPr>
          </a:p>
          <a:p>
            <a:endParaRPr lang="en-GB" sz="1400" dirty="0" smtClean="0">
              <a:solidFill>
                <a:prstClr val="black"/>
              </a:solidFill>
              <a:effectLst>
                <a:outerShdw blurRad="50800" dist="50800" dir="5400000" algn="ctr" rotWithShape="0">
                  <a:srgbClr val="00B0F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627" y="1532360"/>
            <a:ext cx="2209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AO1 – 2 marks</a:t>
            </a:r>
          </a:p>
          <a:p>
            <a:endParaRPr lang="en-GB" sz="1400" dirty="0" smtClean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Fluid dynamics affects gases or fluids/water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Drag = </a:t>
            </a:r>
            <a:r>
              <a:rPr lang="en-GB" dirty="0">
                <a:solidFill>
                  <a:prstClr val="black"/>
                </a:solidFill>
              </a:rPr>
              <a:t>A force which acts in opposition to </a:t>
            </a:r>
            <a:r>
              <a:rPr lang="en-GB" dirty="0" smtClean="0">
                <a:solidFill>
                  <a:prstClr val="black"/>
                </a:solidFill>
              </a:rPr>
              <a:t>motion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>
                <a:solidFill>
                  <a:prstClr val="black"/>
                </a:solidFill>
              </a:rPr>
              <a:t>Lift = a fluid force that causes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a body to move perpendicular 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to the direction of travel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5421" y="1567190"/>
            <a:ext cx="186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AO2 – 3 marks</a:t>
            </a:r>
          </a:p>
          <a:p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2760" y="1980340"/>
            <a:ext cx="38739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200" u="sng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Drag</a:t>
            </a:r>
            <a:endParaRPr lang="en-GB" sz="1200" u="sng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lphaUcPeriod"/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cyclist experiences less (air) resistance to movement </a:t>
            </a:r>
          </a:p>
          <a:p>
            <a:pPr marL="228600" indent="-228600">
              <a:buFontTx/>
              <a:buAutoNum type="alphaUcPeriod"/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Therefore travels faster/higher velocity than an upright position</a:t>
            </a:r>
          </a:p>
          <a:p>
            <a:pPr marL="228600" indent="-228600">
              <a:buFontTx/>
              <a:buAutoNum type="alphaUcPeriod"/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‘Streamlining’ effect</a:t>
            </a:r>
          </a:p>
          <a:p>
            <a:pPr marL="228600" indent="-228600">
              <a:buFontTx/>
              <a:buAutoNum type="alphaUcPeriod"/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larger the shape results in greater drag</a:t>
            </a:r>
          </a:p>
          <a:p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200" u="sng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Lift</a:t>
            </a: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This is the Bernoulli principle (greater velocity of air = reduced air pressure) </a:t>
            </a: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G. This is an ‘inverted aerofoil’ </a:t>
            </a: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H. Downward lift force results in greater force applied to track</a:t>
            </a:r>
          </a:p>
          <a:p>
            <a:pPr marL="285750" indent="-285750">
              <a:buAutoNum type="romanUcPeriod"/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Leading to greater Ground Reaction Force (GRF)/ Friction force</a:t>
            </a: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Therefore the cyclist accelerates/ velocity increases</a:t>
            </a: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This is Newton’s 2</a:t>
            </a:r>
            <a:r>
              <a:rPr lang="en-GB" sz="1200" baseline="30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Law – greater external force = greater acceleration  </a:t>
            </a: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K. </a:t>
            </a:r>
            <a:r>
              <a:rPr lang="en-GB" sz="12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Newtons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r>
              <a:rPr lang="en-GB" sz="1200" baseline="30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law – every action has equal and opposite reaction (Lift force acts down, ground reaction force (GRF) acts upward</a:t>
            </a:r>
          </a:p>
          <a:p>
            <a:endParaRPr lang="en-GB" sz="12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12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4172" y="2043547"/>
            <a:ext cx="222712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Leaning forward/head down over the handle bars changes the shape of the cyclist’s body moving through the air/fluid</a:t>
            </a: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Resulting in a thinner/smaller shape moving through the air </a:t>
            </a: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This reduces shape drag (also known as ‘form drag’) </a:t>
            </a: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Leaning forward /head down over the handle bars reduces distance that air travels over the top of the body.</a:t>
            </a: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Greater velocity of air travelling under the cyclist/ Lesser velocity of air above cyclist</a:t>
            </a: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Results in lower air pressure below the cyclist / greater air pressure above the cyclist</a:t>
            </a: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Creates downward lift force </a:t>
            </a: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6395230"/>
            <a:ext cx="433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Accept other relevant explanations/ analysis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7743" t="18749" r="21974"/>
          <a:stretch/>
        </p:blipFill>
        <p:spPr>
          <a:xfrm>
            <a:off x="7452853" y="1041536"/>
            <a:ext cx="1321419" cy="1184721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 flipV="1">
            <a:off x="7345133" y="5932408"/>
            <a:ext cx="1627392" cy="47368"/>
          </a:xfrm>
          <a:custGeom>
            <a:avLst/>
            <a:gdLst>
              <a:gd name="connsiteX0" fmla="*/ 0 w 881449"/>
              <a:gd name="connsiteY0" fmla="*/ 0 h 0"/>
              <a:gd name="connsiteX1" fmla="*/ 881449 w 88144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449">
                <a:moveTo>
                  <a:pt x="0" y="0"/>
                </a:moveTo>
                <a:lnTo>
                  <a:pt x="88144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7228217" y="5979776"/>
            <a:ext cx="1712923" cy="764595"/>
          </a:xfrm>
          <a:custGeom>
            <a:avLst/>
            <a:gdLst>
              <a:gd name="connsiteX0" fmla="*/ 1846302 w 1846302"/>
              <a:gd name="connsiteY0" fmla="*/ 58473 h 706754"/>
              <a:gd name="connsiteX1" fmla="*/ 1813351 w 1846302"/>
              <a:gd name="connsiteY1" fmla="*/ 99662 h 706754"/>
              <a:gd name="connsiteX2" fmla="*/ 1747448 w 1846302"/>
              <a:gd name="connsiteY2" fmla="*/ 124376 h 706754"/>
              <a:gd name="connsiteX3" fmla="*/ 1722735 w 1846302"/>
              <a:gd name="connsiteY3" fmla="*/ 140852 h 706754"/>
              <a:gd name="connsiteX4" fmla="*/ 1698021 w 1846302"/>
              <a:gd name="connsiteY4" fmla="*/ 149089 h 706754"/>
              <a:gd name="connsiteX5" fmla="*/ 1648594 w 1846302"/>
              <a:gd name="connsiteY5" fmla="*/ 182041 h 706754"/>
              <a:gd name="connsiteX6" fmla="*/ 1615643 w 1846302"/>
              <a:gd name="connsiteY6" fmla="*/ 198516 h 706754"/>
              <a:gd name="connsiteX7" fmla="*/ 1533264 w 1846302"/>
              <a:gd name="connsiteY7" fmla="*/ 256181 h 706754"/>
              <a:gd name="connsiteX8" fmla="*/ 1483837 w 1846302"/>
              <a:gd name="connsiteY8" fmla="*/ 289133 h 706754"/>
              <a:gd name="connsiteX9" fmla="*/ 1409697 w 1846302"/>
              <a:gd name="connsiteY9" fmla="*/ 346797 h 706754"/>
              <a:gd name="connsiteX10" fmla="*/ 1384983 w 1846302"/>
              <a:gd name="connsiteY10" fmla="*/ 363273 h 706754"/>
              <a:gd name="connsiteX11" fmla="*/ 1335556 w 1846302"/>
              <a:gd name="connsiteY11" fmla="*/ 387987 h 706754"/>
              <a:gd name="connsiteX12" fmla="*/ 1277891 w 1846302"/>
              <a:gd name="connsiteY12" fmla="*/ 420938 h 706754"/>
              <a:gd name="connsiteX13" fmla="*/ 1261416 w 1846302"/>
              <a:gd name="connsiteY13" fmla="*/ 445652 h 706754"/>
              <a:gd name="connsiteX14" fmla="*/ 1244940 w 1846302"/>
              <a:gd name="connsiteY14" fmla="*/ 478603 h 706754"/>
              <a:gd name="connsiteX15" fmla="*/ 1211989 w 1846302"/>
              <a:gd name="connsiteY15" fmla="*/ 486841 h 706754"/>
              <a:gd name="connsiteX16" fmla="*/ 1154324 w 1846302"/>
              <a:gd name="connsiteY16" fmla="*/ 519792 h 706754"/>
              <a:gd name="connsiteX17" fmla="*/ 1080183 w 1846302"/>
              <a:gd name="connsiteY17" fmla="*/ 560981 h 706754"/>
              <a:gd name="connsiteX18" fmla="*/ 1006043 w 1846302"/>
              <a:gd name="connsiteY18" fmla="*/ 593933 h 706754"/>
              <a:gd name="connsiteX19" fmla="*/ 973091 w 1846302"/>
              <a:gd name="connsiteY19" fmla="*/ 610408 h 706754"/>
              <a:gd name="connsiteX20" fmla="*/ 890713 w 1846302"/>
              <a:gd name="connsiteY20" fmla="*/ 635122 h 706754"/>
              <a:gd name="connsiteX21" fmla="*/ 866000 w 1846302"/>
              <a:gd name="connsiteY21" fmla="*/ 643360 h 706754"/>
              <a:gd name="connsiteX22" fmla="*/ 750670 w 1846302"/>
              <a:gd name="connsiteY22" fmla="*/ 668073 h 706754"/>
              <a:gd name="connsiteX23" fmla="*/ 643578 w 1846302"/>
              <a:gd name="connsiteY23" fmla="*/ 684549 h 706754"/>
              <a:gd name="connsiteX24" fmla="*/ 305827 w 1846302"/>
              <a:gd name="connsiteY24" fmla="*/ 692787 h 706754"/>
              <a:gd name="connsiteX25" fmla="*/ 206973 w 1846302"/>
              <a:gd name="connsiteY25" fmla="*/ 643360 h 706754"/>
              <a:gd name="connsiteX26" fmla="*/ 182259 w 1846302"/>
              <a:gd name="connsiteY26" fmla="*/ 626884 h 706754"/>
              <a:gd name="connsiteX27" fmla="*/ 149308 w 1846302"/>
              <a:gd name="connsiteY27" fmla="*/ 577457 h 706754"/>
              <a:gd name="connsiteX28" fmla="*/ 132832 w 1846302"/>
              <a:gd name="connsiteY28" fmla="*/ 552743 h 706754"/>
              <a:gd name="connsiteX29" fmla="*/ 116356 w 1846302"/>
              <a:gd name="connsiteY29" fmla="*/ 519792 h 706754"/>
              <a:gd name="connsiteX30" fmla="*/ 83405 w 1846302"/>
              <a:gd name="connsiteY30" fmla="*/ 470365 h 706754"/>
              <a:gd name="connsiteX31" fmla="*/ 42216 w 1846302"/>
              <a:gd name="connsiteY31" fmla="*/ 346797 h 706754"/>
              <a:gd name="connsiteX32" fmla="*/ 25740 w 1846302"/>
              <a:gd name="connsiteY32" fmla="*/ 297370 h 706754"/>
              <a:gd name="connsiteX33" fmla="*/ 17502 w 1846302"/>
              <a:gd name="connsiteY33" fmla="*/ 247943 h 706754"/>
              <a:gd name="connsiteX34" fmla="*/ 9264 w 1846302"/>
              <a:gd name="connsiteY34" fmla="*/ 223230 h 706754"/>
              <a:gd name="connsiteX35" fmla="*/ 1027 w 1846302"/>
              <a:gd name="connsiteY35" fmla="*/ 182041 h 706754"/>
              <a:gd name="connsiteX36" fmla="*/ 9264 w 1846302"/>
              <a:gd name="connsiteY36" fmla="*/ 33760 h 706754"/>
              <a:gd name="connsiteX37" fmla="*/ 58691 w 1846302"/>
              <a:gd name="connsiteY37" fmla="*/ 17284 h 706754"/>
              <a:gd name="connsiteX38" fmla="*/ 99881 w 1846302"/>
              <a:gd name="connsiteY38" fmla="*/ 9046 h 706754"/>
              <a:gd name="connsiteX39" fmla="*/ 124594 w 1846302"/>
              <a:gd name="connsiteY39" fmla="*/ 808 h 706754"/>
              <a:gd name="connsiteX40" fmla="*/ 174021 w 1846302"/>
              <a:gd name="connsiteY40" fmla="*/ 808 h 70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846302" h="706754">
                <a:moveTo>
                  <a:pt x="1846302" y="58473"/>
                </a:moveTo>
                <a:cubicBezTo>
                  <a:pt x="1835318" y="72203"/>
                  <a:pt x="1827230" y="88867"/>
                  <a:pt x="1813351" y="99662"/>
                </a:cubicBezTo>
                <a:cubicBezTo>
                  <a:pt x="1805962" y="105409"/>
                  <a:pt x="1761607" y="119656"/>
                  <a:pt x="1747448" y="124376"/>
                </a:cubicBezTo>
                <a:cubicBezTo>
                  <a:pt x="1739210" y="129868"/>
                  <a:pt x="1731590" y="136424"/>
                  <a:pt x="1722735" y="140852"/>
                </a:cubicBezTo>
                <a:cubicBezTo>
                  <a:pt x="1714968" y="144735"/>
                  <a:pt x="1705612" y="144872"/>
                  <a:pt x="1698021" y="149089"/>
                </a:cubicBezTo>
                <a:cubicBezTo>
                  <a:pt x="1680711" y="158705"/>
                  <a:pt x="1666305" y="173186"/>
                  <a:pt x="1648594" y="182041"/>
                </a:cubicBezTo>
                <a:cubicBezTo>
                  <a:pt x="1637610" y="187533"/>
                  <a:pt x="1626173" y="192198"/>
                  <a:pt x="1615643" y="198516"/>
                </a:cubicBezTo>
                <a:cubicBezTo>
                  <a:pt x="1560200" y="231782"/>
                  <a:pt x="1578308" y="224650"/>
                  <a:pt x="1533264" y="256181"/>
                </a:cubicBezTo>
                <a:cubicBezTo>
                  <a:pt x="1517042" y="267536"/>
                  <a:pt x="1497839" y="275131"/>
                  <a:pt x="1483837" y="289133"/>
                </a:cubicBezTo>
                <a:cubicBezTo>
                  <a:pt x="1445122" y="327848"/>
                  <a:pt x="1468818" y="307383"/>
                  <a:pt x="1409697" y="346797"/>
                </a:cubicBezTo>
                <a:cubicBezTo>
                  <a:pt x="1401459" y="352289"/>
                  <a:pt x="1394376" y="360142"/>
                  <a:pt x="1384983" y="363273"/>
                </a:cubicBezTo>
                <a:cubicBezTo>
                  <a:pt x="1339671" y="378378"/>
                  <a:pt x="1380273" y="362435"/>
                  <a:pt x="1335556" y="387987"/>
                </a:cubicBezTo>
                <a:cubicBezTo>
                  <a:pt x="1262393" y="429794"/>
                  <a:pt x="1338103" y="380796"/>
                  <a:pt x="1277891" y="420938"/>
                </a:cubicBezTo>
                <a:cubicBezTo>
                  <a:pt x="1272399" y="429176"/>
                  <a:pt x="1266328" y="437056"/>
                  <a:pt x="1261416" y="445652"/>
                </a:cubicBezTo>
                <a:cubicBezTo>
                  <a:pt x="1255323" y="456314"/>
                  <a:pt x="1254374" y="470741"/>
                  <a:pt x="1244940" y="478603"/>
                </a:cubicBezTo>
                <a:cubicBezTo>
                  <a:pt x="1236242" y="485851"/>
                  <a:pt x="1222973" y="484095"/>
                  <a:pt x="1211989" y="486841"/>
                </a:cubicBezTo>
                <a:cubicBezTo>
                  <a:pt x="1126473" y="543848"/>
                  <a:pt x="1258872" y="457063"/>
                  <a:pt x="1154324" y="519792"/>
                </a:cubicBezTo>
                <a:cubicBezTo>
                  <a:pt x="1083511" y="562280"/>
                  <a:pt x="1129892" y="544411"/>
                  <a:pt x="1080183" y="560981"/>
                </a:cubicBezTo>
                <a:cubicBezTo>
                  <a:pt x="1007507" y="609434"/>
                  <a:pt x="1123649" y="535134"/>
                  <a:pt x="1006043" y="593933"/>
                </a:cubicBezTo>
                <a:cubicBezTo>
                  <a:pt x="995059" y="599425"/>
                  <a:pt x="984493" y="605847"/>
                  <a:pt x="973091" y="610408"/>
                </a:cubicBezTo>
                <a:cubicBezTo>
                  <a:pt x="924142" y="629987"/>
                  <a:pt x="933199" y="622983"/>
                  <a:pt x="890713" y="635122"/>
                </a:cubicBezTo>
                <a:cubicBezTo>
                  <a:pt x="882364" y="637508"/>
                  <a:pt x="874349" y="640975"/>
                  <a:pt x="866000" y="643360"/>
                </a:cubicBezTo>
                <a:cubicBezTo>
                  <a:pt x="830948" y="653374"/>
                  <a:pt x="782150" y="661777"/>
                  <a:pt x="750670" y="668073"/>
                </a:cubicBezTo>
                <a:cubicBezTo>
                  <a:pt x="687772" y="680653"/>
                  <a:pt x="723374" y="674574"/>
                  <a:pt x="643578" y="684549"/>
                </a:cubicBezTo>
                <a:cubicBezTo>
                  <a:pt x="489724" y="723011"/>
                  <a:pt x="600308" y="701710"/>
                  <a:pt x="305827" y="692787"/>
                </a:cubicBezTo>
                <a:cubicBezTo>
                  <a:pt x="237615" y="670049"/>
                  <a:pt x="270850" y="685944"/>
                  <a:pt x="206973" y="643360"/>
                </a:cubicBezTo>
                <a:lnTo>
                  <a:pt x="182259" y="626884"/>
                </a:lnTo>
                <a:lnTo>
                  <a:pt x="149308" y="577457"/>
                </a:lnTo>
                <a:cubicBezTo>
                  <a:pt x="143816" y="569219"/>
                  <a:pt x="137260" y="561599"/>
                  <a:pt x="132832" y="552743"/>
                </a:cubicBezTo>
                <a:cubicBezTo>
                  <a:pt x="127340" y="541759"/>
                  <a:pt x="122674" y="530322"/>
                  <a:pt x="116356" y="519792"/>
                </a:cubicBezTo>
                <a:cubicBezTo>
                  <a:pt x="106168" y="502813"/>
                  <a:pt x="89667" y="489150"/>
                  <a:pt x="83405" y="470365"/>
                </a:cubicBezTo>
                <a:lnTo>
                  <a:pt x="42216" y="346797"/>
                </a:lnTo>
                <a:lnTo>
                  <a:pt x="25740" y="297370"/>
                </a:lnTo>
                <a:cubicBezTo>
                  <a:pt x="22994" y="280894"/>
                  <a:pt x="21125" y="264248"/>
                  <a:pt x="17502" y="247943"/>
                </a:cubicBezTo>
                <a:cubicBezTo>
                  <a:pt x="15618" y="239466"/>
                  <a:pt x="11370" y="231654"/>
                  <a:pt x="9264" y="223230"/>
                </a:cubicBezTo>
                <a:cubicBezTo>
                  <a:pt x="5868" y="209647"/>
                  <a:pt x="3773" y="195771"/>
                  <a:pt x="1027" y="182041"/>
                </a:cubicBezTo>
                <a:cubicBezTo>
                  <a:pt x="3773" y="132614"/>
                  <a:pt x="-7089" y="80484"/>
                  <a:pt x="9264" y="33760"/>
                </a:cubicBezTo>
                <a:cubicBezTo>
                  <a:pt x="15001" y="17368"/>
                  <a:pt x="41661" y="20690"/>
                  <a:pt x="58691" y="17284"/>
                </a:cubicBezTo>
                <a:cubicBezTo>
                  <a:pt x="72421" y="14538"/>
                  <a:pt x="86297" y="12442"/>
                  <a:pt x="99881" y="9046"/>
                </a:cubicBezTo>
                <a:cubicBezTo>
                  <a:pt x="108305" y="6940"/>
                  <a:pt x="115964" y="1767"/>
                  <a:pt x="124594" y="808"/>
                </a:cubicBezTo>
                <a:cubicBezTo>
                  <a:pt x="140969" y="-1011"/>
                  <a:pt x="157545" y="808"/>
                  <a:pt x="174021" y="8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686800" cy="29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95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15-marker practice: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Figure 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Figure 1 shows an elite cyclist in competition. </a:t>
            </a:r>
            <a:br>
              <a:rPr lang="en-GB" dirty="0" smtClean="0"/>
            </a:br>
            <a:r>
              <a:rPr lang="en-GB" dirty="0" smtClean="0"/>
              <a:t>Evaluate the impact of </a:t>
            </a:r>
            <a:r>
              <a:rPr lang="en-GB" dirty="0" smtClean="0">
                <a:solidFill>
                  <a:srgbClr val="00B050"/>
                </a:solidFill>
              </a:rPr>
              <a:t>fluid dynamic forces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sports technology </a:t>
            </a:r>
            <a:r>
              <a:rPr lang="en-GB" dirty="0" smtClean="0"/>
              <a:t>on the elite cyclist [15]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43" t="18749" r="21974"/>
          <a:stretch/>
        </p:blipFill>
        <p:spPr>
          <a:xfrm>
            <a:off x="3733800" y="1143000"/>
            <a:ext cx="1750026" cy="15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3976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Evaluate the </a:t>
            </a:r>
            <a:r>
              <a:rPr lang="en-GB" sz="2800" dirty="0"/>
              <a:t>impact of </a:t>
            </a:r>
            <a:r>
              <a:rPr lang="en-GB" sz="2800" u="sng" dirty="0"/>
              <a:t>fluid dynamic forces </a:t>
            </a:r>
            <a:r>
              <a:rPr lang="en-GB" sz="2800" dirty="0"/>
              <a:t>and sports </a:t>
            </a:r>
            <a:r>
              <a:rPr lang="en-GB" sz="2800" u="sng" dirty="0"/>
              <a:t>technology</a:t>
            </a:r>
            <a:r>
              <a:rPr lang="en-GB" sz="2800" dirty="0"/>
              <a:t> </a:t>
            </a:r>
            <a:r>
              <a:rPr lang="en-GB" sz="2800" dirty="0">
                <a:solidFill>
                  <a:prstClr val="black"/>
                </a:solidFill>
              </a:rPr>
              <a:t>on the elite cyclist [15]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553" y="689638"/>
            <a:ext cx="262317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AO1 – 4 marks</a:t>
            </a:r>
          </a:p>
          <a:p>
            <a:pPr lvl="0"/>
            <a:r>
              <a:rPr lang="en-GB" b="1" dirty="0" smtClean="0">
                <a:solidFill>
                  <a:prstClr val="black"/>
                </a:solidFill>
              </a:rPr>
              <a:t>Fluid dynamic forces = 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A force which affects the flow of fluids or gases.</a:t>
            </a:r>
            <a:endParaRPr lang="en-GB" b="1" dirty="0">
              <a:solidFill>
                <a:prstClr val="black"/>
              </a:solidFill>
            </a:endParaRPr>
          </a:p>
          <a:p>
            <a:pPr lvl="0"/>
            <a:r>
              <a:rPr lang="en-GB" b="1" dirty="0" smtClean="0">
                <a:solidFill>
                  <a:prstClr val="black"/>
                </a:solidFill>
              </a:rPr>
              <a:t>Drag</a:t>
            </a:r>
            <a:r>
              <a:rPr lang="en-GB" dirty="0" smtClean="0">
                <a:solidFill>
                  <a:prstClr val="black"/>
                </a:solidFill>
              </a:rPr>
              <a:t> = </a:t>
            </a:r>
            <a:r>
              <a:rPr lang="en-GB" dirty="0">
                <a:solidFill>
                  <a:prstClr val="black"/>
                </a:solidFill>
              </a:rPr>
              <a:t>A force which acts in opposition to </a:t>
            </a:r>
            <a:r>
              <a:rPr lang="en-GB" dirty="0" smtClean="0">
                <a:solidFill>
                  <a:prstClr val="black"/>
                </a:solidFill>
              </a:rPr>
              <a:t>motion</a:t>
            </a: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r>
              <a:rPr lang="en-GB" b="1" dirty="0" smtClean="0">
                <a:solidFill>
                  <a:prstClr val="black"/>
                </a:solidFill>
              </a:rPr>
              <a:t>Lift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= a fluid force that causes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a body to move perpendicular 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to the direction of </a:t>
            </a:r>
            <a:r>
              <a:rPr lang="en-GB" dirty="0" smtClean="0">
                <a:solidFill>
                  <a:prstClr val="black"/>
                </a:solidFill>
              </a:rPr>
              <a:t>travel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b="1" dirty="0" smtClean="0">
                <a:solidFill>
                  <a:prstClr val="black"/>
                </a:solidFill>
              </a:rPr>
              <a:t>Sports Technology: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</a:rPr>
              <a:t>Facilities, Equipment, Analytical tools (GPS, motion tracking, Metabolic Cart, Video analysis) , Clothing, Materials, Surfaces, vibration, electro-stimulation, Drugs &amp; testing, supplements, 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</a:rPr>
              <a:t>Rehabilitation </a:t>
            </a:r>
            <a:r>
              <a:rPr lang="en-GB" sz="1600" dirty="0" err="1" smtClean="0">
                <a:solidFill>
                  <a:prstClr val="black"/>
                </a:solidFill>
              </a:rPr>
              <a:t>etc</a:t>
            </a:r>
            <a:endParaRPr lang="en-GB" sz="1600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4308" y="805454"/>
            <a:ext cx="18690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AO2 – 5 marks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Application</a:t>
            </a:r>
          </a:p>
          <a:p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0821" y="1260389"/>
            <a:ext cx="28040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 drag acts on the shape/size of the cyclist’s body as it moves through the air. </a:t>
            </a:r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Surface drag results from friction of the air particles travelling against the bike/cyclist </a:t>
            </a:r>
          </a:p>
          <a:p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Cyclist creates downward lift by leaning forward over handle bars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Inverted aerofoil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lower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air pressure below the cyclist / greater air pressure above the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cyclist/ Bernoulli Principle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sz="11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Eg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Clothing – Lightweight, smooth clothing material for cyclists,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reduce surface drag by lowering friction </a:t>
            </a:r>
          </a:p>
          <a:p>
            <a:pPr lvl="0"/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sz="11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Eg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Equipment – cycling helmets aerodynamic shape =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results in greater speed of air over top of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cyclist,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Greater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downward lift </a:t>
            </a:r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sz="11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Eg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Materials – lightweight carbon bike frames require less muscular force, thinner shape of frames = less drag,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greater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acceleration,</a:t>
            </a:r>
          </a:p>
          <a:p>
            <a:pPr lvl="0"/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GB" sz="11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Eg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Data analysis – GPS tracking,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immediacy &amp; quality of feedback on performance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1295400"/>
            <a:ext cx="3581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Drag negatively impacts on cycling performance</a:t>
            </a:r>
            <a:endParaRPr lang="en-GB" sz="1100" u="sng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‘Air resistance’</a:t>
            </a: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Decreases the velocity of cyclist/ slower race times</a:t>
            </a:r>
          </a:p>
          <a:p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Downward lift positively impacts on cycling performance</a:t>
            </a:r>
          </a:p>
          <a:p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More force exerted into ground/ track</a:t>
            </a: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F. Leading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greater Ground Reaction Force (GRF)/ Friction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force/Newton’s 3</a:t>
            </a:r>
            <a:r>
              <a:rPr lang="en-GB" sz="1100" baseline="30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law – opposition </a:t>
            </a: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G.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Therefore the cyclist accelerates/ velocity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increases/faster race times</a:t>
            </a:r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H. 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Newton’s 2</a:t>
            </a:r>
            <a:r>
              <a:rPr lang="en-GB" sz="1100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Law – greater external force = greater </a:t>
            </a: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acceleration</a:t>
            </a:r>
          </a:p>
          <a:p>
            <a:pPr lvl="0"/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enhanced quality of performance, race times, medals</a:t>
            </a: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more spectator interest e.g. records broken</a:t>
            </a: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Financial rewards, prize money,</a:t>
            </a:r>
          </a:p>
          <a:p>
            <a:pPr lvl="0"/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Success leads to raised profile, celebrity</a:t>
            </a:r>
          </a:p>
          <a:p>
            <a:pPr lvl="0"/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Expensive</a:t>
            </a:r>
          </a:p>
          <a:p>
            <a:pPr marL="171450" lvl="0" indent="-171450">
              <a:buFontTx/>
              <a:buChar char="-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Unfair advantage</a:t>
            </a:r>
          </a:p>
          <a:p>
            <a:pPr marL="171450" lvl="0" indent="-171450">
              <a:buFontTx/>
              <a:buChar char="-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 should be about ‘natural’ talent</a:t>
            </a:r>
          </a:p>
          <a:p>
            <a:pPr marL="171450" lvl="0" indent="-171450">
              <a:buFontTx/>
              <a:buChar char="-"/>
            </a:pPr>
            <a:r>
              <a:rPr lang="en-GB" sz="11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Technology can malfunction/data lost/unreliable/ invalid </a:t>
            </a:r>
            <a:endParaRPr lang="en-GB" sz="1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11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3369" y="805454"/>
            <a:ext cx="163027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</a:rPr>
              <a:t>AO3 </a:t>
            </a:r>
            <a:r>
              <a:rPr lang="en-GB" sz="140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</a:rPr>
              <a:t>– 6 </a:t>
            </a:r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</a:rPr>
              <a:t>marks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Evaluation/Analysis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3273" y="6488668"/>
            <a:ext cx="433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Accept other relevant explanations/ analysis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166" t="30253" r="30000" b="8519"/>
          <a:stretch/>
        </p:blipFill>
        <p:spPr>
          <a:xfrm>
            <a:off x="990600" y="1066800"/>
            <a:ext cx="6705600" cy="5655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698" t="21448" r="30860" b="71129"/>
          <a:stretch/>
        </p:blipFill>
        <p:spPr>
          <a:xfrm>
            <a:off x="1104900" y="152400"/>
            <a:ext cx="64770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8985" y="80049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295400"/>
            <a:ext cx="7315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14" y="1066800"/>
            <a:ext cx="514171" cy="5141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34871" y="2336074"/>
            <a:ext cx="192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 mark - (2</a:t>
            </a:r>
            <a:r>
              <a:rPr lang="en-GB" baseline="30000" dirty="0" smtClean="0">
                <a:solidFill>
                  <a:srgbClr val="FF0000"/>
                </a:solidFill>
              </a:rPr>
              <a:t>nd</a:t>
            </a:r>
            <a:r>
              <a:rPr lang="en-GB" dirty="0" smtClean="0">
                <a:solidFill>
                  <a:srgbClr val="FF0000"/>
                </a:solidFill>
              </a:rPr>
              <a:t> law not 1</a:t>
            </a:r>
            <a:r>
              <a:rPr lang="en-GB" baseline="30000" dirty="0" smtClean="0">
                <a:solidFill>
                  <a:srgbClr val="FF0000"/>
                </a:solidFill>
              </a:rPr>
              <a:t>st</a:t>
            </a:r>
            <a:r>
              <a:rPr lang="en-GB" dirty="0" smtClean="0">
                <a:solidFill>
                  <a:srgbClr val="FF0000"/>
                </a:solidFill>
              </a:rPr>
              <a:t> law)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2210" y="3402874"/>
            <a:ext cx="1904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 mark - not relevant to dive off blocks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4305" y="44832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320"/>
            <a:ext cx="8229600" cy="808038"/>
          </a:xfrm>
        </p:spPr>
        <p:txBody>
          <a:bodyPr/>
          <a:lstStyle/>
          <a:p>
            <a:r>
              <a:rPr lang="en-GB" dirty="0" smtClean="0"/>
              <a:t>Force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Force = a push or a pull. Forces can cause a resting body to move or a moving body to stop, slow down, speed up or change direction.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Factors affecting forces: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Size of force</a:t>
            </a:r>
          </a:p>
          <a:p>
            <a:endParaRPr lang="en-GB" dirty="0"/>
          </a:p>
          <a:p>
            <a:r>
              <a:rPr lang="en-GB" dirty="0" smtClean="0"/>
              <a:t>Direct force application</a:t>
            </a:r>
          </a:p>
          <a:p>
            <a:endParaRPr lang="en-GB" dirty="0"/>
          </a:p>
          <a:p>
            <a:r>
              <a:rPr lang="en-GB" dirty="0" smtClean="0"/>
              <a:t>Eccentric force application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3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ennis-b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068638"/>
            <a:ext cx="1114425" cy="1095375"/>
          </a:xfrm>
          <a:prstGeom prst="rect">
            <a:avLst/>
          </a:prstGeom>
          <a:noFill/>
        </p:spPr>
      </p:pic>
      <p:pic>
        <p:nvPicPr>
          <p:cNvPr id="41987" name="Picture 3" descr="tennis-b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068638"/>
            <a:ext cx="1114425" cy="1095375"/>
          </a:xfrm>
          <a:prstGeom prst="rect">
            <a:avLst/>
          </a:prstGeom>
          <a:noFill/>
        </p:spPr>
      </p:pic>
      <p:sp>
        <p:nvSpPr>
          <p:cNvPr id="41988" name="Line 4"/>
          <p:cNvSpPr>
            <a:spLocks noChangeShapeType="1"/>
          </p:cNvSpPr>
          <p:nvPr/>
        </p:nvSpPr>
        <p:spPr bwMode="auto">
          <a:xfrm flipV="1">
            <a:off x="3059113" y="43656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 flipV="1">
            <a:off x="5364163" y="4221163"/>
            <a:ext cx="1444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962819" y="202467"/>
            <a:ext cx="7361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  <a:latin typeface="Arial" charset="0"/>
              </a:rPr>
              <a:t>Explain </a:t>
            </a:r>
            <a:r>
              <a:rPr lang="en-GB" sz="2400" dirty="0">
                <a:solidFill>
                  <a:prstClr val="black"/>
                </a:solidFill>
                <a:latin typeface="Arial" charset="0"/>
              </a:rPr>
              <a:t>how the </a:t>
            </a:r>
            <a:r>
              <a:rPr lang="en-GB" sz="2400" b="1" dirty="0">
                <a:solidFill>
                  <a:prstClr val="black"/>
                </a:solidFill>
                <a:latin typeface="Arial" charset="0"/>
              </a:rPr>
              <a:t>application of 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</a:rPr>
              <a:t>force </a:t>
            </a:r>
            <a:r>
              <a:rPr lang="en-GB" sz="2400" dirty="0" smtClean="0">
                <a:solidFill>
                  <a:prstClr val="black"/>
                </a:solidFill>
                <a:latin typeface="Arial" charset="0"/>
              </a:rPr>
              <a:t>to </a:t>
            </a:r>
            <a:r>
              <a:rPr lang="en-GB" sz="2400" dirty="0">
                <a:solidFill>
                  <a:prstClr val="black"/>
                </a:solidFill>
                <a:latin typeface="Arial" charset="0"/>
              </a:rPr>
              <a:t>a ball affects the </a:t>
            </a:r>
            <a:r>
              <a:rPr lang="en-GB" sz="2400" b="1" dirty="0">
                <a:solidFill>
                  <a:prstClr val="black"/>
                </a:solidFill>
                <a:latin typeface="Arial" charset="0"/>
              </a:rPr>
              <a:t>type of 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</a:rPr>
              <a:t>motion</a:t>
            </a:r>
            <a:r>
              <a:rPr lang="en-GB" sz="24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Arial" charset="0"/>
              </a:rPr>
              <a:t>produced.</a:t>
            </a: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2987675" y="3500438"/>
            <a:ext cx="215900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5508625" y="3500438"/>
            <a:ext cx="215900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1258888" y="3573463"/>
            <a:ext cx="16573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5795963" y="3573463"/>
            <a:ext cx="1441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380288" y="3284538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charset="0"/>
              </a:rPr>
              <a:t>COM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23850" y="3284538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charset="0"/>
              </a:rPr>
              <a:t>COM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051050" y="5445125"/>
            <a:ext cx="212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prstClr val="black"/>
                </a:solidFill>
                <a:latin typeface="Arial" charset="0"/>
              </a:rPr>
              <a:t>Application of force</a:t>
            </a:r>
          </a:p>
          <a:p>
            <a:pPr algn="ctr"/>
            <a:r>
              <a:rPr lang="en-GB">
                <a:solidFill>
                  <a:prstClr val="black"/>
                </a:solidFill>
                <a:latin typeface="Arial" charset="0"/>
              </a:rPr>
              <a:t>(Racket)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643438" y="5445125"/>
            <a:ext cx="212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prstClr val="black"/>
                </a:solidFill>
                <a:latin typeface="Arial" charset="0"/>
              </a:rPr>
              <a:t>Application of force</a:t>
            </a:r>
          </a:p>
          <a:p>
            <a:pPr algn="ctr"/>
            <a:r>
              <a:rPr lang="en-GB">
                <a:solidFill>
                  <a:prstClr val="black"/>
                </a:solidFill>
                <a:latin typeface="Arial" charset="0"/>
              </a:rPr>
              <a:t>Racket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1958975" y="6113463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prstClr val="black"/>
                </a:solidFill>
                <a:latin typeface="Arial" charset="0"/>
              </a:rPr>
              <a:t>D_ _ E_T FORCE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4767263" y="6113463"/>
            <a:ext cx="224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prstClr val="black"/>
                </a:solidFill>
                <a:latin typeface="Arial" charset="0"/>
              </a:rPr>
              <a:t>E_C_NT_I_ FORCE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675" y="1760359"/>
            <a:ext cx="251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Linear 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829312" y="2852472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</a:t>
            </a:r>
            <a:r>
              <a:rPr lang="en-GB" sz="1200" dirty="0" smtClean="0"/>
              <a:t>           u   l     a</a:t>
            </a:r>
          </a:p>
          <a:p>
            <a:r>
              <a:rPr lang="en-GB" sz="1200" dirty="0" smtClean="0"/>
              <a:t>       g                       r               </a:t>
            </a:r>
          </a:p>
          <a:p>
            <a:r>
              <a:rPr lang="en-GB" sz="1200" dirty="0" smtClean="0"/>
              <a:t>   n           </a:t>
            </a:r>
            <a:endParaRPr lang="en-GB" sz="1200" dirty="0"/>
          </a:p>
          <a:p>
            <a:r>
              <a:rPr lang="en-GB" sz="1200" dirty="0" smtClean="0"/>
              <a:t>  a       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1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00208 -0.1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9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Centre of mass = the point around which the mass of a body is equally distributed.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61" y="2133600"/>
            <a:ext cx="6296876" cy="4189522"/>
          </a:xfrm>
        </p:spPr>
      </p:pic>
    </p:spTree>
    <p:extLst>
      <p:ext uri="{BB962C8B-B14F-4D97-AF65-F5344CB8AC3E}">
        <p14:creationId xmlns:p14="http://schemas.microsoft.com/office/powerpoint/2010/main" val="197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11"/>
            <a:ext cx="8229600" cy="801189"/>
          </a:xfrm>
        </p:spPr>
        <p:txBody>
          <a:bodyPr/>
          <a:lstStyle/>
          <a:p>
            <a:r>
              <a:rPr lang="en-GB" dirty="0" smtClean="0"/>
              <a:t>Centre of mass &amp; Stability</a:t>
            </a:r>
            <a:endParaRPr lang="en-GB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1" y="1447800"/>
            <a:ext cx="811673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4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20E84268CACA44E9F88CD5F70DF3191" ma:contentTypeVersion="1" ma:contentTypeDescription="Create a new PowerPoint document" ma:contentTypeScope="" ma:versionID="c82fa1cd85bd696cac88703be82c94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C43AE4-5547-44AC-BEEA-0D7B06102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363DCD-E406-493D-A518-F718192455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1FBB4C-61D7-4300-89C6-F023723E7CC4}">
  <ds:schemaRefs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2789</Words>
  <Application>Microsoft Office PowerPoint</Application>
  <PresentationFormat>On-screen Show (4:3)</PresentationFormat>
  <Paragraphs>499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Office Theme</vt:lpstr>
      <vt:lpstr>1 Biomechanics</vt:lpstr>
      <vt:lpstr>Newton’s First Law</vt:lpstr>
      <vt:lpstr>Newton’s Second Law</vt:lpstr>
      <vt:lpstr>Newton’s Third Law</vt:lpstr>
      <vt:lpstr>PowerPoint Presentation</vt:lpstr>
      <vt:lpstr>Force</vt:lpstr>
      <vt:lpstr>PowerPoint Presentation</vt:lpstr>
      <vt:lpstr>Centre of mass = the point around which the mass of a body is equally distributed. </vt:lpstr>
      <vt:lpstr>Centre of mass &amp; Stability</vt:lpstr>
      <vt:lpstr>Mass</vt:lpstr>
      <vt:lpstr>Distance</vt:lpstr>
      <vt:lpstr>Speed</vt:lpstr>
      <vt:lpstr>Inertia</vt:lpstr>
      <vt:lpstr>PowerPoint Presentation</vt:lpstr>
      <vt:lpstr>PowerPoint Presentation</vt:lpstr>
      <vt:lpstr>PowerPoint Presentation</vt:lpstr>
      <vt:lpstr>Vector diagrams </vt:lpstr>
      <vt:lpstr>Re-cap quiz</vt:lpstr>
      <vt:lpstr>50m Sprint practical</vt:lpstr>
      <vt:lpstr>Impulse</vt:lpstr>
      <vt:lpstr>Impulse in sprinting</vt:lpstr>
      <vt:lpstr>Impulse in sprinting</vt:lpstr>
      <vt:lpstr>Impulse in sprinting</vt:lpstr>
      <vt:lpstr>Re-cap quiz</vt:lpstr>
      <vt:lpstr>Factors affecting parabolic flight</vt:lpstr>
      <vt:lpstr>Revision – Newton’s  Laws of motion</vt:lpstr>
      <vt:lpstr>Angular motion</vt:lpstr>
      <vt:lpstr>PowerPoint Presentation</vt:lpstr>
      <vt:lpstr>PowerPoint Presentation</vt:lpstr>
      <vt:lpstr>PowerPoint Presentation</vt:lpstr>
      <vt:lpstr>PowerPoint Presentation</vt:lpstr>
      <vt:lpstr>Moment of inertia</vt:lpstr>
      <vt:lpstr>Angular momentum</vt:lpstr>
      <vt:lpstr>PowerPoint Presentation</vt:lpstr>
      <vt:lpstr>PowerPoint Presentation</vt:lpstr>
      <vt:lpstr>Timed essay: Explain how the gymnast can alter speed of rotation during flight [8] </vt:lpstr>
      <vt:lpstr>PowerPoint Presentation</vt:lpstr>
      <vt:lpstr>PowerPoint Presentation</vt:lpstr>
      <vt:lpstr>PowerPoint Presentation</vt:lpstr>
      <vt:lpstr>PowerPoint Presentation</vt:lpstr>
      <vt:lpstr>Timed essay: With reference to fluid dynamics, explain why Bradley Wiggins leans forward over the handle bars when cycling [8] </vt:lpstr>
      <vt:lpstr>PowerPoint Presentation</vt:lpstr>
      <vt:lpstr>15-marker practice:    Figure 1   Figure 1 shows an elite cyclist in competition.  Evaluate the impact of fluid dynamic forces and sports technology on the elite cyclist [15]</vt:lpstr>
      <vt:lpstr>Evaluate the impact of fluid dynamic forces and sports technology on the elite cyclist [15]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T3 Marks</dc:title>
  <dc:creator>Kevin Broad</dc:creator>
  <cp:lastModifiedBy>Daniel Bonney</cp:lastModifiedBy>
  <cp:revision>132</cp:revision>
  <cp:lastPrinted>2018-12-07T13:05:21Z</cp:lastPrinted>
  <dcterms:created xsi:type="dcterms:W3CDTF">2006-08-16T00:00:00Z</dcterms:created>
  <dcterms:modified xsi:type="dcterms:W3CDTF">2019-06-28T09:16:47Z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0x010100EA90949D6391244A906844C304818D4E00E20E84268CACA44E9F88CD5F70DF3191</vt:lpwstr>
  </property>
</Properties>
</file>