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5" r:id="rId6"/>
    <p:sldId id="256" r:id="rId7"/>
    <p:sldId id="260" r:id="rId8"/>
    <p:sldId id="257" r:id="rId9"/>
    <p:sldId id="258" r:id="rId10"/>
    <p:sldId id="259" r:id="rId11"/>
    <p:sldId id="261" r:id="rId12"/>
    <p:sldId id="262" r:id="rId13"/>
    <p:sldId id="266" r:id="rId14"/>
    <p:sldId id="264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rgbClr val="FFFF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6C181-8759-4037-8A06-F3E55D7DBD05}" v="21" dt="2020-04-29T08:03:08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3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458240-424B-4DE1-A739-E17B0F62C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80DC7C-DBA6-45AF-B1D7-E261CCCC8C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F9FA99-4E6E-4536-B818-3893C25A5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EA870-99C6-49CF-834B-B26391CF33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896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9486C9-A50A-4EBC-8635-629AF5527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7F210B-694E-400B-8F69-B1C81EAE3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FDA4ED-7774-4E99-8EA0-6DAC8D7B5D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ECAB2-7A32-4B1F-9ADC-E0B3A5C5EF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69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E09834-EC2C-4457-A60A-F2328B004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22890E-305E-4AE4-A2FE-55307AF16B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1DEE07-C1BC-45D3-A7C5-8295359E64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1DB1B0-1FF2-40BA-8BFF-F03C7A7AC4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087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BEBFD2-F2BA-4DAA-A66E-6FE292CFF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EBFB0B-3389-4326-B827-E868162BBD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29BD81-B3AC-4FF8-A69F-F8C672CFE4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96AC5-F7D6-4AD7-9CBE-B85FA00BD0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0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61064B-37AF-46A8-9518-470840EAD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CB0F0C-4D88-4E2E-A367-6531F82A60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11846B-486A-421A-A744-CEBADB4CD7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AA1E8-820A-45EA-9661-149D4893AA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194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C26138-970B-42A1-9A64-25770D8AFB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8F80FC-0EC3-4A3F-B546-5F7E1EC2EA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2CAC05-4F5D-44DF-AE65-C4C70A72D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FC008-3D8E-4FC2-B103-D260B4388E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024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7CD8C8-879E-42BE-A952-7B6C1F733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36743BF-2417-49CD-9123-551DF1A12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358D98-034B-430E-866A-7DFE48196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884A00-9991-4080-9703-E39810ED49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51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F59DC2-AD57-4FAF-88B8-9CA144DECD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EDAECF-9985-4E7D-AFE1-582CB7A75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CCB7C6-80A9-4119-8259-32D8FAC2A6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5F7312-28F1-4245-ACCA-7000407826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459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7F15911-FF56-4C7D-9CED-A74178A2CE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057799-E235-453E-951D-AFC299E655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09FA54F-9965-4E02-AD02-12C07B02BD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2B5925-85FC-42EB-B96E-E615DEB193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883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DC3FE-5E88-44A8-8A64-9F38C3BE7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10727A-3E85-442B-97A5-11A8DE09C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844D08-5DEA-4C45-A1A4-6704106D7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78689-847B-49E0-9216-25FB98A62E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194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604739-616A-4740-A3BF-8113DE2A4B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ABBCA8-3F69-4115-826E-5A7C6CFB7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5CFB81-3DFE-44BF-916F-6FA26497EB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74FC6-843C-499F-8ED2-6F945C11EC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236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8CF3537-76BD-42C3-95C1-216F1AF13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4ABDD4-821C-4A17-B072-4610CF925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5E1E58-7CD7-48E7-89A0-78C90C679B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4EA64A1-8EC4-4423-88D2-0E86B2208D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2C3EBC-858F-449B-BDFC-93EDF33A56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511E4CC-5F8B-4AA7-83A1-D8B621FB2A3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A7BD805-67F4-4D34-B23C-EE1A12AC72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56" r="313" b="78689"/>
          <a:stretch/>
        </p:blipFill>
        <p:spPr>
          <a:xfrm>
            <a:off x="473896" y="975652"/>
            <a:ext cx="8294743" cy="844748"/>
          </a:xfrm>
          <a:prstGeom prst="rect">
            <a:avLst/>
          </a:prstGeom>
        </p:spPr>
      </p:pic>
      <p:pic>
        <p:nvPicPr>
          <p:cNvPr id="5" name="Picture 7" descr="Logo">
            <a:extLst>
              <a:ext uri="{FF2B5EF4-FFF2-40B4-BE49-F238E27FC236}">
                <a16:creationId xmlns:a16="http://schemas.microsoft.com/office/drawing/2014/main" id="{76595D92-7ACB-4DE4-A5CB-B0DD1FAC6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7A92033-BD79-4EBE-8621-EEFE16E1D8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311" r="78" b="-164"/>
          <a:stretch/>
        </p:blipFill>
        <p:spPr>
          <a:xfrm>
            <a:off x="467401" y="2443366"/>
            <a:ext cx="8301232" cy="312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12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>
            <a:extLst>
              <a:ext uri="{FF2B5EF4-FFF2-40B4-BE49-F238E27FC236}">
                <a16:creationId xmlns:a16="http://schemas.microsoft.com/office/drawing/2014/main" id="{E5F97B6D-2C84-4413-B177-CE1B8B3FF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3788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>
            <a:extLst>
              <a:ext uri="{FF2B5EF4-FFF2-40B4-BE49-F238E27FC236}">
                <a16:creationId xmlns:a16="http://schemas.microsoft.com/office/drawing/2014/main" id="{A36CE7C8-54C7-4DBD-926E-0434076EF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54"/>
          <a:stretch>
            <a:fillRect/>
          </a:stretch>
        </p:blipFill>
        <p:spPr bwMode="auto">
          <a:xfrm>
            <a:off x="341313" y="2852738"/>
            <a:ext cx="841375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B1EDAEB-454C-4ABE-A80E-BA7A25D17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773238"/>
            <a:ext cx="373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‘Perceived causes of events and behaviours’ (Gill 1986) </a:t>
            </a:r>
            <a:endParaRPr lang="en-GB" altLang="en-US" sz="2400" b="0">
              <a:solidFill>
                <a:schemeClr val="bg1"/>
              </a:solidFill>
            </a:endParaRP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945C0F9E-19B3-445E-B9DE-FE0D340A0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5400">
                <a:solidFill>
                  <a:schemeClr val="bg1"/>
                </a:solidFill>
                <a:latin typeface="Arial" panose="020B0604020202020204" pitchFamily="34" charset="0"/>
              </a:rPr>
              <a:t>Attribution Theory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A47FA5-DAAC-450A-8EFE-E352A5D50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2924175"/>
            <a:ext cx="3810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The reasons we give for our own behaviour and that of others.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6FB894CD-1166-4D5E-B109-C18C2C2F5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267200"/>
            <a:ext cx="5562600" cy="22844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>
                <a:latin typeface="Arial" panose="020B0604020202020204" pitchFamily="34" charset="0"/>
              </a:rPr>
              <a:t>Task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0">
                <a:latin typeface="Arial" panose="020B0604020202020204" pitchFamily="34" charset="0"/>
              </a:rPr>
              <a:t>Get your phones / google out and, in pairs, play a game of your choice.  After one go each, write down why you won or lost.</a:t>
            </a:r>
          </a:p>
        </p:txBody>
      </p:sp>
      <p:pic>
        <p:nvPicPr>
          <p:cNvPr id="2054" name="Picture 7" descr="Logo">
            <a:extLst>
              <a:ext uri="{FF2B5EF4-FFF2-40B4-BE49-F238E27FC236}">
                <a16:creationId xmlns:a16="http://schemas.microsoft.com/office/drawing/2014/main" id="{8B49F53D-4708-4C5B-A1E7-DE86FD2E2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9">
            <a:extLst>
              <a:ext uri="{FF2B5EF4-FFF2-40B4-BE49-F238E27FC236}">
                <a16:creationId xmlns:a16="http://schemas.microsoft.com/office/drawing/2014/main" id="{4B55D463-F2C6-4AEA-91DD-EAA4B86E8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700213"/>
            <a:ext cx="3733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‘The reasons we give for success or failure’ (Bonney 2006) </a:t>
            </a:r>
            <a:endParaRPr lang="en-GB" altLang="en-US" sz="24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  <p:bldP spid="2053" grpId="0" animBg="1"/>
      <p:bldP spid="20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F65E03C9-A80A-45A6-A84D-C9C63F015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49275"/>
            <a:ext cx="741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>
                <a:solidFill>
                  <a:schemeClr val="bg1"/>
                </a:solidFill>
                <a:latin typeface="Arial" panose="020B0604020202020204" pitchFamily="34" charset="0"/>
              </a:rPr>
              <a:t>What does this mean for sports performer?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BAF4CA2-E72F-428B-9287-66FBC94F9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492375"/>
            <a:ext cx="7920037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bg1"/>
                </a:solidFill>
                <a:latin typeface="Arial" panose="020B0604020202020204" pitchFamily="34" charset="0"/>
              </a:rPr>
              <a:t>Weiner believes that the difference between high and low achievers is the way in which they attribute success and failure.</a:t>
            </a:r>
          </a:p>
        </p:txBody>
      </p:sp>
      <p:pic>
        <p:nvPicPr>
          <p:cNvPr id="6148" name="Picture 6" descr="Logo">
            <a:extLst>
              <a:ext uri="{FF2B5EF4-FFF2-40B4-BE49-F238E27FC236}">
                <a16:creationId xmlns:a16="http://schemas.microsoft.com/office/drawing/2014/main" id="{C40BBFA0-26E3-45B5-9193-8F1B14B99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7">
            <a:extLst>
              <a:ext uri="{FF2B5EF4-FFF2-40B4-BE49-F238E27FC236}">
                <a16:creationId xmlns:a16="http://schemas.microsoft.com/office/drawing/2014/main" id="{4CF5969B-3D8A-42B7-B7E8-4AFAF22322F9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905000"/>
            <a:ext cx="6096000" cy="3733800"/>
            <a:chOff x="960" y="1200"/>
            <a:chExt cx="3840" cy="2352"/>
          </a:xfrm>
        </p:grpSpPr>
        <p:sp>
          <p:nvSpPr>
            <p:cNvPr id="2" name="Rectangle 8">
              <a:extLst>
                <a:ext uri="{FF2B5EF4-FFF2-40B4-BE49-F238E27FC236}">
                  <a16:creationId xmlns:a16="http://schemas.microsoft.com/office/drawing/2014/main" id="{9B58A0E0-4972-4ACD-A2FF-FC4F1848D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200"/>
              <a:ext cx="3840" cy="23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000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" name="Rectangle 14">
              <a:extLst>
                <a:ext uri="{FF2B5EF4-FFF2-40B4-BE49-F238E27FC236}">
                  <a16:creationId xmlns:a16="http://schemas.microsoft.com/office/drawing/2014/main" id="{3DCB0897-B08C-4E19-9E6A-99226931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00"/>
              <a:ext cx="8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>
                  <a:solidFill>
                    <a:srgbClr val="FFFF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4 answers</a:t>
              </a:r>
            </a:p>
          </p:txBody>
        </p:sp>
      </p:grpSp>
      <p:sp>
        <p:nvSpPr>
          <p:cNvPr id="3075" name="Rectangle 9">
            <a:extLst>
              <a:ext uri="{FF2B5EF4-FFF2-40B4-BE49-F238E27FC236}">
                <a16:creationId xmlns:a16="http://schemas.microsoft.com/office/drawing/2014/main" id="{5D1DED1B-DBE5-4FFF-9B59-E9F0E0396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438400"/>
            <a:ext cx="466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C0F54B0-09DF-449E-9B93-2B67C8308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867400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According to Weiner (1974) these are the four main categories of attributions for winning or losing.</a:t>
            </a:r>
            <a:endParaRPr lang="en-GB" altLang="en-US" sz="2400" b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1E4A05B-317B-4206-9193-9D8EDBAC1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438400"/>
            <a:ext cx="1736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Ability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FE963A7-556E-4120-8DEF-C09D86B2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108325"/>
            <a:ext cx="1539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Effort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6B3394C-06ED-4BA8-A855-C65A5C31A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708400"/>
            <a:ext cx="365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Task</a:t>
            </a:r>
            <a:r>
              <a:rPr lang="en-GB" altLang="en-US" sz="4000" b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Difficulty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92B6ABB-7B34-4102-84D9-74F63F89B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343400"/>
            <a:ext cx="1368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Luck</a:t>
            </a:r>
          </a:p>
        </p:txBody>
      </p:sp>
      <p:sp>
        <p:nvSpPr>
          <p:cNvPr id="3081" name="Text Box 7">
            <a:extLst>
              <a:ext uri="{FF2B5EF4-FFF2-40B4-BE49-F238E27FC236}">
                <a16:creationId xmlns:a16="http://schemas.microsoft.com/office/drawing/2014/main" id="{042DDC19-3563-46A9-97E3-B7FE5E1F1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28600"/>
            <a:ext cx="64738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0">
                <a:solidFill>
                  <a:schemeClr val="bg1"/>
                </a:solidFill>
                <a:latin typeface="Arial" panose="020B0604020202020204" pitchFamily="34" charset="0"/>
              </a:rPr>
              <a:t>Lets play Family Fortunes to find the correct attributions.  A hundred sports people were asked, “What was the reason for you winning or losing?  The survey said:</a:t>
            </a:r>
          </a:p>
        </p:txBody>
      </p:sp>
      <p:sp>
        <p:nvSpPr>
          <p:cNvPr id="3085" name="Text Box 13">
            <a:hlinkClick r:id="" action="ppaction://noaction" highlightClick="1">
              <a:snd r:embed="rId2" name="uh-uhhh.wav"/>
            </a:hlinkClick>
            <a:extLst>
              <a:ext uri="{FF2B5EF4-FFF2-40B4-BE49-F238E27FC236}">
                <a16:creationId xmlns:a16="http://schemas.microsoft.com/office/drawing/2014/main" id="{95A5AE80-6C6B-4D71-A5BB-7F94FEEFF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989138"/>
            <a:ext cx="990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9600" b="0">
                <a:solidFill>
                  <a:srgbClr val="FFFF00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3090" name="AutoShape 18">
            <a:hlinkClick r:id="" action="ppaction://noaction" highlightClick="1">
              <a:snd r:embed="rId3" name="chimes.wav"/>
            </a:hlinkClick>
            <a:extLst>
              <a:ext uri="{FF2B5EF4-FFF2-40B4-BE49-F238E27FC236}">
                <a16:creationId xmlns:a16="http://schemas.microsoft.com/office/drawing/2014/main" id="{6AB2948E-1425-41B5-88F1-B8BDA65EB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38400"/>
            <a:ext cx="609600" cy="838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091" name="AutoShape 19">
            <a:hlinkClick r:id="" action="ppaction://noaction" highlightClick="1">
              <a:snd r:embed="rId3" name="chimes.wav"/>
            </a:hlinkClick>
            <a:extLst>
              <a:ext uri="{FF2B5EF4-FFF2-40B4-BE49-F238E27FC236}">
                <a16:creationId xmlns:a16="http://schemas.microsoft.com/office/drawing/2014/main" id="{6A8B46C1-C9AE-4F49-8B84-FC2AEC30A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657600"/>
            <a:ext cx="609600" cy="838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092" name="AutoShape 20">
            <a:hlinkClick r:id="" action="ppaction://noaction" highlightClick="1">
              <a:snd r:embed="rId3" name="chimes.wav"/>
            </a:hlinkClick>
            <a:extLst>
              <a:ext uri="{FF2B5EF4-FFF2-40B4-BE49-F238E27FC236}">
                <a16:creationId xmlns:a16="http://schemas.microsoft.com/office/drawing/2014/main" id="{5D495C8A-390F-43AC-868F-FD6568A50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048000"/>
            <a:ext cx="609600" cy="838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093" name="AutoShape 21">
            <a:hlinkClick r:id="" action="ppaction://noaction" highlightClick="1">
              <a:snd r:embed="rId3" name="chimes.wav"/>
            </a:hlinkClick>
            <a:extLst>
              <a:ext uri="{FF2B5EF4-FFF2-40B4-BE49-F238E27FC236}">
                <a16:creationId xmlns:a16="http://schemas.microsoft.com/office/drawing/2014/main" id="{B078E459-55A4-4F7E-B0FE-EE83FB8A6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0"/>
            <a:ext cx="609600" cy="838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rgbClr val="FFFF0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094" name="AutoShape 22">
            <a:hlinkClick r:id="" action="ppaction://noaction" highlightClick="1">
              <a:snd r:embed="rId2" name="uh-uhhh.wav"/>
            </a:hlinkClick>
            <a:extLst>
              <a:ext uri="{FF2B5EF4-FFF2-40B4-BE49-F238E27FC236}">
                <a16:creationId xmlns:a16="http://schemas.microsoft.com/office/drawing/2014/main" id="{BFE24CCD-9375-4031-8A9D-7F8351D62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276475"/>
            <a:ext cx="1422400" cy="3024188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095" name="Text Box 23">
            <a:hlinkClick r:id="" action="ppaction://noaction" highlightClick="1">
              <a:snd r:embed="rId2" name="uh-uhhh.wav"/>
            </a:hlinkClick>
            <a:extLst>
              <a:ext uri="{FF2B5EF4-FFF2-40B4-BE49-F238E27FC236}">
                <a16:creationId xmlns:a16="http://schemas.microsoft.com/office/drawing/2014/main" id="{F94BF613-CAFF-4D5A-B5E0-FFAE29082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738" y="2997200"/>
            <a:ext cx="990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9600" b="0">
                <a:solidFill>
                  <a:srgbClr val="FFFF00"/>
                </a:solidFill>
                <a:latin typeface="Arial" panose="020B0604020202020204" pitchFamily="34" charset="0"/>
              </a:rPr>
              <a:t>X</a:t>
            </a:r>
          </a:p>
        </p:txBody>
      </p:sp>
      <p:grpSp>
        <p:nvGrpSpPr>
          <p:cNvPr id="3098" name="Group 26">
            <a:extLst>
              <a:ext uri="{FF2B5EF4-FFF2-40B4-BE49-F238E27FC236}">
                <a16:creationId xmlns:a16="http://schemas.microsoft.com/office/drawing/2014/main" id="{97FA1C0E-632A-4AA7-AFEB-2C98D2A7BCF7}"/>
              </a:ext>
            </a:extLst>
          </p:cNvPr>
          <p:cNvGrpSpPr>
            <a:grpSpLocks/>
          </p:cNvGrpSpPr>
          <p:nvPr/>
        </p:nvGrpSpPr>
        <p:grpSpPr bwMode="auto">
          <a:xfrm>
            <a:off x="1582738" y="4005263"/>
            <a:ext cx="5797550" cy="1658937"/>
            <a:chOff x="997" y="2523"/>
            <a:chExt cx="3652" cy="1045"/>
          </a:xfrm>
        </p:grpSpPr>
        <p:sp>
          <p:nvSpPr>
            <p:cNvPr id="6" name="Text Box 24">
              <a:hlinkClick r:id="" action="ppaction://noaction" highlightClick="1">
                <a:snd r:embed="rId2" name="uh-uhhh.wav"/>
              </a:hlinkClick>
              <a:extLst>
                <a:ext uri="{FF2B5EF4-FFF2-40B4-BE49-F238E27FC236}">
                  <a16:creationId xmlns:a16="http://schemas.microsoft.com/office/drawing/2014/main" id="{3D064591-BB4E-498F-AE1E-0C064D752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7" y="2523"/>
              <a:ext cx="624" cy="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9600" b="0">
                  <a:solidFill>
                    <a:srgbClr val="FFFF00"/>
                  </a:solidFill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7" name="Text Box 25">
              <a:extLst>
                <a:ext uri="{FF2B5EF4-FFF2-40B4-BE49-F238E27FC236}">
                  <a16:creationId xmlns:a16="http://schemas.microsoft.com/office/drawing/2014/main" id="{5D9F5D83-A685-42D5-A7CD-5E50159CF8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4" y="3203"/>
              <a:ext cx="317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>
                  <a:solidFill>
                    <a:srgbClr val="FFFF00"/>
                  </a:solidFill>
                  <a:latin typeface="Arial" panose="020B0604020202020204" pitchFamily="34" charset="0"/>
                </a:rPr>
                <a:t>You bunch of losers!</a:t>
              </a:r>
            </a:p>
          </p:txBody>
        </p:sp>
      </p:grpSp>
      <p:pic>
        <p:nvPicPr>
          <p:cNvPr id="8" name="Picture 27" descr="Logo">
            <a:extLst>
              <a:ext uri="{FF2B5EF4-FFF2-40B4-BE49-F238E27FC236}">
                <a16:creationId xmlns:a16="http://schemas.microsoft.com/office/drawing/2014/main" id="{73E07AD8-5208-4DDC-85A1-F1AE0A7F1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0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0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4"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3076" grpId="0" autoUpdateAnimBg="0"/>
      <p:bldP spid="3077" grpId="0" autoUpdateAnimBg="0"/>
      <p:bldP spid="3078" grpId="0" autoUpdateAnimBg="0"/>
      <p:bldP spid="3085" grpId="0"/>
      <p:bldP spid="30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3B4707AA-4263-4C42-82F5-8D0304B54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49275"/>
            <a:ext cx="7127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latin typeface="Arial" panose="020B0604020202020204" pitchFamily="34" charset="0"/>
              </a:rPr>
              <a:t>Weiner continued his theory by saying these attributions can be divided into two dimensions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D07A968E-E974-4C5C-B751-08942821C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700213"/>
            <a:ext cx="727392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</a:rPr>
              <a:t>Locus of Causality</a:t>
            </a:r>
            <a:endParaRPr lang="en-GB" altLang="en-US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latin typeface="Arial" panose="020B0604020202020204" pitchFamily="34" charset="0"/>
              </a:rPr>
              <a:t>where the performer believes the reason to lie – can be internal (ability &amp; effort) or external (luck &amp; task difficulty)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51D4E818-528F-4E43-B24B-A46CA9426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933825"/>
            <a:ext cx="727392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  <a:latin typeface="Arial" panose="020B0604020202020204" pitchFamily="34" charset="0"/>
              </a:rPr>
              <a:t>Stability</a:t>
            </a:r>
            <a:endParaRPr lang="en-GB" altLang="en-US" sz="2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latin typeface="Arial" panose="020B0604020202020204" pitchFamily="34" charset="0"/>
              </a:rPr>
              <a:t>is the attribute likely to change next time – can be stable (ability &amp; task difficulty) or unstable (effort &amp; luck)</a:t>
            </a:r>
          </a:p>
        </p:txBody>
      </p:sp>
      <p:pic>
        <p:nvPicPr>
          <p:cNvPr id="2" name="Picture 7" descr="Logo">
            <a:extLst>
              <a:ext uri="{FF2B5EF4-FFF2-40B4-BE49-F238E27FC236}">
                <a16:creationId xmlns:a16="http://schemas.microsoft.com/office/drawing/2014/main" id="{F794EBFB-4EF0-4E16-AD70-6D641574C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>
            <a:extLst>
              <a:ext uri="{FF2B5EF4-FFF2-40B4-BE49-F238E27FC236}">
                <a16:creationId xmlns:a16="http://schemas.microsoft.com/office/drawing/2014/main" id="{6703EA1A-5A4B-4B01-9224-CAA45D638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9863" y="1557338"/>
            <a:ext cx="2065337" cy="200818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Comic Sans MS" panose="030F0702030302020204" pitchFamily="66" charset="0"/>
              </a:rPr>
              <a:t>Ability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Lucida Handwriting" panose="03010101010101010101" pitchFamily="66" charset="0"/>
              </a:rPr>
              <a:t>“We were too good for the opposition”</a:t>
            </a:r>
            <a:endParaRPr lang="en-GB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A6A861C4-384F-4592-A812-5AE459F97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1557338"/>
            <a:ext cx="2171700" cy="200818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Comic Sans MS" panose="030F0702030302020204" pitchFamily="66" charset="0"/>
              </a:rPr>
              <a:t>Task Difficulty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b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Lucida Handwriting" panose="03010101010101010101" pitchFamily="66" charset="0"/>
              </a:rPr>
              <a:t>“They were from a league below us.”</a:t>
            </a:r>
            <a:endParaRPr lang="en-GB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4A768141-FE16-44D8-99B0-F76BA104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9863" y="3781425"/>
            <a:ext cx="2087562" cy="2663825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Comic Sans MS" panose="030F0702030302020204" pitchFamily="66" charset="0"/>
              </a:rPr>
              <a:t>Effort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b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Lucida Handwriting" panose="03010101010101010101" pitchFamily="66" charset="0"/>
              </a:rPr>
              <a:t>“All the team worked hard and pulled together”.</a:t>
            </a:r>
            <a:endParaRPr lang="en-GB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BE7394C1-BD5D-4CA8-8185-086748D67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3781425"/>
            <a:ext cx="2171700" cy="2663825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Comic Sans MS" panose="030F0702030302020204" pitchFamily="66" charset="0"/>
              </a:rPr>
              <a:t>Luck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 b="0">
              <a:solidFill>
                <a:schemeClr val="bg1"/>
              </a:solidFill>
              <a:latin typeface="Lucida Handwriting" panose="03010101010101010101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0">
                <a:solidFill>
                  <a:schemeClr val="bg1"/>
                </a:solidFill>
                <a:latin typeface="Lucida Handwriting" panose="03010101010101010101" pitchFamily="66" charset="0"/>
              </a:rPr>
              <a:t>“The umpire made a questionable decision to give us that penalty flick”</a:t>
            </a:r>
            <a:endParaRPr lang="en-GB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1E5CF757-F110-44BA-A56F-439D57842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88913"/>
            <a:ext cx="3657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  <a:latin typeface="Arial" panose="020B0604020202020204" pitchFamily="34" charset="0"/>
              </a:rPr>
              <a:t>Locus of Causality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8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latin typeface="Arial" panose="020B0604020202020204" pitchFamily="34" charset="0"/>
              </a:rPr>
              <a:t>  Internal                   External</a:t>
            </a:r>
            <a:endParaRPr lang="en-GB" altLang="en-US" sz="4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E2A16D9-4203-4B11-8910-058DAA26D74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74612" y="3106737"/>
            <a:ext cx="3835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chemeClr val="bg1"/>
                </a:solidFill>
                <a:latin typeface="Arial" panose="020B0604020202020204" pitchFamily="34" charset="0"/>
              </a:rPr>
              <a:t>Stability</a:t>
            </a:r>
            <a:r>
              <a:rPr lang="en-GB" altLang="en-US" sz="400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latin typeface="Arial" panose="020B0604020202020204" pitchFamily="34" charset="0"/>
              </a:rPr>
              <a:t>Unstable</a:t>
            </a:r>
            <a:r>
              <a:rPr lang="en-GB" altLang="en-US" sz="2000">
                <a:solidFill>
                  <a:srgbClr val="FFFF00"/>
                </a:solidFill>
                <a:latin typeface="Arial" panose="020B0604020202020204" pitchFamily="34" charset="0"/>
              </a:rPr>
              <a:t>                       </a:t>
            </a:r>
            <a:r>
              <a:rPr lang="en-GB" altLang="en-US" sz="2000">
                <a:solidFill>
                  <a:schemeClr val="bg1"/>
                </a:solidFill>
                <a:latin typeface="Arial" panose="020B0604020202020204" pitchFamily="34" charset="0"/>
              </a:rPr>
              <a:t>Stable   </a:t>
            </a:r>
          </a:p>
        </p:txBody>
      </p:sp>
      <p:pic>
        <p:nvPicPr>
          <p:cNvPr id="4" name="Picture 14" descr="Logo">
            <a:extLst>
              <a:ext uri="{FF2B5EF4-FFF2-40B4-BE49-F238E27FC236}">
                <a16:creationId xmlns:a16="http://schemas.microsoft.com/office/drawing/2014/main" id="{8FB84CFB-FD00-44C3-9800-48F2963F2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1BF980E2-7D7D-4DF0-97D7-284706F78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620713"/>
            <a:ext cx="7777163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bg1"/>
                </a:solidFill>
                <a:latin typeface="Arial" panose="020B0604020202020204" pitchFamily="34" charset="0"/>
              </a:rPr>
              <a:t>If you win: attribute success to internal, stable attributes such as ability – feel confident, proud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4C90076E-176A-4569-93FA-70635F87E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141663"/>
            <a:ext cx="7777162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bg1"/>
                </a:solidFill>
                <a:latin typeface="Arial" panose="020B0604020202020204" pitchFamily="34" charset="0"/>
              </a:rPr>
              <a:t>If you lose: attribute failure to external, unstable attributes such as luck – prevents shame and lack of confidence.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FA2329F0-C6D5-4224-A0C8-0698F9531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949950"/>
            <a:ext cx="77771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rgbClr val="FFFFFF"/>
                </a:solidFill>
                <a:latin typeface="Arial" panose="020B0604020202020204" pitchFamily="34" charset="0"/>
              </a:rPr>
              <a:t>However!!</a:t>
            </a:r>
          </a:p>
        </p:txBody>
      </p:sp>
      <p:pic>
        <p:nvPicPr>
          <p:cNvPr id="2" name="Picture 7" descr="Logo">
            <a:extLst>
              <a:ext uri="{FF2B5EF4-FFF2-40B4-BE49-F238E27FC236}">
                <a16:creationId xmlns:a16="http://schemas.microsoft.com/office/drawing/2014/main" id="{070E8999-42AB-4F39-AB89-C8266F9DD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71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5052718F-CE00-4469-829A-86B5428D0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268413"/>
            <a:ext cx="7056437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bg1"/>
                </a:solidFill>
                <a:latin typeface="Arial" panose="020B0604020202020204" pitchFamily="34" charset="0"/>
              </a:rPr>
              <a:t>It would be wise to look at a third dimension of Control.  Performers do not have control of luck, opposition and so on but they do control the effort box.</a:t>
            </a:r>
          </a:p>
        </p:txBody>
      </p:sp>
      <p:pic>
        <p:nvPicPr>
          <p:cNvPr id="8195" name="Picture 5" descr="Logo">
            <a:extLst>
              <a:ext uri="{FF2B5EF4-FFF2-40B4-BE49-F238E27FC236}">
                <a16:creationId xmlns:a16="http://schemas.microsoft.com/office/drawing/2014/main" id="{F3816281-50E9-4C91-BA5C-4A08E9370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86AC6A-FC8A-4533-9804-82F6A1E6B97A}"/>
              </a:ext>
            </a:extLst>
          </p:cNvPr>
          <p:cNvSpPr/>
          <p:nvPr/>
        </p:nvSpPr>
        <p:spPr>
          <a:xfrm>
            <a:off x="683568" y="836712"/>
            <a:ext cx="835292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Learned Helplessness – Dweck (1975, 1980)</a:t>
            </a:r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Learned helplessness is a feeling that failure is: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Inevitable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80010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Out of your control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It can be: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Specific Learned Helplessness </a:t>
            </a:r>
            <a:r>
              <a:rPr lang="en-GB" sz="2400" dirty="0" err="1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eg</a:t>
            </a: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 I am rubbish at penalty flicks.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91440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Global / Universal Learned Helplessness </a:t>
            </a:r>
            <a:r>
              <a:rPr lang="en-GB" sz="2400" dirty="0" err="1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eg</a:t>
            </a: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 I am rubbish at Hockey / all sports.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It is caused by attributing failure to internal, stable factors such as ability.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5" descr="Logo">
            <a:extLst>
              <a:ext uri="{FF2B5EF4-FFF2-40B4-BE49-F238E27FC236}">
                <a16:creationId xmlns:a16="http://schemas.microsoft.com/office/drawing/2014/main" id="{E48C0DFE-E174-43C9-B325-1729EE960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6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71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2" ma:contentTypeDescription="Create a new document." ma:contentTypeScope="" ma:versionID="cca2a1b9050c9517223e0d05960cc77a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b2cc00df0699d317fb15511ae0dfd42f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0792A00-1A4C-464B-AF52-0E739F365DAF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48C76F-A9CF-4928-AC75-6BC19ABAA0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1F427B-F812-447B-93C8-8850DECAAA0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D4C859-16E9-4CB7-B53A-9BE7B6E59317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Lucida Handwriting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Bonney</dc:creator>
  <cp:lastModifiedBy>Daniel Bonney</cp:lastModifiedBy>
  <cp:revision>42</cp:revision>
  <dcterms:created xsi:type="dcterms:W3CDTF">2005-10-12T22:33:12Z</dcterms:created>
  <dcterms:modified xsi:type="dcterms:W3CDTF">2020-04-30T09:44:54Z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Daniel Bonney</vt:lpwstr>
  </property>
  <property fmtid="{D5CDD505-2E9C-101B-9397-08002B2CF9AE}" pid="3" name="display_urn:schemas-microsoft-com:office:office#Author">
    <vt:lpwstr>Daniel Bonney</vt:lpwstr>
  </property>
  <property fmtid="{D5CDD505-2E9C-101B-9397-08002B2CF9AE}" pid="4" name="PublishingExpirationDate">
    <vt:lpwstr/>
  </property>
  <property fmtid="{D5CDD505-2E9C-101B-9397-08002B2CF9AE}" pid="5" name="PublishingStartDate">
    <vt:lpwstr/>
  </property>
  <property fmtid="{D5CDD505-2E9C-101B-9397-08002B2CF9AE}" pid="6" name="ContentTypeId">
    <vt:lpwstr>0x01010087354FEFFF27DD4D8029A23C3811DAEC</vt:lpwstr>
  </property>
</Properties>
</file>