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BE4C-F319-4F51-A0A8-AC5FD91FA291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CBB9-126C-45E6-A13E-F7528DF0FA1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8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5127-9855-47AF-8035-1075B9EF567E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F2CA7-6688-4C9D-9BD7-DE4CACB0EF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CF92-3556-41A2-A240-476BE96F8805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9F6B-8C27-4A03-ABA8-ECCDFFE1DB6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3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3394-FA02-4376-8CFE-8DDA89B75B3E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4BA9-FFAB-4AF0-8E30-8401588EEF5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5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D0A6-B0A7-4B62-887C-49B211167316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78E5-291A-403E-89DC-82AFB317C2B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8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7EDC6-99CC-4C24-8DC2-154B91BF5362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17844-3ED6-4F23-A3D0-FC486176610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3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E825-3888-408D-A059-9ADCC978FAEC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0861-A306-46BB-8930-B185E9B3922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8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:\Oakgrove\A level Physics\A2\Newton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19ADCB-8C8D-4040-8C88-799B57EBBC6F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810895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8E85FA-E198-4C0B-97BA-2AF7C399F4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Momentum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altLang="en-US" smtClean="0"/>
              <a:t>Objectives</a:t>
            </a:r>
          </a:p>
          <a:p>
            <a:pPr eaLnBrk="1" hangingPunct="1"/>
            <a:r>
              <a:rPr lang="en-GB" altLang="en-US" smtClean="0"/>
              <a:t>Familiarise yourselves with Newton’s laws of motion.</a:t>
            </a:r>
          </a:p>
          <a:p>
            <a:pPr eaLnBrk="1" hangingPunct="1"/>
            <a:r>
              <a:rPr lang="en-GB" altLang="en-US" smtClean="0"/>
              <a:t>Understand what momentum 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DBA692-0562-426F-9119-7EECF410A04C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713787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The hamster attacks its prey by firing 3kg of acid in 2s at the poor animal.  It doesn’t stand a chance.  But the hamster has to hang on tightly to a tree because it is pushed backwards by the force needed to fire its deadly liquid.  If the hamster is able to hold on with a maximum grip of 30N, how fast can he fire his acid?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Using standard notation: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F = 30N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m = 3kg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t = 2s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Newton 2: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F = v </a:t>
            </a: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m / </a:t>
            </a: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v = F </a:t>
            </a: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t / </a:t>
            </a: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   = 30 x 2 / 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   = 20 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endParaRPr lang="el-GR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292725" y="3716338"/>
            <a:ext cx="210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800080"/>
                </a:solidFill>
              </a:rPr>
              <a:t>Now do 2, 3, 4a and 4b i on p7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033ED42-7C19-4C9B-A787-5D391F45BA7C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6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3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Impulse and Impact Forces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altLang="en-US" smtClean="0"/>
              <a:t>Objectives</a:t>
            </a:r>
          </a:p>
          <a:p>
            <a:r>
              <a:rPr lang="en-GB" altLang="en-US" smtClean="0"/>
              <a:t>Be able to calculate impulse.</a:t>
            </a:r>
          </a:p>
          <a:p>
            <a:r>
              <a:rPr lang="en-GB" altLang="en-US" smtClean="0"/>
              <a:t>Be able to use force-time graphs.</a:t>
            </a:r>
          </a:p>
          <a:p>
            <a:r>
              <a:rPr lang="en-GB" altLang="en-US" smtClean="0"/>
              <a:t>Be able to calculate </a:t>
            </a:r>
            <a:r>
              <a:rPr lang="en-GB" altLang="en-US" smtClean="0">
                <a:sym typeface="Symbol" pitchFamily="18" charset="2"/>
              </a:rPr>
              <a:t>(mv) when an object reverses direction.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8F2515-2B94-4A0E-A674-B24F0BEA0526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333375"/>
            <a:ext cx="820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The longer a force acts on an object, the greater its effect.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Air rifles can fire much further than air pistols (partly) because the barrels are longer.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4213" y="2205038"/>
            <a:ext cx="5616575" cy="431800"/>
            <a:chOff x="683568" y="2204864"/>
            <a:chExt cx="5616624" cy="432048"/>
          </a:xfrm>
        </p:grpSpPr>
        <p:pic>
          <p:nvPicPr>
            <p:cNvPr id="15371" name="Picture 2" descr="http://www.bisley-uk.com/prodimages/BILRG22_smal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276872"/>
              <a:ext cx="351399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755006" y="2204864"/>
              <a:ext cx="3168678" cy="0"/>
            </a:xfrm>
            <a:prstGeom prst="line">
              <a:avLst/>
            </a:prstGeom>
            <a:ln w="146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55006" y="2636912"/>
              <a:ext cx="3168678" cy="0"/>
            </a:xfrm>
            <a:prstGeom prst="line">
              <a:avLst/>
            </a:prstGeom>
            <a:ln w="146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83568" y="2420888"/>
              <a:ext cx="792169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5" name="TextBox 13"/>
            <p:cNvSpPr txBox="1">
              <a:spLocks noChangeArrowheads="1"/>
            </p:cNvSpPr>
            <p:nvPr/>
          </p:nvSpPr>
          <p:spPr bwMode="auto">
            <a:xfrm>
              <a:off x="4067944" y="2204864"/>
              <a:ext cx="22322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Pistol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84213" y="3429000"/>
            <a:ext cx="7488237" cy="1017588"/>
            <a:chOff x="683568" y="3429000"/>
            <a:chExt cx="7488832" cy="1017404"/>
          </a:xfrm>
        </p:grpSpPr>
        <p:pic>
          <p:nvPicPr>
            <p:cNvPr id="15366" name="Picture 2" descr="http://www.bisley-uk.com/prodimages/BILRG22_smal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501008"/>
              <a:ext cx="351399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755011" y="3429000"/>
              <a:ext cx="7417389" cy="0"/>
            </a:xfrm>
            <a:prstGeom prst="line">
              <a:avLst/>
            </a:prstGeom>
            <a:ln w="146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5011" y="3860722"/>
              <a:ext cx="7417389" cy="0"/>
            </a:xfrm>
            <a:prstGeom prst="line">
              <a:avLst/>
            </a:prstGeom>
            <a:ln w="146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83568" y="3644861"/>
              <a:ext cx="792225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0" name="TextBox 14"/>
            <p:cNvSpPr txBox="1">
              <a:spLocks noChangeArrowheads="1"/>
            </p:cNvSpPr>
            <p:nvPr/>
          </p:nvSpPr>
          <p:spPr bwMode="auto">
            <a:xfrm>
              <a:off x="4283968" y="4077072"/>
              <a:ext cx="22322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Rifle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D644BC-46F9-4FF7-A7D3-5C21E74B61E8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404813"/>
            <a:ext cx="8569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FF0000"/>
                </a:solidFill>
              </a:rPr>
              <a:t>Impulse  = F </a:t>
            </a:r>
            <a:r>
              <a:rPr lang="el-GR" altLang="en-US" sz="2400" b="1">
                <a:solidFill>
                  <a:srgbClr val="FF0000"/>
                </a:solidFill>
              </a:rPr>
              <a:t>Δ</a:t>
            </a:r>
            <a:r>
              <a:rPr lang="en-GB" altLang="en-US" sz="2400" b="1">
                <a:solidFill>
                  <a:srgbClr val="FF0000"/>
                </a:solidFill>
              </a:rPr>
              <a:t>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FF0000"/>
                </a:solidFill>
              </a:rPr>
              <a:t>	     = </a:t>
            </a:r>
            <a:r>
              <a:rPr lang="el-GR" altLang="en-US" sz="2400" b="1">
                <a:solidFill>
                  <a:srgbClr val="FF0000"/>
                </a:solidFill>
              </a:rPr>
              <a:t>Δ</a:t>
            </a:r>
            <a:r>
              <a:rPr lang="en-GB" altLang="en-US" sz="2400" b="1">
                <a:solidFill>
                  <a:srgbClr val="FF0000"/>
                </a:solidFill>
              </a:rPr>
              <a:t> (mv)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\"/>
            </a:pPr>
            <a:r>
              <a:rPr lang="en-GB" altLang="en-US" sz="2400">
                <a:solidFill>
                  <a:prstClr val="black"/>
                </a:solidFill>
                <a:sym typeface="Symbol" pitchFamily="18" charset="2"/>
              </a:rPr>
              <a:t>impulse = change of momentum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  <a:sym typeface="Symbol" pitchFamily="18" charset="2"/>
              </a:rPr>
              <a:t>Unit usually given as N s  (but could be given as kg m s</a:t>
            </a:r>
            <a:r>
              <a:rPr lang="en-GB" altLang="en-US" sz="2400" baseline="30000">
                <a:solidFill>
                  <a:prstClr val="black"/>
                </a:solidFill>
                <a:sym typeface="Symbol" pitchFamily="18" charset="2"/>
              </a:rPr>
              <a:t>-1</a:t>
            </a:r>
            <a:r>
              <a:rPr lang="en-GB" altLang="en-US" sz="2400">
                <a:solidFill>
                  <a:prstClr val="black"/>
                </a:solidFill>
                <a:sym typeface="Symbol" pitchFamily="18" charset="2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  <a:sym typeface="Symbol" pitchFamily="18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E99B9C-9BB2-4663-99F2-DDF9F1F7BCA8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39750" y="188913"/>
            <a:ext cx="5903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Worked example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765175"/>
            <a:ext cx="7704138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A tennis ball of mass 0.20kg moving at a speed of 18ms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 was hit by a bat, causing the ball to go back in the direction it came from at a speed of 15ms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.  The contact time was 0.12s.  Calculate: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a	the change of momentum of the ball;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b	the impact force on the ball.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Using standard notation: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m = 0.20kg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  = 18ms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v  = -15ms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a	change of momentum = m(v-u)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		       = 0.20 (-15-18)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		       = -6.6kgms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b	F = change of momentum / time taken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   = -6.6 / 0.12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   = -55N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72225" y="3933825"/>
            <a:ext cx="2447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7030A0"/>
                </a:solidFill>
              </a:rPr>
              <a:t>Now have a go at qu 1-3 on p10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B3F2E5-CCE4-45CC-B154-8E3FE1C975E3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Force-time graphs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7813" y="1125538"/>
            <a:ext cx="6408737" cy="2447925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400" smtClean="0"/>
              <a:t>If a force acts on an object for a certain time, the object’s momentum will change.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smtClean="0"/>
              <a:t> We can draw a force-time graph for the object.</a:t>
            </a:r>
          </a:p>
          <a:p>
            <a:pPr marL="0" indent="0">
              <a:buFont typeface="Arial" pitchFamily="34" charset="0"/>
              <a:buNone/>
            </a:pPr>
            <a:endParaRPr lang="en-GB" altLang="en-US" sz="2400" smtClean="0"/>
          </a:p>
          <a:p>
            <a:pPr marL="0" indent="0">
              <a:buFont typeface="Arial" pitchFamily="34" charset="0"/>
              <a:buNone/>
            </a:pPr>
            <a:r>
              <a:rPr lang="en-GB" altLang="en-US" sz="2400" smtClean="0"/>
              <a:t>E.g. During take-off, an aeroplane’s engines exert a force of 5kN for 20s.</a:t>
            </a:r>
          </a:p>
          <a:p>
            <a:pPr marL="0" indent="0">
              <a:buFont typeface="Arial" pitchFamily="34" charset="0"/>
              <a:buNone/>
            </a:pPr>
            <a:endParaRPr lang="en-GB" altLang="en-US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9388" y="3789363"/>
            <a:ext cx="2952750" cy="2386012"/>
            <a:chOff x="179512" y="4077072"/>
            <a:chExt cx="2952328" cy="2385556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35912" y="5085735"/>
              <a:ext cx="201574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00134" y="5949964"/>
              <a:ext cx="223170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2" name="TextBox 11"/>
            <p:cNvSpPr txBox="1">
              <a:spLocks noChangeArrowheads="1"/>
            </p:cNvSpPr>
            <p:nvPr/>
          </p:nvSpPr>
          <p:spPr bwMode="auto">
            <a:xfrm>
              <a:off x="179512" y="4077072"/>
              <a:ext cx="7920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Force</a:t>
              </a:r>
            </a:p>
          </p:txBody>
        </p:sp>
        <p:sp>
          <p:nvSpPr>
            <p:cNvPr id="18443" name="TextBox 12"/>
            <p:cNvSpPr txBox="1">
              <a:spLocks noChangeArrowheads="1"/>
            </p:cNvSpPr>
            <p:nvPr/>
          </p:nvSpPr>
          <p:spPr bwMode="auto">
            <a:xfrm>
              <a:off x="2123728" y="6093296"/>
              <a:ext cx="7920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Time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042989" y="4508789"/>
              <a:ext cx="17285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050941" y="5229377"/>
              <a:ext cx="14411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987675" y="3860800"/>
            <a:ext cx="4968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cs typeface="Arial" charset="0"/>
              </a:rPr>
              <a:t>What can you tell from the graph?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3938" y="4508500"/>
            <a:ext cx="5040312" cy="1570038"/>
          </a:xfrm>
          <a:prstGeom prst="rect">
            <a:avLst/>
          </a:prstGeom>
          <a:noFill/>
          <a:ln w="15875" cmpd="tri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cs typeface="Arial" charset="0"/>
              </a:rPr>
              <a:t>The area under a force-time graph tells you the impulse (or change in momentum).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762CAF-C22F-487C-98EE-446E82AF7BCB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smtClean="0"/>
              <a:t>Impact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5184775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400" smtClean="0"/>
              <a:t>An impact force changes the momentum of an object.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400" smtClean="0"/>
              <a:t>The force is given by:</a:t>
            </a:r>
          </a:p>
          <a:p>
            <a:pPr marL="0" indent="0">
              <a:buFont typeface="Arial" pitchFamily="34" charset="0"/>
              <a:buNone/>
            </a:pPr>
            <a:endParaRPr lang="en-GB" altLang="en-US" sz="1600" smtClean="0"/>
          </a:p>
          <a:p>
            <a:pPr marL="0" indent="0">
              <a:buFont typeface="Arial" pitchFamily="34" charset="0"/>
              <a:buNone/>
            </a:pPr>
            <a:r>
              <a:rPr lang="en-GB" altLang="en-US" sz="2400" smtClean="0"/>
              <a:t>F    =</a:t>
            </a:r>
          </a:p>
          <a:p>
            <a:pPr marL="0" indent="0">
              <a:buFont typeface="Arial" pitchFamily="34" charset="0"/>
              <a:buNone/>
            </a:pPr>
            <a:endParaRPr lang="en-GB" altLang="en-US" sz="1600" smtClean="0"/>
          </a:p>
          <a:p>
            <a:pPr marL="0" indent="0">
              <a:buFont typeface="Arial" pitchFamily="34" charset="0"/>
              <a:buNone/>
            </a:pPr>
            <a:endParaRPr lang="en-GB" altLang="en-US" sz="240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altLang="en-US" sz="2400" smtClean="0">
              <a:solidFill>
                <a:srgbClr val="FF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58888" y="2349500"/>
            <a:ext cx="1441450" cy="728663"/>
            <a:chOff x="1259632" y="2780928"/>
            <a:chExt cx="1440160" cy="729372"/>
          </a:xfrm>
        </p:grpSpPr>
        <p:sp>
          <p:nvSpPr>
            <p:cNvPr id="19462" name="TextBox 3"/>
            <p:cNvSpPr txBox="1">
              <a:spLocks noChangeArrowheads="1"/>
            </p:cNvSpPr>
            <p:nvPr/>
          </p:nvSpPr>
          <p:spPr bwMode="auto">
            <a:xfrm>
              <a:off x="1403648" y="2780928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mv - mu</a:t>
              </a:r>
            </a:p>
          </p:txBody>
        </p:sp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1619672" y="3140968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t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59632" y="3141642"/>
              <a:ext cx="1440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CF621E-99B1-40B5-8B44-7D7329D341CD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476250"/>
            <a:ext cx="842486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Worked example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A ball of mass 0.63kg, initially at rest, was struck by a bat which gave it a velocity of 35ms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.  The contact time between the bat and the ball was 25ms.  Calculate: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a	the momentum gained by the ball;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b	the average force of impact on the ball.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Using standard notation: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m = 0.63kg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v  = 35ms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   = 0.025s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a	p = mv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   = 0.63 x 35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   = 22kgms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b	Using impulse: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Ft = </a:t>
            </a: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mv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F  = </a:t>
            </a: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mv / 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    = 22 / 0.025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    = 880N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3505BF-A2D5-485E-93FC-BC48835CB07C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288" y="2852738"/>
            <a:ext cx="5543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cs typeface="Arial" charset="0"/>
              </a:rPr>
              <a:t>If an object hits a wall at an angle, you only need to consider the components of velocity in the direction of the force.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651500" y="2563813"/>
            <a:ext cx="2808288" cy="2736850"/>
            <a:chOff x="5724128" y="4077072"/>
            <a:chExt cx="2808312" cy="2736304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6516216" y="5517232"/>
              <a:ext cx="1296144" cy="1296144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940030" y="4077072"/>
              <a:ext cx="576268" cy="25204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514" name="Group 19"/>
            <p:cNvGrpSpPr>
              <a:grpSpLocks/>
            </p:cNvGrpSpPr>
            <p:nvPr/>
          </p:nvGrpSpPr>
          <p:grpSpPr bwMode="auto">
            <a:xfrm>
              <a:off x="6516298" y="4221505"/>
              <a:ext cx="1295411" cy="1295142"/>
              <a:chOff x="6516298" y="4221505"/>
              <a:chExt cx="1295411" cy="129514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6516433" y="4221371"/>
                <a:ext cx="1295142" cy="1295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7164071" y="4221438"/>
                <a:ext cx="647571" cy="6477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5724128" y="5516647"/>
              <a:ext cx="280831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 rot="2912926">
              <a:off x="5997288" y="4943569"/>
              <a:ext cx="1038018" cy="1006484"/>
            </a:xfrm>
            <a:prstGeom prst="arc">
              <a:avLst>
                <a:gd name="adj1" fmla="val 16200000"/>
                <a:gd name="adj2" fmla="val 1915815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6068727" y="5029277"/>
              <a:ext cx="1036430" cy="1004896"/>
            </a:xfrm>
            <a:prstGeom prst="arc">
              <a:avLst>
                <a:gd name="adj1" fmla="val 16200000"/>
                <a:gd name="adj2" fmla="val 1915815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518" name="TextBox 27"/>
            <p:cNvSpPr txBox="1">
              <a:spLocks noChangeArrowheads="1"/>
            </p:cNvSpPr>
            <p:nvPr/>
          </p:nvSpPr>
          <p:spPr bwMode="auto">
            <a:xfrm>
              <a:off x="6732240" y="5157192"/>
              <a:ext cx="216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  <a:sym typeface="Symbol" pitchFamily="18" charset="2"/>
                </a:rPr>
                <a:t></a:t>
              </a:r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21519" name="TextBox 28"/>
            <p:cNvSpPr txBox="1">
              <a:spLocks noChangeArrowheads="1"/>
            </p:cNvSpPr>
            <p:nvPr/>
          </p:nvSpPr>
          <p:spPr bwMode="auto">
            <a:xfrm>
              <a:off x="6804248" y="5517232"/>
              <a:ext cx="216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  <a:sym typeface="Symbol" pitchFamily="18" charset="2"/>
                </a:rPr>
                <a:t></a:t>
              </a:r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21520" name="TextBox 29"/>
            <p:cNvSpPr txBox="1">
              <a:spLocks noChangeArrowheads="1"/>
            </p:cNvSpPr>
            <p:nvPr/>
          </p:nvSpPr>
          <p:spPr bwMode="auto">
            <a:xfrm>
              <a:off x="7236296" y="4581128"/>
              <a:ext cx="936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u cos </a:t>
              </a:r>
              <a:r>
                <a:rPr lang="en-GB" altLang="en-US">
                  <a:solidFill>
                    <a:prstClr val="black"/>
                  </a:solidFill>
                  <a:sym typeface="Symbol" pitchFamily="18" charset="2"/>
                </a:rPr>
                <a:t></a:t>
              </a:r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21521" name="TextBox 30"/>
            <p:cNvSpPr txBox="1">
              <a:spLocks noChangeArrowheads="1"/>
            </p:cNvSpPr>
            <p:nvPr/>
          </p:nvSpPr>
          <p:spPr bwMode="auto">
            <a:xfrm>
              <a:off x="7236296" y="6021288"/>
              <a:ext cx="936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v cos </a:t>
              </a:r>
              <a:r>
                <a:rPr lang="en-GB" altLang="en-US">
                  <a:solidFill>
                    <a:prstClr val="black"/>
                  </a:solidFill>
                  <a:sym typeface="Symbol" pitchFamily="18" charset="2"/>
                </a:rPr>
                <a:t></a:t>
              </a:r>
              <a:endParaRPr lang="en-GB" alt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6515594" y="5517351"/>
              <a:ext cx="865015" cy="8636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00113" y="981075"/>
            <a:ext cx="7200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altLang="en-US" sz="3200">
                <a:solidFill>
                  <a:srgbClr val="FF0000"/>
                </a:solidFill>
              </a:rPr>
              <a:t>When an object rebounds after impact, be very careful with directions of F, m and v.</a:t>
            </a:r>
          </a:p>
        </p:txBody>
      </p:sp>
      <p:sp>
        <p:nvSpPr>
          <p:cNvPr id="21509" name="TextBox 19"/>
          <p:cNvSpPr txBox="1">
            <a:spLocks noChangeArrowheads="1"/>
          </p:cNvSpPr>
          <p:nvPr/>
        </p:nvSpPr>
        <p:spPr bwMode="auto">
          <a:xfrm>
            <a:off x="900113" y="333375"/>
            <a:ext cx="6624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A couple of points to bear in mind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00113" y="4508500"/>
            <a:ext cx="3455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7030A0"/>
                </a:solidFill>
              </a:rPr>
              <a:t>P7, qu4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7030A0"/>
                </a:solidFill>
              </a:rPr>
              <a:t>P10, qu1-4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4DAAA7-62FF-49F0-A9C1-8A92FAB8C0AB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Collisions and Explosions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altLang="en-US" smtClean="0"/>
              <a:t>Objective</a:t>
            </a:r>
          </a:p>
          <a:p>
            <a:r>
              <a:rPr lang="en-GB" altLang="en-US" smtClean="0"/>
              <a:t>Be able to apply the principle of conservation of momentum to explosions and collisions.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31694E-E752-4ADF-95F3-9F3643407F62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Newton’s Laws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AutoNum type="arabicPlain"/>
            </a:pPr>
            <a:r>
              <a:rPr lang="en-GB" altLang="en-US" smtClean="0"/>
              <a:t>An object stays at rest or in uniform motion unless acted upon by a force.</a:t>
            </a:r>
          </a:p>
          <a:p>
            <a:pPr marL="514350" indent="-514350" eaLnBrk="1" hangingPunct="1">
              <a:buFont typeface="Arial" pitchFamily="34" charset="0"/>
              <a:buAutoNum type="arabicPlain"/>
            </a:pPr>
            <a:r>
              <a:rPr lang="en-GB" altLang="en-US" smtClean="0"/>
              <a:t>The rate of change of momentum of an object is proportional to the resultant force acting upon it.</a:t>
            </a:r>
          </a:p>
          <a:p>
            <a:pPr marL="514350" indent="-514350" eaLnBrk="1" hangingPunct="1">
              <a:buFont typeface="Arial" pitchFamily="34" charset="0"/>
              <a:buAutoNum type="arabicPlain"/>
            </a:pPr>
            <a:r>
              <a:rPr lang="en-GB" altLang="en-US" smtClean="0"/>
              <a:t>When two objects interact, they exert equal and opposite forces on each other.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B20682-FB4D-4DE4-B8CF-44A21F483B6C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647700"/>
          </a:xfrm>
        </p:spPr>
        <p:txBody>
          <a:bodyPr anchor="t"/>
          <a:lstStyle/>
          <a:p>
            <a:r>
              <a:rPr lang="en-GB" altLang="en-US" sz="3200" smtClean="0"/>
              <a:t>Conservation of Momentum</a:t>
            </a:r>
            <a:br>
              <a:rPr lang="en-GB" altLang="en-US" sz="3200" smtClean="0"/>
            </a:br>
            <a:r>
              <a:rPr lang="en-GB" altLang="en-US" sz="2400" smtClean="0"/>
              <a:t/>
            </a:r>
            <a:br>
              <a:rPr lang="en-GB" altLang="en-US" sz="2400" smtClean="0"/>
            </a:br>
            <a:endParaRPr lang="en-GB" altLang="en-US" sz="3200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95288" y="836613"/>
            <a:ext cx="8280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>Consider several objects which interact with each other.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/>
            </a:r>
            <a:br>
              <a:rPr lang="en-GB" altLang="en-US" sz="2000">
                <a:solidFill>
                  <a:prstClr val="black"/>
                </a:solidFill>
              </a:rPr>
            </a:br>
            <a:r>
              <a:rPr lang="en-GB" altLang="en-US" sz="2000" u="sng">
                <a:solidFill>
                  <a:srgbClr val="FF0000"/>
                </a:solidFill>
              </a:rPr>
              <a:t>If there is no external force</a:t>
            </a:r>
            <a:r>
              <a:rPr lang="en-GB" altLang="en-US" sz="2000">
                <a:solidFill>
                  <a:prstClr val="black"/>
                </a:solidFill>
              </a:rPr>
              <a:t>, N2 tells us that there will be no change in momentum.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/>
            </a:r>
            <a:br>
              <a:rPr lang="en-GB" altLang="en-US" sz="2000">
                <a:solidFill>
                  <a:prstClr val="black"/>
                </a:solidFill>
              </a:rPr>
            </a:br>
            <a:r>
              <a:rPr lang="en-GB" altLang="en-US" sz="2000">
                <a:solidFill>
                  <a:prstClr val="black"/>
                </a:solidFill>
              </a:rPr>
              <a:t>BUT momentum can be transferred between the objects.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/>
            </a:r>
            <a:br>
              <a:rPr lang="en-GB" altLang="en-US" sz="2000">
                <a:solidFill>
                  <a:prstClr val="black"/>
                </a:solidFill>
              </a:rPr>
            </a:b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/>
            </a:r>
            <a:br>
              <a:rPr lang="en-GB" altLang="en-US" sz="2000">
                <a:solidFill>
                  <a:prstClr val="black"/>
                </a:solidFill>
              </a:rPr>
            </a:br>
            <a:r>
              <a:rPr lang="en-GB" altLang="en-US" sz="2000">
                <a:solidFill>
                  <a:prstClr val="black"/>
                </a:solidFill>
              </a:rPr>
              <a:t>When doing problems involving collisions or explosions, just work out the momentum at the start and equate it with the momentum at the end.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2852738"/>
            <a:ext cx="8496300" cy="1016000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4D134D"/>
                </a:solidFill>
                <a:latin typeface="Arial" charset="0"/>
                <a:cs typeface="Arial" charset="0"/>
              </a:rPr>
              <a:t>Principle of conservation of momentum: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4D134D"/>
                </a:solidFill>
                <a:latin typeface="Arial" charset="0"/>
                <a:cs typeface="Arial" charset="0"/>
              </a:rPr>
              <a:t>for a system of interacting objects, the total momentum remains constant, provided no external resultant force acts on the system.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67175" y="3933825"/>
            <a:ext cx="4465638" cy="1295400"/>
            <a:chOff x="4067944" y="3933056"/>
            <a:chExt cx="4464496" cy="1296144"/>
          </a:xfrm>
        </p:grpSpPr>
        <p:sp>
          <p:nvSpPr>
            <p:cNvPr id="5" name="Cloud Callout 4"/>
            <p:cNvSpPr/>
            <p:nvPr/>
          </p:nvSpPr>
          <p:spPr>
            <a:xfrm flipV="1">
              <a:off x="4067944" y="3933056"/>
              <a:ext cx="4464496" cy="1296144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4788024" y="4149080"/>
              <a:ext cx="291683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In English, this means: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total momentum before =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total momentum after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6F26EA-CE84-4B3E-A8F7-C06ED8CC7AA6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95288" y="333375"/>
            <a:ext cx="83534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Worked example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A sheep of mass 100kg is out for a run one day.  He picks up speed until he reaches 8ms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, when he runs into a stationary shopping trolley of mass 20kg.  The force of the impact slows our sheep to 6ms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, and causes the trolley to start moving.  What is the velocity of the trolley immediately after impact?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Using standard notation: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2349500"/>
            <a:ext cx="158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Sheep: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m</a:t>
            </a:r>
            <a:r>
              <a:rPr lang="en-GB" altLang="en-US" baseline="-25000">
                <a:solidFill>
                  <a:prstClr val="black"/>
                </a:solidFill>
              </a:rPr>
              <a:t>s</a:t>
            </a:r>
            <a:r>
              <a:rPr lang="en-GB" altLang="en-US">
                <a:solidFill>
                  <a:prstClr val="black"/>
                </a:solidFill>
              </a:rPr>
              <a:t> = 100kg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</a:t>
            </a:r>
            <a:r>
              <a:rPr lang="en-GB" altLang="en-US" baseline="-25000">
                <a:solidFill>
                  <a:prstClr val="black"/>
                </a:solidFill>
              </a:rPr>
              <a:t>s</a:t>
            </a:r>
            <a:r>
              <a:rPr lang="en-GB" altLang="en-US">
                <a:solidFill>
                  <a:prstClr val="black"/>
                </a:solidFill>
              </a:rPr>
              <a:t>  = 8ms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v</a:t>
            </a:r>
            <a:r>
              <a:rPr lang="en-GB" altLang="en-US" baseline="-25000">
                <a:solidFill>
                  <a:prstClr val="black"/>
                </a:solidFill>
              </a:rPr>
              <a:t>s</a:t>
            </a:r>
            <a:r>
              <a:rPr lang="en-GB" altLang="en-US">
                <a:solidFill>
                  <a:prstClr val="black"/>
                </a:solidFill>
              </a:rPr>
              <a:t>  = 6ms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95738" y="2349500"/>
            <a:ext cx="1584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Trolley: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m</a:t>
            </a:r>
            <a:r>
              <a:rPr lang="en-GB" altLang="en-US" baseline="-25000">
                <a:solidFill>
                  <a:prstClr val="black"/>
                </a:solidFill>
              </a:rPr>
              <a:t>t</a:t>
            </a:r>
            <a:r>
              <a:rPr lang="en-GB" altLang="en-US">
                <a:solidFill>
                  <a:prstClr val="black"/>
                </a:solidFill>
              </a:rPr>
              <a:t> = 20kg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</a:t>
            </a:r>
            <a:r>
              <a:rPr lang="en-GB" altLang="en-US" baseline="-25000">
                <a:solidFill>
                  <a:prstClr val="black"/>
                </a:solidFill>
              </a:rPr>
              <a:t>t</a:t>
            </a:r>
            <a:r>
              <a:rPr lang="en-GB" altLang="en-US">
                <a:solidFill>
                  <a:prstClr val="black"/>
                </a:solidFill>
              </a:rPr>
              <a:t>  = 0ms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3644900"/>
            <a:ext cx="85693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Total initial momentum = initial momentum of sheep + initial momentum of trolley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	        =	       (100 x 8)	           +	           (20 x 0)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	        = 800kgms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Total final momentum = final momentum of sheep + final momentum of trolley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	      =	       (100 x 6)	        +	            (20 x v</a:t>
            </a:r>
            <a:r>
              <a:rPr lang="en-GB" altLang="en-US" baseline="-25000">
                <a:solidFill>
                  <a:prstClr val="black"/>
                </a:solidFill>
              </a:rPr>
              <a:t>t</a:t>
            </a:r>
            <a:r>
              <a:rPr lang="en-GB" altLang="en-US">
                <a:solidFill>
                  <a:prstClr val="black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		      = 600 + 20v</a:t>
            </a:r>
            <a:r>
              <a:rPr lang="en-GB" altLang="en-US" baseline="-25000">
                <a:solidFill>
                  <a:prstClr val="black"/>
                </a:solidFill>
              </a:rPr>
              <a:t>t</a:t>
            </a: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Using principle of conservation of momentum: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800 = 600 + 20v</a:t>
            </a:r>
            <a:r>
              <a:rPr lang="en-GB" altLang="en-US" baseline="-25000">
                <a:solidFill>
                  <a:prstClr val="black"/>
                </a:solidFill>
              </a:rPr>
              <a:t>t</a:t>
            </a: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   v</a:t>
            </a:r>
            <a:r>
              <a:rPr lang="en-GB" altLang="en-US" baseline="-25000">
                <a:solidFill>
                  <a:prstClr val="black"/>
                </a:solidFill>
              </a:rPr>
              <a:t>t</a:t>
            </a:r>
            <a:r>
              <a:rPr lang="en-GB" altLang="en-US">
                <a:solidFill>
                  <a:prstClr val="black"/>
                </a:solidFill>
              </a:rPr>
              <a:t> = 10ms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92725" y="5084763"/>
            <a:ext cx="3851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>
                <a:solidFill>
                  <a:srgbClr val="7030A0"/>
                </a:solidFill>
              </a:rPr>
              <a:t>P13, qu 1-4.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>
                <a:solidFill>
                  <a:srgbClr val="7030A0"/>
                </a:solidFill>
              </a:rPr>
              <a:t>P17, qu 1-4.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4800" b="1">
              <a:solidFill>
                <a:srgbClr val="7030A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1C6F6F-E6ED-4748-9309-D531E032059D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Conservation of Momentum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altLang="en-US" smtClean="0"/>
              <a:t>Objective</a:t>
            </a:r>
          </a:p>
          <a:p>
            <a:r>
              <a:rPr lang="en-GB" altLang="en-US" smtClean="0"/>
              <a:t>Verify the principle of conservation of momentum using a linear air track.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591533-D9CB-4CBC-9D4A-67E606FFF5F9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3960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3 trolleys and 3 experiments to do.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500563" y="333375"/>
            <a:ext cx="43211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A&amp;C stick together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B&amp;C repel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A&amp;B bounce off each other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 sz="2400">
              <a:solidFill>
                <a:prstClr val="black"/>
              </a:solidFill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23850" y="1989138"/>
            <a:ext cx="79216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600">
                <a:solidFill>
                  <a:prstClr val="black"/>
                </a:solidFill>
              </a:rPr>
              <a:t>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 sz="26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 sz="26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600">
                <a:solidFill>
                  <a:prstClr val="black"/>
                </a:solidFill>
              </a:rPr>
              <a:t>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 sz="26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 sz="26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6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987675" y="1700213"/>
            <a:ext cx="144463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1042988" y="2276475"/>
            <a:ext cx="1512887" cy="376238"/>
          </a:xfrm>
          <a:prstGeom prst="rect">
            <a:avLst/>
          </a:prstGeom>
          <a:solidFill>
            <a:srgbClr val="FF99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3779838" y="2276475"/>
            <a:ext cx="1512887" cy="376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1619250" y="3357563"/>
            <a:ext cx="144463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6300788" y="3284538"/>
            <a:ext cx="144462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084888" y="1628775"/>
            <a:ext cx="144462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140200" y="3933825"/>
            <a:ext cx="1512888" cy="376238"/>
          </a:xfrm>
          <a:prstGeom prst="rect">
            <a:avLst/>
          </a:prstGeom>
          <a:solidFill>
            <a:srgbClr val="FF99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2627313" y="3933825"/>
            <a:ext cx="1512887" cy="376238"/>
          </a:xfrm>
          <a:prstGeom prst="rect">
            <a:avLst/>
          </a:prstGeom>
          <a:solidFill>
            <a:srgbClr val="FF99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1042988" y="5805488"/>
            <a:ext cx="1512887" cy="376237"/>
          </a:xfrm>
          <a:prstGeom prst="rect">
            <a:avLst/>
          </a:prstGeom>
          <a:solidFill>
            <a:srgbClr val="FF99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6588125" y="5157788"/>
            <a:ext cx="144463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2916238" y="5229225"/>
            <a:ext cx="144462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7019925" y="5734050"/>
            <a:ext cx="1512888" cy="376238"/>
          </a:xfrm>
          <a:prstGeom prst="rect">
            <a:avLst/>
          </a:prstGeom>
          <a:solidFill>
            <a:srgbClr val="FF99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>
            <a:off x="0" y="2924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>
            <a:off x="0" y="50133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1979613" y="17732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4356100" y="17732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u=0</a:t>
            </a:r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1258888" y="198913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3851275" y="34290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u=0</a:t>
            </a:r>
          </a:p>
        </p:txBody>
      </p: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5003800" y="43656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64549" name="Line 37"/>
          <p:cNvSpPr>
            <a:spLocks noChangeShapeType="1"/>
          </p:cNvSpPr>
          <p:nvPr/>
        </p:nvSpPr>
        <p:spPr bwMode="auto">
          <a:xfrm>
            <a:off x="4283075" y="458152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2555875" y="44370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64551" name="Line 39"/>
          <p:cNvSpPr>
            <a:spLocks noChangeShapeType="1"/>
          </p:cNvSpPr>
          <p:nvPr/>
        </p:nvSpPr>
        <p:spPr bwMode="auto">
          <a:xfrm flipH="1" flipV="1">
            <a:off x="2916238" y="4581525"/>
            <a:ext cx="7921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1835150" y="53736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64553" name="Line 41"/>
          <p:cNvSpPr>
            <a:spLocks noChangeShapeType="1"/>
          </p:cNvSpPr>
          <p:nvPr/>
        </p:nvSpPr>
        <p:spPr bwMode="auto">
          <a:xfrm>
            <a:off x="1114425" y="55895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7235825" y="53006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H="1" flipV="1">
            <a:off x="7596188" y="5445125"/>
            <a:ext cx="7921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195AA1-C054-4359-9BEF-D8CB30697073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4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31" grpId="0" animBg="1"/>
      <p:bldP spid="64532" grpId="0" animBg="1"/>
      <p:bldP spid="64533" grpId="0" animBg="1"/>
      <p:bldP spid="64534" grpId="0" animBg="1"/>
      <p:bldP spid="64535" grpId="0" animBg="1"/>
      <p:bldP spid="64536" grpId="0" animBg="1"/>
      <p:bldP spid="64537" grpId="0" animBg="1"/>
      <p:bldP spid="64538" grpId="0" animBg="1"/>
      <p:bldP spid="64539" grpId="0" animBg="1"/>
      <p:bldP spid="64540" grpId="0" animBg="1"/>
      <p:bldP spid="64541" grpId="0" animBg="1"/>
      <p:bldP spid="64542" grpId="0" animBg="1"/>
      <p:bldP spid="64543" grpId="0" animBg="1"/>
      <p:bldP spid="64544" grpId="0"/>
      <p:bldP spid="64545" grpId="0"/>
      <p:bldP spid="64546" grpId="0" animBg="1"/>
      <p:bldP spid="64547" grpId="0"/>
      <p:bldP spid="64547" grpId="1"/>
      <p:bldP spid="64548" grpId="0"/>
      <p:bldP spid="64548" grpId="1"/>
      <p:bldP spid="64549" grpId="0" animBg="1"/>
      <p:bldP spid="64549" grpId="1" animBg="1"/>
      <p:bldP spid="64550" grpId="0"/>
      <p:bldP spid="64550" grpId="1"/>
      <p:bldP spid="64551" grpId="0" animBg="1"/>
      <p:bldP spid="64551" grpId="1" animBg="1"/>
      <p:bldP spid="64552" grpId="0"/>
      <p:bldP spid="64552" grpId="1"/>
      <p:bldP spid="64553" grpId="0" animBg="1"/>
      <p:bldP spid="64553" grpId="1" animBg="1"/>
      <p:bldP spid="64554" grpId="0"/>
      <p:bldP spid="64554" grpId="1"/>
      <p:bldP spid="64555" grpId="0" animBg="1"/>
      <p:bldP spid="6455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Energy in Collisions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altLang="en-US" smtClean="0"/>
              <a:t>Objective</a:t>
            </a:r>
          </a:p>
          <a:p>
            <a:r>
              <a:rPr lang="en-GB" altLang="en-US" smtClean="0"/>
              <a:t>Know what happens to energy in different types of collision.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F1A785-FA84-401B-97EE-F58DD05579D1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539750" y="260350"/>
            <a:ext cx="82804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Three types of collision: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>Elastic		No kinetic energy is lost in the collision (dropped ball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>		rebounds to original height)</a:t>
            </a:r>
            <a:br>
              <a:rPr lang="en-GB" altLang="en-US" sz="2000">
                <a:solidFill>
                  <a:prstClr val="black"/>
                </a:solidFill>
              </a:rPr>
            </a:b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>Totally inelastic	The objects stick together (railway wagons)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>Partially elastic	The objects move apart but have less kinetic energy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>		than before (cars colliding)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prstClr val="black"/>
                </a:solidFill>
              </a:rPr>
              <a:t>Reminder:	KE = ½ mv</a:t>
            </a:r>
            <a:r>
              <a:rPr lang="en-GB" altLang="en-US" sz="2000" baseline="30000">
                <a:solidFill>
                  <a:prstClr val="black"/>
                </a:solidFill>
              </a:rPr>
              <a:t>2</a:t>
            </a: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FF0000"/>
                </a:solidFill>
              </a:rPr>
              <a:t>Remember: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FF0000"/>
                </a:solidFill>
              </a:rPr>
              <a:t>Momentum is ALWAYS conserved in a collision.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FF0000"/>
                </a:solidFill>
              </a:rPr>
              <a:t>KE may be converted to other forms of energy.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0" y="3284538"/>
            <a:ext cx="38877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00B050"/>
                </a:solidFill>
              </a:rPr>
              <a:t>Where does all the KE disappear to?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45D60D-F250-4D22-BA5E-A7533C29FB92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6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6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6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0"/>
            <a:ext cx="86423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Worked example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Buzz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Lightyear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has a mass of 160kg in his space suit.  He flies straight at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Zurg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at 40ms</a:t>
            </a:r>
            <a:r>
              <a:rPr lang="en-GB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-1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. 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Zurg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is a baddie so, although he has 20kg more mass that Buzz, he can only fly at 30ms</a:t>
            </a:r>
            <a:r>
              <a:rPr lang="en-GB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-1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, and he is doing this – straight towards Buzz!  Assuming they stick together in one tousling lump, calculate: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a	the speed and direction of Buzz and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Zurg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immediately after impact;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b	the loss of kinetic energy due to the impact.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2333625"/>
            <a:ext cx="84963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Using standard notation: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m</a:t>
            </a:r>
            <a:r>
              <a:rPr lang="en-GB" baseline="-25000" dirty="0" err="1">
                <a:solidFill>
                  <a:prstClr val="black"/>
                </a:solidFill>
                <a:latin typeface="Arial" charset="0"/>
                <a:cs typeface="Arial" charset="0"/>
              </a:rPr>
              <a:t>B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= 160kg	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u</a:t>
            </a:r>
            <a:r>
              <a:rPr lang="en-GB" baseline="-25000" dirty="0" err="1">
                <a:solidFill>
                  <a:prstClr val="black"/>
                </a:solidFill>
                <a:latin typeface="Arial" charset="0"/>
                <a:cs typeface="Arial" charset="0"/>
              </a:rPr>
              <a:t>B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= 40ms</a:t>
            </a:r>
            <a:r>
              <a:rPr lang="en-GB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-1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m</a:t>
            </a:r>
            <a:r>
              <a:rPr lang="en-GB" baseline="-25000" dirty="0" err="1">
                <a:solidFill>
                  <a:prstClr val="black"/>
                </a:solidFill>
                <a:latin typeface="Arial" charset="0"/>
                <a:cs typeface="Arial" charset="0"/>
              </a:rPr>
              <a:t>Z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= 180kg	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u</a:t>
            </a:r>
            <a:r>
              <a:rPr lang="en-GB" baseline="-25000" dirty="0" err="1">
                <a:solidFill>
                  <a:prstClr val="black"/>
                </a:solidFill>
                <a:latin typeface="Arial" charset="0"/>
                <a:cs typeface="Arial" charset="0"/>
              </a:rPr>
              <a:t>Z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= - 30ms</a:t>
            </a:r>
            <a:r>
              <a:rPr lang="en-GB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-1</a:t>
            </a: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a	Initial momentum = (160 x 40) - (180 x 30)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		    = 1000kgms</a:t>
            </a:r>
            <a:r>
              <a:rPr lang="en-GB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-1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indent="263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Final momentum = (160 + 180) v</a:t>
            </a:r>
          </a:p>
          <a:p>
            <a:pPr indent="263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Using principle of conservation of momentum:</a:t>
            </a:r>
          </a:p>
          <a:p>
            <a:pPr indent="263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1000 = 340v</a:t>
            </a:r>
          </a:p>
          <a:p>
            <a:pPr indent="263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v = 2.94ms</a:t>
            </a:r>
            <a:r>
              <a:rPr lang="en-GB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-1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in the direction in which Buzz was initially travelling.</a:t>
            </a:r>
          </a:p>
          <a:p>
            <a:pPr indent="26352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b	KE before impact = (0.5 x 160 x 40 x 40) + (0.5 x 180 x -30 x -30)</a:t>
            </a: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			    = 209kJ</a:t>
            </a: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	KE after impact = (0.5 x 340 x 2.94 x 2.94)</a:t>
            </a: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			 = 1.5kJ</a:t>
            </a: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	Loss of KE = 207.5kJ</a:t>
            </a: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35600" y="2205038"/>
            <a:ext cx="370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7030A0"/>
                </a:solidFill>
              </a:rPr>
              <a:t>P15 – qu3, 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7030A0"/>
                </a:solidFill>
              </a:rPr>
              <a:t>P20 – qu2, 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7030A0"/>
                </a:solidFill>
              </a:rPr>
              <a:t>P21 – qu5, 8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A630CA-B770-4776-A172-FCF893751315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Momentum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Symbol for momentum is p.</a:t>
            </a:r>
          </a:p>
          <a:p>
            <a:pPr eaLnBrk="1" hangingPunct="1"/>
            <a:r>
              <a:rPr lang="en-GB" altLang="en-US" smtClean="0"/>
              <a:t>p = mv</a:t>
            </a:r>
          </a:p>
          <a:p>
            <a:pPr eaLnBrk="1" hangingPunct="1"/>
            <a:r>
              <a:rPr lang="en-GB" altLang="en-US" smtClean="0"/>
              <a:t>Unit:   kg m s</a:t>
            </a:r>
            <a:r>
              <a:rPr lang="en-GB" altLang="en-US" baseline="30000" smtClean="0"/>
              <a:t>-1</a:t>
            </a:r>
            <a:endParaRPr lang="en-GB" altLang="en-US" smtClean="0"/>
          </a:p>
          <a:p>
            <a:pPr eaLnBrk="1" hangingPunct="1"/>
            <a:r>
              <a:rPr lang="en-GB" altLang="en-US" smtClean="0"/>
              <a:t>Vector 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85F720-9216-4177-B6B8-42E329F1CC82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208962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Example 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A cow of mass 640kg charges after a man at 7m 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 to steal his crisps.  What is the momentum of the cow?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4800" b="1">
                <a:solidFill>
                  <a:srgbClr val="FF0000"/>
                </a:solidFill>
              </a:rPr>
              <a:t>Set it out clearly</a:t>
            </a:r>
            <a:endParaRPr lang="en-GB" altLang="en-US" sz="4800" b="1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Using standard notation: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m = 640kg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v  = 7m 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p = mv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   = 640 x 7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   = 4 480 kg m 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F6964F-902C-4EC8-B91F-F56FFE3B3219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3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50825" y="0"/>
            <a:ext cx="82804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Example 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Highly-trained assassin hamsters in the Amazon rainforest can run at a top speed of 62.22 m s</a:t>
            </a:r>
            <a:r>
              <a:rPr lang="en-GB" altLang="en-US" baseline="30000">
                <a:solidFill>
                  <a:prstClr val="black"/>
                </a:solidFill>
              </a:rPr>
              <a:t>-1 </a:t>
            </a:r>
            <a:r>
              <a:rPr lang="en-GB" altLang="en-US">
                <a:solidFill>
                  <a:prstClr val="black"/>
                </a:solidFill>
              </a:rPr>
              <a:t>(140 mph).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One such hamster has a momentum of 156 kg m 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.  What is the mass of the hamster?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Using standard notation: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v = 62.22 m 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p = 156 kg m 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p = mv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m = p / v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    = 156 / 62.22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    = 2.5 kg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One hefty hamster.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211638" y="3573463"/>
            <a:ext cx="3095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800080"/>
                </a:solidFill>
              </a:rPr>
              <a:t>Now turn to p7 and do questions 1, 2a, 3a, 4b 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F8767B-374C-4BB0-B920-A917C23BF0D8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2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2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6084888" y="1700213"/>
            <a:ext cx="215900" cy="108108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530975" y="2249488"/>
            <a:ext cx="857250" cy="1916112"/>
          </a:xfrm>
          <a:custGeom>
            <a:avLst/>
            <a:gdLst>
              <a:gd name="connsiteX0" fmla="*/ 0 w 856342"/>
              <a:gd name="connsiteY0" fmla="*/ 0 h 1915886"/>
              <a:gd name="connsiteX1" fmla="*/ 624114 w 856342"/>
              <a:gd name="connsiteY1" fmla="*/ 435429 h 1915886"/>
              <a:gd name="connsiteX2" fmla="*/ 856342 w 856342"/>
              <a:gd name="connsiteY2" fmla="*/ 1915886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342" h="1915886">
                <a:moveTo>
                  <a:pt x="0" y="0"/>
                </a:moveTo>
                <a:cubicBezTo>
                  <a:pt x="240695" y="58057"/>
                  <a:pt x="481390" y="116115"/>
                  <a:pt x="624114" y="435429"/>
                </a:cubicBezTo>
                <a:cubicBezTo>
                  <a:pt x="766838" y="754743"/>
                  <a:pt x="811590" y="1335314"/>
                  <a:pt x="856342" y="1915886"/>
                </a:cubicBezTo>
              </a:path>
            </a:pathLst>
          </a:custGeom>
          <a:ln w="1905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6227763" y="4149725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0000"/>
                </a:solidFill>
              </a:rPr>
              <a:t>Pay attention to this bit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2A1167-C567-4FBD-A3B4-132E720061BE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0"/>
            <a:ext cx="8208963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>
                <a:solidFill>
                  <a:prstClr val="black"/>
                </a:solidFill>
              </a:rPr>
              <a:t>How do we end up with F = ma 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</a:rPr>
              <a:t>N2 says that the rate of change of momentum is proportional to the force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u="sng">
                <a:solidFill>
                  <a:prstClr val="black"/>
                </a:solidFill>
              </a:rPr>
              <a:t>OR</a:t>
            </a:r>
            <a:r>
              <a:rPr lang="en-GB" altLang="en-US" sz="1600">
                <a:solidFill>
                  <a:prstClr val="black"/>
                </a:solidFill>
              </a:rPr>
              <a:t>  force is proportional to the change of momentum per second.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600" b="1" u="sng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</a:rPr>
              <a:t>So, consider an object of mass, m, with a force, F, on it.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</a:rPr>
              <a:t>It will accelerate from velocity u to velocity v.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</a:rPr>
              <a:t>Initial momentum = mu.  Final momentum = mv.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\"/>
            </a:pPr>
            <a:r>
              <a:rPr lang="el-GR" altLang="en-US" sz="1600">
                <a:solidFill>
                  <a:prstClr val="black"/>
                </a:solidFill>
                <a:sym typeface="Symbol" pitchFamily="18" charset="2"/>
              </a:rPr>
              <a:t>Δ</a:t>
            </a:r>
            <a:r>
              <a:rPr lang="en-GB" altLang="en-US" sz="1600">
                <a:solidFill>
                  <a:prstClr val="black"/>
                </a:solidFill>
                <a:sym typeface="Symbol" pitchFamily="18" charset="2"/>
              </a:rPr>
              <a:t>p = mv – mu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600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  <a:sym typeface="Symbol" pitchFamily="18" charset="2"/>
              </a:rPr>
              <a:t>According to N2, F is proportional to </a:t>
            </a:r>
            <a:r>
              <a:rPr lang="el-GR" altLang="en-US" sz="1600">
                <a:solidFill>
                  <a:prstClr val="black"/>
                </a:solidFill>
                <a:sym typeface="Symbol" pitchFamily="18" charset="2"/>
              </a:rPr>
              <a:t>Δ</a:t>
            </a:r>
            <a:r>
              <a:rPr lang="en-GB" altLang="en-US" sz="1600">
                <a:solidFill>
                  <a:prstClr val="black"/>
                </a:solidFill>
                <a:sym typeface="Symbol" pitchFamily="18" charset="2"/>
              </a:rPr>
              <a:t>p per second.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\"/>
            </a:pPr>
            <a:r>
              <a:rPr lang="en-GB" altLang="en-US">
                <a:solidFill>
                  <a:prstClr val="black"/>
                </a:solidFill>
                <a:sym typeface="Symbol" pitchFamily="18" charset="2"/>
              </a:rPr>
              <a:t> F  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sym typeface="Symbol" pitchFamily="18" charset="2"/>
              </a:rPr>
              <a:t>         		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sym typeface="Symbol" pitchFamily="18" charset="2"/>
              </a:rPr>
              <a:t>         				BUT a = (v-u) / 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sym typeface="Symbol" pitchFamily="18" charset="2"/>
              </a:rPr>
              <a:t> F   ma	</a:t>
            </a:r>
            <a:r>
              <a:rPr lang="en-GB" altLang="en-US" b="1" u="sng">
                <a:solidFill>
                  <a:prstClr val="black"/>
                </a:solidFill>
                <a:sym typeface="Symbol" pitchFamily="18" charset="2"/>
              </a:rPr>
              <a:t>OR</a:t>
            </a:r>
            <a:r>
              <a:rPr lang="en-GB" altLang="en-US">
                <a:solidFill>
                  <a:prstClr val="black"/>
                </a:solidFill>
                <a:sym typeface="Symbol" pitchFamily="18" charset="2"/>
              </a:rPr>
              <a:t>     F = kma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  <a:sym typeface="Symbol" pitchFamily="18" charset="2"/>
              </a:rPr>
              <a:t>If we define the newton as the force required to accelerate 1 kg by 1 m s</a:t>
            </a:r>
            <a:r>
              <a:rPr lang="en-GB" altLang="en-US" sz="1600" baseline="30000">
                <a:solidFill>
                  <a:prstClr val="black"/>
                </a:solidFill>
                <a:sym typeface="Symbol" pitchFamily="18" charset="2"/>
              </a:rPr>
              <a:t>-2</a:t>
            </a:r>
            <a:r>
              <a:rPr lang="en-GB" altLang="en-US" sz="1600">
                <a:solidFill>
                  <a:prstClr val="black"/>
                </a:solidFill>
                <a:sym typeface="Symbol" pitchFamily="18" charset="2"/>
              </a:rPr>
              <a:t>, we get: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600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prstClr val="black"/>
                </a:solidFill>
                <a:sym typeface="Symbol" pitchFamily="18" charset="2"/>
              </a:rPr>
              <a:t>    F = ma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76375" y="32131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9250" y="285273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6375" y="31416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time taken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47813" y="40767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9250" y="371633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mv - mu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63713" y="400526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92275" y="4581525"/>
            <a:ext cx="115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m (v – u)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79613" y="4797425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63713" y="4868863"/>
            <a:ext cx="93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CBADF7-A0D7-43E8-8365-CF1324E8538E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9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Using Newton’s Second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794750" cy="45259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altLang="en-US" sz="2400" smtClean="0"/>
              <a:t>You would generally give Newton’s second law as:</a:t>
            </a:r>
          </a:p>
          <a:p>
            <a:pPr eaLnBrk="1" hangingPunct="1">
              <a:buFont typeface="Arial" pitchFamily="34" charset="0"/>
              <a:buNone/>
            </a:pPr>
            <a:endParaRPr lang="en-GB" altLang="en-US" sz="2400" smtClean="0"/>
          </a:p>
          <a:p>
            <a:pPr eaLnBrk="1" hangingPunct="1">
              <a:buFont typeface="Arial" pitchFamily="34" charset="0"/>
              <a:buNone/>
            </a:pPr>
            <a:r>
              <a:rPr lang="en-GB" altLang="en-US" sz="2400" smtClean="0"/>
              <a:t>F = </a:t>
            </a:r>
          </a:p>
          <a:p>
            <a:pPr eaLnBrk="1" hangingPunct="1">
              <a:buFont typeface="Arial" pitchFamily="34" charset="0"/>
              <a:buNone/>
            </a:pPr>
            <a:endParaRPr lang="en-GB" altLang="en-US" sz="2400" smtClean="0"/>
          </a:p>
          <a:p>
            <a:pPr eaLnBrk="1" hangingPunct="1">
              <a:buFont typeface="Arial" pitchFamily="34" charset="0"/>
              <a:buNone/>
            </a:pPr>
            <a:endParaRPr lang="en-GB" altLang="en-US" sz="2400" smtClean="0"/>
          </a:p>
          <a:p>
            <a:pPr eaLnBrk="1" hangingPunct="1">
              <a:buFont typeface="Arial" pitchFamily="34" charset="0"/>
              <a:buNone/>
            </a:pPr>
            <a:r>
              <a:rPr lang="en-GB" altLang="en-US" sz="2400" b="1" u="sng" smtClean="0"/>
              <a:t>If mass remains constant:</a:t>
            </a:r>
            <a:r>
              <a:rPr lang="en-GB" altLang="en-US" sz="2400" smtClean="0"/>
              <a:t>	F =		OR   F = ma</a:t>
            </a:r>
          </a:p>
          <a:p>
            <a:pPr eaLnBrk="1" hangingPunct="1">
              <a:buFont typeface="Arial" pitchFamily="34" charset="0"/>
              <a:buNone/>
            </a:pPr>
            <a:endParaRPr lang="en-GB" altLang="en-US" sz="2400" smtClean="0"/>
          </a:p>
          <a:p>
            <a:pPr eaLnBrk="1" hangingPunct="1">
              <a:buFont typeface="Arial" pitchFamily="34" charset="0"/>
              <a:buNone/>
            </a:pPr>
            <a:r>
              <a:rPr lang="en-GB" altLang="en-US" sz="2400" b="1" u="sng" smtClean="0"/>
              <a:t>If mass is changing:</a:t>
            </a:r>
            <a:r>
              <a:rPr lang="en-GB" altLang="en-US" sz="2400" smtClean="0"/>
              <a:t>		F =		</a:t>
            </a:r>
            <a:r>
              <a:rPr lang="en-GB" altLang="en-US" sz="2000" smtClean="0"/>
              <a:t>where </a:t>
            </a:r>
            <a:r>
              <a:rPr lang="el-GR" altLang="en-US" sz="2000" smtClean="0"/>
              <a:t>Δ</a:t>
            </a:r>
            <a:r>
              <a:rPr lang="en-GB" altLang="en-US" sz="2000" smtClean="0"/>
              <a:t>m / </a:t>
            </a:r>
            <a:r>
              <a:rPr lang="el-GR" altLang="en-US" sz="2000" smtClean="0"/>
              <a:t>Δ</a:t>
            </a:r>
            <a:r>
              <a:rPr lang="en-GB" altLang="en-US" sz="2000" smtClean="0"/>
              <a:t>t is the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2000" smtClean="0"/>
              <a:t>							mass change per second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971550" y="2349500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 (mv)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258888" y="2708275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42988" y="2708275"/>
            <a:ext cx="68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43438" y="3644900"/>
            <a:ext cx="936625" cy="730250"/>
            <a:chOff x="4644008" y="3645024"/>
            <a:chExt cx="936104" cy="729372"/>
          </a:xfrm>
        </p:grpSpPr>
        <p:sp>
          <p:nvSpPr>
            <p:cNvPr id="11277" name="TextBox 8"/>
            <p:cNvSpPr txBox="1">
              <a:spLocks noChangeArrowheads="1"/>
            </p:cNvSpPr>
            <p:nvPr/>
          </p:nvSpPr>
          <p:spPr bwMode="auto">
            <a:xfrm>
              <a:off x="4644008" y="3645024"/>
              <a:ext cx="936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m </a:t>
              </a:r>
              <a:r>
                <a:rPr lang="el-GR" altLang="en-US">
                  <a:solidFill>
                    <a:prstClr val="black"/>
                  </a:solidFill>
                </a:rPr>
                <a:t>Δ</a:t>
              </a:r>
              <a:r>
                <a:rPr lang="en-GB" altLang="en-US">
                  <a:solidFill>
                    <a:prstClr val="black"/>
                  </a:solidFill>
                </a:rPr>
                <a:t>v</a:t>
              </a:r>
            </a:p>
          </p:txBody>
        </p:sp>
        <p:sp>
          <p:nvSpPr>
            <p:cNvPr id="11278" name="TextBox 9"/>
            <p:cNvSpPr txBox="1">
              <a:spLocks noChangeArrowheads="1"/>
            </p:cNvSpPr>
            <p:nvPr/>
          </p:nvSpPr>
          <p:spPr bwMode="auto">
            <a:xfrm>
              <a:off x="4788024" y="4005064"/>
              <a:ext cx="7920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>
                  <a:solidFill>
                    <a:prstClr val="black"/>
                  </a:solidFill>
                </a:rPr>
                <a:t>Δ</a:t>
              </a:r>
              <a:r>
                <a:rPr lang="en-GB" altLang="en-US">
                  <a:solidFill>
                    <a:prstClr val="black"/>
                  </a:solidFill>
                </a:rPr>
                <a:t>t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644008" y="4076305"/>
              <a:ext cx="6473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43438" y="4508500"/>
            <a:ext cx="936625" cy="730250"/>
            <a:chOff x="4644008" y="4509120"/>
            <a:chExt cx="936104" cy="729372"/>
          </a:xfrm>
        </p:grpSpPr>
        <p:sp>
          <p:nvSpPr>
            <p:cNvPr id="11274" name="TextBox 12"/>
            <p:cNvSpPr txBox="1">
              <a:spLocks noChangeArrowheads="1"/>
            </p:cNvSpPr>
            <p:nvPr/>
          </p:nvSpPr>
          <p:spPr bwMode="auto">
            <a:xfrm>
              <a:off x="4644008" y="4509120"/>
              <a:ext cx="936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prstClr val="black"/>
                  </a:solidFill>
                </a:rPr>
                <a:t>v </a:t>
              </a:r>
              <a:r>
                <a:rPr lang="el-GR" altLang="en-US">
                  <a:solidFill>
                    <a:prstClr val="black"/>
                  </a:solidFill>
                </a:rPr>
                <a:t>Δ</a:t>
              </a:r>
              <a:r>
                <a:rPr lang="en-GB" altLang="en-US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1275" name="TextBox 13"/>
            <p:cNvSpPr txBox="1">
              <a:spLocks noChangeArrowheads="1"/>
            </p:cNvSpPr>
            <p:nvPr/>
          </p:nvSpPr>
          <p:spPr bwMode="auto">
            <a:xfrm>
              <a:off x="4788024" y="4869160"/>
              <a:ext cx="7920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l-GR" altLang="en-US">
                  <a:solidFill>
                    <a:prstClr val="black"/>
                  </a:solidFill>
                </a:rPr>
                <a:t>Δ</a:t>
              </a:r>
              <a:r>
                <a:rPr lang="en-GB" altLang="en-US">
                  <a:solidFill>
                    <a:prstClr val="black"/>
                  </a:solidFill>
                </a:rPr>
                <a:t>t</a:t>
              </a:r>
            </a:p>
          </p:txBody>
        </p:sp>
        <p:cxnSp>
          <p:nvCxnSpPr>
            <p:cNvPr id="16" name="Straight Connector 15"/>
            <p:cNvCxnSpPr>
              <a:endCxn id="11275" idx="0"/>
            </p:cNvCxnSpPr>
            <p:nvPr/>
          </p:nvCxnSpPr>
          <p:spPr>
            <a:xfrm>
              <a:off x="4715405" y="4869050"/>
              <a:ext cx="4680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102888-05D8-42E1-9FD9-3D8348C1CE74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852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prstClr val="black"/>
                </a:solidFill>
              </a:rPr>
              <a:t>Worked example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Our 2.5kg psychopathic hamster Amazonian assassin.  He is cruising along at 60 m 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 when he approaches his victim.  He uses his super fur-brakes to apply a braking force of 12N.  How long does it take until the hamster has stopped?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Using standard notation: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m = 2.5kg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v = 60 m 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F = 12N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Newton 2: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F = m </a:t>
            </a: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v / </a:t>
            </a: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t = m </a:t>
            </a:r>
            <a:r>
              <a:rPr lang="el-GR" altLang="en-US">
                <a:solidFill>
                  <a:prstClr val="black"/>
                </a:solidFill>
              </a:rPr>
              <a:t>Δ</a:t>
            </a:r>
            <a:r>
              <a:rPr lang="en-GB" altLang="en-US">
                <a:solidFill>
                  <a:prstClr val="black"/>
                </a:solidFill>
              </a:rPr>
              <a:t>v / F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     = 2.5 x 60 / 12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     = 12.5s</a:t>
            </a:r>
            <a:endParaRPr lang="el-GR" alt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09D20D-2AB7-4A3B-9B0F-1C823C99D4B5}" type="datetime4">
              <a:rPr lang="en-GB">
                <a:solidFill>
                  <a:prstClr val="black"/>
                </a:solidFill>
              </a:rPr>
              <a:pPr>
                <a:defRPr/>
              </a:pPr>
              <a:t>25 April 2016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On-screen Show (4:3)</PresentationFormat>
  <Paragraphs>332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Momentum</vt:lpstr>
      <vt:lpstr>Newton’s Laws of Motion</vt:lpstr>
      <vt:lpstr>Momentum</vt:lpstr>
      <vt:lpstr>PowerPoint Presentation</vt:lpstr>
      <vt:lpstr>PowerPoint Presentation</vt:lpstr>
      <vt:lpstr>PowerPoint Presentation</vt:lpstr>
      <vt:lpstr>PowerPoint Presentation</vt:lpstr>
      <vt:lpstr>Using Newton’s Second Law</vt:lpstr>
      <vt:lpstr>PowerPoint Presentation</vt:lpstr>
      <vt:lpstr>PowerPoint Presentation</vt:lpstr>
      <vt:lpstr>Impulse and Impact Forces</vt:lpstr>
      <vt:lpstr>PowerPoint Presentation</vt:lpstr>
      <vt:lpstr>PowerPoint Presentation</vt:lpstr>
      <vt:lpstr>PowerPoint Presentation</vt:lpstr>
      <vt:lpstr>Force-time graphs</vt:lpstr>
      <vt:lpstr>Impact Forces</vt:lpstr>
      <vt:lpstr>PowerPoint Presentation</vt:lpstr>
      <vt:lpstr>PowerPoint Presentation</vt:lpstr>
      <vt:lpstr>Collisions and Explosions</vt:lpstr>
      <vt:lpstr>Conservation of Momentum  </vt:lpstr>
      <vt:lpstr>PowerPoint Presentation</vt:lpstr>
      <vt:lpstr>Conservation of Momentum</vt:lpstr>
      <vt:lpstr>PowerPoint Presentation</vt:lpstr>
      <vt:lpstr>Energy in Collisions</vt:lpstr>
      <vt:lpstr>PowerPoint Presentation</vt:lpstr>
      <vt:lpstr>PowerPoint Presentation</vt:lpstr>
    </vt:vector>
  </TitlesOfParts>
  <Company>The City of London of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</dc:title>
  <dc:creator>Joshua Duddy</dc:creator>
  <cp:lastModifiedBy>Joshua Duddy</cp:lastModifiedBy>
  <cp:revision>1</cp:revision>
  <dcterms:created xsi:type="dcterms:W3CDTF">2016-04-25T15:51:12Z</dcterms:created>
  <dcterms:modified xsi:type="dcterms:W3CDTF">2016-04-25T15:52:04Z</dcterms:modified>
</cp:coreProperties>
</file>