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75" r:id="rId5"/>
    <p:sldId id="269" r:id="rId6"/>
    <p:sldId id="261" r:id="rId7"/>
    <p:sldId id="270" r:id="rId8"/>
    <p:sldId id="271" r:id="rId9"/>
    <p:sldId id="276" r:id="rId10"/>
    <p:sldId id="266" r:id="rId11"/>
    <p:sldId id="262" r:id="rId12"/>
    <p:sldId id="263" r:id="rId13"/>
    <p:sldId id="274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5A8CF-11DB-4635-AC36-1E7F00B410D0}" type="datetimeFigureOut">
              <a:rPr lang="en-GB" smtClean="0"/>
              <a:t>26/05/2016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60F58-BC3B-4EAE-A1E9-06280DD29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37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33AAF0-3080-41E4-84A0-E17065336420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EFFDF3-EC07-43E6-8998-9FA9FD432D3D}" type="slidenum">
              <a:rPr lang="en-GB" altLang="en-US" smtClean="0"/>
              <a:pPr eaLnBrk="1" hangingPunct="1"/>
              <a:t>3</a:t>
            </a:fld>
            <a:endParaRPr lang="en-GB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6FC388-F71A-456E-918C-A68E2F29B688}" type="slidenum">
              <a:rPr lang="en-GB" altLang="en-US" smtClean="0"/>
              <a:pPr eaLnBrk="1" hangingPunct="1"/>
              <a:t>5</a:t>
            </a:fld>
            <a:endParaRPr lang="en-GB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339B2A-4036-4019-80E3-7B5771B5DA44}" type="slidenum">
              <a:rPr lang="en-GB" altLang="en-US" smtClean="0"/>
              <a:pPr eaLnBrk="1" hangingPunct="1"/>
              <a:t>6</a:t>
            </a:fld>
            <a:endParaRPr lang="en-GB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1A9EF1-5C84-47E6-8452-433429136C36}" type="slidenum">
              <a:rPr lang="en-GB" altLang="en-US" smtClean="0"/>
              <a:pPr eaLnBrk="1" hangingPunct="1"/>
              <a:t>7</a:t>
            </a:fld>
            <a:endParaRPr lang="en-GB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EA4B34-1BCE-4057-B76F-BDB79F5C078F}" type="slidenum">
              <a:rPr lang="en-GB" altLang="en-US" smtClean="0"/>
              <a:pPr eaLnBrk="1" hangingPunct="1"/>
              <a:t>8</a:t>
            </a:fld>
            <a:endParaRPr lang="en-GB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2DA992-6FE0-4985-ADCA-666747FE7947}" type="slidenum">
              <a:rPr lang="en-GB" altLang="en-US" smtClean="0"/>
              <a:pPr eaLnBrk="1" hangingPunct="1"/>
              <a:t>11</a:t>
            </a:fld>
            <a:endParaRPr lang="en-GB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E0E60-9C62-4DEC-8277-04AE7CA968CE}" type="slidenum">
              <a:rPr lang="en-GB" altLang="en-US" smtClean="0"/>
              <a:pPr eaLnBrk="1" hangingPunct="1"/>
              <a:t>12</a:t>
            </a:fld>
            <a:endParaRPr lang="en-GB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6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5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2EC8C-617C-47EE-B753-C23736E850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45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779CC-B002-43E0-BB40-BBC8C501F7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58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4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0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3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8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5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3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3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3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DC94-B61F-427F-9D02-81F9A03161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26/05/2016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AD5E3-E43C-4A68-9813-F0D14292B65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LO: To understand Resistivity and Superconductivity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365126"/>
            <a:ext cx="9144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Key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Words:</a:t>
            </a:r>
            <a:r>
              <a:rPr lang="en-GB" baseline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Resistor, Ohm, Resistivity, Superconductor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3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gnetic_resonance_imag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n.wikipedia.org/wiki/LH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VyOtIsnG71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key&amp;source=images&amp;cd=&amp;cad=rja&amp;uact=8&amp;docid=WOR_Wm9N0CiZ2M&amp;tbnid=oBLysk1dXahDVM:&amp;ved=0CAcQjRw&amp;url=http://pngimg.com/img/objects/key&amp;ei=vQk0VLe9MI31aOvUgtgM&amp;bvm=bv.76943099,d.d2s&amp;psig=AFQjCNEZvQaBmENsvLiL617iJv1UKbLqKA&amp;ust=1412782904562327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ulations/sims.php?sim=Resistance_in_a_Wi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http://www.ktaggart.com/physics/Simulations/EJS/ResistanceWir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sistivi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sistivi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C31813-D645-4F9D-BFD2-65F377D5AD62}" type="datetime4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 May 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5263769"/>
            <a:ext cx="7886700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 smtClean="0"/>
              <a:t>Objective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41251"/>
              </p:ext>
            </p:extLst>
          </p:nvPr>
        </p:nvGraphicFramePr>
        <p:xfrm>
          <a:off x="0" y="764704"/>
          <a:ext cx="9144000" cy="82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1236"/>
                <a:gridCol w="4618182"/>
                <a:gridCol w="2484582"/>
              </a:tblGrid>
              <a:tr h="822325">
                <a:tc>
                  <a:txBody>
                    <a:bodyPr/>
                    <a:lstStyle/>
                    <a:p>
                      <a:r>
                        <a:rPr lang="en-GB" sz="1800" b="1" u="sng" dirty="0" smtClean="0">
                          <a:latin typeface="Comic Sans MS" panose="030F0702030302020204" pitchFamily="66" charset="0"/>
                        </a:rPr>
                        <a:t>CW</a:t>
                      </a:r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anose="030F0702030302020204" pitchFamily="66" charset="0"/>
                        </a:rPr>
                        <a:t>Resistivity</a:t>
                      </a:r>
                      <a:endParaRPr lang="en-GB" sz="24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  <a:tc>
                  <a:txBody>
                    <a:bodyPr/>
                    <a:lstStyle/>
                    <a:p>
                      <a:pPr algn="r"/>
                      <a:fld id="{23DC5882-FF6C-467E-8072-EFA141FB0D08}" type="datetime1">
                        <a:rPr lang="en-GB" sz="1800" b="1" u="sng" smtClean="0">
                          <a:latin typeface="Comic Sans MS" panose="030F0702030302020204" pitchFamily="66" charset="0"/>
                        </a:rPr>
                        <a:t>26/05/2016</a:t>
                      </a:fld>
                      <a:endParaRPr lang="en-GB" sz="1800" b="1" u="sng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570" marB="45570"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494123"/>
              </p:ext>
            </p:extLst>
          </p:nvPr>
        </p:nvGraphicFramePr>
        <p:xfrm>
          <a:off x="296846" y="5045933"/>
          <a:ext cx="8785225" cy="165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057"/>
                <a:gridCol w="7852168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From</a:t>
                      </a:r>
                      <a:r>
                        <a:rPr lang="en-GB" sz="1600" baseline="0" dirty="0" smtClean="0">
                          <a:latin typeface="Comic Sans MS" panose="030F0702030302020204" pitchFamily="66" charset="0"/>
                        </a:rPr>
                        <a:t> my learning today I will be able to: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572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Key: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omic Sans MS" pitchFamily="66" charset="0"/>
                        </a:rPr>
                        <a:t>Describe what factors effect Resistance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D/C</a:t>
                      </a:r>
                      <a:endParaRPr lang="en-GB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rgbClr val="92D050"/>
                    </a:solidFill>
                  </a:tcPr>
                </a:tc>
              </a:tr>
              <a:tr h="52916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Boost: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Comic Sans MS" pitchFamily="66" charset="0"/>
                        </a:rPr>
                        <a:t>Explain what Superconductivity is and suggest</a:t>
                      </a:r>
                      <a:r>
                        <a:rPr lang="en-GB" sz="1600" baseline="0" dirty="0" smtClean="0">
                          <a:latin typeface="Comic Sans MS" pitchFamily="66" charset="0"/>
                        </a:rPr>
                        <a:t> its applications C/B</a:t>
                      </a:r>
                      <a:endParaRPr lang="en-GB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rgbClr val="FFC000"/>
                    </a:solidFill>
                  </a:tcPr>
                </a:tc>
              </a:tr>
              <a:tr h="140456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Aspire:</a:t>
                      </a:r>
                      <a:endParaRPr lang="en-GB" sz="1600" b="1" dirty="0">
                        <a:latin typeface="Comic Sans MS" panose="030F0702030302020204" pitchFamily="66" charset="0"/>
                      </a:endParaRPr>
                    </a:p>
                  </a:txBody>
                  <a:tcPr marL="91443" marR="91443" marT="45717" marB="4571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itchFamily="66" charset="0"/>
                        </a:rPr>
                        <a:t>Apply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understanding to graphically workout resistivity  B/A</a:t>
                      </a:r>
                      <a:endParaRPr lang="en-US" sz="1600" dirty="0" smtClean="0">
                        <a:latin typeface="Comic Sans MS" pitchFamily="66" charset="0"/>
                      </a:endParaRPr>
                    </a:p>
                  </a:txBody>
                  <a:tcPr marL="91443" marR="91443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www.toonpool.com/user/1087/files/tibet_resistance_movement_210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23927" y="1772816"/>
            <a:ext cx="5040685" cy="3384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en-US" sz="3200" dirty="0" smtClean="0">
                <a:solidFill>
                  <a:schemeClr val="accent6"/>
                </a:solidFill>
              </a:rPr>
              <a:t>What factors effect resistance?</a:t>
            </a:r>
          </a:p>
          <a:p>
            <a:pPr marL="0" indent="0" algn="ctr">
              <a:buNone/>
            </a:pPr>
            <a:endParaRPr lang="en-GB" altLang="en-US" sz="3200" dirty="0" smtClean="0"/>
          </a:p>
          <a:p>
            <a:pPr marL="0" indent="0" algn="ctr">
              <a:buNone/>
            </a:pPr>
            <a:r>
              <a:rPr lang="en-GB" altLang="en-US" sz="3200" dirty="0" smtClean="0">
                <a:solidFill>
                  <a:srgbClr val="FF0000"/>
                </a:solidFill>
              </a:rPr>
              <a:t>Explain how?</a:t>
            </a:r>
            <a:endParaRPr lang="en-GB" alt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79512" y="1599728"/>
            <a:ext cx="87264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b="1" dirty="0"/>
              <a:t>Requirements</a:t>
            </a:r>
            <a:endParaRPr lang="en-GB" altLang="en-US" sz="2400" dirty="0"/>
          </a:p>
          <a:p>
            <a:pPr>
              <a:spcBef>
                <a:spcPct val="0"/>
              </a:spcBef>
            </a:pPr>
            <a:r>
              <a:rPr lang="en-GB" altLang="en-US" sz="2400" dirty="0"/>
              <a:t>constantan wire of diameter 0.27 mm or 0.56 mm, power supply, 0–12 V dc, 2 digital </a:t>
            </a:r>
            <a:r>
              <a:rPr lang="en-GB" altLang="en-US" sz="2400" dirty="0" err="1"/>
              <a:t>multimeters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micrometer</a:t>
            </a:r>
            <a:r>
              <a:rPr lang="en-GB" altLang="en-US" sz="2400" dirty="0"/>
              <a:t> screw gauge, 4 mm leads.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2765550" y="764704"/>
            <a:ext cx="35974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Measuring resistivity</a:t>
            </a:r>
          </a:p>
          <a:p>
            <a:pPr algn="ctr">
              <a:spcBef>
                <a:spcPct val="0"/>
              </a:spcBef>
            </a:pPr>
            <a:r>
              <a:rPr lang="en-GB" altLang="en-US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Graphical method </a:t>
            </a:r>
            <a:endParaRPr lang="en-US" altLang="en-US" sz="2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40831" y="4434588"/>
            <a:ext cx="1246188" cy="892175"/>
            <a:chOff x="1767012" y="2758604"/>
            <a:chExt cx="1246188" cy="892175"/>
          </a:xfrm>
        </p:grpSpPr>
        <p:sp>
          <p:nvSpPr>
            <p:cNvPr id="115716" name="Rectangle 4"/>
            <p:cNvSpPr>
              <a:spLocks noChangeArrowheads="1"/>
            </p:cNvSpPr>
            <p:nvPr/>
          </p:nvSpPr>
          <p:spPr bwMode="auto">
            <a:xfrm>
              <a:off x="1767012" y="2911004"/>
              <a:ext cx="6223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2400"/>
                <a:t>R =</a:t>
              </a:r>
            </a:p>
          </p:txBody>
        </p:sp>
        <p:sp>
          <p:nvSpPr>
            <p:cNvPr id="115718" name="Rectangle 6"/>
            <p:cNvSpPr>
              <a:spLocks noChangeArrowheads="1"/>
            </p:cNvSpPr>
            <p:nvPr/>
          </p:nvSpPr>
          <p:spPr bwMode="auto">
            <a:xfrm>
              <a:off x="2463925" y="3193579"/>
              <a:ext cx="406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altLang="en-US" sz="2400" dirty="0"/>
                <a:t>A</a:t>
              </a:r>
              <a:endParaRPr lang="en-US" altLang="en-US" sz="2400" dirty="0"/>
            </a:p>
          </p:txBody>
        </p:sp>
        <p:sp>
          <p:nvSpPr>
            <p:cNvPr id="115719" name="Rectangle 7"/>
            <p:cNvSpPr>
              <a:spLocks noChangeArrowheads="1"/>
            </p:cNvSpPr>
            <p:nvPr/>
          </p:nvSpPr>
          <p:spPr bwMode="auto">
            <a:xfrm>
              <a:off x="2494087" y="2758604"/>
              <a:ext cx="5191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2400" dirty="0"/>
                <a:t>ρ</a:t>
              </a:r>
              <a:r>
                <a:rPr lang="en-GB" altLang="en-US" sz="2400" dirty="0"/>
                <a:t> l</a:t>
              </a:r>
              <a:endParaRPr lang="en-US" altLang="en-US" sz="2400" dirty="0"/>
            </a:p>
          </p:txBody>
        </p:sp>
        <p:sp>
          <p:nvSpPr>
            <p:cNvPr id="115720" name="Line 8"/>
            <p:cNvSpPr>
              <a:spLocks noChangeShapeType="1"/>
            </p:cNvSpPr>
            <p:nvPr/>
          </p:nvSpPr>
          <p:spPr bwMode="auto">
            <a:xfrm>
              <a:off x="2508375" y="3193579"/>
              <a:ext cx="479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15729" name="Freeform 17"/>
          <p:cNvSpPr>
            <a:spLocks/>
          </p:cNvSpPr>
          <p:nvPr/>
        </p:nvSpPr>
        <p:spPr bwMode="auto">
          <a:xfrm>
            <a:off x="4835661" y="3437638"/>
            <a:ext cx="3162300" cy="2451100"/>
          </a:xfrm>
          <a:custGeom>
            <a:avLst/>
            <a:gdLst>
              <a:gd name="T0" fmla="*/ 0 w 1992"/>
              <a:gd name="T1" fmla="*/ 0 h 1544"/>
              <a:gd name="T2" fmla="*/ 0 w 1992"/>
              <a:gd name="T3" fmla="*/ 1544 h 1544"/>
              <a:gd name="T4" fmla="*/ 1992 w 1992"/>
              <a:gd name="T5" fmla="*/ 1544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2" h="1544">
                <a:moveTo>
                  <a:pt x="0" y="0"/>
                </a:moveTo>
                <a:lnTo>
                  <a:pt x="0" y="1544"/>
                </a:lnTo>
                <a:lnTo>
                  <a:pt x="1992" y="154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5730" name="Rectangle 18"/>
          <p:cNvSpPr>
            <a:spLocks noChangeArrowheads="1"/>
          </p:cNvSpPr>
          <p:nvPr/>
        </p:nvSpPr>
        <p:spPr bwMode="auto">
          <a:xfrm>
            <a:off x="8010661" y="5888738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x</a:t>
            </a:r>
            <a:endParaRPr lang="en-US" altLang="en-US"/>
          </a:p>
        </p:txBody>
      </p:sp>
      <p:sp>
        <p:nvSpPr>
          <p:cNvPr id="115731" name="Rectangle 19"/>
          <p:cNvSpPr>
            <a:spLocks noChangeArrowheads="1"/>
          </p:cNvSpPr>
          <p:nvPr/>
        </p:nvSpPr>
        <p:spPr bwMode="auto">
          <a:xfrm>
            <a:off x="4505461" y="3272538"/>
            <a:ext cx="30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y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0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4792"/>
            <a:ext cx="8229600" cy="823912"/>
          </a:xfrm>
        </p:spPr>
        <p:txBody>
          <a:bodyPr/>
          <a:lstStyle/>
          <a:p>
            <a:pPr algn="ctr" eaLnBrk="1" hangingPunct="1"/>
            <a:r>
              <a:rPr lang="en-GB" alt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Superconductivity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2600" y="1699667"/>
            <a:ext cx="8409880" cy="4465637"/>
          </a:xfrm>
        </p:spPr>
        <p:txBody>
          <a:bodyPr/>
          <a:lstStyle/>
          <a:p>
            <a:pPr eaLnBrk="1" hangingPunct="1"/>
            <a:r>
              <a:rPr lang="en-GB" altLang="en-US" sz="2800" b="1" dirty="0" smtClean="0">
                <a:solidFill>
                  <a:srgbClr val="FF3300"/>
                </a:solidFill>
              </a:rPr>
              <a:t>Superconductivity</a:t>
            </a:r>
            <a:r>
              <a:rPr lang="en-GB" altLang="en-US" sz="2800" dirty="0" smtClean="0"/>
              <a:t> is a state where certain materials have zero resistivity.</a:t>
            </a:r>
          </a:p>
          <a:p>
            <a:pPr eaLnBrk="1" hangingPunct="1"/>
            <a:r>
              <a:rPr lang="en-GB" altLang="en-US" sz="2800" dirty="0" smtClean="0"/>
              <a:t>This occurs at and below a critical temperature (T</a:t>
            </a:r>
            <a:r>
              <a:rPr lang="en-GB" altLang="en-US" sz="2800" baseline="-25000" dirty="0" smtClean="0"/>
              <a:t>c</a:t>
            </a:r>
            <a:r>
              <a:rPr lang="en-GB" altLang="en-US" sz="2800" dirty="0" smtClean="0"/>
              <a:t>) which depends on the material. </a:t>
            </a:r>
          </a:p>
          <a:p>
            <a:pPr eaLnBrk="1" hangingPunct="1"/>
            <a:r>
              <a:rPr lang="en-GB" altLang="en-US" sz="2800" dirty="0" smtClean="0"/>
              <a:t>T</a:t>
            </a:r>
            <a:r>
              <a:rPr lang="en-GB" altLang="en-US" sz="2800" baseline="-25000" dirty="0" smtClean="0"/>
              <a:t>c</a:t>
            </a:r>
            <a:r>
              <a:rPr lang="en-GB" altLang="en-US" sz="2800" dirty="0" smtClean="0"/>
              <a:t> is usually below – 200</a:t>
            </a:r>
            <a:r>
              <a:rPr lang="en-GB" altLang="en-US" sz="2800" baseline="30000" dirty="0" smtClean="0"/>
              <a:t>o</a:t>
            </a:r>
            <a:r>
              <a:rPr lang="en-GB" altLang="en-US" sz="2800" dirty="0" smtClean="0"/>
              <a:t>C.</a:t>
            </a:r>
          </a:p>
          <a:p>
            <a:pPr eaLnBrk="1" hangingPunct="1"/>
            <a:r>
              <a:rPr lang="en-GB" altLang="en-US" sz="2800" dirty="0" smtClean="0"/>
              <a:t>Applications include:</a:t>
            </a:r>
          </a:p>
          <a:p>
            <a:pPr lvl="1" eaLnBrk="1" hangingPunct="1"/>
            <a:r>
              <a:rPr lang="en-GB" altLang="en-US" sz="2400" dirty="0" smtClean="0"/>
              <a:t>very strong electromagnets (e.g. in </a:t>
            </a:r>
            <a:r>
              <a:rPr lang="en-GB" altLang="en-US" sz="2400" dirty="0" smtClean="0">
                <a:hlinkClick r:id="rId3"/>
              </a:rPr>
              <a:t>MRI scanners</a:t>
            </a:r>
            <a:r>
              <a:rPr lang="en-GB" altLang="en-US" sz="2400" dirty="0" smtClean="0"/>
              <a:t>)</a:t>
            </a:r>
          </a:p>
          <a:p>
            <a:pPr lvl="1" eaLnBrk="1" hangingPunct="1"/>
            <a:r>
              <a:rPr lang="en-GB" altLang="en-US" sz="2400" dirty="0" smtClean="0"/>
              <a:t>power cables to prevent wastage of electrical energy (e.g. to supply the </a:t>
            </a:r>
            <a:r>
              <a:rPr lang="en-GB" altLang="en-US" sz="2400" dirty="0" smtClean="0">
                <a:hlinkClick r:id="rId4"/>
              </a:rPr>
              <a:t>LHC</a:t>
            </a:r>
            <a:r>
              <a:rPr lang="en-GB" alt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03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B052F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908893"/>
            <a:ext cx="5716588" cy="5832475"/>
          </a:xfrm>
          <a:noFill/>
        </p:spPr>
      </p:pic>
    </p:spTree>
    <p:extLst>
      <p:ext uri="{BB962C8B-B14F-4D97-AF65-F5344CB8AC3E}">
        <p14:creationId xmlns:p14="http://schemas.microsoft.com/office/powerpoint/2010/main" val="17053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yOtIsnG71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8675" y="1772816"/>
            <a:ext cx="7631757" cy="4248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sz="3200" dirty="0" smtClean="0"/>
              <a:t>Give the equation for resistivity.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sz="3200" dirty="0" smtClean="0"/>
              <a:t>What is superconductivity? When does it occur? Give two applications.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sz="3200" dirty="0" smtClean="0"/>
              <a:t>Calculate the resistance of a copper wire of diameter 1mm and length 3m.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en-US" sz="3200" dirty="0" smtClean="0"/>
              <a:t>Compare the </a:t>
            </a:r>
            <a:r>
              <a:rPr lang="en-GB" altLang="en-US" sz="3200" dirty="0" err="1" smtClean="0"/>
              <a:t>resistivities</a:t>
            </a:r>
            <a:r>
              <a:rPr lang="en-GB" altLang="en-US" sz="3200" dirty="0" smtClean="0"/>
              <a:t> of copper, silicon and PVC.</a:t>
            </a:r>
          </a:p>
        </p:txBody>
      </p:sp>
      <p:pic>
        <p:nvPicPr>
          <p:cNvPr id="6" name="Picture 2" descr="http://t2.gstatic.com/images?q=tbn:ANd9GcR9R6w7omaxVygSsMfOKuT3dqJU0952T8CdhNzfhAWzks5SJPbXD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5" y="1905578"/>
            <a:ext cx="49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" y="3520020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88172"/>
            <a:ext cx="615414" cy="62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09546" y="838453"/>
            <a:ext cx="757887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altLang="en-US" sz="3600" dirty="0"/>
              <a:t>Complete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7090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1618"/>
            <a:ext cx="7886700" cy="1325563"/>
          </a:xfrm>
        </p:spPr>
        <p:txBody>
          <a:bodyPr/>
          <a:lstStyle/>
          <a:p>
            <a:pPr algn="ctr"/>
            <a:r>
              <a:rPr lang="en-GB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Homework for Next lesson</a:t>
            </a:r>
            <a:endParaRPr lang="en-GB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7982"/>
            <a:ext cx="7886700" cy="435133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Read Required Practical 5 notes and prepare:</a:t>
            </a:r>
          </a:p>
          <a:p>
            <a:pPr lvl="1"/>
            <a:r>
              <a:rPr lang="en-GB" sz="3200" dirty="0" smtClean="0"/>
              <a:t>Equipment list</a:t>
            </a:r>
          </a:p>
          <a:p>
            <a:pPr lvl="1"/>
            <a:r>
              <a:rPr lang="en-GB" sz="3200" dirty="0" smtClean="0"/>
              <a:t>Method</a:t>
            </a:r>
          </a:p>
          <a:p>
            <a:pPr lvl="1"/>
            <a:r>
              <a:rPr lang="en-GB" sz="3200" dirty="0" smtClean="0"/>
              <a:t>Risk assessment</a:t>
            </a:r>
          </a:p>
          <a:p>
            <a:pPr lvl="1"/>
            <a:r>
              <a:rPr lang="en-GB" sz="3200" dirty="0" smtClean="0"/>
              <a:t>Table of Results</a:t>
            </a:r>
          </a:p>
          <a:p>
            <a:r>
              <a:rPr lang="en-GB" sz="3600" dirty="0" smtClean="0"/>
              <a:t>Complete Exam Questions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1953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059"/>
            <a:ext cx="8229600" cy="720725"/>
          </a:xfrm>
        </p:spPr>
        <p:txBody>
          <a:bodyPr/>
          <a:lstStyle/>
          <a:p>
            <a:pPr algn="ctr" eaLnBrk="1" hangingPunct="1"/>
            <a:r>
              <a:rPr lang="en-GB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Resistivity (</a:t>
            </a:r>
            <a:r>
              <a:rPr lang="el-GR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ρ</a:t>
            </a:r>
            <a:r>
              <a:rPr lang="en-GB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charset="0"/>
              </a:rPr>
              <a:t>)</a:t>
            </a:r>
          </a:p>
        </p:txBody>
      </p:sp>
      <p:pic>
        <p:nvPicPr>
          <p:cNvPr id="308227" name="Picture 3" descr="B051F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6475" y="4365451"/>
            <a:ext cx="4319588" cy="2447925"/>
          </a:xfrm>
          <a:noFill/>
        </p:spPr>
      </p:pic>
      <p:sp>
        <p:nvSpPr>
          <p:cNvPr id="30822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7544" y="1484139"/>
            <a:ext cx="8568952" cy="2879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Experiments show that the resistance of a conductor is: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   1. proportional to its length, </a:t>
            </a:r>
            <a:r>
              <a:rPr lang="en-GB" altLang="en-US" sz="2800" i="1" dirty="0" smtClean="0"/>
              <a:t>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   2. inversely proportional to its cross-section 	area, </a:t>
            </a:r>
            <a:r>
              <a:rPr lang="en-GB" altLang="en-US" sz="2800" i="1" dirty="0" smtClean="0"/>
              <a:t>A</a:t>
            </a:r>
            <a:endParaRPr lang="en-GB" altLang="en-US" sz="2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		</a:t>
            </a:r>
            <a:r>
              <a:rPr lang="en-GB" altLang="en-US" sz="2800" b="1" dirty="0" smtClean="0">
                <a:solidFill>
                  <a:srgbClr val="FF3300"/>
                </a:solidFill>
              </a:rPr>
              <a:t>and so:  </a:t>
            </a:r>
            <a:r>
              <a:rPr lang="en-GB" altLang="en-US" sz="2800" b="1" i="1" dirty="0" smtClean="0">
                <a:solidFill>
                  <a:srgbClr val="FF3300"/>
                </a:solidFill>
              </a:rPr>
              <a:t>R </a:t>
            </a:r>
            <a:r>
              <a:rPr lang="el-GR" altLang="en-US" sz="2800" b="1" i="1" dirty="0" smtClean="0">
                <a:solidFill>
                  <a:srgbClr val="FF3300"/>
                </a:solidFill>
                <a:cs typeface="Arial" charset="0"/>
              </a:rPr>
              <a:t>α</a:t>
            </a:r>
            <a:r>
              <a:rPr lang="en-GB" altLang="en-US" sz="2800" b="1" i="1" dirty="0" smtClean="0">
                <a:solidFill>
                  <a:srgbClr val="FF3300"/>
                </a:solidFill>
                <a:cs typeface="Arial" charset="0"/>
              </a:rPr>
              <a:t> L / A</a:t>
            </a:r>
            <a:endParaRPr lang="en-GB" altLang="en-US" sz="2800" b="1" i="1" dirty="0" smtClean="0">
              <a:solidFill>
                <a:srgbClr val="FF330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800" b="1" dirty="0" smtClean="0"/>
          </a:p>
          <a:p>
            <a:pPr marL="0" indent="0" eaLnBrk="1" hangingPunct="1">
              <a:lnSpc>
                <a:spcPct val="90000"/>
              </a:lnSpc>
            </a:pP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190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611188" y="981025"/>
            <a:ext cx="8353425" cy="604837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>
                <a:cs typeface="Arial" charset="0"/>
              </a:rPr>
              <a:t>The constant of proportionality is the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>
                <a:cs typeface="Arial" charset="0"/>
              </a:rPr>
              <a:t>resistivity, </a:t>
            </a:r>
            <a:r>
              <a:rPr lang="el-GR" altLang="en-US" sz="2800" b="1" i="1" dirty="0" smtClean="0">
                <a:solidFill>
                  <a:srgbClr val="FF3300"/>
                </a:solidFill>
                <a:cs typeface="Arial" charset="0"/>
              </a:rPr>
              <a:t>ρ</a:t>
            </a:r>
            <a:r>
              <a:rPr lang="en-GB" altLang="en-US" sz="2800" dirty="0" smtClean="0">
                <a:cs typeface="Arial" charset="0"/>
              </a:rPr>
              <a:t>  of the conductor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800" dirty="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>
                <a:cs typeface="Arial" charset="0"/>
              </a:rPr>
              <a:t>Therefore:    </a:t>
            </a:r>
            <a:r>
              <a:rPr lang="en-GB" altLang="en-US" sz="2800" b="1" i="1" dirty="0" smtClean="0">
                <a:solidFill>
                  <a:srgbClr val="FF3300"/>
                </a:solidFill>
                <a:cs typeface="Arial" charset="0"/>
              </a:rPr>
              <a:t>R = </a:t>
            </a:r>
            <a:r>
              <a:rPr lang="el-GR" altLang="en-US" sz="2800" b="1" i="1" u="sng" dirty="0" smtClean="0">
                <a:solidFill>
                  <a:srgbClr val="FF3300"/>
                </a:solidFill>
                <a:cs typeface="Arial" charset="0"/>
              </a:rPr>
              <a:t>ρ</a:t>
            </a:r>
            <a:r>
              <a:rPr lang="en-GB" altLang="en-US" sz="2800" b="1" i="1" u="sng" dirty="0" smtClean="0">
                <a:solidFill>
                  <a:srgbClr val="FF3300"/>
                </a:solidFill>
                <a:cs typeface="Arial" charset="0"/>
              </a:rPr>
              <a:t> L</a:t>
            </a:r>
            <a:r>
              <a:rPr lang="en-GB" altLang="en-US" sz="2800" b="1" i="1" dirty="0" smtClean="0">
                <a:solidFill>
                  <a:srgbClr val="FF3300"/>
                </a:solidFill>
                <a:cs typeface="Arial" charset="0"/>
              </a:rPr>
              <a:t> 		 		        	             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800" b="1" i="1" dirty="0" smtClean="0">
              <a:solidFill>
                <a:srgbClr val="FF3300"/>
              </a:solidFill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b="1" dirty="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b="1" dirty="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b="1" dirty="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b="1" dirty="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800" dirty="0" smtClean="0"/>
              <a:t>Resistivity is measured in </a:t>
            </a:r>
            <a:r>
              <a:rPr lang="en-GB" altLang="en-US" sz="2800" b="1" dirty="0" smtClean="0">
                <a:solidFill>
                  <a:schemeClr val="accent2"/>
                </a:solidFill>
              </a:rPr>
              <a:t>ohm-metre, </a:t>
            </a:r>
            <a:r>
              <a:rPr lang="el-GR" altLang="en-US" sz="2800" b="1" dirty="0" smtClean="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en-GB" altLang="en-US" sz="2800" b="1" dirty="0" smtClean="0">
                <a:solidFill>
                  <a:schemeClr val="accent2"/>
                </a:solidFill>
                <a:cs typeface="Arial" charset="0"/>
              </a:rPr>
              <a:t>m</a:t>
            </a:r>
            <a:r>
              <a:rPr lang="en-GB" altLang="en-US" sz="2800" dirty="0" smtClean="0">
                <a:solidFill>
                  <a:schemeClr val="accent2"/>
                </a:solidFill>
                <a:cs typeface="Arial" charset="0"/>
              </a:rPr>
              <a:t>.</a:t>
            </a:r>
            <a:endParaRPr lang="en-GB" altLang="en-US" sz="2000" b="1" dirty="0" smtClean="0">
              <a:solidFill>
                <a:schemeClr val="accent2"/>
              </a:solidFill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000" b="1" dirty="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000" b="1" dirty="0" smtClean="0">
                <a:cs typeface="Arial" charset="0"/>
                <a:hlinkClick r:id="rId3"/>
              </a:rPr>
              <a:t>Resistivity equation demo at </a:t>
            </a:r>
            <a:r>
              <a:rPr lang="en-GB" altLang="en-US" sz="2000" b="1" dirty="0" err="1" smtClean="0">
                <a:cs typeface="Arial" charset="0"/>
                <a:hlinkClick r:id="rId3"/>
              </a:rPr>
              <a:t>Phet</a:t>
            </a:r>
            <a:endParaRPr lang="en-GB" altLang="en-US" sz="2000" b="1" dirty="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000" b="1" dirty="0" smtClean="0">
                <a:cs typeface="Arial" charset="0"/>
                <a:hlinkClick r:id="rId4"/>
              </a:rPr>
              <a:t>KT resistivity simulation</a:t>
            </a:r>
            <a:endParaRPr lang="el-GR" altLang="en-US" sz="2000" b="1" dirty="0" smtClean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GB" altLang="en-US" sz="2000" dirty="0" smtClean="0"/>
          </a:p>
        </p:txBody>
      </p:sp>
      <p:pic>
        <p:nvPicPr>
          <p:cNvPr id="312323" name="Picture 3" descr="B051ResE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84487"/>
            <a:ext cx="48958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1979613" y="3357512"/>
            <a:ext cx="4897437" cy="15113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5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39484" r="15890" b="30258"/>
          <a:stretch/>
        </p:blipFill>
        <p:spPr bwMode="auto">
          <a:xfrm>
            <a:off x="35496" y="836712"/>
            <a:ext cx="7697539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4" t="40228" r="14861" b="9375"/>
          <a:stretch/>
        </p:blipFill>
        <p:spPr bwMode="auto">
          <a:xfrm>
            <a:off x="2426274" y="2708920"/>
            <a:ext cx="6673496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94026" y="2276872"/>
            <a:ext cx="56155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411895" y="6268640"/>
            <a:ext cx="56155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96640"/>
            <a:ext cx="8229600" cy="736600"/>
          </a:xfrm>
        </p:spPr>
        <p:txBody>
          <a:bodyPr/>
          <a:lstStyle/>
          <a:p>
            <a:pPr algn="ctr" eaLnBrk="1" hangingPunct="1"/>
            <a:r>
              <a:rPr lang="en-GB" alt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Variation in resistivity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5125" y="1630065"/>
            <a:ext cx="8424863" cy="4967287"/>
          </a:xfrm>
        </p:spPr>
        <p:txBody>
          <a:bodyPr/>
          <a:lstStyle/>
          <a:p>
            <a:pPr eaLnBrk="1" hangingPunct="1"/>
            <a:r>
              <a:rPr lang="en-GB" altLang="en-US" sz="2400" smtClean="0">
                <a:cs typeface="Arial" charset="0"/>
              </a:rPr>
              <a:t>Metals and other good conductors have very low resistivities. 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cs typeface="Arial" charset="0"/>
              </a:rPr>
              <a:t>	(e.g. copper = 1.7 x 10 </a:t>
            </a:r>
            <a:r>
              <a:rPr lang="en-GB" altLang="en-US" sz="2400" baseline="30000" smtClean="0">
                <a:cs typeface="Arial" charset="0"/>
              </a:rPr>
              <a:t>– 8</a:t>
            </a:r>
            <a:r>
              <a:rPr lang="en-GB" altLang="en-US" sz="2400" smtClean="0">
                <a:cs typeface="Arial" charset="0"/>
              </a:rPr>
              <a:t> </a:t>
            </a:r>
            <a:r>
              <a:rPr lang="el-GR" altLang="en-US" sz="2400" smtClean="0">
                <a:cs typeface="Arial" charset="0"/>
              </a:rPr>
              <a:t>Ω</a:t>
            </a:r>
            <a:r>
              <a:rPr lang="en-GB" altLang="en-US" sz="2400" smtClean="0">
                <a:cs typeface="Arial" charset="0"/>
              </a:rPr>
              <a:t>m)</a:t>
            </a:r>
          </a:p>
          <a:p>
            <a:pPr eaLnBrk="1" hangingPunct="1">
              <a:buFontTx/>
              <a:buNone/>
            </a:pPr>
            <a:endParaRPr lang="en-GB" altLang="en-US" sz="2400" smtClean="0">
              <a:cs typeface="Arial" charset="0"/>
            </a:endParaRPr>
          </a:p>
          <a:p>
            <a:pPr eaLnBrk="1" hangingPunct="1"/>
            <a:r>
              <a:rPr lang="en-GB" altLang="en-US" sz="2400" smtClean="0">
                <a:cs typeface="Arial" charset="0"/>
              </a:rPr>
              <a:t>Good insulators have very high resistivities. 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cs typeface="Arial" charset="0"/>
              </a:rPr>
              <a:t>	(e.g. PVC = 1.0 x 10 </a:t>
            </a:r>
            <a:r>
              <a:rPr lang="en-GB" altLang="en-US" sz="2400" baseline="30000" smtClean="0">
                <a:cs typeface="Arial" charset="0"/>
              </a:rPr>
              <a:t>+ 14</a:t>
            </a:r>
            <a:r>
              <a:rPr lang="en-GB" altLang="en-US" sz="2400" smtClean="0">
                <a:cs typeface="Arial" charset="0"/>
              </a:rPr>
              <a:t> </a:t>
            </a:r>
            <a:r>
              <a:rPr lang="el-GR" altLang="en-US" sz="2400" smtClean="0">
                <a:cs typeface="Arial" charset="0"/>
              </a:rPr>
              <a:t>Ω</a:t>
            </a:r>
            <a:r>
              <a:rPr lang="en-GB" altLang="en-US" sz="2400" smtClean="0">
                <a:cs typeface="Arial" charset="0"/>
              </a:rPr>
              <a:t>m)</a:t>
            </a:r>
          </a:p>
          <a:p>
            <a:pPr eaLnBrk="1" hangingPunct="1"/>
            <a:endParaRPr lang="en-GB" altLang="en-US" sz="2400" smtClean="0">
              <a:cs typeface="Arial" charset="0"/>
            </a:endParaRPr>
          </a:p>
          <a:p>
            <a:pPr eaLnBrk="1" hangingPunct="1"/>
            <a:r>
              <a:rPr lang="en-GB" altLang="en-US" sz="2400" smtClean="0">
                <a:cs typeface="Arial" charset="0"/>
              </a:rPr>
              <a:t>Semiconductors have intermediate resistivities.</a:t>
            </a:r>
          </a:p>
          <a:p>
            <a:pPr eaLnBrk="1" hangingPunct="1">
              <a:buFontTx/>
              <a:buNone/>
            </a:pPr>
            <a:r>
              <a:rPr lang="en-GB" altLang="en-US" sz="2400" smtClean="0">
                <a:cs typeface="Arial" charset="0"/>
              </a:rPr>
              <a:t>	(e.g. silicon = 2.3 x 10 </a:t>
            </a:r>
            <a:r>
              <a:rPr lang="en-GB" altLang="en-US" sz="2400" baseline="30000" smtClean="0">
                <a:cs typeface="Arial" charset="0"/>
              </a:rPr>
              <a:t>+ 3</a:t>
            </a:r>
            <a:r>
              <a:rPr lang="en-GB" altLang="en-US" sz="2400" smtClean="0">
                <a:cs typeface="Arial" charset="0"/>
              </a:rPr>
              <a:t> </a:t>
            </a:r>
            <a:r>
              <a:rPr lang="el-GR" altLang="en-US" sz="2400" smtClean="0">
                <a:cs typeface="Arial" charset="0"/>
              </a:rPr>
              <a:t>Ω</a:t>
            </a:r>
            <a:r>
              <a:rPr lang="en-GB" altLang="en-US" sz="2400" smtClean="0">
                <a:cs typeface="Arial" charset="0"/>
              </a:rPr>
              <a:t>m)</a:t>
            </a:r>
          </a:p>
          <a:p>
            <a:pPr eaLnBrk="1" hangingPunct="1">
              <a:buFontTx/>
              <a:buNone/>
            </a:pPr>
            <a:endParaRPr lang="en-GB" altLang="en-US" sz="2400" smtClean="0">
              <a:cs typeface="Arial" charset="0"/>
            </a:endParaRPr>
          </a:p>
          <a:p>
            <a:pPr eaLnBrk="1" hangingPunct="1"/>
            <a:r>
              <a:rPr lang="en-GB" altLang="en-US" sz="2400" smtClean="0">
                <a:cs typeface="Arial" charset="0"/>
                <a:hlinkClick r:id="rId3"/>
              </a:rPr>
              <a:t>Resistivity table on Wikipedia</a:t>
            </a:r>
            <a:endParaRPr lang="en-GB" altLang="en-US" sz="240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195513" y="5920507"/>
            <a:ext cx="4608512" cy="604837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altLang="en-US" sz="2400" smtClean="0">
                <a:cs typeface="Arial" charset="0"/>
                <a:hlinkClick r:id="rId3"/>
              </a:rPr>
              <a:t>Resistivity table on Wikipedia</a:t>
            </a:r>
            <a:endParaRPr lang="en-GB" altLang="en-US" sz="2400" smtClean="0">
              <a:cs typeface="Arial" charset="0"/>
            </a:endParaRPr>
          </a:p>
        </p:txBody>
      </p:sp>
      <p:pic>
        <p:nvPicPr>
          <p:cNvPr id="32771" name="Picture 4" descr="B052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096094"/>
            <a:ext cx="5183188" cy="4506913"/>
          </a:xfrm>
          <a:noFill/>
        </p:spPr>
      </p:pic>
    </p:spTree>
    <p:extLst>
      <p:ext uri="{BB962C8B-B14F-4D97-AF65-F5344CB8AC3E}">
        <p14:creationId xmlns:p14="http://schemas.microsoft.com/office/powerpoint/2010/main" val="5966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7114"/>
            <a:ext cx="8229600" cy="781050"/>
          </a:xfrm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279301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i="1" smtClean="0"/>
              <a:t>1. Calculate the resistance of a 0.30m length of copper wire of cross-section area 5 x 10</a:t>
            </a:r>
            <a:r>
              <a:rPr lang="en-GB" altLang="en-US" sz="2400" i="1" baseline="30000" smtClean="0"/>
              <a:t>-6</a:t>
            </a:r>
            <a:r>
              <a:rPr lang="en-GB" altLang="en-US" sz="2400" i="1" smtClean="0"/>
              <a:t> m</a:t>
            </a:r>
            <a:r>
              <a:rPr lang="en-GB" altLang="en-US" sz="2400" i="1" baseline="30000" smtClean="0"/>
              <a:t>2</a:t>
            </a:r>
            <a:r>
              <a:rPr lang="en-GB" altLang="en-US" sz="2400" i="1" smtClean="0"/>
              <a:t> [resistivity of copper = 1.7 x 10</a:t>
            </a:r>
            <a:r>
              <a:rPr lang="en-GB" altLang="en-US" sz="2400" i="1" baseline="30000" smtClean="0"/>
              <a:t>-8</a:t>
            </a:r>
            <a:r>
              <a:rPr lang="en-GB" altLang="en-US" sz="2400" i="1" smtClean="0"/>
              <a:t> </a:t>
            </a:r>
            <a:r>
              <a:rPr lang="el-GR" altLang="en-US" sz="2400" i="1" smtClean="0">
                <a:cs typeface="Arial" charset="0"/>
              </a:rPr>
              <a:t>Ω</a:t>
            </a:r>
            <a:r>
              <a:rPr lang="en-GB" altLang="en-US" sz="2400" i="1" smtClean="0">
                <a:cs typeface="Arial" charset="0"/>
              </a:rPr>
              <a:t>m]</a:t>
            </a:r>
            <a:r>
              <a:rPr lang="en-GB" altLang="en-US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			</a:t>
            </a:r>
            <a:r>
              <a:rPr lang="en-GB" altLang="en-US" sz="2400" b="1" smtClean="0"/>
              <a:t>	 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R = </a:t>
            </a:r>
            <a:r>
              <a:rPr lang="el-GR" altLang="en-US" sz="2400" b="1" i="1" u="sng" smtClean="0">
                <a:solidFill>
                  <a:srgbClr val="FF3300"/>
                </a:solidFill>
                <a:cs typeface="Arial" charset="0"/>
              </a:rPr>
              <a:t>ρ</a:t>
            </a:r>
            <a:r>
              <a:rPr lang="en-GB" altLang="en-US" sz="2400" b="1" i="1" u="sng" smtClean="0">
                <a:solidFill>
                  <a:srgbClr val="FF3300"/>
                </a:solidFill>
                <a:cs typeface="Arial" charset="0"/>
              </a:rPr>
              <a:t> L</a:t>
            </a:r>
            <a:r>
              <a:rPr lang="en-GB" altLang="en-US" sz="2400" b="1" i="1" smtClean="0">
                <a:solidFill>
                  <a:srgbClr val="FF3300"/>
                </a:solidFill>
                <a:cs typeface="Arial" charset="0"/>
              </a:rPr>
              <a:t> 		 		          			         A</a:t>
            </a:r>
            <a:r>
              <a:rPr lang="en-GB" altLang="en-US" sz="2400" smtClean="0"/>
              <a:t> 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		= (1.7 x 10</a:t>
            </a:r>
            <a:r>
              <a:rPr lang="en-GB" altLang="en-US" sz="2400" baseline="30000" smtClean="0"/>
              <a:t>-8</a:t>
            </a:r>
            <a:r>
              <a:rPr lang="en-GB" altLang="en-US" sz="2400" smtClean="0"/>
              <a:t> </a:t>
            </a:r>
            <a:r>
              <a:rPr lang="el-GR" altLang="en-US" sz="2400" smtClean="0">
                <a:cs typeface="Arial" charset="0"/>
              </a:rPr>
              <a:t>Ω</a:t>
            </a:r>
            <a:r>
              <a:rPr lang="en-GB" altLang="en-US" sz="2400" smtClean="0">
                <a:cs typeface="Arial" charset="0"/>
              </a:rPr>
              <a:t>m) x (0.30m)</a:t>
            </a:r>
            <a:r>
              <a:rPr lang="en-GB" altLang="en-US" sz="2400" smtClean="0"/>
              <a:t> / (5 x 10</a:t>
            </a:r>
            <a:r>
              <a:rPr lang="en-GB" altLang="en-US" sz="2400" baseline="30000" smtClean="0"/>
              <a:t>-6</a:t>
            </a:r>
            <a:r>
              <a:rPr lang="en-GB" altLang="en-US" sz="2400" smtClean="0"/>
              <a:t> m</a:t>
            </a:r>
            <a:r>
              <a:rPr lang="en-GB" altLang="en-US" sz="2400" baseline="30000" smtClean="0"/>
              <a:t>2</a:t>
            </a:r>
            <a:r>
              <a:rPr lang="en-GB" altLang="en-US" sz="24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smtClean="0"/>
              <a:t>				</a:t>
            </a:r>
            <a:r>
              <a:rPr lang="en-GB" altLang="en-US" sz="2400" b="1" smtClean="0">
                <a:solidFill>
                  <a:schemeClr val="accent2"/>
                </a:solidFill>
              </a:rPr>
              <a:t>= 0.00102 </a:t>
            </a:r>
            <a:r>
              <a:rPr lang="el-GR" altLang="en-US" sz="2400" b="1" smtClean="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en-GB" altLang="en-US" sz="2400" b="1" smtClean="0">
                <a:solidFill>
                  <a:schemeClr val="accent2"/>
                </a:solidFill>
                <a:cs typeface="Arial" charset="0"/>
              </a:rPr>
              <a:t>  = 1.02 m</a:t>
            </a:r>
            <a:r>
              <a:rPr lang="el-GR" altLang="en-US" sz="2400" b="1" smtClean="0">
                <a:solidFill>
                  <a:schemeClr val="accent2"/>
                </a:solidFill>
                <a:cs typeface="Arial" charset="0"/>
              </a:rPr>
              <a:t>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2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2. </a:t>
            </a:r>
            <a:r>
              <a:rPr lang="en-GB" altLang="en-US" sz="2400" i="1" smtClean="0"/>
              <a:t>Repeat the above question, this time with silicon [resistivity of silicon = 2300 </a:t>
            </a:r>
            <a:r>
              <a:rPr lang="el-GR" altLang="en-US" sz="2400" i="1" smtClean="0">
                <a:cs typeface="Arial" charset="0"/>
              </a:rPr>
              <a:t>Ω</a:t>
            </a:r>
            <a:r>
              <a:rPr lang="en-GB" altLang="en-US" sz="2400" i="1" smtClean="0">
                <a:cs typeface="Arial" charset="0"/>
              </a:rPr>
              <a:t>m]</a:t>
            </a:r>
            <a:r>
              <a:rPr lang="en-GB" altLang="en-US" sz="2400" smtClean="0"/>
              <a:t>  </a:t>
            </a:r>
            <a:endParaRPr lang="el-GR" altLang="en-US" sz="240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smtClean="0"/>
              <a:t>		= (2300 </a:t>
            </a:r>
            <a:r>
              <a:rPr lang="el-GR" altLang="en-US" sz="2400" smtClean="0">
                <a:cs typeface="Arial" charset="0"/>
              </a:rPr>
              <a:t>Ω</a:t>
            </a:r>
            <a:r>
              <a:rPr lang="en-GB" altLang="en-US" sz="2400" smtClean="0">
                <a:cs typeface="Arial" charset="0"/>
              </a:rPr>
              <a:t>m) x (0.30m)</a:t>
            </a:r>
            <a:r>
              <a:rPr lang="en-GB" altLang="en-US" sz="2400" smtClean="0"/>
              <a:t> / (5 x 10</a:t>
            </a:r>
            <a:r>
              <a:rPr lang="en-GB" altLang="en-US" sz="2400" baseline="30000" smtClean="0"/>
              <a:t>-6</a:t>
            </a:r>
            <a:r>
              <a:rPr lang="en-GB" altLang="en-US" sz="2400" smtClean="0"/>
              <a:t> mm</a:t>
            </a:r>
            <a:r>
              <a:rPr lang="en-GB" altLang="en-US" sz="2400" baseline="30000" smtClean="0"/>
              <a:t>2</a:t>
            </a:r>
            <a:r>
              <a:rPr lang="en-GB" altLang="en-US" sz="240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en-US" sz="2400" b="1" smtClean="0"/>
              <a:t>				</a:t>
            </a:r>
            <a:r>
              <a:rPr lang="en-GB" altLang="en-US" sz="2400" b="1" smtClean="0">
                <a:solidFill>
                  <a:schemeClr val="accent2"/>
                </a:solidFill>
              </a:rPr>
              <a:t>= 1.38 x 10</a:t>
            </a:r>
            <a:r>
              <a:rPr lang="en-GB" altLang="en-US" sz="2400" b="1" baseline="30000" smtClean="0">
                <a:solidFill>
                  <a:schemeClr val="accent2"/>
                </a:solidFill>
              </a:rPr>
              <a:t>8</a:t>
            </a:r>
            <a:r>
              <a:rPr lang="en-GB" altLang="en-US" sz="2400" b="1" smtClean="0">
                <a:solidFill>
                  <a:schemeClr val="accent2"/>
                </a:solidFill>
              </a:rPr>
              <a:t> </a:t>
            </a:r>
            <a:r>
              <a:rPr lang="el-GR" altLang="en-US" sz="2400" b="1" smtClean="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en-GB" altLang="en-US" sz="2400" b="1" smtClean="0">
                <a:solidFill>
                  <a:schemeClr val="accent2"/>
                </a:solidFill>
              </a:rPr>
              <a:t>  = 138 M</a:t>
            </a:r>
            <a:r>
              <a:rPr lang="el-GR" altLang="en-US" sz="2400" b="1" smtClean="0">
                <a:solidFill>
                  <a:schemeClr val="accent2"/>
                </a:solidFill>
                <a:cs typeface="Arial" charset="0"/>
              </a:rPr>
              <a:t>Ω</a:t>
            </a:r>
          </a:p>
        </p:txBody>
      </p:sp>
    </p:spTree>
    <p:extLst>
      <p:ext uri="{BB962C8B-B14F-4D97-AF65-F5344CB8AC3E}">
        <p14:creationId xmlns:p14="http://schemas.microsoft.com/office/powerpoint/2010/main" val="41708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857523"/>
            <a:ext cx="7886700" cy="1325563"/>
          </a:xfrm>
        </p:spPr>
        <p:txBody>
          <a:bodyPr/>
          <a:lstStyle/>
          <a:p>
            <a:pPr algn="l" eaLnBrk="1" hangingPunct="1"/>
            <a:r>
              <a:rPr lang="en-GB" altLang="en-US" sz="2800" i="1" smtClean="0"/>
              <a:t>3. Calculate the resistivity of a metal wire of cross-section diameter 0.4mm if a 25cm length of this wire has a resistance of 6</a:t>
            </a:r>
            <a:r>
              <a:rPr lang="el-GR" altLang="en-US" sz="2800" i="1" smtClean="0">
                <a:cs typeface="Arial" charset="0"/>
              </a:rPr>
              <a:t>Ω</a:t>
            </a:r>
            <a:r>
              <a:rPr lang="en-GB" altLang="en-US" sz="2800" i="1" smtClean="0"/>
              <a:t>.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2318022"/>
            <a:ext cx="7886700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i="1" smtClean="0"/>
              <a:t>			</a:t>
            </a:r>
            <a:r>
              <a:rPr lang="en-GB" altLang="en-US" sz="2800" b="1" i="1" smtClean="0">
                <a:solidFill>
                  <a:srgbClr val="FF3300"/>
                </a:solidFill>
              </a:rPr>
              <a:t>A = </a:t>
            </a:r>
            <a:r>
              <a:rPr lang="el-GR" altLang="en-US" sz="2800" b="1" i="1" u="sng" smtClean="0">
                <a:solidFill>
                  <a:srgbClr val="FF3300"/>
                </a:solidFill>
                <a:cs typeface="Arial" charset="0"/>
              </a:rPr>
              <a:t>π</a:t>
            </a:r>
            <a:r>
              <a:rPr lang="en-GB" altLang="en-US" sz="2800" b="1" i="1" u="sng" smtClean="0">
                <a:solidFill>
                  <a:srgbClr val="FF3300"/>
                </a:solidFill>
                <a:cs typeface="Arial" charset="0"/>
              </a:rPr>
              <a:t>d</a:t>
            </a:r>
            <a:r>
              <a:rPr lang="en-GB" altLang="en-US" sz="2800" b="1" i="1" u="sng" baseline="30000" smtClean="0">
                <a:solidFill>
                  <a:srgbClr val="FF3300"/>
                </a:solidFill>
                <a:cs typeface="Arial" charset="0"/>
              </a:rPr>
              <a:t>2</a:t>
            </a:r>
            <a:endParaRPr lang="en-GB" altLang="en-US" sz="2800" b="1" i="1" u="sng" smtClean="0">
              <a:solidFill>
                <a:srgbClr val="FF33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  <a:cs typeface="Arial" charset="0"/>
              </a:rPr>
              <a:t>			       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cs typeface="Arial" charset="0"/>
              </a:rPr>
              <a:t>			= </a:t>
            </a:r>
            <a:r>
              <a:rPr lang="el-GR" altLang="en-US" sz="2800" smtClean="0">
                <a:cs typeface="Arial" charset="0"/>
              </a:rPr>
              <a:t>π</a:t>
            </a:r>
            <a:r>
              <a:rPr lang="en-GB" altLang="en-US" sz="2800" smtClean="0">
                <a:cs typeface="Arial" charset="0"/>
              </a:rPr>
              <a:t> x (4 x 10 </a:t>
            </a:r>
            <a:r>
              <a:rPr lang="en-GB" altLang="en-US" sz="2800" baseline="30000" smtClean="0">
                <a:cs typeface="Arial" charset="0"/>
              </a:rPr>
              <a:t>- 4 </a:t>
            </a:r>
            <a:r>
              <a:rPr lang="en-GB" altLang="en-US" sz="2800" smtClean="0">
                <a:cs typeface="Arial" charset="0"/>
              </a:rPr>
              <a:t>m)</a:t>
            </a:r>
            <a:r>
              <a:rPr lang="en-GB" altLang="en-US" sz="2800" baseline="30000" smtClean="0">
                <a:cs typeface="Arial" charset="0"/>
              </a:rPr>
              <a:t>2</a:t>
            </a:r>
            <a:r>
              <a:rPr lang="en-GB" altLang="en-US" sz="2800" smtClean="0">
                <a:cs typeface="Arial" charset="0"/>
              </a:rPr>
              <a:t> / 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cs typeface="Arial" charset="0"/>
              </a:rPr>
              <a:t>			= </a:t>
            </a:r>
            <a:r>
              <a:rPr lang="el-GR" altLang="en-US" sz="2800" smtClean="0">
                <a:cs typeface="Arial" charset="0"/>
              </a:rPr>
              <a:t>π</a:t>
            </a:r>
            <a:r>
              <a:rPr lang="en-GB" altLang="en-US" sz="2800" smtClean="0">
                <a:cs typeface="Arial" charset="0"/>
              </a:rPr>
              <a:t> x (1.6 x 10 </a:t>
            </a:r>
            <a:r>
              <a:rPr lang="en-GB" altLang="en-US" sz="2800" baseline="30000" smtClean="0">
                <a:cs typeface="Arial" charset="0"/>
              </a:rPr>
              <a:t>- 7 </a:t>
            </a:r>
            <a:r>
              <a:rPr lang="en-GB" altLang="en-US" sz="2800" smtClean="0">
                <a:cs typeface="Arial" charset="0"/>
              </a:rPr>
              <a:t>m</a:t>
            </a:r>
            <a:r>
              <a:rPr lang="en-GB" altLang="en-US" sz="2800" baseline="30000" smtClean="0">
                <a:cs typeface="Arial" charset="0"/>
              </a:rPr>
              <a:t>2</a:t>
            </a:r>
            <a:r>
              <a:rPr lang="en-GB" altLang="en-US" sz="2800" smtClean="0">
                <a:cs typeface="Arial" charset="0"/>
              </a:rPr>
              <a:t>) / 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smtClean="0">
                <a:cs typeface="Arial" charset="0"/>
              </a:rPr>
              <a:t>	</a:t>
            </a:r>
            <a:r>
              <a:rPr lang="en-GB" altLang="en-US" sz="2800" b="1" smtClean="0">
                <a:cs typeface="Arial" charset="0"/>
              </a:rPr>
              <a:t>cross-section area = 1.2566 x 10 </a:t>
            </a:r>
            <a:r>
              <a:rPr lang="en-GB" altLang="en-US" sz="2800" b="1" baseline="30000" smtClean="0">
                <a:cs typeface="Arial" charset="0"/>
              </a:rPr>
              <a:t>- 7 </a:t>
            </a:r>
            <a:r>
              <a:rPr lang="en-GB" altLang="en-US" sz="2800" b="1" smtClean="0">
                <a:cs typeface="Arial" charset="0"/>
              </a:rPr>
              <a:t>m</a:t>
            </a:r>
            <a:r>
              <a:rPr lang="en-GB" altLang="en-US" sz="2800" b="1" baseline="30000" smtClean="0">
                <a:cs typeface="Arial" charset="0"/>
              </a:rPr>
              <a:t>2</a:t>
            </a:r>
            <a:r>
              <a:rPr lang="en-GB" altLang="en-US" sz="2800" b="1" smtClean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i="1" smtClean="0">
                <a:cs typeface="Arial" charset="0"/>
              </a:rPr>
              <a:t>		</a:t>
            </a:r>
            <a:r>
              <a:rPr lang="el-GR" altLang="en-US" sz="2800" b="1" i="1" smtClean="0">
                <a:solidFill>
                  <a:srgbClr val="FF3300"/>
                </a:solidFill>
                <a:cs typeface="Arial" charset="0"/>
              </a:rPr>
              <a:t>ρ</a:t>
            </a:r>
            <a:r>
              <a:rPr lang="en-GB" altLang="en-US" sz="2800" b="1" i="1" smtClean="0">
                <a:solidFill>
                  <a:srgbClr val="FF3300"/>
                </a:solidFill>
                <a:cs typeface="Arial" charset="0"/>
              </a:rPr>
              <a:t>  = </a:t>
            </a:r>
            <a:r>
              <a:rPr lang="en-GB" altLang="en-US" sz="2800" b="1" i="1" u="sng" smtClean="0">
                <a:solidFill>
                  <a:srgbClr val="FF3300"/>
                </a:solidFill>
                <a:cs typeface="Arial" charset="0"/>
              </a:rPr>
              <a:t>RA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i="1" smtClean="0">
                <a:solidFill>
                  <a:srgbClr val="FF3300"/>
                </a:solidFill>
                <a:cs typeface="Arial" charset="0"/>
              </a:rPr>
              <a:t>			L</a:t>
            </a:r>
            <a:r>
              <a:rPr lang="en-GB" altLang="en-US" sz="2800" i="1" smtClean="0">
                <a:cs typeface="Arial" charset="0"/>
              </a:rPr>
              <a:t> </a:t>
            </a:r>
            <a:r>
              <a:rPr lang="en-GB" altLang="en-US" sz="2800" i="1" smtClean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i="1" smtClean="0"/>
              <a:t>		</a:t>
            </a:r>
            <a:r>
              <a:rPr lang="en-GB" altLang="en-US" sz="2800" smtClean="0"/>
              <a:t>= (6 </a:t>
            </a:r>
            <a:r>
              <a:rPr lang="el-GR" altLang="en-US" sz="2800" smtClean="0">
                <a:cs typeface="Arial" charset="0"/>
              </a:rPr>
              <a:t>Ω</a:t>
            </a:r>
            <a:r>
              <a:rPr lang="en-GB" altLang="en-US" sz="2800" smtClean="0">
                <a:cs typeface="Arial" charset="0"/>
              </a:rPr>
              <a:t>) x (1.2566 x 10 </a:t>
            </a:r>
            <a:r>
              <a:rPr lang="en-GB" altLang="en-US" sz="2800" baseline="30000" smtClean="0">
                <a:cs typeface="Arial" charset="0"/>
              </a:rPr>
              <a:t>- 7 </a:t>
            </a:r>
            <a:r>
              <a:rPr lang="en-GB" altLang="en-US" sz="2800" smtClean="0">
                <a:cs typeface="Arial" charset="0"/>
              </a:rPr>
              <a:t>m</a:t>
            </a:r>
            <a:r>
              <a:rPr lang="en-GB" altLang="en-US" sz="2800" baseline="30000" smtClean="0">
                <a:cs typeface="Arial" charset="0"/>
              </a:rPr>
              <a:t>2</a:t>
            </a:r>
            <a:r>
              <a:rPr lang="en-GB" altLang="en-US" sz="2800" smtClean="0">
                <a:cs typeface="Arial" charset="0"/>
              </a:rPr>
              <a:t> )</a:t>
            </a:r>
            <a:r>
              <a:rPr lang="en-GB" altLang="en-US" sz="2800" smtClean="0"/>
              <a:t> / (0.25 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800" b="1" smtClean="0"/>
              <a:t>	</a:t>
            </a:r>
            <a:r>
              <a:rPr lang="en-GB" altLang="en-US" sz="2800" b="1" smtClean="0">
                <a:solidFill>
                  <a:schemeClr val="accent2"/>
                </a:solidFill>
              </a:rPr>
              <a:t>resistivity = 3.02 x </a:t>
            </a:r>
            <a:r>
              <a:rPr lang="en-GB" altLang="en-US" sz="2800" b="1" smtClean="0">
                <a:solidFill>
                  <a:schemeClr val="accent2"/>
                </a:solidFill>
                <a:cs typeface="Arial" charset="0"/>
              </a:rPr>
              <a:t>10 </a:t>
            </a:r>
            <a:r>
              <a:rPr lang="en-GB" altLang="en-US" sz="2800" b="1" baseline="30000" smtClean="0">
                <a:solidFill>
                  <a:schemeClr val="accent2"/>
                </a:solidFill>
                <a:cs typeface="Arial" charset="0"/>
              </a:rPr>
              <a:t>- 6 </a:t>
            </a:r>
            <a:r>
              <a:rPr lang="el-GR" altLang="en-US" sz="2800" b="1" smtClean="0">
                <a:solidFill>
                  <a:schemeClr val="accent2"/>
                </a:solidFill>
                <a:cs typeface="Arial" charset="0"/>
              </a:rPr>
              <a:t>Ω</a:t>
            </a:r>
            <a:r>
              <a:rPr lang="en-GB" altLang="en-US" sz="2800" b="1" smtClean="0">
                <a:solidFill>
                  <a:schemeClr val="accent2"/>
                </a:solidFill>
                <a:cs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4223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9" t="39755" r="8757" b="20490"/>
          <a:stretch/>
        </p:blipFill>
        <p:spPr bwMode="auto">
          <a:xfrm>
            <a:off x="41470" y="764704"/>
            <a:ext cx="9067034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5" t="39172" r="19658" b="24653"/>
          <a:stretch/>
        </p:blipFill>
        <p:spPr bwMode="auto">
          <a:xfrm>
            <a:off x="579342" y="3944285"/>
            <a:ext cx="6152898" cy="2869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358</Words>
  <Application>Microsoft Office PowerPoint</Application>
  <PresentationFormat>On-screen Show (4:3)</PresentationFormat>
  <Paragraphs>99</Paragraphs>
  <Slides>15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Theme</vt:lpstr>
      <vt:lpstr>PowerPoint Presentation</vt:lpstr>
      <vt:lpstr>Resistivity (ρ)</vt:lpstr>
      <vt:lpstr>PowerPoint Presentation</vt:lpstr>
      <vt:lpstr>PowerPoint Presentation</vt:lpstr>
      <vt:lpstr>Variation in resistivity</vt:lpstr>
      <vt:lpstr>PowerPoint Presentation</vt:lpstr>
      <vt:lpstr>PowerPoint Presentation</vt:lpstr>
      <vt:lpstr>3. Calculate the resistivity of a metal wire of cross-section diameter 0.4mm if a 25cm length of this wire has a resistance of 6Ω.</vt:lpstr>
      <vt:lpstr>PowerPoint Presentation</vt:lpstr>
      <vt:lpstr>PowerPoint Presentation</vt:lpstr>
      <vt:lpstr>Superconductivity</vt:lpstr>
      <vt:lpstr>PowerPoint Presentation</vt:lpstr>
      <vt:lpstr>PowerPoint Presentation</vt:lpstr>
      <vt:lpstr>PowerPoint Presentation</vt:lpstr>
      <vt:lpstr>Homework for Next lesson</vt:lpstr>
    </vt:vector>
  </TitlesOfParts>
  <Company>The City of London of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Duddy</dc:creator>
  <cp:lastModifiedBy>Joshua Duddy</cp:lastModifiedBy>
  <cp:revision>28</cp:revision>
  <dcterms:created xsi:type="dcterms:W3CDTF">2016-05-16T13:02:05Z</dcterms:created>
  <dcterms:modified xsi:type="dcterms:W3CDTF">2016-05-26T15:26:01Z</dcterms:modified>
</cp:coreProperties>
</file>