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1EB35-07B0-42E6-AC8F-AA763D8B40AB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B04A9A-0F4E-4655-995C-1843BAB60293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B79295-6DDD-4E7B-BB54-58795C8F6EDE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BFE63E-AE94-429E-A03E-DD9238E0E75C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0842DB-3004-4305-BF90-FE65E3C30119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91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93824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err="1" smtClean="0">
                          <a:latin typeface="Comic Sans MS" panose="030F0702030302020204" pitchFamily="66" charset="0"/>
                        </a:rPr>
                        <a:t>Emf</a:t>
                      </a:r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 and internal resistance 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26/05/2016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dirty="0" smtClean="0"/>
              <a:t>Measurement of internal resistance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484784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dirty="0" smtClean="0"/>
              <a:t>Connect up circuit shown opposite.</a:t>
            </a:r>
          </a:p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dirty="0" smtClean="0"/>
              <a:t>Measure the terminal </a:t>
            </a:r>
            <a:r>
              <a:rPr lang="en-GB" altLang="en-US" sz="2400" dirty="0" err="1" smtClean="0"/>
              <a:t>pd</a:t>
            </a:r>
            <a:r>
              <a:rPr lang="en-GB" altLang="en-US" sz="2400" dirty="0" smtClean="0"/>
              <a:t> (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400" dirty="0" smtClean="0"/>
              <a:t>) with the voltmeter</a:t>
            </a:r>
          </a:p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dirty="0" smtClean="0"/>
              <a:t>Measure the current drawn (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altLang="en-US" sz="2400" dirty="0" smtClean="0"/>
              <a:t>) with the ammeter</a:t>
            </a:r>
          </a:p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dirty="0" smtClean="0"/>
              <a:t>Obtain further sets of readings by adjusting the variable resistor</a:t>
            </a:r>
          </a:p>
          <a:p>
            <a:pPr marL="457200" indent="-4572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dirty="0" smtClean="0"/>
              <a:t>The bulb, a resistor, limits the maximum current drawn from the cell</a:t>
            </a:r>
          </a:p>
        </p:txBody>
      </p:sp>
      <p:pic>
        <p:nvPicPr>
          <p:cNvPr id="328708" name="Picture 4" descr="B065F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844824"/>
            <a:ext cx="3960812" cy="3146425"/>
          </a:xfrm>
          <a:noFill/>
        </p:spPr>
      </p:pic>
    </p:spTree>
    <p:extLst>
      <p:ext uri="{BB962C8B-B14F-4D97-AF65-F5344CB8AC3E}">
        <p14:creationId xmlns:p14="http://schemas.microsoft.com/office/powerpoint/2010/main" val="227060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051768"/>
            <a:ext cx="3816350" cy="5689600"/>
          </a:xfrm>
        </p:spPr>
        <p:txBody>
          <a:bodyPr>
            <a:normAutofit fontScale="85000" lnSpcReduction="10000"/>
          </a:bodyPr>
          <a:lstStyle/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/>
              <a:t>6. Plot a graph of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400" dirty="0" smtClean="0"/>
              <a:t>  against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altLang="en-US" sz="2400" dirty="0" smtClean="0"/>
              <a:t> (see opposite)</a:t>
            </a: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400" dirty="0" smtClean="0"/>
              <a:t>7. Measure the gradient which equals </a:t>
            </a:r>
            <a:r>
              <a:rPr lang="en-GB" altLang="en-US" sz="2400" dirty="0" smtClean="0">
                <a:solidFill>
                  <a:srgbClr val="FF3300"/>
                </a:solidFill>
              </a:rPr>
              <a:t>–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r</a:t>
            </a:r>
            <a:r>
              <a:rPr lang="en-GB" altLang="en-US" sz="2400" b="1" i="1" dirty="0" smtClean="0"/>
              <a:t>  </a:t>
            </a:r>
            <a:r>
              <a:rPr lang="en-GB" altLang="en-US" sz="2400" dirty="0" smtClean="0"/>
              <a:t>(the negative of the internal resistance)</a:t>
            </a: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endParaRPr lang="en-GB" altLang="en-US" sz="2400" dirty="0" smtClean="0"/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endParaRPr lang="en-GB" altLang="en-US" sz="1400" dirty="0" smtClean="0"/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/>
              <a:t>terminal </a:t>
            </a:r>
            <a:r>
              <a:rPr lang="en-GB" altLang="en-US" sz="2000" dirty="0" err="1" smtClean="0"/>
              <a:t>pd</a:t>
            </a:r>
            <a:r>
              <a:rPr lang="en-GB" altLang="en-US" sz="2000" dirty="0" smtClean="0"/>
              <a:t>,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R </a:t>
            </a: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and so:</a:t>
            </a:r>
            <a:r>
              <a:rPr lang="en-GB" altLang="en-US" sz="2000" b="1" i="1" dirty="0" smtClean="0">
                <a:cs typeface="Arial" charset="0"/>
              </a:rPr>
              <a:t> </a:t>
            </a:r>
            <a:r>
              <a:rPr lang="el-GR" altLang="en-US" sz="2000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R  + 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r</a:t>
            </a:r>
            <a:endParaRPr lang="en-GB" altLang="en-US" sz="2000" dirty="0" smtClean="0">
              <a:solidFill>
                <a:srgbClr val="FF3300"/>
              </a:solidFill>
            </a:endParaRP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/>
              <a:t>becomes: </a:t>
            </a:r>
            <a:r>
              <a:rPr lang="el-GR" altLang="en-US" sz="2000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 =  V  + 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r</a:t>
            </a:r>
            <a:endParaRPr lang="en-GB" altLang="en-US" sz="2000" dirty="0" smtClean="0">
              <a:solidFill>
                <a:srgbClr val="FF3300"/>
              </a:solidFill>
            </a:endParaRP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/>
              <a:t>and then 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V  =  - r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 +  </a:t>
            </a:r>
            <a:r>
              <a:rPr lang="el-GR" altLang="en-US" sz="2000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 </a:t>
            </a: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this has form </a:t>
            </a:r>
            <a:r>
              <a:rPr lang="en-GB" altLang="en-US" sz="2000" b="1" i="1" dirty="0" smtClean="0">
                <a:solidFill>
                  <a:schemeClr val="accent2"/>
                </a:solidFill>
                <a:cs typeface="Arial" charset="0"/>
              </a:rPr>
              <a:t>y = mx + c</a:t>
            </a:r>
            <a:r>
              <a:rPr lang="en-GB" altLang="en-US" sz="2000" b="1" dirty="0" smtClean="0">
                <a:solidFill>
                  <a:schemeClr val="accent2"/>
                </a:solidFill>
                <a:cs typeface="Arial" charset="0"/>
              </a:rPr>
              <a:t>,</a:t>
            </a:r>
            <a:r>
              <a:rPr lang="en-GB" altLang="en-US" sz="2000" dirty="0" smtClean="0">
                <a:cs typeface="Arial" charset="0"/>
              </a:rPr>
              <a:t> </a:t>
            </a: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and so a graph of 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altLang="en-US" sz="2000" dirty="0" smtClean="0">
                <a:cs typeface="Arial" charset="0"/>
              </a:rPr>
              <a:t> against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dirty="0" smtClean="0">
                <a:cs typeface="Arial" charset="0"/>
              </a:rPr>
              <a:t> has:</a:t>
            </a: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y-intercept (</a:t>
            </a:r>
            <a:r>
              <a:rPr lang="en-GB" altLang="en-US" sz="2000" b="1" i="1" dirty="0" smtClean="0">
                <a:solidFill>
                  <a:schemeClr val="accent2"/>
                </a:solidFill>
                <a:cs typeface="Arial" charset="0"/>
              </a:rPr>
              <a:t>c</a:t>
            </a:r>
            <a:r>
              <a:rPr lang="en-GB" altLang="en-US" sz="2000" dirty="0" smtClean="0">
                <a:cs typeface="Arial" charset="0"/>
              </a:rPr>
              <a:t>) = </a:t>
            </a:r>
            <a:r>
              <a:rPr lang="el-GR" altLang="en-US" sz="2000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endParaRPr lang="en-GB" altLang="en-US" sz="2000" b="1" i="1" dirty="0" smtClean="0">
              <a:solidFill>
                <a:srgbClr val="FF3300"/>
              </a:solidFill>
              <a:cs typeface="Arial" charset="0"/>
            </a:endParaRPr>
          </a:p>
          <a:p>
            <a:pPr marL="365125" indent="-365125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gradient (</a:t>
            </a:r>
            <a:r>
              <a:rPr lang="en-GB" altLang="en-US" sz="2000" b="1" i="1" dirty="0" smtClean="0">
                <a:cs typeface="Arial" charset="0"/>
              </a:rPr>
              <a:t>m</a:t>
            </a:r>
            <a:r>
              <a:rPr lang="en-GB" altLang="en-US" sz="2000" dirty="0" smtClean="0">
                <a:cs typeface="Arial" charset="0"/>
              </a:rPr>
              <a:t>) = </a:t>
            </a:r>
            <a:r>
              <a:rPr lang="en-GB" altLang="en-US" sz="2000" b="1" dirty="0" smtClean="0">
                <a:solidFill>
                  <a:srgbClr val="FF3300"/>
                </a:solidFill>
                <a:cs typeface="Arial" charset="0"/>
              </a:rPr>
              <a:t>- r</a:t>
            </a:r>
          </a:p>
        </p:txBody>
      </p:sp>
      <p:pic>
        <p:nvPicPr>
          <p:cNvPr id="41987" name="Picture 4" descr="B065F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92238"/>
            <a:ext cx="5041900" cy="3636962"/>
          </a:xfrm>
          <a:noFill/>
        </p:spPr>
      </p:pic>
    </p:spTree>
    <p:extLst>
      <p:ext uri="{BB962C8B-B14F-4D97-AF65-F5344CB8AC3E}">
        <p14:creationId xmlns:p14="http://schemas.microsoft.com/office/powerpoint/2010/main" val="102599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467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Car battery internal resistance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39342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A car battery has an emf of about 12V.</a:t>
            </a:r>
          </a:p>
          <a:p>
            <a:pPr eaLnBrk="1" hangingPunct="1">
              <a:lnSpc>
                <a:spcPct val="90000"/>
              </a:lnSpc>
            </a:pPr>
            <a:endParaRPr lang="en-GB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Its prime purpose is to supply a current of about 100A for a few seconds in order to turn the starter motor of a car.</a:t>
            </a:r>
          </a:p>
          <a:p>
            <a:pPr eaLnBrk="1" hangingPunct="1">
              <a:lnSpc>
                <a:spcPct val="90000"/>
              </a:lnSpc>
            </a:pPr>
            <a:endParaRPr lang="en-GB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In order for its terminal pd not to fall significantly from 12V it must have a very low internal resistance (e.g. 0.01</a:t>
            </a:r>
            <a:r>
              <a:rPr lang="el-GR" altLang="en-US" sz="2800" smtClean="0">
                <a:cs typeface="Arial" charset="0"/>
              </a:rPr>
              <a:t>Ω</a:t>
            </a:r>
            <a:r>
              <a:rPr lang="en-GB" altLang="en-US" sz="2800" smtClean="0"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GB" altLang="en-US" sz="14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>
                <a:cs typeface="Arial" charset="0"/>
              </a:rPr>
              <a:t>In this case the lost volts would only be 1V and the terminal pd 11V</a:t>
            </a:r>
          </a:p>
        </p:txBody>
      </p:sp>
    </p:spTree>
    <p:extLst>
      <p:ext uri="{BB962C8B-B14F-4D97-AF65-F5344CB8AC3E}">
        <p14:creationId xmlns:p14="http://schemas.microsoft.com/office/powerpoint/2010/main" val="97678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3599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High voltage power supply safety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27374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A high voltage power supply sometimes has a large protective internal resistance.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This resistance limits the current that can be supplied to be well below the fatal level of about 50 mA.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For example a PSU of 3 kV typically has an internal resistance of 10 M</a:t>
            </a:r>
            <a:r>
              <a:rPr lang="el-GR" altLang="en-US" sz="2400" smtClean="0">
                <a:cs typeface="Arial" charset="0"/>
              </a:rPr>
              <a:t>Ω</a:t>
            </a:r>
            <a:r>
              <a:rPr lang="en-GB" altLang="en-US" sz="2400" smtClean="0"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cs typeface="Arial" charset="0"/>
              </a:rPr>
              <a:t>The maximum current with a near zero load resistance (a wet person)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cs typeface="Arial" charset="0"/>
              </a:rPr>
              <a:t>=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baseline="-25000" smtClean="0">
                <a:solidFill>
                  <a:srgbClr val="FF3300"/>
                </a:solidFill>
                <a:cs typeface="Arial" charset="0"/>
              </a:rPr>
              <a:t>max</a:t>
            </a:r>
            <a:r>
              <a:rPr lang="en-GB" altLang="en-US" sz="2400" smtClean="0">
                <a:cs typeface="Arial" charset="0"/>
              </a:rPr>
              <a:t> = 3 kV / 10 M </a:t>
            </a:r>
            <a:r>
              <a:rPr lang="el-GR" altLang="en-US" sz="2400" smtClean="0">
                <a:cs typeface="Arial" charset="0"/>
              </a:rPr>
              <a:t>Ω</a:t>
            </a:r>
            <a:endParaRPr lang="en-GB" altLang="en-US" sz="240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cs typeface="Arial" charset="0"/>
              </a:rPr>
              <a:t>= 3 000 / 10 000 000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>
                <a:solidFill>
                  <a:schemeClr val="accent2"/>
                </a:solidFill>
                <a:cs typeface="Arial" charset="0"/>
              </a:rPr>
              <a:t>= </a:t>
            </a:r>
            <a:r>
              <a:rPr lang="en-GB" altLang="en-US" sz="2400" b="1" smtClean="0">
                <a:solidFill>
                  <a:schemeClr val="accent2"/>
                </a:solidFill>
                <a:cs typeface="Arial" charset="0"/>
              </a:rPr>
              <a:t>0.000 3 A  =  0.3 mA</a:t>
            </a:r>
            <a:r>
              <a:rPr lang="en-GB" altLang="en-US" sz="2400" smtClean="0">
                <a:solidFill>
                  <a:schemeClr val="accent2"/>
                </a:solidFill>
                <a:cs typeface="Arial" charset="0"/>
              </a:rPr>
              <a:t> (safe)</a:t>
            </a:r>
            <a:endParaRPr lang="el-GR" altLang="en-US" sz="2400" smtClean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2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614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Maximum power transfer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484015"/>
            <a:ext cx="4897437" cy="51133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The power delivered to the external load resistance, </a:t>
            </a:r>
            <a:r>
              <a:rPr lang="en-GB" altLang="en-US" sz="2000" b="1" i="1" smtClean="0">
                <a:solidFill>
                  <a:srgbClr val="FF3300"/>
                </a:solidFill>
              </a:rPr>
              <a:t>R</a:t>
            </a:r>
            <a:r>
              <a:rPr lang="en-GB" altLang="en-US" sz="2000" smtClean="0"/>
              <a:t> varies as shown on the graph opposite.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The maximum power transfer occurs when the load resistance is equal to the internal resistance, </a:t>
            </a:r>
            <a:r>
              <a:rPr lang="en-GB" altLang="en-US" sz="2000" b="1" i="1" smtClean="0">
                <a:solidFill>
                  <a:srgbClr val="FF3300"/>
                </a:solidFill>
              </a:rPr>
              <a:t>r</a:t>
            </a:r>
            <a:r>
              <a:rPr lang="en-GB" altLang="en-US" sz="2000" smtClean="0"/>
              <a:t>  of the power supply.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Therefore for maximum power transfer a device should use a power supply whose internal resistance is as close as possible to the device’s own resistance.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e.g. The loudest sound is produced from a loudspeaker when the speaker’s resistance matches the internal resistance of the amplifier.</a:t>
            </a:r>
          </a:p>
        </p:txBody>
      </p:sp>
      <p:pic>
        <p:nvPicPr>
          <p:cNvPr id="193540" name="Picture 4" descr="B065F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557040"/>
            <a:ext cx="3816350" cy="3271837"/>
          </a:xfrm>
          <a:noFill/>
        </p:spPr>
      </p:pic>
    </p:spTree>
    <p:extLst>
      <p:ext uri="{BB962C8B-B14F-4D97-AF65-F5344CB8AC3E}">
        <p14:creationId xmlns:p14="http://schemas.microsoft.com/office/powerpoint/2010/main" val="44709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447</Words>
  <Application>Microsoft Office PowerPoint</Application>
  <PresentationFormat>On-screen Show (4:3)</PresentationFormat>
  <Paragraphs>56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Measurement of internal resistance</vt:lpstr>
      <vt:lpstr>PowerPoint Presentation</vt:lpstr>
      <vt:lpstr>Car battery internal resistance</vt:lpstr>
      <vt:lpstr>High voltage power supply safety</vt:lpstr>
      <vt:lpstr>Maximum power transfer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28</cp:revision>
  <dcterms:created xsi:type="dcterms:W3CDTF">2016-05-16T13:02:05Z</dcterms:created>
  <dcterms:modified xsi:type="dcterms:W3CDTF">2016-05-26T09:04:06Z</dcterms:modified>
</cp:coreProperties>
</file>