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89EF60C-BD0E-41FC-A307-4FCA46848ED3}" type="datetimeFigureOut">
              <a:rPr lang="en-GB" smtClean="0"/>
              <a:t>09/11/2016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2542E1-F9AA-4431-8278-A51D3E4EBFEF}" type="slidenum">
              <a:rPr lang="en-GB" smtClean="0"/>
              <a:t>‹#›</a:t>
            </a:fld>
            <a:endParaRPr lang="en-GB"/>
          </a:p>
        </p:txBody>
      </p:sp>
    </p:spTree>
    <p:extLst>
      <p:ext uri="{BB962C8B-B14F-4D97-AF65-F5344CB8AC3E}">
        <p14:creationId xmlns:p14="http://schemas.microsoft.com/office/powerpoint/2010/main" val="220863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9EF60C-BD0E-41FC-A307-4FCA46848ED3}" type="datetimeFigureOut">
              <a:rPr lang="en-GB" smtClean="0"/>
              <a:t>09/11/2016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B2542E1-F9AA-4431-8278-A51D3E4EBFEF}" type="slidenum">
              <a:rPr lang="en-GB" smtClean="0"/>
              <a:t>‹#›</a:t>
            </a:fld>
            <a:endParaRPr lang="en-GB"/>
          </a:p>
        </p:txBody>
      </p:sp>
    </p:spTree>
    <p:extLst>
      <p:ext uri="{BB962C8B-B14F-4D97-AF65-F5344CB8AC3E}">
        <p14:creationId xmlns:p14="http://schemas.microsoft.com/office/powerpoint/2010/main" val="2273411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9EF60C-BD0E-41FC-A307-4FCA46848ED3}" type="datetimeFigureOut">
              <a:rPr lang="en-GB" smtClean="0"/>
              <a:t>09/11/2016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B2542E1-F9AA-4431-8278-A51D3E4EBFEF}" type="slidenum">
              <a:rPr lang="en-GB" smtClean="0"/>
              <a:t>‹#›</a:t>
            </a:fld>
            <a:endParaRPr lang="en-GB"/>
          </a:p>
        </p:txBody>
      </p:sp>
    </p:spTree>
    <p:extLst>
      <p:ext uri="{BB962C8B-B14F-4D97-AF65-F5344CB8AC3E}">
        <p14:creationId xmlns:p14="http://schemas.microsoft.com/office/powerpoint/2010/main" val="2439743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9EF60C-BD0E-41FC-A307-4FCA46848ED3}" type="datetimeFigureOut">
              <a:rPr lang="en-GB" smtClean="0"/>
              <a:t>09/11/2016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2542E1-F9AA-4431-8278-A51D3E4EBFEF}" type="slidenum">
              <a:rPr lang="en-GB" smtClean="0"/>
              <a:t>‹#›</a:t>
            </a:fld>
            <a:endParaRPr lang="en-GB"/>
          </a:p>
        </p:txBody>
      </p:sp>
    </p:spTree>
    <p:extLst>
      <p:ext uri="{BB962C8B-B14F-4D97-AF65-F5344CB8AC3E}">
        <p14:creationId xmlns:p14="http://schemas.microsoft.com/office/powerpoint/2010/main" val="993165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9EF60C-BD0E-41FC-A307-4FCA46848ED3}" type="datetimeFigureOut">
              <a:rPr lang="en-GB" smtClean="0"/>
              <a:t>09/11/2016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2542E1-F9AA-4431-8278-A51D3E4EBFEF}" type="slidenum">
              <a:rPr lang="en-GB" smtClean="0"/>
              <a:t>‹#›</a:t>
            </a:fld>
            <a:endParaRPr lang="en-GB"/>
          </a:p>
        </p:txBody>
      </p:sp>
    </p:spTree>
    <p:extLst>
      <p:ext uri="{BB962C8B-B14F-4D97-AF65-F5344CB8AC3E}">
        <p14:creationId xmlns:p14="http://schemas.microsoft.com/office/powerpoint/2010/main" val="4115965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E89EF60C-BD0E-41FC-A307-4FCA46848ED3}" type="datetimeFigureOut">
              <a:rPr lang="en-GB" smtClean="0"/>
              <a:t>09/11/2016</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4B2542E1-F9AA-4431-8278-A51D3E4EBFEF}" type="slidenum">
              <a:rPr lang="en-GB" smtClean="0"/>
              <a:t>‹#›</a:t>
            </a:fld>
            <a:endParaRPr lang="en-GB"/>
          </a:p>
        </p:txBody>
      </p:sp>
    </p:spTree>
    <p:extLst>
      <p:ext uri="{BB962C8B-B14F-4D97-AF65-F5344CB8AC3E}">
        <p14:creationId xmlns:p14="http://schemas.microsoft.com/office/powerpoint/2010/main" val="476936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E89EF60C-BD0E-41FC-A307-4FCA46848ED3}" type="datetimeFigureOut">
              <a:rPr lang="en-GB" smtClean="0"/>
              <a:t>09/11/2016</a:t>
            </a:fld>
            <a:endParaRPr lang="en-GB"/>
          </a:p>
        </p:txBody>
      </p:sp>
      <p:sp>
        <p:nvSpPr>
          <p:cNvPr id="11" name="Footer Placeholder 10"/>
          <p:cNvSpPr>
            <a:spLocks noGrp="1"/>
          </p:cNvSpPr>
          <p:nvPr>
            <p:ph type="ftr" sz="quarter" idx="11"/>
          </p:nvPr>
        </p:nvSpPr>
        <p:spPr/>
        <p:txBody>
          <a:bodyPr/>
          <a:lstStyle/>
          <a:p>
            <a:endParaRPr lang="en-GB"/>
          </a:p>
        </p:txBody>
      </p:sp>
      <p:sp>
        <p:nvSpPr>
          <p:cNvPr id="12" name="Slide Number Placeholder 11"/>
          <p:cNvSpPr>
            <a:spLocks noGrp="1"/>
          </p:cNvSpPr>
          <p:nvPr>
            <p:ph type="sldNum" sz="quarter" idx="12"/>
          </p:nvPr>
        </p:nvSpPr>
        <p:spPr/>
        <p:txBody>
          <a:bodyPr/>
          <a:lstStyle/>
          <a:p>
            <a:fld id="{4B2542E1-F9AA-4431-8278-A51D3E4EBFEF}" type="slidenum">
              <a:rPr lang="en-GB" smtClean="0"/>
              <a:t>‹#›</a:t>
            </a:fld>
            <a:endParaRPr lang="en-GB"/>
          </a:p>
        </p:txBody>
      </p:sp>
    </p:spTree>
    <p:extLst>
      <p:ext uri="{BB962C8B-B14F-4D97-AF65-F5344CB8AC3E}">
        <p14:creationId xmlns:p14="http://schemas.microsoft.com/office/powerpoint/2010/main" val="1209688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E89EF60C-BD0E-41FC-A307-4FCA46848ED3}" type="datetimeFigureOut">
              <a:rPr lang="en-GB" smtClean="0"/>
              <a:t>09/11/2016</a:t>
            </a:fld>
            <a:endParaRPr lang="en-GB"/>
          </a:p>
        </p:txBody>
      </p:sp>
      <p:sp>
        <p:nvSpPr>
          <p:cNvPr id="7" name="Footer Placeholder 6"/>
          <p:cNvSpPr>
            <a:spLocks noGrp="1"/>
          </p:cNvSpPr>
          <p:nvPr>
            <p:ph type="ftr" sz="quarter" idx="11"/>
          </p:nvPr>
        </p:nvSpPr>
        <p:spPr/>
        <p:txBody>
          <a:bodyPr/>
          <a:lstStyle/>
          <a:p>
            <a:endParaRPr lang="en-GB"/>
          </a:p>
        </p:txBody>
      </p:sp>
      <p:sp>
        <p:nvSpPr>
          <p:cNvPr id="8" name="Slide Number Placeholder 7"/>
          <p:cNvSpPr>
            <a:spLocks noGrp="1"/>
          </p:cNvSpPr>
          <p:nvPr>
            <p:ph type="sldNum" sz="quarter" idx="12"/>
          </p:nvPr>
        </p:nvSpPr>
        <p:spPr/>
        <p:txBody>
          <a:bodyPr/>
          <a:lstStyle/>
          <a:p>
            <a:fld id="{4B2542E1-F9AA-4431-8278-A51D3E4EBFEF}" type="slidenum">
              <a:rPr lang="en-GB" smtClean="0"/>
              <a:t>‹#›</a:t>
            </a:fld>
            <a:endParaRPr lang="en-GB"/>
          </a:p>
        </p:txBody>
      </p:sp>
    </p:spTree>
    <p:extLst>
      <p:ext uri="{BB962C8B-B14F-4D97-AF65-F5344CB8AC3E}">
        <p14:creationId xmlns:p14="http://schemas.microsoft.com/office/powerpoint/2010/main" val="2679190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89EF60C-BD0E-41FC-A307-4FCA46848ED3}" type="datetimeFigureOut">
              <a:rPr lang="en-GB" smtClean="0"/>
              <a:t>09/11/2016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2542E1-F9AA-4431-8278-A51D3E4EBFEF}" type="slidenum">
              <a:rPr lang="en-GB" smtClean="0"/>
              <a:t>‹#›</a:t>
            </a:fld>
            <a:endParaRPr lang="en-GB"/>
          </a:p>
        </p:txBody>
      </p:sp>
    </p:spTree>
    <p:extLst>
      <p:ext uri="{BB962C8B-B14F-4D97-AF65-F5344CB8AC3E}">
        <p14:creationId xmlns:p14="http://schemas.microsoft.com/office/powerpoint/2010/main" val="350000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89EF60C-BD0E-41FC-A307-4FCA46848ED3}" type="datetimeFigureOut">
              <a:rPr lang="en-GB" smtClean="0"/>
              <a:t>09/11/2016</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4B2542E1-F9AA-4431-8278-A51D3E4EBFEF}" type="slidenum">
              <a:rPr lang="en-GB" smtClean="0"/>
              <a:t>‹#›</a:t>
            </a:fld>
            <a:endParaRPr lang="en-GB"/>
          </a:p>
        </p:txBody>
      </p:sp>
    </p:spTree>
    <p:extLst>
      <p:ext uri="{BB962C8B-B14F-4D97-AF65-F5344CB8AC3E}">
        <p14:creationId xmlns:p14="http://schemas.microsoft.com/office/powerpoint/2010/main" val="2608806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89EF60C-BD0E-41FC-A307-4FCA46848ED3}" type="datetimeFigureOut">
              <a:rPr lang="en-GB" smtClean="0"/>
              <a:t>09/11/2016</a:t>
            </a:fld>
            <a:endParaRPr lang="en-GB"/>
          </a:p>
        </p:txBody>
      </p:sp>
      <p:sp>
        <p:nvSpPr>
          <p:cNvPr id="9" name="Footer Placeholder 8"/>
          <p:cNvSpPr>
            <a:spLocks noGrp="1"/>
          </p:cNvSpPr>
          <p:nvPr>
            <p:ph type="ftr" sz="quarter" idx="11"/>
          </p:nvPr>
        </p:nvSpPr>
        <p:spPr>
          <a:xfrm>
            <a:off x="3499101" y="6356350"/>
            <a:ext cx="5911517" cy="365125"/>
          </a:xfrm>
        </p:spPr>
        <p:txBody>
          <a:bodyPr/>
          <a:lstStyle/>
          <a:p>
            <a:endParaRPr lang="en-GB"/>
          </a:p>
        </p:txBody>
      </p:sp>
      <p:sp>
        <p:nvSpPr>
          <p:cNvPr id="10" name="Slide Number Placeholder 9"/>
          <p:cNvSpPr>
            <a:spLocks noGrp="1"/>
          </p:cNvSpPr>
          <p:nvPr>
            <p:ph type="sldNum" sz="quarter" idx="12"/>
          </p:nvPr>
        </p:nvSpPr>
        <p:spPr/>
        <p:txBody>
          <a:bodyPr/>
          <a:lstStyle/>
          <a:p>
            <a:fld id="{4B2542E1-F9AA-4431-8278-A51D3E4EBFEF}" type="slidenum">
              <a:rPr lang="en-GB" smtClean="0"/>
              <a:t>‹#›</a:t>
            </a:fld>
            <a:endParaRPr lang="en-GB"/>
          </a:p>
        </p:txBody>
      </p:sp>
    </p:spTree>
    <p:extLst>
      <p:ext uri="{BB962C8B-B14F-4D97-AF65-F5344CB8AC3E}">
        <p14:creationId xmlns:p14="http://schemas.microsoft.com/office/powerpoint/2010/main" val="1919837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E89EF60C-BD0E-41FC-A307-4FCA46848ED3}" type="datetimeFigureOut">
              <a:rPr lang="en-GB" smtClean="0"/>
              <a:t>09/11/2016</a:t>
            </a:fld>
            <a:endParaRPr lang="en-GB"/>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GB"/>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B2542E1-F9AA-4431-8278-A51D3E4EBFEF}" type="slidenum">
              <a:rPr lang="en-GB" smtClean="0"/>
              <a:t>‹#›</a:t>
            </a:fld>
            <a:endParaRPr lang="en-GB"/>
          </a:p>
        </p:txBody>
      </p:sp>
    </p:spTree>
    <p:extLst>
      <p:ext uri="{BB962C8B-B14F-4D97-AF65-F5344CB8AC3E}">
        <p14:creationId xmlns:p14="http://schemas.microsoft.com/office/powerpoint/2010/main" val="31405142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Tackling ten mark questions</a:t>
            </a:r>
            <a:endParaRPr lang="en-GB" dirty="0"/>
          </a:p>
        </p:txBody>
      </p:sp>
      <p:sp>
        <p:nvSpPr>
          <p:cNvPr id="3" name="Subtitle 2"/>
          <p:cNvSpPr>
            <a:spLocks noGrp="1"/>
          </p:cNvSpPr>
          <p:nvPr>
            <p:ph type="subTitle" idx="1"/>
          </p:nvPr>
        </p:nvSpPr>
        <p:spPr/>
        <p:txBody>
          <a:bodyPr/>
          <a:lstStyle/>
          <a:p>
            <a:r>
              <a:rPr lang="en-GB" dirty="0" err="1" smtClean="0"/>
              <a:t>dak</a:t>
            </a:r>
            <a:endParaRPr lang="en-GB" dirty="0"/>
          </a:p>
        </p:txBody>
      </p:sp>
    </p:spTree>
    <p:extLst>
      <p:ext uri="{BB962C8B-B14F-4D97-AF65-F5344CB8AC3E}">
        <p14:creationId xmlns:p14="http://schemas.microsoft.com/office/powerpoint/2010/main" val="37964877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10 mark question</a:t>
            </a:r>
            <a:endParaRPr lang="en-GB" dirty="0"/>
          </a:p>
        </p:txBody>
      </p:sp>
      <p:sp>
        <p:nvSpPr>
          <p:cNvPr id="3" name="Content Placeholder 2"/>
          <p:cNvSpPr>
            <a:spLocks noGrp="1"/>
          </p:cNvSpPr>
          <p:nvPr>
            <p:ph idx="1"/>
          </p:nvPr>
        </p:nvSpPr>
        <p:spPr/>
        <p:txBody>
          <a:bodyPr/>
          <a:lstStyle/>
          <a:p>
            <a:r>
              <a:rPr lang="en-GB" dirty="0" smtClean="0"/>
              <a:t>Only 15 minutes long (7.5 minutes per paragraph) – the biggest problem with this should be timing</a:t>
            </a:r>
          </a:p>
          <a:p>
            <a:r>
              <a:rPr lang="en-GB" dirty="0" smtClean="0"/>
              <a:t>Does not rely on a supported argument with examples – NOT a full essay</a:t>
            </a:r>
          </a:p>
          <a:p>
            <a:r>
              <a:rPr lang="en-GB" dirty="0" smtClean="0"/>
              <a:t>Because the emphasis is on demonstrating knowledge it is intended to be easier than an essay from an examiner’s point of view</a:t>
            </a:r>
          </a:p>
          <a:p>
            <a:r>
              <a:rPr lang="en-GB" dirty="0" smtClean="0"/>
              <a:t>However, it does show more development than simple point by point questions (4 and 6 mark questions – essentially bullet points with sentences)</a:t>
            </a:r>
            <a:endParaRPr lang="en-GB" dirty="0"/>
          </a:p>
        </p:txBody>
      </p:sp>
    </p:spTree>
    <p:extLst>
      <p:ext uri="{BB962C8B-B14F-4D97-AF65-F5344CB8AC3E}">
        <p14:creationId xmlns:p14="http://schemas.microsoft.com/office/powerpoint/2010/main" val="2008523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the examiners looking for?</a:t>
            </a:r>
            <a:endParaRPr lang="en-GB" dirty="0"/>
          </a:p>
        </p:txBody>
      </p:sp>
      <p:sp>
        <p:nvSpPr>
          <p:cNvPr id="3" name="Content Placeholder 2"/>
          <p:cNvSpPr>
            <a:spLocks noGrp="1"/>
          </p:cNvSpPr>
          <p:nvPr>
            <p:ph idx="1"/>
          </p:nvPr>
        </p:nvSpPr>
        <p:spPr/>
        <p:txBody>
          <a:bodyPr/>
          <a:lstStyle/>
          <a:p>
            <a:r>
              <a:rPr lang="en-GB" dirty="0" smtClean="0"/>
              <a:t>According to the mark scheme:</a:t>
            </a:r>
          </a:p>
          <a:p>
            <a:pPr lvl="1"/>
            <a:r>
              <a:rPr lang="en-GB" dirty="0" smtClean="0"/>
              <a:t>Very good knowledge</a:t>
            </a:r>
          </a:p>
          <a:p>
            <a:pPr lvl="1"/>
            <a:r>
              <a:rPr lang="en-GB" dirty="0" smtClean="0"/>
              <a:t>Very good understanding</a:t>
            </a:r>
          </a:p>
          <a:p>
            <a:pPr lvl="1"/>
            <a:r>
              <a:rPr lang="en-GB" dirty="0" smtClean="0"/>
              <a:t>Two clear applications of relevant material</a:t>
            </a:r>
          </a:p>
          <a:p>
            <a:pPr lvl="1"/>
            <a:r>
              <a:rPr lang="en-GB" dirty="0" smtClean="0"/>
              <a:t>“Appropriate” analysis</a:t>
            </a:r>
          </a:p>
          <a:p>
            <a:r>
              <a:rPr lang="en-GB" dirty="0" smtClean="0"/>
              <a:t>How can you demonstrate this?</a:t>
            </a:r>
          </a:p>
          <a:p>
            <a:r>
              <a:rPr lang="en-GB" dirty="0" smtClean="0"/>
              <a:t>NB this does not require evaluation as such – i.e., arguments supported by evidence with clear judgment at the end of it. But it does require a limited amount of showing off…</a:t>
            </a:r>
            <a:endParaRPr lang="en-GB" dirty="0"/>
          </a:p>
        </p:txBody>
      </p:sp>
    </p:spTree>
    <p:extLst>
      <p:ext uri="{BB962C8B-B14F-4D97-AF65-F5344CB8AC3E}">
        <p14:creationId xmlns:p14="http://schemas.microsoft.com/office/powerpoint/2010/main" val="3860516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Suggested key points</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Write two clear paragraphs – distinct from each other.</a:t>
            </a:r>
            <a:br>
              <a:rPr lang="en-GB" dirty="0" smtClean="0"/>
            </a:br>
            <a:r>
              <a:rPr lang="en-GB" dirty="0" smtClean="0"/>
              <a:t>NB require neither an introduction nor a conclusion</a:t>
            </a:r>
          </a:p>
          <a:p>
            <a:pPr marL="514350" indent="-514350">
              <a:buFont typeface="+mj-lt"/>
              <a:buAutoNum type="arabicPeriod"/>
            </a:pPr>
            <a:r>
              <a:rPr lang="en-GB" dirty="0" smtClean="0"/>
              <a:t>Ensure that the very first line of each paragraph directly addresses the question</a:t>
            </a:r>
          </a:p>
          <a:p>
            <a:pPr marL="514350" indent="-514350">
              <a:buFont typeface="+mj-lt"/>
              <a:buAutoNum type="arabicPeriod"/>
            </a:pPr>
            <a:r>
              <a:rPr lang="en-GB" dirty="0" smtClean="0"/>
              <a:t>Ensure that it links to sociological analysis by using</a:t>
            </a:r>
          </a:p>
          <a:p>
            <a:pPr marL="971550" lvl="1" indent="-514350">
              <a:buFont typeface="+mj-lt"/>
              <a:buAutoNum type="alphaLcPeriod"/>
            </a:pPr>
            <a:r>
              <a:rPr lang="en-GB" dirty="0" smtClean="0"/>
              <a:t>Sociological terminology (i.e., don’t dumb it down for me)</a:t>
            </a:r>
          </a:p>
          <a:p>
            <a:pPr marL="971550" lvl="1" indent="-514350">
              <a:buFont typeface="+mj-lt"/>
              <a:buAutoNum type="alphaLcPeriod"/>
            </a:pPr>
            <a:r>
              <a:rPr lang="en-GB" dirty="0" smtClean="0"/>
              <a:t>Sociological perspectives (Functionalism, Marxism, Feminisms, </a:t>
            </a:r>
            <a:r>
              <a:rPr lang="en-GB" dirty="0" err="1" smtClean="0"/>
              <a:t>etc</a:t>
            </a:r>
            <a:r>
              <a:rPr lang="en-GB" dirty="0" smtClean="0"/>
              <a:t>)</a:t>
            </a:r>
          </a:p>
          <a:p>
            <a:pPr marL="971550" lvl="1" indent="-514350">
              <a:buFont typeface="+mj-lt"/>
              <a:buAutoNum type="alphaLcPeriod"/>
            </a:pPr>
            <a:r>
              <a:rPr lang="en-GB" dirty="0" smtClean="0"/>
              <a:t>(Where possible) relevant key sociologists by name</a:t>
            </a:r>
          </a:p>
          <a:p>
            <a:pPr marL="971550" lvl="1" indent="-514350">
              <a:buFont typeface="+mj-lt"/>
              <a:buAutoNum type="alphaLcPeriod"/>
            </a:pPr>
            <a:r>
              <a:rPr lang="en-GB" dirty="0" smtClean="0"/>
              <a:t>Contemporary or other examples/illustrations</a:t>
            </a:r>
          </a:p>
          <a:p>
            <a:pPr marL="971550" lvl="1" indent="-514350">
              <a:buFont typeface="+mj-lt"/>
              <a:buAutoNum type="alphaLcPeriod"/>
            </a:pPr>
            <a:endParaRPr lang="en-GB" dirty="0"/>
          </a:p>
        </p:txBody>
      </p:sp>
    </p:spTree>
    <p:extLst>
      <p:ext uri="{BB962C8B-B14F-4D97-AF65-F5344CB8AC3E}">
        <p14:creationId xmlns:p14="http://schemas.microsoft.com/office/powerpoint/2010/main" val="1159243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 Outline and explain two ways in which the school system may serve the interests of an industrial economy</a:t>
            </a:r>
            <a:endParaRPr lang="en-GB" dirty="0"/>
          </a:p>
        </p:txBody>
      </p:sp>
      <p:sp>
        <p:nvSpPr>
          <p:cNvPr id="3" name="Content Placeholder 2"/>
          <p:cNvSpPr>
            <a:spLocks noGrp="1"/>
          </p:cNvSpPr>
          <p:nvPr>
            <p:ph idx="1"/>
          </p:nvPr>
        </p:nvSpPr>
        <p:spPr/>
        <p:txBody>
          <a:bodyPr/>
          <a:lstStyle/>
          <a:p>
            <a:pPr marL="0" indent="0">
              <a:spcBef>
                <a:spcPts val="0"/>
              </a:spcBef>
              <a:buNone/>
            </a:pPr>
            <a:r>
              <a:rPr lang="en-GB" dirty="0" smtClean="0">
                <a:solidFill>
                  <a:srgbClr val="FF0000"/>
                </a:solidFill>
              </a:rPr>
              <a:t>One way in which education system may serve the interests of industry may be through sorting and sifting individuals for their appropriate job roles</a:t>
            </a:r>
            <a:r>
              <a:rPr lang="en-GB" dirty="0" smtClean="0"/>
              <a:t>.</a:t>
            </a:r>
          </a:p>
          <a:p>
            <a:pPr marL="0" indent="0">
              <a:spcBef>
                <a:spcPts val="0"/>
              </a:spcBef>
              <a:buNone/>
            </a:pPr>
            <a:r>
              <a:rPr lang="en-GB" dirty="0" smtClean="0"/>
              <a:t>Davis and Moore believe that the education system provides a “proving ground” for ability and, through the use of examinations and qualifications individuals’ skills and talents can be distinguished and the most able are matched to the best jobs. </a:t>
            </a:r>
            <a:r>
              <a:rPr lang="en-GB" dirty="0">
                <a:solidFill>
                  <a:srgbClr val="000000">
                    <a:lumMod val="65000"/>
                    <a:lumOff val="35000"/>
                  </a:srgbClr>
                </a:solidFill>
              </a:rPr>
              <a:t>This serves the needs of industry in creating an efficient </a:t>
            </a:r>
            <a:r>
              <a:rPr lang="en-GB" dirty="0" smtClean="0">
                <a:solidFill>
                  <a:srgbClr val="000000">
                    <a:lumMod val="65000"/>
                    <a:lumOff val="35000"/>
                  </a:srgbClr>
                </a:solidFill>
              </a:rPr>
              <a:t>workforce.</a:t>
            </a:r>
          </a:p>
          <a:p>
            <a:pPr marL="0" indent="0">
              <a:spcBef>
                <a:spcPts val="0"/>
              </a:spcBef>
              <a:buNone/>
            </a:pPr>
            <a:r>
              <a:rPr lang="en-GB" dirty="0" smtClean="0">
                <a:solidFill>
                  <a:srgbClr val="0070C0"/>
                </a:solidFill>
              </a:rPr>
              <a:t>However, other sociologists, such as the Marxists Bowles and Gintis believe that such a system tends to reward conformity rather than ability and that meritocracy is essentially a myth, masking a process of social and cultural reproduction rather than fairness.</a:t>
            </a:r>
          </a:p>
          <a:p>
            <a:pPr marL="0" indent="0">
              <a:spcBef>
                <a:spcPts val="0"/>
              </a:spcBef>
              <a:buNone/>
            </a:pPr>
            <a:endParaRPr lang="en-GB" dirty="0">
              <a:solidFill>
                <a:srgbClr val="0070C0"/>
              </a:solidFill>
            </a:endParaRPr>
          </a:p>
          <a:p>
            <a:pPr marL="0" indent="0">
              <a:spcBef>
                <a:spcPts val="0"/>
              </a:spcBef>
              <a:buNone/>
            </a:pPr>
            <a:r>
              <a:rPr lang="en-GB" dirty="0" smtClean="0">
                <a:solidFill>
                  <a:srgbClr val="0070C0"/>
                </a:solidFill>
              </a:rPr>
              <a:t>(NB this would normally be one single paragraph)</a:t>
            </a:r>
            <a:endParaRPr lang="en-GB" dirty="0">
              <a:solidFill>
                <a:srgbClr val="0070C0"/>
              </a:solidFill>
            </a:endParaRPr>
          </a:p>
        </p:txBody>
      </p:sp>
    </p:spTree>
    <p:extLst>
      <p:ext uri="{BB962C8B-B14F-4D97-AF65-F5344CB8AC3E}">
        <p14:creationId xmlns:p14="http://schemas.microsoft.com/office/powerpoint/2010/main" val="1873651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 Outline and explain two ways in which the school system may serve the interests of an industrial economy</a:t>
            </a:r>
            <a:endParaRPr lang="en-GB" dirty="0"/>
          </a:p>
        </p:txBody>
      </p:sp>
      <p:sp>
        <p:nvSpPr>
          <p:cNvPr id="3" name="Content Placeholder 2"/>
          <p:cNvSpPr>
            <a:spLocks noGrp="1"/>
          </p:cNvSpPr>
          <p:nvPr>
            <p:ph idx="1"/>
          </p:nvPr>
        </p:nvSpPr>
        <p:spPr/>
        <p:txBody>
          <a:bodyPr/>
          <a:lstStyle/>
          <a:p>
            <a:pPr marL="0" indent="0">
              <a:spcBef>
                <a:spcPts val="0"/>
              </a:spcBef>
              <a:buNone/>
            </a:pPr>
            <a:r>
              <a:rPr lang="en-GB" dirty="0" smtClean="0"/>
              <a:t>One way in which education system may serve the interests of industry may be through sorting and sifting individuals for their appropriate job roles.</a:t>
            </a:r>
            <a:br>
              <a:rPr lang="en-GB" dirty="0" smtClean="0"/>
            </a:br>
            <a:r>
              <a:rPr lang="en-GB" dirty="0" smtClean="0"/>
              <a:t>Davis and Moore believe that the education system provides a “proving ground” for ability and, through the use of examinations and qualifications individuals’ skills and talents can be distinguished and the most able are matched to the best jobs. This serves the needs of industry in creating an efficient workforce.</a:t>
            </a:r>
          </a:p>
          <a:p>
            <a:pPr marL="0" indent="0">
              <a:spcBef>
                <a:spcPts val="0"/>
              </a:spcBef>
              <a:buNone/>
            </a:pPr>
            <a:r>
              <a:rPr lang="en-GB" dirty="0" smtClean="0">
                <a:solidFill>
                  <a:srgbClr val="0070C0"/>
                </a:solidFill>
              </a:rPr>
              <a:t>Parsons believed that such a meritocratic system was supported by the value system of modern society which centres upon competition and material success, and that job status in our society needs to rely upon achievement, not ascription.</a:t>
            </a:r>
            <a:endParaRPr lang="en-GB" dirty="0">
              <a:solidFill>
                <a:srgbClr val="0070C0"/>
              </a:solidFill>
            </a:endParaRPr>
          </a:p>
        </p:txBody>
      </p:sp>
    </p:spTree>
    <p:extLst>
      <p:ext uri="{BB962C8B-B14F-4D97-AF65-F5344CB8AC3E}">
        <p14:creationId xmlns:p14="http://schemas.microsoft.com/office/powerpoint/2010/main" val="161712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 Outline and explain two ways in which the school system may serve the interests of an industrial economy</a:t>
            </a:r>
            <a:endParaRPr lang="en-GB" dirty="0"/>
          </a:p>
        </p:txBody>
      </p:sp>
      <p:sp>
        <p:nvSpPr>
          <p:cNvPr id="3" name="Content Placeholder 2"/>
          <p:cNvSpPr>
            <a:spLocks noGrp="1"/>
          </p:cNvSpPr>
          <p:nvPr>
            <p:ph idx="1"/>
          </p:nvPr>
        </p:nvSpPr>
        <p:spPr/>
        <p:txBody>
          <a:bodyPr/>
          <a:lstStyle/>
          <a:p>
            <a:pPr marL="0" indent="0">
              <a:spcBef>
                <a:spcPts val="0"/>
              </a:spcBef>
              <a:buNone/>
            </a:pPr>
            <a:r>
              <a:rPr lang="en-GB" dirty="0" smtClean="0"/>
              <a:t>One way in which education system may serve the interests of industry may be through sorting and sifting individuals for their appropriate job roles.</a:t>
            </a:r>
            <a:br>
              <a:rPr lang="en-GB" dirty="0" smtClean="0"/>
            </a:br>
            <a:r>
              <a:rPr lang="en-GB" dirty="0" smtClean="0"/>
              <a:t>Davis and Moore believe that the education system provides a “proving ground” for ability and, through the use of examinations and qualifications individuals’ skills and talents can be distinguished and the most able are matched to the best jobs. This serves the needs of industry in creating an efficient workforce.</a:t>
            </a:r>
          </a:p>
          <a:p>
            <a:pPr marL="0" indent="0">
              <a:spcBef>
                <a:spcPts val="0"/>
              </a:spcBef>
              <a:buNone/>
            </a:pPr>
            <a:r>
              <a:rPr lang="en-GB" dirty="0" smtClean="0">
                <a:solidFill>
                  <a:srgbClr val="0070C0"/>
                </a:solidFill>
              </a:rPr>
              <a:t>However, recent changes in the exam system and the existence of a range of different equivalent examinations may confuse the picture and mean that employers have increasing difficulty in discerning between apparently similarly qualified candidates.</a:t>
            </a:r>
            <a:endParaRPr lang="en-GB" dirty="0">
              <a:solidFill>
                <a:srgbClr val="0070C0"/>
              </a:solidFill>
            </a:endParaRPr>
          </a:p>
        </p:txBody>
      </p:sp>
    </p:spTree>
    <p:extLst>
      <p:ext uri="{BB962C8B-B14F-4D97-AF65-F5344CB8AC3E}">
        <p14:creationId xmlns:p14="http://schemas.microsoft.com/office/powerpoint/2010/main" val="3996096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463851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60</TotalTime>
  <Words>418</Words>
  <Application>Microsoft Office PowerPoint</Application>
  <PresentationFormat>Widescreen</PresentationFormat>
  <Paragraphs>35</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Corbel</vt:lpstr>
      <vt:lpstr>Wingdings 2</vt:lpstr>
      <vt:lpstr>Frame</vt:lpstr>
      <vt:lpstr>Tackling ten mark questions</vt:lpstr>
      <vt:lpstr>The 10 mark question</vt:lpstr>
      <vt:lpstr>What are the examiners looking for?</vt:lpstr>
      <vt:lpstr>Suggested key points</vt:lpstr>
      <vt:lpstr>Example: Outline and explain two ways in which the school system may serve the interests of an industrial economy</vt:lpstr>
      <vt:lpstr>Example: Outline and explain two ways in which the school system may serve the interests of an industrial economy</vt:lpstr>
      <vt:lpstr>Example: Outline and explain two ways in which the school system may serve the interests of an industrial economy</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Tackling ten mark questions</dc:title>
  <dc:creator>Dave King</dc:creator>
  <cp:lastModifiedBy>Dave King</cp:lastModifiedBy>
  <cp:revision>5</cp:revision>
  <dcterms:created xsi:type="dcterms:W3CDTF">2016-11-07T10:43:17Z</dcterms:created>
  <dcterms:modified xsi:type="dcterms:W3CDTF">2016-11-09T10:17:14Z</dcterms:modified>
</cp:coreProperties>
</file>