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40"/>
  </p:notesMasterIdLst>
  <p:sldIdLst>
    <p:sldId id="256" r:id="rId5"/>
    <p:sldId id="286" r:id="rId6"/>
    <p:sldId id="287" r:id="rId7"/>
    <p:sldId id="288" r:id="rId8"/>
    <p:sldId id="289" r:id="rId9"/>
    <p:sldId id="290" r:id="rId10"/>
    <p:sldId id="291" r:id="rId11"/>
    <p:sldId id="292" r:id="rId12"/>
    <p:sldId id="258" r:id="rId13"/>
    <p:sldId id="278" r:id="rId14"/>
    <p:sldId id="279" r:id="rId15"/>
    <p:sldId id="295" r:id="rId16"/>
    <p:sldId id="308" r:id="rId17"/>
    <p:sldId id="282" r:id="rId18"/>
    <p:sldId id="283" r:id="rId19"/>
    <p:sldId id="296" r:id="rId20"/>
    <p:sldId id="311" r:id="rId21"/>
    <p:sldId id="310" r:id="rId22"/>
    <p:sldId id="293" r:id="rId23"/>
    <p:sldId id="298" r:id="rId24"/>
    <p:sldId id="299" r:id="rId25"/>
    <p:sldId id="300" r:id="rId26"/>
    <p:sldId id="284" r:id="rId27"/>
    <p:sldId id="259" r:id="rId28"/>
    <p:sldId id="303" r:id="rId29"/>
    <p:sldId id="301" r:id="rId30"/>
    <p:sldId id="302" r:id="rId31"/>
    <p:sldId id="306" r:id="rId32"/>
    <p:sldId id="305" r:id="rId33"/>
    <p:sldId id="312" r:id="rId34"/>
    <p:sldId id="304" r:id="rId35"/>
    <p:sldId id="281" r:id="rId36"/>
    <p:sldId id="313" r:id="rId37"/>
    <p:sldId id="307" r:id="rId38"/>
    <p:sldId id="280"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122"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viewProps" Target="view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heme" Target="theme/theme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21AE64C-87B9-4A76-90BA-B5876D1DE6FD}" type="datetimeFigureOut">
              <a:rPr lang="en-GB" smtClean="0"/>
              <a:t>30/08/2019</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FC5125-D316-442B-9220-2548B4F5EB04}" type="slidenum">
              <a:rPr lang="en-GB" smtClean="0"/>
              <a:t>‹#›</a:t>
            </a:fld>
            <a:endParaRPr lang="en-GB"/>
          </a:p>
        </p:txBody>
      </p:sp>
    </p:spTree>
    <p:extLst>
      <p:ext uri="{BB962C8B-B14F-4D97-AF65-F5344CB8AC3E}">
        <p14:creationId xmlns:p14="http://schemas.microsoft.com/office/powerpoint/2010/main" val="29451368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7FC5125-D316-442B-9220-2548B4F5EB04}" type="slidenum">
              <a:rPr lang="en-GB" smtClean="0"/>
              <a:t>31</a:t>
            </a:fld>
            <a:endParaRPr lang="en-GB"/>
          </a:p>
        </p:txBody>
      </p:sp>
    </p:spTree>
    <p:extLst>
      <p:ext uri="{BB962C8B-B14F-4D97-AF65-F5344CB8AC3E}">
        <p14:creationId xmlns:p14="http://schemas.microsoft.com/office/powerpoint/2010/main" val="18148265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7FC5125-D316-442B-9220-2548B4F5EB04}" type="slidenum">
              <a:rPr lang="en-GB" smtClean="0"/>
              <a:t>32</a:t>
            </a:fld>
            <a:endParaRPr lang="en-GB"/>
          </a:p>
        </p:txBody>
      </p:sp>
    </p:spTree>
    <p:extLst>
      <p:ext uri="{BB962C8B-B14F-4D97-AF65-F5344CB8AC3E}">
        <p14:creationId xmlns:p14="http://schemas.microsoft.com/office/powerpoint/2010/main" val="39632063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E7A4F503-8627-4E16-A483-3CAC327E24EF}" type="datetimeFigureOut">
              <a:rPr lang="en-GB" smtClean="0"/>
              <a:t>30/08/2019</a:t>
            </a:fld>
            <a:endParaRPr lang="en-GB"/>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GB"/>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59D47586-8BBE-4CAB-B834-63A078C0790D}" type="slidenum">
              <a:rPr lang="en-GB" smtClean="0"/>
              <a:t>‹#›</a:t>
            </a:fld>
            <a:endParaRPr lang="en-GB"/>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7A4F503-8627-4E16-A483-3CAC327E24EF}" type="datetimeFigureOut">
              <a:rPr lang="en-GB" smtClean="0"/>
              <a:t>30/08/2019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9D47586-8BBE-4CAB-B834-63A078C0790D}"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7A4F503-8627-4E16-A483-3CAC327E24EF}" type="datetimeFigureOut">
              <a:rPr lang="en-GB" smtClean="0"/>
              <a:t>30/08/2019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9D47586-8BBE-4CAB-B834-63A078C0790D}"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7A4F503-8627-4E16-A483-3CAC327E24EF}" type="datetimeFigureOut">
              <a:rPr lang="en-GB" smtClean="0"/>
              <a:t>30/08/2019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9D47586-8BBE-4CAB-B834-63A078C0790D}"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7A4F503-8627-4E16-A483-3CAC327E24EF}" type="datetimeFigureOut">
              <a:rPr lang="en-GB" smtClean="0"/>
              <a:t>30/08/2019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9D47586-8BBE-4CAB-B834-63A078C0790D}"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E7A4F503-8627-4E16-A483-3CAC327E24EF}" type="datetimeFigureOut">
              <a:rPr lang="en-GB" smtClean="0"/>
              <a:t>30/08/2019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9D47586-8BBE-4CAB-B834-63A078C0790D}" type="slidenum">
              <a:rPr lang="en-GB" smtClean="0"/>
              <a:t>‹#›</a:t>
            </a:fld>
            <a:endParaRPr lang="en-GB"/>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7A4F503-8627-4E16-A483-3CAC327E24EF}" type="datetimeFigureOut">
              <a:rPr lang="en-GB" smtClean="0"/>
              <a:t>30/08/2019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9D47586-8BBE-4CAB-B834-63A078C0790D}"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7A4F503-8627-4E16-A483-3CAC327E24EF}" type="datetimeFigureOut">
              <a:rPr lang="en-GB" smtClean="0"/>
              <a:t>30/08/2019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9D47586-8BBE-4CAB-B834-63A078C0790D}"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A4F503-8627-4E16-A483-3CAC327E24EF}" type="datetimeFigureOut">
              <a:rPr lang="en-GB" smtClean="0"/>
              <a:t>30/08/2019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9D47586-8BBE-4CAB-B834-63A078C0790D}"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E7A4F503-8627-4E16-A483-3CAC327E24EF}" type="datetimeFigureOut">
              <a:rPr lang="en-GB" smtClean="0"/>
              <a:t>30/08/2019</a:t>
            </a:fld>
            <a:endParaRPr lang="en-GB"/>
          </a:p>
        </p:txBody>
      </p:sp>
      <p:sp>
        <p:nvSpPr>
          <p:cNvPr id="7" name="Slide Number Placeholder 6"/>
          <p:cNvSpPr>
            <a:spLocks noGrp="1"/>
          </p:cNvSpPr>
          <p:nvPr>
            <p:ph type="sldNum" sz="quarter" idx="12"/>
          </p:nvPr>
        </p:nvSpPr>
        <p:spPr/>
        <p:txBody>
          <a:bodyPr/>
          <a:lstStyle/>
          <a:p>
            <a:fld id="{59D47586-8BBE-4CAB-B834-63A078C0790D}" type="slidenum">
              <a:rPr lang="en-GB" smtClean="0"/>
              <a:t>‹#›</a:t>
            </a:fld>
            <a:endParaRPr lang="en-GB"/>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GB"/>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7A4F503-8627-4E16-A483-3CAC327E24EF}" type="datetimeFigureOut">
              <a:rPr lang="en-GB" smtClean="0"/>
              <a:t>30/08/2019</a:t>
            </a:fld>
            <a:endParaRPr lang="en-GB"/>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GB"/>
          </a:p>
        </p:txBody>
      </p:sp>
      <p:sp>
        <p:nvSpPr>
          <p:cNvPr id="7" name="Slide Number Placeholder 6"/>
          <p:cNvSpPr>
            <a:spLocks noGrp="1"/>
          </p:cNvSpPr>
          <p:nvPr>
            <p:ph type="sldNum" sz="quarter" idx="12"/>
          </p:nvPr>
        </p:nvSpPr>
        <p:spPr/>
        <p:txBody>
          <a:bodyPr/>
          <a:lstStyle/>
          <a:p>
            <a:fld id="{59D47586-8BBE-4CAB-B834-63A078C0790D}"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E7A4F503-8627-4E16-A483-3CAC327E24EF}" type="datetimeFigureOut">
              <a:rPr lang="en-GB" smtClean="0"/>
              <a:t>30/08/2019</a:t>
            </a:fld>
            <a:endParaRPr lang="en-GB"/>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GB"/>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59D47586-8BBE-4CAB-B834-63A078C0790D}"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thefamouspeople.com/profiles/images/richard-branson-3.jpg"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www.bing.com/videos/search?q=summerhill+school+you+tuube&amp;qpvt=summerhill+school+you+tuube&amp;view=detail&amp;mid=194B55F8F5ABEE59943B194B55F8F5ABEE59943B&amp;&amp;FORM=VRDGAR"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www.youtube.com/watch?v=aZsYdesxVCg" TargetMode="Externa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www.ted.com/talks/ken_robinson_says_schools_kill_creativity"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www.youtube.com/watch?v=o9xI9DOFZfw" TargetMode="External"/><Relationship Id="rId2" Type="http://schemas.openxmlformats.org/officeDocument/2006/relationships/hyperlink" Target="https://www.youtube.com/watch?v=2bq90RKDT0w"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www.thefamouspeople.com/profiles/images/alan-sugar-2.jp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en.wikipedia.org/wiki/File:David_Cameron_official.jp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s://en.wikipedia.org/wiki/File:Zarya-MU_(6).jp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788024" y="4149080"/>
            <a:ext cx="3313355" cy="1702160"/>
          </a:xfrm>
        </p:spPr>
        <p:txBody>
          <a:bodyPr>
            <a:noAutofit/>
          </a:bodyPr>
          <a:lstStyle/>
          <a:p>
            <a:r>
              <a:rPr lang="en-GB" dirty="0" smtClean="0"/>
              <a:t>Topic 1: the structure and organisation of the education system</a:t>
            </a:r>
            <a:endParaRPr lang="en-GB" dirty="0"/>
          </a:p>
        </p:txBody>
      </p:sp>
    </p:spTree>
    <p:extLst>
      <p:ext uri="{BB962C8B-B14F-4D97-AF65-F5344CB8AC3E}">
        <p14:creationId xmlns:p14="http://schemas.microsoft.com/office/powerpoint/2010/main" val="17969190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827584" y="332656"/>
            <a:ext cx="7560958" cy="1143000"/>
          </a:xfrm>
        </p:spPr>
        <p:txBody>
          <a:bodyPr>
            <a:normAutofit fontScale="90000"/>
          </a:bodyPr>
          <a:lstStyle/>
          <a:p>
            <a:r>
              <a:rPr lang="en-US" sz="4000" b="1" u="sng" dirty="0"/>
              <a:t>Formal and Informal Education:</a:t>
            </a:r>
            <a:r>
              <a:rPr lang="en-US" sz="4000" dirty="0"/>
              <a:t> </a:t>
            </a:r>
            <a:endParaRPr lang="en-GB" sz="4000" dirty="0"/>
          </a:p>
        </p:txBody>
      </p:sp>
      <p:sp>
        <p:nvSpPr>
          <p:cNvPr id="17411" name="Rectangle 3"/>
          <p:cNvSpPr>
            <a:spLocks noGrp="1" noChangeArrowheads="1"/>
          </p:cNvSpPr>
          <p:nvPr>
            <p:ph type="body" idx="1"/>
          </p:nvPr>
        </p:nvSpPr>
        <p:spPr>
          <a:xfrm>
            <a:off x="523528" y="1556792"/>
            <a:ext cx="7848990" cy="4806001"/>
          </a:xfrm>
        </p:spPr>
        <p:txBody>
          <a:bodyPr>
            <a:normAutofit fontScale="85000" lnSpcReduction="20000"/>
          </a:bodyPr>
          <a:lstStyle/>
          <a:p>
            <a:pPr>
              <a:lnSpc>
                <a:spcPct val="80000"/>
              </a:lnSpc>
            </a:pPr>
            <a:r>
              <a:rPr lang="en-US" sz="2800" dirty="0"/>
              <a:t>When we think of education we think of sitting in a school or college and being taught by teachers. However this is not the only way of being educated. Sociologists make distinction between</a:t>
            </a:r>
            <a:r>
              <a:rPr lang="en-US" sz="2800" dirty="0" smtClean="0"/>
              <a:t>;</a:t>
            </a:r>
          </a:p>
          <a:p>
            <a:pPr>
              <a:lnSpc>
                <a:spcPct val="80000"/>
              </a:lnSpc>
              <a:buNone/>
            </a:pPr>
            <a:endParaRPr lang="en-US" sz="2800" dirty="0"/>
          </a:p>
          <a:p>
            <a:pPr marL="68580" indent="0">
              <a:lnSpc>
                <a:spcPct val="80000"/>
              </a:lnSpc>
              <a:buNone/>
            </a:pPr>
            <a:r>
              <a:rPr lang="en-US" sz="2800" b="1" dirty="0">
                <a:solidFill>
                  <a:srgbClr val="FF0000"/>
                </a:solidFill>
              </a:rPr>
              <a:t>Formal Education</a:t>
            </a:r>
            <a:r>
              <a:rPr lang="en-US" sz="2800" dirty="0">
                <a:solidFill>
                  <a:srgbClr val="FF0000"/>
                </a:solidFill>
              </a:rPr>
              <a:t> </a:t>
            </a:r>
            <a:r>
              <a:rPr lang="en-US" sz="2800" dirty="0"/>
              <a:t>= Delivered by agencies specifically designed for teaching and learning – for instance, schools, colleges, </a:t>
            </a:r>
            <a:r>
              <a:rPr lang="en-US" sz="2800" dirty="0" smtClean="0"/>
              <a:t>universities – or through virtual institutions</a:t>
            </a:r>
          </a:p>
          <a:p>
            <a:pPr>
              <a:lnSpc>
                <a:spcPct val="80000"/>
              </a:lnSpc>
            </a:pPr>
            <a:r>
              <a:rPr lang="en-US" sz="2800" dirty="0" smtClean="0"/>
              <a:t>Relies on formal </a:t>
            </a:r>
            <a:r>
              <a:rPr lang="en-US" sz="2800" dirty="0" err="1" smtClean="0"/>
              <a:t>programme</a:t>
            </a:r>
            <a:r>
              <a:rPr lang="en-US" sz="2800" dirty="0" smtClean="0"/>
              <a:t>, syllabus, curriculum etc.</a:t>
            </a:r>
          </a:p>
          <a:p>
            <a:pPr>
              <a:lnSpc>
                <a:spcPct val="80000"/>
              </a:lnSpc>
            </a:pPr>
            <a:endParaRPr lang="en-US" sz="2800" dirty="0">
              <a:solidFill>
                <a:srgbClr val="FF0000"/>
              </a:solidFill>
            </a:endParaRPr>
          </a:p>
          <a:p>
            <a:pPr marL="68580" indent="0">
              <a:lnSpc>
                <a:spcPct val="80000"/>
              </a:lnSpc>
              <a:buNone/>
            </a:pPr>
            <a:r>
              <a:rPr lang="en-US" sz="2800" b="1" dirty="0" smtClean="0">
                <a:solidFill>
                  <a:srgbClr val="FF0000"/>
                </a:solidFill>
              </a:rPr>
              <a:t>Informal (hidden)  </a:t>
            </a:r>
            <a:r>
              <a:rPr lang="en-US" sz="2800" b="1" dirty="0">
                <a:solidFill>
                  <a:srgbClr val="FF0000"/>
                </a:solidFill>
              </a:rPr>
              <a:t>Education</a:t>
            </a:r>
            <a:r>
              <a:rPr lang="en-US" sz="2800" dirty="0">
                <a:solidFill>
                  <a:srgbClr val="FF0000"/>
                </a:solidFill>
              </a:rPr>
              <a:t> </a:t>
            </a:r>
            <a:r>
              <a:rPr lang="en-US" sz="2800" dirty="0"/>
              <a:t>= Used to refer to all of the agencies and institutions, which, although not explicitly existing to encourage learning, nevertheless play an important educational role</a:t>
            </a:r>
            <a:r>
              <a:rPr lang="en-US" sz="2800" dirty="0" smtClean="0"/>
              <a:t>.</a:t>
            </a:r>
          </a:p>
          <a:p>
            <a:pPr>
              <a:lnSpc>
                <a:spcPct val="80000"/>
              </a:lnSpc>
            </a:pPr>
            <a:r>
              <a:rPr lang="en-US" sz="2800" dirty="0" smtClean="0"/>
              <a:t>Learning may occur </a:t>
            </a:r>
            <a:r>
              <a:rPr lang="en-US" sz="2800" i="1" dirty="0" smtClean="0"/>
              <a:t>ad hoc</a:t>
            </a:r>
            <a:r>
              <a:rPr lang="en-US" sz="2800" dirty="0" smtClean="0"/>
              <a:t>, </a:t>
            </a:r>
            <a:r>
              <a:rPr lang="en-US" sz="2800" dirty="0" err="1" smtClean="0"/>
              <a:t>i.e</a:t>
            </a:r>
            <a:r>
              <a:rPr lang="en-US" sz="2800" dirty="0" smtClean="0"/>
              <a:t>, randomly</a:t>
            </a:r>
            <a:endParaRPr lang="en-GB" sz="2800" i="1" dirty="0"/>
          </a:p>
        </p:txBody>
      </p:sp>
      <p:sp>
        <p:nvSpPr>
          <p:cNvPr id="2" name="TextBox 1"/>
          <p:cNvSpPr txBox="1"/>
          <p:nvPr/>
        </p:nvSpPr>
        <p:spPr>
          <a:xfrm>
            <a:off x="5076056" y="188640"/>
            <a:ext cx="2177199" cy="369332"/>
          </a:xfrm>
          <a:prstGeom prst="rect">
            <a:avLst/>
          </a:prstGeom>
          <a:noFill/>
        </p:spPr>
        <p:txBody>
          <a:bodyPr wrap="none" rtlCol="0">
            <a:spAutoFit/>
          </a:bodyPr>
          <a:lstStyle/>
          <a:p>
            <a:r>
              <a:rPr lang="en-GB" dirty="0" smtClean="0">
                <a:solidFill>
                  <a:schemeClr val="bg1"/>
                </a:solidFill>
              </a:rPr>
              <a:t>Page 2 of booklet</a:t>
            </a:r>
            <a:endParaRPr lang="en-GB" dirty="0">
              <a:solidFill>
                <a:schemeClr val="bg1"/>
              </a:solidFill>
            </a:endParaRPr>
          </a:p>
        </p:txBody>
      </p:sp>
    </p:spTree>
    <p:extLst>
      <p:ext uri="{BB962C8B-B14F-4D97-AF65-F5344CB8AC3E}">
        <p14:creationId xmlns:p14="http://schemas.microsoft.com/office/powerpoint/2010/main" val="3926669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41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411">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411">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41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normAutofit fontScale="90000"/>
          </a:bodyPr>
          <a:lstStyle/>
          <a:p>
            <a:r>
              <a:rPr lang="en-GB" sz="4000" b="1" u="sng"/>
              <a:t>Activity</a:t>
            </a:r>
            <a:r>
              <a:rPr lang="en-GB" sz="4000"/>
              <a:t> </a:t>
            </a:r>
            <a:r>
              <a:rPr lang="en-US" sz="4000"/>
              <a:t/>
            </a:r>
            <a:br>
              <a:rPr lang="en-US" sz="4000"/>
            </a:br>
            <a:endParaRPr lang="en-GB" sz="4000"/>
          </a:p>
        </p:txBody>
      </p:sp>
      <p:sp>
        <p:nvSpPr>
          <p:cNvPr id="18435" name="Rectangle 3"/>
          <p:cNvSpPr>
            <a:spLocks noGrp="1" noChangeArrowheads="1"/>
          </p:cNvSpPr>
          <p:nvPr>
            <p:ph type="body" idx="1"/>
          </p:nvPr>
        </p:nvSpPr>
        <p:spPr/>
        <p:txBody>
          <a:bodyPr>
            <a:normAutofit fontScale="92500" lnSpcReduction="20000"/>
          </a:bodyPr>
          <a:lstStyle/>
          <a:p>
            <a:r>
              <a:rPr lang="en-US" sz="4000" dirty="0"/>
              <a:t>Outline in the box </a:t>
            </a:r>
            <a:r>
              <a:rPr lang="en-US" sz="4000" dirty="0" smtClean="0"/>
              <a:t>the </a:t>
            </a:r>
            <a:r>
              <a:rPr lang="en-US" sz="4000" dirty="0"/>
              <a:t>things you learn directly through the formal curriculum and then the things you learn indirectly through the hidden </a:t>
            </a:r>
            <a:r>
              <a:rPr lang="en-US" sz="4000" dirty="0" smtClean="0"/>
              <a:t>curriculum (p</a:t>
            </a:r>
            <a:r>
              <a:rPr lang="en-US" sz="4000" dirty="0"/>
              <a:t>2</a:t>
            </a:r>
            <a:r>
              <a:rPr lang="en-US" sz="4000" dirty="0" smtClean="0"/>
              <a:t>).</a:t>
            </a:r>
            <a:endParaRPr lang="en-US" sz="4000" b="1" u="sng" dirty="0"/>
          </a:p>
        </p:txBody>
      </p:sp>
      <p:sp>
        <p:nvSpPr>
          <p:cNvPr id="4" name="TextBox 3"/>
          <p:cNvSpPr txBox="1"/>
          <p:nvPr/>
        </p:nvSpPr>
        <p:spPr>
          <a:xfrm>
            <a:off x="5076056" y="188640"/>
            <a:ext cx="2177199" cy="369332"/>
          </a:xfrm>
          <a:prstGeom prst="rect">
            <a:avLst/>
          </a:prstGeom>
          <a:noFill/>
        </p:spPr>
        <p:txBody>
          <a:bodyPr wrap="none" rtlCol="0">
            <a:spAutoFit/>
          </a:bodyPr>
          <a:lstStyle/>
          <a:p>
            <a:r>
              <a:rPr lang="en-GB" dirty="0" smtClean="0">
                <a:solidFill>
                  <a:schemeClr val="bg1"/>
                </a:solidFill>
              </a:rPr>
              <a:t>Page 2 of booklet</a:t>
            </a:r>
            <a:endParaRPr lang="en-GB" dirty="0">
              <a:solidFill>
                <a:schemeClr val="bg1"/>
              </a:solidFill>
            </a:endParaRPr>
          </a:p>
        </p:txBody>
      </p:sp>
    </p:spTree>
    <p:extLst>
      <p:ext uri="{BB962C8B-B14F-4D97-AF65-F5344CB8AC3E}">
        <p14:creationId xmlns:p14="http://schemas.microsoft.com/office/powerpoint/2010/main" val="419723469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788024" y="4149080"/>
            <a:ext cx="3313355" cy="1702160"/>
          </a:xfrm>
        </p:spPr>
        <p:txBody>
          <a:bodyPr>
            <a:noAutofit/>
          </a:bodyPr>
          <a:lstStyle/>
          <a:p>
            <a:r>
              <a:rPr lang="en-GB" dirty="0" smtClean="0"/>
              <a:t>Topic 1: the structure and organisation of the education system</a:t>
            </a:r>
            <a:endParaRPr lang="en-GB" dirty="0"/>
          </a:p>
        </p:txBody>
      </p:sp>
    </p:spTree>
    <p:extLst>
      <p:ext uri="{BB962C8B-B14F-4D97-AF65-F5344CB8AC3E}">
        <p14:creationId xmlns:p14="http://schemas.microsoft.com/office/powerpoint/2010/main" val="33965122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Quick Recap </a:t>
            </a:r>
            <a:endParaRPr lang="en-GB" dirty="0"/>
          </a:p>
        </p:txBody>
      </p:sp>
      <p:sp>
        <p:nvSpPr>
          <p:cNvPr id="3" name="Content Placeholder 2"/>
          <p:cNvSpPr>
            <a:spLocks noGrp="1"/>
          </p:cNvSpPr>
          <p:nvPr>
            <p:ph idx="1"/>
          </p:nvPr>
        </p:nvSpPr>
        <p:spPr/>
        <p:txBody>
          <a:bodyPr/>
          <a:lstStyle/>
          <a:p>
            <a:pPr marL="525780" indent="-457200">
              <a:buAutoNum type="arabicPeriod"/>
            </a:pPr>
            <a:r>
              <a:rPr lang="en-GB" dirty="0" smtClean="0"/>
              <a:t>What factors effect educational achievement?</a:t>
            </a:r>
          </a:p>
          <a:p>
            <a:pPr marL="525780" indent="-457200">
              <a:buAutoNum type="arabicPeriod"/>
            </a:pPr>
            <a:r>
              <a:rPr lang="en-GB" dirty="0" smtClean="0"/>
              <a:t>What is the formal curriculum? </a:t>
            </a:r>
          </a:p>
          <a:p>
            <a:pPr marL="525780" indent="-457200">
              <a:buAutoNum type="arabicPeriod"/>
            </a:pPr>
            <a:r>
              <a:rPr lang="en-GB" dirty="0" smtClean="0"/>
              <a:t>What is the hidden curriculum?  </a:t>
            </a:r>
            <a:endParaRPr lang="en-GB" dirty="0"/>
          </a:p>
        </p:txBody>
      </p:sp>
    </p:spTree>
    <p:extLst>
      <p:ext uri="{BB962C8B-B14F-4D97-AF65-F5344CB8AC3E}">
        <p14:creationId xmlns:p14="http://schemas.microsoft.com/office/powerpoint/2010/main" val="29166516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Meritocracy</a:t>
            </a:r>
            <a:endParaRPr lang="en-GB" dirty="0"/>
          </a:p>
        </p:txBody>
      </p:sp>
      <p:sp>
        <p:nvSpPr>
          <p:cNvPr id="3" name="Content Placeholder 2"/>
          <p:cNvSpPr>
            <a:spLocks noGrp="1"/>
          </p:cNvSpPr>
          <p:nvPr>
            <p:ph idx="1"/>
          </p:nvPr>
        </p:nvSpPr>
        <p:spPr/>
        <p:txBody>
          <a:bodyPr/>
          <a:lstStyle/>
          <a:p>
            <a:r>
              <a:rPr lang="en-GB" dirty="0"/>
              <a:t>A key argument in the sociology of education is whether the education system in the UK is </a:t>
            </a:r>
            <a:r>
              <a:rPr lang="en-GB" dirty="0" smtClean="0"/>
              <a:t>meritocratic. </a:t>
            </a:r>
            <a:r>
              <a:rPr lang="en-GB" dirty="0"/>
              <a:t>Find out what this means and write </a:t>
            </a:r>
            <a:r>
              <a:rPr lang="en-GB" dirty="0" smtClean="0"/>
              <a:t>on p.3:</a:t>
            </a:r>
            <a:endParaRPr lang="en-GB" dirty="0"/>
          </a:p>
          <a:p>
            <a:pPr marL="68580" indent="0">
              <a:buNone/>
            </a:pPr>
            <a:endParaRPr lang="en-GB" dirty="0"/>
          </a:p>
          <a:p>
            <a:r>
              <a:rPr lang="en-GB" b="1" dirty="0"/>
              <a:t>Meritocracy:</a:t>
            </a:r>
            <a:endParaRPr lang="en-GB" dirty="0"/>
          </a:p>
          <a:p>
            <a:endParaRPr lang="en-GB" dirty="0"/>
          </a:p>
        </p:txBody>
      </p:sp>
      <p:sp>
        <p:nvSpPr>
          <p:cNvPr id="4" name="TextBox 3"/>
          <p:cNvSpPr txBox="1"/>
          <p:nvPr/>
        </p:nvSpPr>
        <p:spPr>
          <a:xfrm>
            <a:off x="5076056" y="188640"/>
            <a:ext cx="2177199" cy="369332"/>
          </a:xfrm>
          <a:prstGeom prst="rect">
            <a:avLst/>
          </a:prstGeom>
          <a:noFill/>
        </p:spPr>
        <p:txBody>
          <a:bodyPr wrap="none" rtlCol="0">
            <a:spAutoFit/>
          </a:bodyPr>
          <a:lstStyle/>
          <a:p>
            <a:r>
              <a:rPr lang="en-GB" dirty="0" smtClean="0">
                <a:solidFill>
                  <a:schemeClr val="bg1"/>
                </a:solidFill>
              </a:rPr>
              <a:t>Page 3 of booklet</a:t>
            </a:r>
            <a:endParaRPr lang="en-GB" dirty="0">
              <a:solidFill>
                <a:schemeClr val="bg1"/>
              </a:solidFill>
            </a:endParaRPr>
          </a:p>
        </p:txBody>
      </p:sp>
    </p:spTree>
    <p:extLst>
      <p:ext uri="{BB962C8B-B14F-4D97-AF65-F5344CB8AC3E}">
        <p14:creationId xmlns:p14="http://schemas.microsoft.com/office/powerpoint/2010/main" val="33732847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Meritocracy</a:t>
            </a:r>
            <a:endParaRPr lang="en-GB" dirty="0"/>
          </a:p>
        </p:txBody>
      </p:sp>
      <p:sp>
        <p:nvSpPr>
          <p:cNvPr id="3" name="Content Placeholder 2"/>
          <p:cNvSpPr>
            <a:spLocks noGrp="1"/>
          </p:cNvSpPr>
          <p:nvPr>
            <p:ph idx="1"/>
          </p:nvPr>
        </p:nvSpPr>
        <p:spPr>
          <a:xfrm>
            <a:off x="1043492" y="2323652"/>
            <a:ext cx="6777317" cy="3913660"/>
          </a:xfrm>
        </p:spPr>
        <p:txBody>
          <a:bodyPr>
            <a:normAutofit fontScale="85000" lnSpcReduction="10000"/>
          </a:bodyPr>
          <a:lstStyle/>
          <a:p>
            <a:r>
              <a:rPr lang="en-GB" dirty="0" smtClean="0"/>
              <a:t>Meritocracy is the idea of </a:t>
            </a:r>
            <a:r>
              <a:rPr lang="en-GB" dirty="0"/>
              <a:t>a society governed by people selected according to </a:t>
            </a:r>
            <a:r>
              <a:rPr lang="en-GB" dirty="0" smtClean="0"/>
              <a:t>merit </a:t>
            </a:r>
            <a:r>
              <a:rPr lang="en-GB" dirty="0" smtClean="0">
                <a:solidFill>
                  <a:srgbClr val="FF0000"/>
                </a:solidFill>
              </a:rPr>
              <a:t>( Everyone has an equal chance of success as how hard you work will reward you with the success you deserve) </a:t>
            </a:r>
            <a:endParaRPr lang="en-GB" dirty="0">
              <a:solidFill>
                <a:srgbClr val="FF0000"/>
              </a:solidFill>
            </a:endParaRPr>
          </a:p>
          <a:p>
            <a:pPr marL="68580" indent="0">
              <a:buNone/>
            </a:pPr>
            <a:r>
              <a:rPr lang="en-GB" dirty="0" smtClean="0"/>
              <a:t>e.g.</a:t>
            </a:r>
            <a:endParaRPr lang="en-GB" dirty="0"/>
          </a:p>
          <a:p>
            <a:r>
              <a:rPr lang="en-GB" dirty="0"/>
              <a:t>"Britain is a meritocracy, and everyone with skill and imagination may aspire to reach the highest </a:t>
            </a:r>
            <a:r>
              <a:rPr lang="en-GB" dirty="0" smtClean="0"/>
              <a:t>level“</a:t>
            </a:r>
          </a:p>
          <a:p>
            <a:r>
              <a:rPr lang="en-GB" dirty="0" smtClean="0"/>
              <a:t>What types of society/aspects of society could be seen as not being meritocratic?</a:t>
            </a:r>
          </a:p>
          <a:p>
            <a:r>
              <a:rPr lang="en-GB" dirty="0" smtClean="0"/>
              <a:t>On p.3 provide some examples of how our education system is meritocratic and how it is not.</a:t>
            </a:r>
            <a:endParaRPr lang="en-GB" dirty="0"/>
          </a:p>
        </p:txBody>
      </p:sp>
      <p:sp>
        <p:nvSpPr>
          <p:cNvPr id="4" name="TextBox 3"/>
          <p:cNvSpPr txBox="1"/>
          <p:nvPr/>
        </p:nvSpPr>
        <p:spPr>
          <a:xfrm>
            <a:off x="5076056" y="188640"/>
            <a:ext cx="2177199" cy="369332"/>
          </a:xfrm>
          <a:prstGeom prst="rect">
            <a:avLst/>
          </a:prstGeom>
          <a:noFill/>
        </p:spPr>
        <p:txBody>
          <a:bodyPr wrap="none" rtlCol="0">
            <a:spAutoFit/>
          </a:bodyPr>
          <a:lstStyle/>
          <a:p>
            <a:r>
              <a:rPr lang="en-GB" dirty="0" smtClean="0">
                <a:solidFill>
                  <a:schemeClr val="bg1"/>
                </a:solidFill>
              </a:rPr>
              <a:t>Page 3 of booklet</a:t>
            </a:r>
            <a:endParaRPr lang="en-GB" dirty="0">
              <a:solidFill>
                <a:schemeClr val="bg1"/>
              </a:solidFill>
            </a:endParaRPr>
          </a:p>
        </p:txBody>
      </p:sp>
    </p:spTree>
    <p:extLst>
      <p:ext uri="{BB962C8B-B14F-4D97-AF65-F5344CB8AC3E}">
        <p14:creationId xmlns:p14="http://schemas.microsoft.com/office/powerpoint/2010/main" val="5723410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Is the education system meritocratic – feedback </a:t>
            </a:r>
            <a:r>
              <a:rPr lang="en-GB" dirty="0" err="1" smtClean="0"/>
              <a:t>pg</a:t>
            </a:r>
            <a:r>
              <a:rPr lang="en-GB" dirty="0" smtClean="0"/>
              <a:t> 3  </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49770017"/>
              </p:ext>
            </p:extLst>
          </p:nvPr>
        </p:nvGraphicFramePr>
        <p:xfrm>
          <a:off x="1042988" y="2324100"/>
          <a:ext cx="6777038" cy="3205480"/>
        </p:xfrm>
        <a:graphic>
          <a:graphicData uri="http://schemas.openxmlformats.org/drawingml/2006/table">
            <a:tbl>
              <a:tblPr firstRow="1" bandRow="1">
                <a:tableStyleId>{5C22544A-7EE6-4342-B048-85BDC9FD1C3A}</a:tableStyleId>
              </a:tblPr>
              <a:tblGrid>
                <a:gridCol w="3388519">
                  <a:extLst>
                    <a:ext uri="{9D8B030D-6E8A-4147-A177-3AD203B41FA5}">
                      <a16:colId xmlns:a16="http://schemas.microsoft.com/office/drawing/2014/main" val="2439129257"/>
                    </a:ext>
                  </a:extLst>
                </a:gridCol>
                <a:gridCol w="3388519">
                  <a:extLst>
                    <a:ext uri="{9D8B030D-6E8A-4147-A177-3AD203B41FA5}">
                      <a16:colId xmlns:a16="http://schemas.microsoft.com/office/drawing/2014/main" val="2418584992"/>
                    </a:ext>
                  </a:extLst>
                </a:gridCol>
              </a:tblGrid>
              <a:tr h="370840">
                <a:tc>
                  <a:txBody>
                    <a:bodyPr/>
                    <a:lstStyle/>
                    <a:p>
                      <a:r>
                        <a:rPr lang="en-GB" dirty="0" smtClean="0"/>
                        <a:t>Yes </a:t>
                      </a:r>
                      <a:endParaRPr lang="en-GB" dirty="0"/>
                    </a:p>
                  </a:txBody>
                  <a:tcPr/>
                </a:tc>
                <a:tc>
                  <a:txBody>
                    <a:bodyPr/>
                    <a:lstStyle/>
                    <a:p>
                      <a:r>
                        <a:rPr lang="en-GB" dirty="0" smtClean="0"/>
                        <a:t>No</a:t>
                      </a:r>
                      <a:endParaRPr lang="en-GB" dirty="0"/>
                    </a:p>
                  </a:txBody>
                  <a:tcPr/>
                </a:tc>
                <a:extLst>
                  <a:ext uri="{0D108BD9-81ED-4DB2-BD59-A6C34878D82A}">
                    <a16:rowId xmlns:a16="http://schemas.microsoft.com/office/drawing/2014/main" val="1487475549"/>
                  </a:ext>
                </a:extLst>
              </a:tr>
              <a:tr h="370840">
                <a:tc>
                  <a:txBody>
                    <a:bodyPr/>
                    <a:lstStyle/>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a:p>
                  </a:txBody>
                  <a:tcPr/>
                </a:tc>
                <a:tc>
                  <a:txBody>
                    <a:bodyPr/>
                    <a:lstStyle/>
                    <a:p>
                      <a:endParaRPr lang="en-GB"/>
                    </a:p>
                  </a:txBody>
                  <a:tcPr/>
                </a:tc>
                <a:extLst>
                  <a:ext uri="{0D108BD9-81ED-4DB2-BD59-A6C34878D82A}">
                    <a16:rowId xmlns:a16="http://schemas.microsoft.com/office/drawing/2014/main" val="3895263035"/>
                  </a:ext>
                </a:extLst>
              </a:tr>
            </a:tbl>
          </a:graphicData>
        </a:graphic>
      </p:graphicFrame>
    </p:spTree>
    <p:extLst>
      <p:ext uri="{BB962C8B-B14F-4D97-AF65-F5344CB8AC3E}">
        <p14:creationId xmlns:p14="http://schemas.microsoft.com/office/powerpoint/2010/main" val="362584381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Is the education system meritocratic – feedback </a:t>
            </a:r>
            <a:r>
              <a:rPr lang="en-GB" dirty="0" err="1" smtClean="0"/>
              <a:t>pg</a:t>
            </a:r>
            <a:r>
              <a:rPr lang="en-GB" dirty="0" smtClean="0"/>
              <a:t> 3  </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72001478"/>
              </p:ext>
            </p:extLst>
          </p:nvPr>
        </p:nvGraphicFramePr>
        <p:xfrm>
          <a:off x="1042988" y="2324100"/>
          <a:ext cx="6777038" cy="4297680"/>
        </p:xfrm>
        <a:graphic>
          <a:graphicData uri="http://schemas.openxmlformats.org/drawingml/2006/table">
            <a:tbl>
              <a:tblPr firstRow="1" bandRow="1">
                <a:tableStyleId>{5C22544A-7EE6-4342-B048-85BDC9FD1C3A}</a:tableStyleId>
              </a:tblPr>
              <a:tblGrid>
                <a:gridCol w="3388519">
                  <a:extLst>
                    <a:ext uri="{9D8B030D-6E8A-4147-A177-3AD203B41FA5}">
                      <a16:colId xmlns:a16="http://schemas.microsoft.com/office/drawing/2014/main" val="2439129257"/>
                    </a:ext>
                  </a:extLst>
                </a:gridCol>
                <a:gridCol w="3388519">
                  <a:extLst>
                    <a:ext uri="{9D8B030D-6E8A-4147-A177-3AD203B41FA5}">
                      <a16:colId xmlns:a16="http://schemas.microsoft.com/office/drawing/2014/main" val="2418584992"/>
                    </a:ext>
                  </a:extLst>
                </a:gridCol>
              </a:tblGrid>
              <a:tr h="269861">
                <a:tc>
                  <a:txBody>
                    <a:bodyPr/>
                    <a:lstStyle/>
                    <a:p>
                      <a:r>
                        <a:rPr lang="en-GB" dirty="0" smtClean="0"/>
                        <a:t>Yes </a:t>
                      </a:r>
                      <a:endParaRPr lang="en-GB" dirty="0"/>
                    </a:p>
                  </a:txBody>
                  <a:tcPr/>
                </a:tc>
                <a:tc>
                  <a:txBody>
                    <a:bodyPr/>
                    <a:lstStyle/>
                    <a:p>
                      <a:r>
                        <a:rPr lang="en-GB" dirty="0" smtClean="0"/>
                        <a:t>No</a:t>
                      </a:r>
                      <a:endParaRPr lang="en-GB" dirty="0"/>
                    </a:p>
                  </a:txBody>
                  <a:tcPr/>
                </a:tc>
                <a:extLst>
                  <a:ext uri="{0D108BD9-81ED-4DB2-BD59-A6C34878D82A}">
                    <a16:rowId xmlns:a16="http://schemas.microsoft.com/office/drawing/2014/main" val="1487475549"/>
                  </a:ext>
                </a:extLst>
              </a:tr>
              <a:tr h="3859375">
                <a:tc>
                  <a:txBody>
                    <a:bodyPr/>
                    <a:lstStyle/>
                    <a:p>
                      <a:pPr marL="285750" indent="-285750">
                        <a:buFont typeface="Arial" panose="020B0604020202020204" pitchFamily="34" charset="0"/>
                        <a:buChar char="•"/>
                      </a:pPr>
                      <a:r>
                        <a:rPr lang="en-GB" dirty="0" smtClean="0"/>
                        <a:t>Everyone</a:t>
                      </a:r>
                      <a:r>
                        <a:rPr lang="en-GB" baseline="0" dirty="0" smtClean="0"/>
                        <a:t> is taught the same national curriculum. </a:t>
                      </a:r>
                    </a:p>
                    <a:p>
                      <a:pPr marL="285750" indent="-285750">
                        <a:buFont typeface="Arial" panose="020B0604020202020204" pitchFamily="34" charset="0"/>
                        <a:buChar char="•"/>
                      </a:pPr>
                      <a:r>
                        <a:rPr lang="en-GB" baseline="0" dirty="0" smtClean="0"/>
                        <a:t>Teachers have to pass the same tests to be able to teach well. </a:t>
                      </a:r>
                    </a:p>
                    <a:p>
                      <a:pPr marL="285750" indent="-285750">
                        <a:buFont typeface="Arial" panose="020B0604020202020204" pitchFamily="34" charset="0"/>
                        <a:buChar char="•"/>
                      </a:pPr>
                      <a:r>
                        <a:rPr lang="en-GB" baseline="0" dirty="0" smtClean="0"/>
                        <a:t>Schools are assessed to ensure they are enabling students to reach their full potential </a:t>
                      </a:r>
                    </a:p>
                    <a:p>
                      <a:pPr marL="285750" indent="-285750">
                        <a:buFont typeface="Arial" panose="020B0604020202020204" pitchFamily="34" charset="0"/>
                        <a:buChar char="•"/>
                      </a:pPr>
                      <a:r>
                        <a:rPr lang="en-GB" baseline="0" dirty="0" smtClean="0"/>
                        <a:t>If students work hard they can achieve despite any barriers they may face. </a:t>
                      </a:r>
                      <a:endParaRPr lang="en-GB" dirty="0" smtClean="0"/>
                    </a:p>
                  </a:txBody>
                  <a:tcPr/>
                </a:tc>
                <a:tc>
                  <a:txBody>
                    <a:bodyPr/>
                    <a:lstStyle/>
                    <a:p>
                      <a:pPr marL="285750" indent="-285750">
                        <a:buFont typeface="Arial" panose="020B0604020202020204" pitchFamily="34" charset="0"/>
                        <a:buChar char="•"/>
                      </a:pPr>
                      <a:r>
                        <a:rPr lang="en-GB" dirty="0" smtClean="0"/>
                        <a:t>Some schools have more resources/ provisions/</a:t>
                      </a:r>
                      <a:r>
                        <a:rPr lang="en-GB" baseline="0" dirty="0" smtClean="0"/>
                        <a:t> smaller class sizes </a:t>
                      </a:r>
                    </a:p>
                    <a:p>
                      <a:pPr marL="285750" indent="-285750">
                        <a:buFont typeface="Arial" panose="020B0604020202020204" pitchFamily="34" charset="0"/>
                        <a:buChar char="•"/>
                      </a:pPr>
                      <a:r>
                        <a:rPr lang="en-GB" baseline="0" dirty="0" smtClean="0"/>
                        <a:t>Some teachers have to teach subjects that they have not trained in.</a:t>
                      </a:r>
                    </a:p>
                    <a:p>
                      <a:pPr marL="285750" indent="-285750">
                        <a:buFont typeface="Arial" panose="020B0604020202020204" pitchFamily="34" charset="0"/>
                        <a:buChar char="•"/>
                      </a:pPr>
                      <a:r>
                        <a:rPr lang="en-GB" baseline="0" dirty="0" smtClean="0"/>
                        <a:t>Not all schools are equally successful – some schools are “ inadequate” </a:t>
                      </a:r>
                    </a:p>
                    <a:p>
                      <a:pPr marL="285750" indent="-285750">
                        <a:buFont typeface="Arial" panose="020B0604020202020204" pitchFamily="34" charset="0"/>
                        <a:buChar char="•"/>
                      </a:pPr>
                      <a:r>
                        <a:rPr lang="en-GB" baseline="0" dirty="0" smtClean="0"/>
                        <a:t>Evidence suggests that factors such as gender, class and ethnicity is a factor in educational success. </a:t>
                      </a:r>
                    </a:p>
                  </a:txBody>
                  <a:tcPr/>
                </a:tc>
                <a:extLst>
                  <a:ext uri="{0D108BD9-81ED-4DB2-BD59-A6C34878D82A}">
                    <a16:rowId xmlns:a16="http://schemas.microsoft.com/office/drawing/2014/main" val="3895263035"/>
                  </a:ext>
                </a:extLst>
              </a:tr>
            </a:tbl>
          </a:graphicData>
        </a:graphic>
      </p:graphicFrame>
    </p:spTree>
    <p:extLst>
      <p:ext uri="{BB962C8B-B14F-4D97-AF65-F5344CB8AC3E}">
        <p14:creationId xmlns:p14="http://schemas.microsoft.com/office/powerpoint/2010/main" val="24764835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Key question…….</a:t>
            </a:r>
            <a:endParaRPr lang="en-GB" dirty="0"/>
          </a:p>
        </p:txBody>
      </p:sp>
      <p:sp>
        <p:nvSpPr>
          <p:cNvPr id="3" name="Content Placeholder 2"/>
          <p:cNvSpPr>
            <a:spLocks noGrp="1"/>
          </p:cNvSpPr>
          <p:nvPr>
            <p:ph idx="1"/>
          </p:nvPr>
        </p:nvSpPr>
        <p:spPr/>
        <p:txBody>
          <a:bodyPr/>
          <a:lstStyle/>
          <a:p>
            <a:pPr marL="68580" indent="0">
              <a:buNone/>
            </a:pPr>
            <a:r>
              <a:rPr lang="en-GB" dirty="0" smtClean="0"/>
              <a:t>Is going to school compulsory? </a:t>
            </a:r>
            <a:endParaRPr lang="en-GB" dirty="0"/>
          </a:p>
        </p:txBody>
      </p:sp>
    </p:spTree>
    <p:extLst>
      <p:ext uri="{BB962C8B-B14F-4D97-AF65-F5344CB8AC3E}">
        <p14:creationId xmlns:p14="http://schemas.microsoft.com/office/powerpoint/2010/main" val="156374678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745152"/>
          </a:xfrm>
        </p:spPr>
        <p:txBody>
          <a:bodyPr>
            <a:normAutofit fontScale="90000"/>
          </a:bodyPr>
          <a:lstStyle/>
          <a:p>
            <a:r>
              <a:rPr lang="en-GB" dirty="0" smtClean="0"/>
              <a:t>Go to Godalming online and find out! </a:t>
            </a:r>
            <a:endParaRPr lang="en-GB" dirty="0"/>
          </a:p>
        </p:txBody>
      </p:sp>
      <p:pic>
        <p:nvPicPr>
          <p:cNvPr id="4" name="Picture 2" descr="http://www.google.co.uk/url?source=imgres&amp;ct=img&amp;q=http://i.dailymail.co.uk/i/pix/2008/06/30/article-1030673-01CDAFCF00000578-516_468x714.jpg&amp;sa=X&amp;ei=kn5rTYfsMZK84galxtWGAQ&amp;ved=0CAQQ8wc&amp;usg=AFQjCNGBvSVO3VcJTRl58g1MLr_s3J2Fgw"/>
          <p:cNvPicPr>
            <a:picLocks noGrp="1" noChangeAspect="1" noChangeArrowheads="1"/>
          </p:cNvPicPr>
          <p:nvPr>
            <p:ph idx="1"/>
          </p:nvPr>
        </p:nvPicPr>
        <p:blipFill>
          <a:blip r:embed="rId2" cstate="print"/>
          <a:srcRect/>
          <a:stretch>
            <a:fillRect/>
          </a:stretch>
        </p:blipFill>
        <p:spPr bwMode="auto">
          <a:xfrm>
            <a:off x="2843808" y="1916832"/>
            <a:ext cx="3096343" cy="3915643"/>
          </a:xfrm>
          <a:prstGeom prst="rect">
            <a:avLst/>
          </a:prstGeom>
          <a:noFill/>
        </p:spPr>
      </p:pic>
    </p:spTree>
    <p:extLst>
      <p:ext uri="{BB962C8B-B14F-4D97-AF65-F5344CB8AC3E}">
        <p14:creationId xmlns:p14="http://schemas.microsoft.com/office/powerpoint/2010/main" val="42582652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Getting you thinking …..</a:t>
            </a:r>
            <a:endParaRPr lang="en-GB" dirty="0"/>
          </a:p>
        </p:txBody>
      </p:sp>
      <p:sp>
        <p:nvSpPr>
          <p:cNvPr id="3" name="Content Placeholder 2"/>
          <p:cNvSpPr>
            <a:spLocks noGrp="1"/>
          </p:cNvSpPr>
          <p:nvPr>
            <p:ph idx="1"/>
          </p:nvPr>
        </p:nvSpPr>
        <p:spPr/>
        <p:txBody>
          <a:bodyPr/>
          <a:lstStyle/>
          <a:p>
            <a:r>
              <a:rPr lang="en-GB" dirty="0" smtClean="0"/>
              <a:t>Consider the following famous people</a:t>
            </a:r>
          </a:p>
          <a:p>
            <a:pPr marL="68580" indent="0">
              <a:buNone/>
            </a:pPr>
            <a:endParaRPr lang="en-GB" dirty="0"/>
          </a:p>
          <a:p>
            <a:r>
              <a:rPr lang="en-GB" dirty="0" smtClean="0"/>
              <a:t>Match up their Education history </a:t>
            </a:r>
          </a:p>
          <a:p>
            <a:pPr marL="68580" indent="0">
              <a:buNone/>
            </a:pPr>
            <a:endParaRPr lang="en-GB" dirty="0"/>
          </a:p>
          <a:p>
            <a:r>
              <a:rPr lang="en-GB" dirty="0" smtClean="0"/>
              <a:t>In small groups explain the reasons for your choice.</a:t>
            </a:r>
            <a:endParaRPr lang="en-GB" dirty="0"/>
          </a:p>
        </p:txBody>
      </p:sp>
    </p:spTree>
    <p:extLst>
      <p:ext uri="{BB962C8B-B14F-4D97-AF65-F5344CB8AC3E}">
        <p14:creationId xmlns:p14="http://schemas.microsoft.com/office/powerpoint/2010/main" val="30636346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457120"/>
          </a:xfrm>
        </p:spPr>
        <p:txBody>
          <a:bodyPr>
            <a:normAutofit fontScale="90000"/>
          </a:bodyPr>
          <a:lstStyle/>
          <a:p>
            <a:r>
              <a:rPr lang="en-GB" dirty="0" smtClean="0"/>
              <a:t>Selection: The Tripartite System 1944</a:t>
            </a:r>
            <a:endParaRPr lang="en-GB" dirty="0"/>
          </a:p>
        </p:txBody>
      </p:sp>
      <p:sp>
        <p:nvSpPr>
          <p:cNvPr id="3" name="Content Placeholder 2"/>
          <p:cNvSpPr>
            <a:spLocks noGrp="1"/>
          </p:cNvSpPr>
          <p:nvPr>
            <p:ph idx="1"/>
          </p:nvPr>
        </p:nvSpPr>
        <p:spPr>
          <a:xfrm>
            <a:off x="457200" y="1600201"/>
            <a:ext cx="8229600" cy="3701007"/>
          </a:xfrm>
        </p:spPr>
        <p:txBody>
          <a:bodyPr>
            <a:normAutofit lnSpcReduction="10000"/>
          </a:bodyPr>
          <a:lstStyle/>
          <a:p>
            <a:r>
              <a:rPr lang="en-GB" sz="2400" dirty="0" smtClean="0"/>
              <a:t>From 1944 education began to be shaped by the idea of </a:t>
            </a:r>
            <a:r>
              <a:rPr lang="en-GB" sz="2400" i="1" u="sng" dirty="0" smtClean="0">
                <a:solidFill>
                  <a:srgbClr val="FF0000"/>
                </a:solidFill>
              </a:rPr>
              <a:t>meritocracy</a:t>
            </a:r>
            <a:r>
              <a:rPr lang="en-GB" sz="2400" dirty="0" smtClean="0">
                <a:solidFill>
                  <a:srgbClr val="FF0000"/>
                </a:solidFill>
              </a:rPr>
              <a:t> </a:t>
            </a:r>
            <a:r>
              <a:rPr lang="en-GB" sz="2400" dirty="0" smtClean="0"/>
              <a:t>– individuals should achieve their status through their </a:t>
            </a:r>
            <a:r>
              <a:rPr lang="en-GB" sz="2400" dirty="0" smtClean="0">
                <a:solidFill>
                  <a:srgbClr val="FF0000"/>
                </a:solidFill>
              </a:rPr>
              <a:t>own efforts </a:t>
            </a:r>
            <a:r>
              <a:rPr lang="en-GB" sz="2400" dirty="0" smtClean="0"/>
              <a:t>rather than through their ascribed status as birth.</a:t>
            </a:r>
          </a:p>
          <a:p>
            <a:endParaRPr lang="en-GB" sz="2400" dirty="0" smtClean="0"/>
          </a:p>
          <a:p>
            <a:r>
              <a:rPr lang="en-GB" sz="2400" dirty="0" smtClean="0"/>
              <a:t>The tripartite system selected and allocated students to one of the three different types of schools according to their aptitude and abilities. These were identified by taking the 11+ exam at the age of 11.</a:t>
            </a:r>
            <a:endParaRPr lang="en-GB" sz="2400" dirty="0"/>
          </a:p>
        </p:txBody>
      </p:sp>
      <p:pic>
        <p:nvPicPr>
          <p:cNvPr id="9218" name="Picture 2" descr="http://www.google.co.uk/url?source=imgres&amp;ct=img&amp;q=http://www.stellabooks.com/stockimages_sorted/584/584995.JPG&amp;sa=X&amp;ei=CX5rTaToK4aB4Qbe6-DhCQ&amp;ved=0CAQQ8wc&amp;usg=AFQjCNEh3cFRX_60jgIDrdNq1WiIw3Ymqg"/>
          <p:cNvPicPr>
            <a:picLocks noChangeAspect="1" noChangeArrowheads="1"/>
          </p:cNvPicPr>
          <p:nvPr/>
        </p:nvPicPr>
        <p:blipFill>
          <a:blip r:embed="rId2" cstate="print"/>
          <a:srcRect/>
          <a:stretch>
            <a:fillRect/>
          </a:stretch>
        </p:blipFill>
        <p:spPr bwMode="auto">
          <a:xfrm>
            <a:off x="6300192" y="5301208"/>
            <a:ext cx="1682045" cy="1260005"/>
          </a:xfrm>
          <a:prstGeom prst="rect">
            <a:avLst/>
          </a:prstGeom>
          <a:noFill/>
        </p:spPr>
      </p:pic>
    </p:spTree>
    <p:extLst>
      <p:ext uri="{BB962C8B-B14F-4D97-AF65-F5344CB8AC3E}">
        <p14:creationId xmlns:p14="http://schemas.microsoft.com/office/powerpoint/2010/main" val="330350834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707904" y="692696"/>
            <a:ext cx="1872208" cy="1384995"/>
          </a:xfrm>
          <a:prstGeom prst="rect">
            <a:avLst/>
          </a:prstGeom>
          <a:noFill/>
        </p:spPr>
        <p:txBody>
          <a:bodyPr wrap="square" rtlCol="0">
            <a:spAutoFit/>
          </a:bodyPr>
          <a:lstStyle/>
          <a:p>
            <a:pPr algn="ctr"/>
            <a:r>
              <a:rPr lang="en-GB" sz="2800" dirty="0" smtClean="0"/>
              <a:t>Tripartite System </a:t>
            </a:r>
          </a:p>
          <a:p>
            <a:pPr algn="ctr"/>
            <a:r>
              <a:rPr lang="en-GB" sz="2800" dirty="0" smtClean="0"/>
              <a:t>11+ exam</a:t>
            </a:r>
            <a:endParaRPr lang="en-GB" sz="2800" dirty="0"/>
          </a:p>
        </p:txBody>
      </p:sp>
      <p:sp>
        <p:nvSpPr>
          <p:cNvPr id="5" name="TextBox 4"/>
          <p:cNvSpPr txBox="1"/>
          <p:nvPr/>
        </p:nvSpPr>
        <p:spPr>
          <a:xfrm>
            <a:off x="539552" y="795476"/>
            <a:ext cx="2555776" cy="3416320"/>
          </a:xfrm>
          <a:prstGeom prst="rect">
            <a:avLst/>
          </a:prstGeom>
          <a:noFill/>
        </p:spPr>
        <p:txBody>
          <a:bodyPr wrap="square" rtlCol="0">
            <a:spAutoFit/>
          </a:bodyPr>
          <a:lstStyle/>
          <a:p>
            <a:r>
              <a:rPr lang="en-GB" dirty="0" smtClean="0">
                <a:solidFill>
                  <a:srgbClr val="FF0000"/>
                </a:solidFill>
              </a:rPr>
              <a:t>Grammar schools</a:t>
            </a:r>
            <a:r>
              <a:rPr lang="en-GB" dirty="0" smtClean="0"/>
              <a:t>:</a:t>
            </a:r>
          </a:p>
          <a:p>
            <a:r>
              <a:rPr lang="en-GB" dirty="0" smtClean="0"/>
              <a:t>Offered an academic curriculum and access to non-manual jobs and higher education. For pupils with academic ability who passed the 11+. These pupils were mainly middle class</a:t>
            </a:r>
            <a:endParaRPr lang="en-GB" dirty="0"/>
          </a:p>
        </p:txBody>
      </p:sp>
      <p:sp>
        <p:nvSpPr>
          <p:cNvPr id="6" name="TextBox 5"/>
          <p:cNvSpPr txBox="1"/>
          <p:nvPr/>
        </p:nvSpPr>
        <p:spPr>
          <a:xfrm>
            <a:off x="3419872" y="2924944"/>
            <a:ext cx="3024336" cy="2554545"/>
          </a:xfrm>
          <a:prstGeom prst="rect">
            <a:avLst/>
          </a:prstGeom>
          <a:noFill/>
        </p:spPr>
        <p:txBody>
          <a:bodyPr wrap="square" rtlCol="0">
            <a:spAutoFit/>
          </a:bodyPr>
          <a:lstStyle/>
          <a:p>
            <a:r>
              <a:rPr lang="en-GB" sz="2000" dirty="0" smtClean="0">
                <a:solidFill>
                  <a:srgbClr val="FF0000"/>
                </a:solidFill>
              </a:rPr>
              <a:t>Secondary modern schools</a:t>
            </a:r>
            <a:r>
              <a:rPr lang="en-GB" sz="2000" dirty="0" smtClean="0"/>
              <a:t>: offered a non-academic, ‘practical’ curriculum and access to manual work for pupils who failed the 11+. These pupils were mainly working class.</a:t>
            </a:r>
            <a:endParaRPr lang="en-GB" sz="2000" dirty="0"/>
          </a:p>
        </p:txBody>
      </p:sp>
      <p:sp>
        <p:nvSpPr>
          <p:cNvPr id="7" name="TextBox 6"/>
          <p:cNvSpPr txBox="1"/>
          <p:nvPr/>
        </p:nvSpPr>
        <p:spPr>
          <a:xfrm>
            <a:off x="6588224" y="620688"/>
            <a:ext cx="2304256" cy="2554545"/>
          </a:xfrm>
          <a:prstGeom prst="rect">
            <a:avLst/>
          </a:prstGeom>
          <a:noFill/>
        </p:spPr>
        <p:txBody>
          <a:bodyPr wrap="square" rtlCol="0">
            <a:spAutoFit/>
          </a:bodyPr>
          <a:lstStyle/>
          <a:p>
            <a:r>
              <a:rPr lang="en-GB" sz="2000" dirty="0" smtClean="0">
                <a:solidFill>
                  <a:srgbClr val="FF0000"/>
                </a:solidFill>
              </a:rPr>
              <a:t>Technical schools</a:t>
            </a:r>
            <a:r>
              <a:rPr lang="en-GB" sz="2000" dirty="0" smtClean="0"/>
              <a:t>: existed in only a few areas. For working class students who displayed only ‘practical’ skills. </a:t>
            </a:r>
            <a:endParaRPr lang="en-GB" sz="2000" dirty="0"/>
          </a:p>
        </p:txBody>
      </p:sp>
      <p:cxnSp>
        <p:nvCxnSpPr>
          <p:cNvPr id="9" name="Straight Arrow Connector 8"/>
          <p:cNvCxnSpPr/>
          <p:nvPr/>
        </p:nvCxnSpPr>
        <p:spPr>
          <a:xfrm rot="10800000" flipV="1">
            <a:off x="2987824" y="1772816"/>
            <a:ext cx="720080"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4788024" y="2204864"/>
            <a:ext cx="0" cy="6480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5508104" y="1844824"/>
            <a:ext cx="864096"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7578740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The Comprehensive System</a:t>
            </a:r>
            <a:br>
              <a:rPr lang="en-GB" dirty="0" smtClean="0"/>
            </a:br>
            <a:r>
              <a:rPr lang="en-GB" dirty="0" smtClean="0"/>
              <a:t>from 1965 onwards</a:t>
            </a:r>
            <a:endParaRPr lang="en-GB" dirty="0"/>
          </a:p>
        </p:txBody>
      </p:sp>
      <p:sp>
        <p:nvSpPr>
          <p:cNvPr id="3" name="Content Placeholder 2"/>
          <p:cNvSpPr>
            <a:spLocks noGrp="1"/>
          </p:cNvSpPr>
          <p:nvPr>
            <p:ph idx="1"/>
          </p:nvPr>
        </p:nvSpPr>
        <p:spPr/>
        <p:txBody>
          <a:bodyPr>
            <a:normAutofit/>
          </a:bodyPr>
          <a:lstStyle/>
          <a:p>
            <a:r>
              <a:rPr lang="en-GB" dirty="0" smtClean="0"/>
              <a:t>The comprehensive system was introduced in many areas from 1965 onwards. </a:t>
            </a:r>
          </a:p>
          <a:p>
            <a:r>
              <a:rPr lang="en-GB" dirty="0" smtClean="0"/>
              <a:t>The 11+ was abolished along with grammars and secondary moderns, to be replaced by comprehensive schools that all pupils within the area would attend. This is the current method of school entry for most students today</a:t>
            </a:r>
            <a:endParaRPr lang="en-GB" dirty="0"/>
          </a:p>
        </p:txBody>
      </p:sp>
      <p:pic>
        <p:nvPicPr>
          <p:cNvPr id="6146" name="Picture 2" descr="http://schooladmissions.essexcc.gov.uk/Maps/HarlowSecondary.jpg?now=07/02/2011%2007:59:31"/>
          <p:cNvPicPr>
            <a:picLocks noChangeAspect="1" noChangeArrowheads="1"/>
          </p:cNvPicPr>
          <p:nvPr/>
        </p:nvPicPr>
        <p:blipFill>
          <a:blip r:embed="rId2" cstate="print"/>
          <a:srcRect/>
          <a:stretch>
            <a:fillRect/>
          </a:stretch>
        </p:blipFill>
        <p:spPr bwMode="auto">
          <a:xfrm>
            <a:off x="7820809" y="3861795"/>
            <a:ext cx="2139702" cy="2139703"/>
          </a:xfrm>
          <a:prstGeom prst="rect">
            <a:avLst/>
          </a:prstGeom>
          <a:noFill/>
        </p:spPr>
      </p:pic>
    </p:spTree>
    <p:extLst>
      <p:ext uri="{BB962C8B-B14F-4D97-AF65-F5344CB8AC3E}">
        <p14:creationId xmlns:p14="http://schemas.microsoft.com/office/powerpoint/2010/main" val="94301958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History of the British Education system- p.4</a:t>
            </a:r>
            <a:endParaRPr lang="en-GB" dirty="0"/>
          </a:p>
        </p:txBody>
      </p:sp>
      <p:sp>
        <p:nvSpPr>
          <p:cNvPr id="3" name="Content Placeholder 2"/>
          <p:cNvSpPr>
            <a:spLocks noGrp="1"/>
          </p:cNvSpPr>
          <p:nvPr>
            <p:ph idx="1"/>
          </p:nvPr>
        </p:nvSpPr>
        <p:spPr/>
        <p:txBody>
          <a:bodyPr>
            <a:normAutofit fontScale="92500" lnSpcReduction="20000"/>
          </a:bodyPr>
          <a:lstStyle/>
          <a:p>
            <a:r>
              <a:rPr lang="en-GB" b="1" dirty="0"/>
              <a:t>Intro to education: A History of the British Education System</a:t>
            </a:r>
            <a:endParaRPr lang="en-GB" dirty="0"/>
          </a:p>
          <a:p>
            <a:pPr marL="68580" indent="0">
              <a:buNone/>
            </a:pPr>
            <a:endParaRPr lang="en-GB" dirty="0"/>
          </a:p>
          <a:p>
            <a:pPr marL="68580" indent="0">
              <a:buNone/>
            </a:pPr>
            <a:r>
              <a:rPr lang="en-GB" dirty="0"/>
              <a:t>Educational policy in Britain before 1988 (pages 77-78 Webb</a:t>
            </a:r>
            <a:r>
              <a:rPr lang="en-GB" dirty="0" smtClean="0"/>
              <a:t>). </a:t>
            </a:r>
            <a:endParaRPr lang="en-GB" dirty="0"/>
          </a:p>
          <a:p>
            <a:pPr marL="68580" indent="0">
              <a:buNone/>
            </a:pPr>
            <a:r>
              <a:rPr lang="en-GB" b="1" dirty="0" smtClean="0"/>
              <a:t>￼￼￼</a:t>
            </a:r>
            <a:endParaRPr lang="en-GB" dirty="0"/>
          </a:p>
          <a:p>
            <a:pPr marL="68580" lvl="0" indent="0">
              <a:buNone/>
            </a:pPr>
            <a:r>
              <a:rPr lang="en-GB" dirty="0" smtClean="0"/>
              <a:t>1. Briefly </a:t>
            </a:r>
            <a:r>
              <a:rPr lang="en-GB" dirty="0"/>
              <a:t>describe the main features of the tripartite system.</a:t>
            </a:r>
          </a:p>
          <a:p>
            <a:pPr marL="68580" indent="0">
              <a:buNone/>
            </a:pPr>
            <a:r>
              <a:rPr lang="en-GB" dirty="0"/>
              <a:t> </a:t>
            </a:r>
          </a:p>
          <a:p>
            <a:pPr marL="68580" indent="0">
              <a:buNone/>
            </a:pPr>
            <a:r>
              <a:rPr lang="en-GB" dirty="0"/>
              <a:t>2. Briefly describe the main features of the comprehensive school system.</a:t>
            </a:r>
          </a:p>
          <a:p>
            <a:endParaRPr lang="en-GB" dirty="0"/>
          </a:p>
        </p:txBody>
      </p:sp>
    </p:spTree>
    <p:extLst>
      <p:ext uri="{BB962C8B-B14F-4D97-AF65-F5344CB8AC3E}">
        <p14:creationId xmlns:p14="http://schemas.microsoft.com/office/powerpoint/2010/main" val="196080240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620688"/>
            <a:ext cx="7024744" cy="1143000"/>
          </a:xfrm>
        </p:spPr>
        <p:txBody>
          <a:bodyPr/>
          <a:lstStyle/>
          <a:p>
            <a:r>
              <a:rPr lang="en-GB" dirty="0" smtClean="0"/>
              <a:t>Timeline</a:t>
            </a:r>
            <a:endParaRPr lang="en-GB" dirty="0"/>
          </a:p>
        </p:txBody>
      </p:sp>
      <p:sp>
        <p:nvSpPr>
          <p:cNvPr id="3" name="Content Placeholder 2"/>
          <p:cNvSpPr>
            <a:spLocks noGrp="1"/>
          </p:cNvSpPr>
          <p:nvPr>
            <p:ph idx="1"/>
          </p:nvPr>
        </p:nvSpPr>
        <p:spPr>
          <a:xfrm>
            <a:off x="1043492" y="1988840"/>
            <a:ext cx="6777317" cy="4248472"/>
          </a:xfrm>
        </p:spPr>
        <p:txBody>
          <a:bodyPr>
            <a:normAutofit lnSpcReduction="10000"/>
          </a:bodyPr>
          <a:lstStyle/>
          <a:p>
            <a:r>
              <a:rPr lang="en-GB" dirty="0" smtClean="0"/>
              <a:t>Using the key dates and issues provided, as a starting point, </a:t>
            </a:r>
            <a:r>
              <a:rPr lang="en-GB" dirty="0" smtClean="0">
                <a:solidFill>
                  <a:srgbClr val="FF0000"/>
                </a:solidFill>
              </a:rPr>
              <a:t>create a timeline </a:t>
            </a:r>
            <a:r>
              <a:rPr lang="en-GB" dirty="0" smtClean="0"/>
              <a:t>for changes to the British education system since 1945. Bare in mind that a lot of changes occur since 1988, and the exam board expect exam answers to focus on changes from this point.</a:t>
            </a:r>
          </a:p>
          <a:p>
            <a:r>
              <a:rPr lang="en-GB" dirty="0" smtClean="0"/>
              <a:t>You could cut and stick the dates/issues onto a timeline, or write the points on the timeline instead.</a:t>
            </a:r>
          </a:p>
          <a:p>
            <a:r>
              <a:rPr lang="en-GB" dirty="0" smtClean="0"/>
              <a:t>Aim to include other changes that have occurred. </a:t>
            </a:r>
            <a:endParaRPr lang="en-GB" dirty="0"/>
          </a:p>
        </p:txBody>
      </p:sp>
    </p:spTree>
    <p:extLst>
      <p:ext uri="{BB962C8B-B14F-4D97-AF65-F5344CB8AC3E}">
        <p14:creationId xmlns:p14="http://schemas.microsoft.com/office/powerpoint/2010/main" val="173808446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Educational Timeline</a:t>
            </a:r>
            <a:endParaRPr lang="en-GB" dirty="0"/>
          </a:p>
        </p:txBody>
      </p:sp>
      <p:sp>
        <p:nvSpPr>
          <p:cNvPr id="3" name="Content Placeholder 2"/>
          <p:cNvSpPr>
            <a:spLocks noGrp="1"/>
          </p:cNvSpPr>
          <p:nvPr>
            <p:ph idx="1"/>
          </p:nvPr>
        </p:nvSpPr>
        <p:spPr/>
        <p:txBody>
          <a:bodyPr/>
          <a:lstStyle/>
          <a:p>
            <a:pPr marL="68580" indent="0">
              <a:buNone/>
            </a:pPr>
            <a:r>
              <a:rPr lang="en-GB" dirty="0" smtClean="0"/>
              <a:t>Check your answers! </a:t>
            </a:r>
          </a:p>
          <a:p>
            <a:pPr marL="68580" indent="0">
              <a:buNone/>
            </a:pPr>
            <a:endParaRPr lang="en-GB" dirty="0"/>
          </a:p>
          <a:p>
            <a:pPr marL="68580" indent="0">
              <a:buNone/>
            </a:pPr>
            <a:r>
              <a:rPr lang="en-GB" dirty="0" smtClean="0"/>
              <a:t>Colour code your timeline to indicate the political parties responsible for bringing in the education reforms/ policies </a:t>
            </a:r>
            <a:endParaRPr lang="en-GB" dirty="0"/>
          </a:p>
        </p:txBody>
      </p:sp>
    </p:spTree>
    <p:extLst>
      <p:ext uri="{BB962C8B-B14F-4D97-AF65-F5344CB8AC3E}">
        <p14:creationId xmlns:p14="http://schemas.microsoft.com/office/powerpoint/2010/main" val="10708375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Types of schools research </a:t>
            </a:r>
            <a:endParaRPr lang="en-GB" dirty="0"/>
          </a:p>
        </p:txBody>
      </p:sp>
      <p:sp>
        <p:nvSpPr>
          <p:cNvPr id="3" name="Content Placeholder 2"/>
          <p:cNvSpPr>
            <a:spLocks noGrp="1"/>
          </p:cNvSpPr>
          <p:nvPr>
            <p:ph idx="1"/>
          </p:nvPr>
        </p:nvSpPr>
        <p:spPr/>
        <p:txBody>
          <a:bodyPr>
            <a:normAutofit fontScale="92500" lnSpcReduction="10000"/>
          </a:bodyPr>
          <a:lstStyle/>
          <a:p>
            <a:pPr marL="68580" indent="0">
              <a:buNone/>
            </a:pPr>
            <a:r>
              <a:rPr lang="en-GB" sz="1800" dirty="0"/>
              <a:t>It is important that you are aware of the different types of schools and how these link to the theories, differential educational achievement, meritocracy and social mobility. </a:t>
            </a:r>
            <a:endParaRPr lang="en-GB" sz="1800" dirty="0" smtClean="0"/>
          </a:p>
          <a:p>
            <a:pPr marL="68580" indent="0">
              <a:buNone/>
            </a:pPr>
            <a:endParaRPr lang="en-GB" sz="1800" dirty="0"/>
          </a:p>
          <a:p>
            <a:pPr marL="68580" indent="0">
              <a:buNone/>
            </a:pPr>
            <a:r>
              <a:rPr lang="en-GB" sz="1800" dirty="0" smtClean="0">
                <a:solidFill>
                  <a:srgbClr val="FF0000"/>
                </a:solidFill>
              </a:rPr>
              <a:t>Complete the booklet pages 4-6 on types of schools</a:t>
            </a:r>
          </a:p>
          <a:p>
            <a:pPr marL="68580" indent="0">
              <a:buNone/>
            </a:pPr>
            <a:r>
              <a:rPr lang="en-GB" sz="1800" dirty="0" smtClean="0"/>
              <a:t>Use resources on GOL and the internet to complete the table </a:t>
            </a:r>
          </a:p>
          <a:p>
            <a:pPr>
              <a:buFontTx/>
              <a:buChar char="-"/>
            </a:pPr>
            <a:r>
              <a:rPr lang="en-GB" sz="1800" dirty="0" smtClean="0"/>
              <a:t>A brief description of the school</a:t>
            </a:r>
          </a:p>
          <a:p>
            <a:pPr>
              <a:buFontTx/>
              <a:buChar char="-"/>
            </a:pPr>
            <a:r>
              <a:rPr lang="en-GB" sz="1800" dirty="0" smtClean="0"/>
              <a:t>What is its admissions policy? </a:t>
            </a:r>
            <a:r>
              <a:rPr lang="en-GB" sz="1800" dirty="0" err="1" smtClean="0"/>
              <a:t>E.g</a:t>
            </a:r>
            <a:r>
              <a:rPr lang="en-GB" sz="1800" dirty="0" smtClean="0"/>
              <a:t> selective?</a:t>
            </a:r>
          </a:p>
          <a:p>
            <a:pPr>
              <a:buFontTx/>
              <a:buChar char="-"/>
            </a:pPr>
            <a:r>
              <a:rPr lang="en-GB" sz="1800" dirty="0" smtClean="0"/>
              <a:t>How is it funded? Privately ( parents) Government funded?  </a:t>
            </a:r>
          </a:p>
          <a:p>
            <a:pPr>
              <a:buFontTx/>
              <a:buChar char="-"/>
            </a:pPr>
            <a:endParaRPr lang="en-GB" sz="1800" dirty="0"/>
          </a:p>
          <a:p>
            <a:pPr marL="68580" indent="0">
              <a:buNone/>
            </a:pPr>
            <a:r>
              <a:rPr lang="en-GB" sz="1800" dirty="0" smtClean="0">
                <a:solidFill>
                  <a:srgbClr val="FF0000"/>
                </a:solidFill>
              </a:rPr>
              <a:t>If completed – answer the question on page 7 regarding diversity of education provision </a:t>
            </a:r>
          </a:p>
          <a:p>
            <a:pPr marL="68580" indent="0">
              <a:buNone/>
            </a:pPr>
            <a:endParaRPr lang="en-GB" dirty="0"/>
          </a:p>
        </p:txBody>
      </p:sp>
    </p:spTree>
    <p:extLst>
      <p:ext uri="{BB962C8B-B14F-4D97-AF65-F5344CB8AC3E}">
        <p14:creationId xmlns:p14="http://schemas.microsoft.com/office/powerpoint/2010/main" val="157627585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H/W Complete the question on page 7</a:t>
            </a:r>
            <a:endParaRPr lang="en-GB" dirty="0"/>
          </a:p>
        </p:txBody>
      </p:sp>
      <p:sp>
        <p:nvSpPr>
          <p:cNvPr id="3" name="Content Placeholder 2"/>
          <p:cNvSpPr>
            <a:spLocks noGrp="1"/>
          </p:cNvSpPr>
          <p:nvPr>
            <p:ph idx="1"/>
          </p:nvPr>
        </p:nvSpPr>
        <p:spPr/>
        <p:txBody>
          <a:bodyPr/>
          <a:lstStyle/>
          <a:p>
            <a:r>
              <a:rPr lang="en-GB" dirty="0" smtClean="0"/>
              <a:t>Complete research </a:t>
            </a:r>
          </a:p>
          <a:p>
            <a:r>
              <a:rPr lang="en-GB" dirty="0" smtClean="0"/>
              <a:t>Explain two reasons for the diversity of the British education system </a:t>
            </a:r>
            <a:r>
              <a:rPr lang="en-GB" dirty="0" err="1" smtClean="0"/>
              <a:t>pg</a:t>
            </a:r>
            <a:r>
              <a:rPr lang="en-GB" dirty="0" smtClean="0"/>
              <a:t> 7 </a:t>
            </a:r>
            <a:endParaRPr lang="en-GB" dirty="0"/>
          </a:p>
        </p:txBody>
      </p:sp>
    </p:spTree>
    <p:extLst>
      <p:ext uri="{BB962C8B-B14F-4D97-AF65-F5344CB8AC3E}">
        <p14:creationId xmlns:p14="http://schemas.microsoft.com/office/powerpoint/2010/main" val="370114281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788024" y="4149080"/>
            <a:ext cx="3313355" cy="1702160"/>
          </a:xfrm>
        </p:spPr>
        <p:txBody>
          <a:bodyPr>
            <a:noAutofit/>
          </a:bodyPr>
          <a:lstStyle/>
          <a:p>
            <a:r>
              <a:rPr lang="en-GB" dirty="0" smtClean="0"/>
              <a:t>Topic 1: the structure and organisation of the education system</a:t>
            </a:r>
            <a:endParaRPr lang="en-GB" dirty="0"/>
          </a:p>
        </p:txBody>
      </p:sp>
    </p:spTree>
    <p:extLst>
      <p:ext uri="{BB962C8B-B14F-4D97-AF65-F5344CB8AC3E}">
        <p14:creationId xmlns:p14="http://schemas.microsoft.com/office/powerpoint/2010/main" val="91538238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Match them up! Types of schools </a:t>
            </a:r>
            <a:endParaRPr lang="en-GB" dirty="0"/>
          </a:p>
        </p:txBody>
      </p:sp>
      <p:graphicFrame>
        <p:nvGraphicFramePr>
          <p:cNvPr id="4" name="Content Placeholder 3"/>
          <p:cNvGraphicFramePr>
            <a:graphicFrameLocks noGrp="1"/>
          </p:cNvGraphicFramePr>
          <p:nvPr>
            <p:ph idx="1"/>
            <p:extLst/>
          </p:nvPr>
        </p:nvGraphicFramePr>
        <p:xfrm>
          <a:off x="628650" y="2226469"/>
          <a:ext cx="7886700" cy="3680460"/>
        </p:xfrm>
        <a:graphic>
          <a:graphicData uri="http://schemas.openxmlformats.org/drawingml/2006/table">
            <a:tbl>
              <a:tblPr firstRow="1" bandRow="1">
                <a:tableStyleId>{5940675A-B579-460E-94D1-54222C63F5DA}</a:tableStyleId>
              </a:tblPr>
              <a:tblGrid>
                <a:gridCol w="2628900">
                  <a:extLst>
                    <a:ext uri="{9D8B030D-6E8A-4147-A177-3AD203B41FA5}">
                      <a16:colId xmlns:a16="http://schemas.microsoft.com/office/drawing/2014/main" val="20000"/>
                    </a:ext>
                  </a:extLst>
                </a:gridCol>
                <a:gridCol w="1254292">
                  <a:extLst>
                    <a:ext uri="{9D8B030D-6E8A-4147-A177-3AD203B41FA5}">
                      <a16:colId xmlns:a16="http://schemas.microsoft.com/office/drawing/2014/main" val="20001"/>
                    </a:ext>
                  </a:extLst>
                </a:gridCol>
                <a:gridCol w="4003508">
                  <a:extLst>
                    <a:ext uri="{9D8B030D-6E8A-4147-A177-3AD203B41FA5}">
                      <a16:colId xmlns:a16="http://schemas.microsoft.com/office/drawing/2014/main" val="20002"/>
                    </a:ext>
                  </a:extLst>
                </a:gridCol>
              </a:tblGrid>
              <a:tr h="48006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1" dirty="0" smtClean="0"/>
                        <a:t>State school</a:t>
                      </a:r>
                    </a:p>
                    <a:p>
                      <a:endParaRPr lang="en-GB" sz="1400" b="1"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4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r>
                        <a:rPr lang="en-GB" sz="1400" dirty="0" smtClean="0"/>
                        <a:t>School run by a non-state</a:t>
                      </a:r>
                      <a:r>
                        <a:rPr lang="en-GB" sz="1400" baseline="0" dirty="0" smtClean="0"/>
                        <a:t> organisation, where families have to pay to attend</a:t>
                      </a:r>
                      <a:endParaRPr lang="en-GB" sz="14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480060">
                <a:tc>
                  <a:txBody>
                    <a:bodyPr/>
                    <a:lstStyle/>
                    <a:p>
                      <a:r>
                        <a:rPr lang="en-GB" sz="1400" b="1" dirty="0" smtClean="0"/>
                        <a:t>Free school</a:t>
                      </a:r>
                      <a:endParaRPr lang="en-GB" sz="1400" b="1"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4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r>
                        <a:rPr lang="en-GB" sz="1400" dirty="0" smtClean="0"/>
                        <a:t>A high</a:t>
                      </a:r>
                      <a:r>
                        <a:rPr lang="en-GB" sz="1400" baseline="0" dirty="0" smtClean="0"/>
                        <a:t> status and expensive private school in Britain</a:t>
                      </a:r>
                      <a:endParaRPr lang="en-GB" sz="14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78130">
                <a:tc>
                  <a:txBody>
                    <a:bodyPr/>
                    <a:lstStyle/>
                    <a:p>
                      <a:r>
                        <a:rPr lang="en-GB" sz="1400" b="1" dirty="0" smtClean="0"/>
                        <a:t>Faith school</a:t>
                      </a:r>
                      <a:endParaRPr lang="en-GB" sz="1400" b="1"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4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r>
                        <a:rPr lang="en-GB" sz="1400" dirty="0" smtClean="0"/>
                        <a:t>A school</a:t>
                      </a:r>
                      <a:r>
                        <a:rPr lang="en-GB" sz="1400" baseline="0" dirty="0" smtClean="0"/>
                        <a:t> funded by the government</a:t>
                      </a:r>
                      <a:endParaRPr lang="en-GB" sz="14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48006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1" dirty="0" smtClean="0"/>
                        <a:t>Public</a:t>
                      </a:r>
                      <a:r>
                        <a:rPr lang="en-GB" sz="1400" b="1" baseline="0" dirty="0" smtClean="0"/>
                        <a:t> school</a:t>
                      </a:r>
                      <a:endParaRPr lang="en-GB" sz="1400" b="1" dirty="0" smtClean="0"/>
                    </a:p>
                    <a:p>
                      <a:endParaRPr lang="en-GB" sz="1400" b="1"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4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r>
                        <a:rPr lang="en-GB" sz="1400" dirty="0" smtClean="0"/>
                        <a:t>A secondary state</a:t>
                      </a:r>
                      <a:r>
                        <a:rPr lang="en-GB" sz="1400" baseline="0" dirty="0" smtClean="0"/>
                        <a:t> </a:t>
                      </a:r>
                      <a:r>
                        <a:rPr lang="en-GB" sz="1400" dirty="0" smtClean="0"/>
                        <a:t>school that</a:t>
                      </a:r>
                      <a:r>
                        <a:rPr lang="en-GB" sz="1400" baseline="0" dirty="0" smtClean="0"/>
                        <a:t> does not select students based on ability</a:t>
                      </a:r>
                      <a:endParaRPr lang="en-GB" sz="14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480060">
                <a:tc>
                  <a:txBody>
                    <a:bodyPr/>
                    <a:lstStyle/>
                    <a:p>
                      <a:r>
                        <a:rPr lang="en-GB" sz="1400" b="1" dirty="0" smtClean="0"/>
                        <a:t>Grammar</a:t>
                      </a:r>
                      <a:r>
                        <a:rPr lang="en-GB" sz="1400" b="1" baseline="0" dirty="0" smtClean="0"/>
                        <a:t> school</a:t>
                      </a:r>
                      <a:endParaRPr lang="en-GB" sz="1400" b="1"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4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r>
                        <a:rPr lang="en-GB" sz="1400" dirty="0" smtClean="0"/>
                        <a:t>Students have to pass the 11+ exam to go to this type of school</a:t>
                      </a:r>
                      <a:endParaRPr lang="en-GB" sz="14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6858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1" dirty="0" smtClean="0"/>
                        <a:t>Private</a:t>
                      </a:r>
                      <a:r>
                        <a:rPr lang="en-GB" sz="1400" b="1" baseline="0" dirty="0" smtClean="0"/>
                        <a:t> school</a:t>
                      </a:r>
                      <a:endParaRPr lang="en-GB" sz="1400" b="1" dirty="0" smtClean="0"/>
                    </a:p>
                    <a:p>
                      <a:endParaRPr lang="en-GB" sz="14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400" b="1"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r>
                        <a:rPr lang="en-GB" sz="1400" dirty="0" smtClean="0"/>
                        <a:t>These are funded by the government but aren’t run by the local council. They have more control over how they do things.</a:t>
                      </a:r>
                      <a:endParaRPr lang="en-GB" sz="14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6858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1" dirty="0" smtClean="0"/>
                        <a:t>Comprehensive</a:t>
                      </a:r>
                      <a:r>
                        <a:rPr lang="en-GB" sz="1400" b="1" baseline="0" dirty="0" smtClean="0"/>
                        <a:t> school</a:t>
                      </a:r>
                      <a:endParaRPr lang="en-GB" sz="1400" b="1" dirty="0" smtClean="0"/>
                    </a:p>
                    <a:p>
                      <a:endParaRPr lang="en-GB" sz="14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400" b="1"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r>
                        <a:rPr lang="en-GB" sz="1400" dirty="0" smtClean="0"/>
                        <a:t>These have to follow</a:t>
                      </a:r>
                      <a:r>
                        <a:rPr lang="en-GB" sz="1400" baseline="0" dirty="0" smtClean="0"/>
                        <a:t> the national curriculum but can choose what they teach in religious studies. </a:t>
                      </a:r>
                      <a:endParaRPr lang="en-GB" sz="14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3813264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1052736"/>
            <a:ext cx="7024744" cy="1143000"/>
          </a:xfrm>
        </p:spPr>
        <p:txBody>
          <a:bodyPr>
            <a:normAutofit fontScale="90000"/>
          </a:bodyPr>
          <a:lstStyle/>
          <a:p>
            <a:pPr>
              <a:lnSpc>
                <a:spcPct val="107000"/>
              </a:lnSpc>
              <a:spcAft>
                <a:spcPts val="800"/>
              </a:spcAft>
            </a:pPr>
            <a:r>
              <a:rPr lang="en-GB" sz="2200" dirty="0" smtClean="0">
                <a:latin typeface="Calibri" panose="020F0502020204030204" pitchFamily="34" charset="0"/>
                <a:ea typeface="Calibri" panose="020F0502020204030204" pitchFamily="34" charset="0"/>
                <a:cs typeface="Times New Roman" panose="02020603050405020304" pitchFamily="18" charset="0"/>
              </a:rPr>
              <a:t/>
            </a:r>
            <a:br>
              <a:rPr lang="en-GB" sz="2200" dirty="0" smtClean="0">
                <a:latin typeface="Calibri" panose="020F0502020204030204" pitchFamily="34" charset="0"/>
                <a:ea typeface="Calibri" panose="020F0502020204030204" pitchFamily="34" charset="0"/>
                <a:cs typeface="Times New Roman" panose="02020603050405020304" pitchFamily="18" charset="0"/>
              </a:rPr>
            </a:br>
            <a:r>
              <a:rPr lang="en-GB" sz="2200" dirty="0">
                <a:latin typeface="Calibri" panose="020F0502020204030204" pitchFamily="34" charset="0"/>
                <a:ea typeface="Calibri" panose="020F0502020204030204" pitchFamily="34" charset="0"/>
                <a:cs typeface="Times New Roman" panose="02020603050405020304" pitchFamily="18" charset="0"/>
              </a:rPr>
              <a:t/>
            </a:r>
            <a:br>
              <a:rPr lang="en-GB" sz="2200" dirty="0">
                <a:latin typeface="Calibri" panose="020F0502020204030204" pitchFamily="34" charset="0"/>
                <a:ea typeface="Calibri" panose="020F0502020204030204" pitchFamily="34" charset="0"/>
                <a:cs typeface="Times New Roman" panose="02020603050405020304" pitchFamily="18" charset="0"/>
              </a:rPr>
            </a:br>
            <a:r>
              <a:rPr lang="en-GB" sz="2200" dirty="0" smtClean="0">
                <a:latin typeface="Calibri" panose="020F0502020204030204" pitchFamily="34" charset="0"/>
                <a:ea typeface="Calibri" panose="020F0502020204030204" pitchFamily="34" charset="0"/>
                <a:cs typeface="Times New Roman" panose="02020603050405020304" pitchFamily="18" charset="0"/>
              </a:rPr>
              <a:t>Richard </a:t>
            </a:r>
            <a:r>
              <a:rPr lang="en-GB" sz="2200" dirty="0">
                <a:latin typeface="Calibri" panose="020F0502020204030204" pitchFamily="34" charset="0"/>
                <a:ea typeface="Calibri" panose="020F0502020204030204" pitchFamily="34" charset="0"/>
                <a:cs typeface="Times New Roman" panose="02020603050405020304" pitchFamily="18" charset="0"/>
              </a:rPr>
              <a:t>Branson is one of the wealthiest men in the world with a net worth of over 4.2 Billion.</a:t>
            </a:r>
            <a:br>
              <a:rPr lang="en-GB" sz="2200" dirty="0">
                <a:latin typeface="Calibri" panose="020F0502020204030204" pitchFamily="34" charset="0"/>
                <a:ea typeface="Calibri" panose="020F0502020204030204" pitchFamily="34" charset="0"/>
                <a:cs typeface="Times New Roman" panose="02020603050405020304" pitchFamily="18" charset="0"/>
              </a:rPr>
            </a:br>
            <a:r>
              <a:rPr lang="en-GB" sz="2200" dirty="0">
                <a:latin typeface="Calibri" panose="020F0502020204030204" pitchFamily="34" charset="0"/>
                <a:ea typeface="Calibri" panose="020F0502020204030204" pitchFamily="34" charset="0"/>
                <a:cs typeface="Times New Roman" panose="02020603050405020304" pitchFamily="18" charset="0"/>
              </a:rPr>
              <a:t>Business tycoon of Virgin group </a:t>
            </a:r>
            <a:r>
              <a:rPr lang="en-GB" dirty="0">
                <a:latin typeface="Calibri" panose="020F0502020204030204" pitchFamily="34" charset="0"/>
                <a:ea typeface="Calibri" panose="020F0502020204030204" pitchFamily="34" charset="0"/>
                <a:cs typeface="Times New Roman" panose="02020603050405020304" pitchFamily="18" charset="0"/>
              </a:rPr>
              <a:t/>
            </a:r>
            <a:br>
              <a:rPr lang="en-GB" dirty="0">
                <a:latin typeface="Calibri" panose="020F0502020204030204" pitchFamily="34" charset="0"/>
                <a:ea typeface="Calibri" panose="020F0502020204030204" pitchFamily="34" charset="0"/>
                <a:cs typeface="Times New Roman" panose="02020603050405020304" pitchFamily="18" charset="0"/>
              </a:rPr>
            </a:br>
            <a:endParaRPr lang="en-GB" dirty="0"/>
          </a:p>
        </p:txBody>
      </p:sp>
      <p:pic>
        <p:nvPicPr>
          <p:cNvPr id="4" name="Content Placeholder 3" descr="Richard Branson">
            <a:hlinkClick r:id="rId2"/>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259632" y="2276872"/>
            <a:ext cx="2857500" cy="2381250"/>
          </a:xfrm>
          <a:prstGeom prst="rect">
            <a:avLst/>
          </a:prstGeom>
          <a:noFill/>
          <a:ln>
            <a:noFill/>
          </a:ln>
        </p:spPr>
      </p:pic>
    </p:spTree>
    <p:extLst>
      <p:ext uri="{BB962C8B-B14F-4D97-AF65-F5344CB8AC3E}">
        <p14:creationId xmlns:p14="http://schemas.microsoft.com/office/powerpoint/2010/main" val="75979735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History of Education </a:t>
            </a:r>
            <a:endParaRPr lang="en-GB" dirty="0"/>
          </a:p>
        </p:txBody>
      </p:sp>
      <p:sp>
        <p:nvSpPr>
          <p:cNvPr id="3" name="Content Placeholder 2"/>
          <p:cNvSpPr>
            <a:spLocks noGrp="1"/>
          </p:cNvSpPr>
          <p:nvPr>
            <p:ph idx="1"/>
          </p:nvPr>
        </p:nvSpPr>
        <p:spPr/>
        <p:txBody>
          <a:bodyPr/>
          <a:lstStyle/>
          <a:p>
            <a:r>
              <a:rPr lang="en-GB" dirty="0" smtClean="0"/>
              <a:t>Consider the timeline with the major changes in education policy linked with the Governments that were in power at the time.</a:t>
            </a:r>
          </a:p>
          <a:p>
            <a:r>
              <a:rPr lang="en-GB" dirty="0" smtClean="0"/>
              <a:t>Can you see any patterns regarding the types of policy and the “ agenda’s” of the political parties? </a:t>
            </a:r>
          </a:p>
          <a:p>
            <a:r>
              <a:rPr lang="en-GB" dirty="0" smtClean="0">
                <a:solidFill>
                  <a:srgbClr val="FF0000"/>
                </a:solidFill>
              </a:rPr>
              <a:t>Keep this in your folder to refer to later. </a:t>
            </a:r>
            <a:endParaRPr lang="en-GB" dirty="0">
              <a:solidFill>
                <a:srgbClr val="FF0000"/>
              </a:solidFill>
            </a:endParaRPr>
          </a:p>
        </p:txBody>
      </p:sp>
    </p:spTree>
    <p:extLst>
      <p:ext uri="{BB962C8B-B14F-4D97-AF65-F5344CB8AC3E}">
        <p14:creationId xmlns:p14="http://schemas.microsoft.com/office/powerpoint/2010/main" val="41634117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Example of an “ alternative free school</a:t>
            </a:r>
            <a:r>
              <a:rPr lang="en-GB" dirty="0" smtClean="0"/>
              <a:t>” – this is not like Gov</a:t>
            </a:r>
            <a:r>
              <a:rPr lang="en-GB" dirty="0" smtClean="0"/>
              <a:t>e’s free schools!!!</a:t>
            </a:r>
            <a:r>
              <a:rPr lang="en-GB" dirty="0" smtClean="0"/>
              <a:t> </a:t>
            </a:r>
            <a:endParaRPr lang="en-GB" dirty="0"/>
          </a:p>
        </p:txBody>
      </p:sp>
      <p:sp>
        <p:nvSpPr>
          <p:cNvPr id="3" name="Content Placeholder 2"/>
          <p:cNvSpPr>
            <a:spLocks noGrp="1"/>
          </p:cNvSpPr>
          <p:nvPr>
            <p:ph idx="1"/>
          </p:nvPr>
        </p:nvSpPr>
        <p:spPr/>
        <p:txBody>
          <a:bodyPr/>
          <a:lstStyle/>
          <a:p>
            <a:r>
              <a:rPr lang="en-GB" dirty="0">
                <a:hlinkClick r:id="rId3"/>
              </a:rPr>
              <a:t>https://www.bing.com/videos/search?q=summerhill+school+you+tuube&amp;qpvt=summerhill+school+you+tuube&amp;view=detail&amp;mid=194B55F8F5ABEE59943B194B55F8F5ABEE59943B&amp;&amp;</a:t>
            </a:r>
            <a:r>
              <a:rPr lang="en-GB" dirty="0" smtClean="0">
                <a:hlinkClick r:id="rId3"/>
              </a:rPr>
              <a:t>FORM=VRDGAR</a:t>
            </a:r>
            <a:endParaRPr lang="en-GB" dirty="0" smtClean="0"/>
          </a:p>
          <a:p>
            <a:endParaRPr lang="en-GB" dirty="0"/>
          </a:p>
          <a:p>
            <a:r>
              <a:rPr lang="en-GB" dirty="0">
                <a:hlinkClick r:id="rId4"/>
              </a:rPr>
              <a:t>https://</a:t>
            </a:r>
            <a:r>
              <a:rPr lang="en-GB" dirty="0" smtClean="0">
                <a:hlinkClick r:id="rId4"/>
              </a:rPr>
              <a:t>www.youtube.com/watch?v=aZsYdesxVCg</a:t>
            </a:r>
            <a:endParaRPr lang="en-GB" dirty="0" smtClean="0"/>
          </a:p>
          <a:p>
            <a:endParaRPr lang="en-GB" dirty="0"/>
          </a:p>
        </p:txBody>
      </p:sp>
    </p:spTree>
    <p:extLst>
      <p:ext uri="{BB962C8B-B14F-4D97-AF65-F5344CB8AC3E}">
        <p14:creationId xmlns:p14="http://schemas.microsoft.com/office/powerpoint/2010/main" val="215019898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4461" y="632197"/>
            <a:ext cx="7772400" cy="706090"/>
          </a:xfrm>
        </p:spPr>
        <p:txBody>
          <a:bodyPr>
            <a:normAutofit/>
          </a:bodyPr>
          <a:lstStyle/>
          <a:p>
            <a:r>
              <a:rPr lang="en-GB" dirty="0" smtClean="0"/>
              <a:t>Purpose of Education p.8</a:t>
            </a:r>
            <a:endParaRPr lang="en-GB" dirty="0"/>
          </a:p>
        </p:txBody>
      </p:sp>
      <p:sp>
        <p:nvSpPr>
          <p:cNvPr id="40962" name="Cloud"/>
          <p:cNvSpPr>
            <a:spLocks noChangeAspect="1" noEditPoints="1" noChangeArrowheads="1"/>
          </p:cNvSpPr>
          <p:nvPr/>
        </p:nvSpPr>
        <p:spPr bwMode="auto">
          <a:xfrm>
            <a:off x="2483768" y="2060848"/>
            <a:ext cx="3497736" cy="2343969"/>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25400">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en-GB"/>
          </a:p>
        </p:txBody>
      </p:sp>
      <p:sp>
        <p:nvSpPr>
          <p:cNvPr id="40963" name="Text Box 3"/>
          <p:cNvSpPr txBox="1">
            <a:spLocks noChangeArrowheads="1"/>
          </p:cNvSpPr>
          <p:nvPr/>
        </p:nvSpPr>
        <p:spPr bwMode="auto">
          <a:xfrm>
            <a:off x="3180508" y="2783408"/>
            <a:ext cx="2104256" cy="898848"/>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2000" b="1" i="0" u="none" strike="noStrike" cap="none" normalizeH="0" baseline="0" dirty="0" smtClean="0">
                <a:ln>
                  <a:noFill/>
                </a:ln>
                <a:solidFill>
                  <a:schemeClr val="tx1"/>
                </a:solidFill>
                <a:effectLst/>
                <a:latin typeface="Arial" pitchFamily="34" charset="0"/>
              </a:rPr>
              <a:t>THE PURPOSE OF EDUCATION</a:t>
            </a:r>
            <a:endParaRPr kumimoji="0" lang="en-US" sz="2000" b="0" i="0" u="none" strike="noStrike" cap="none" normalizeH="0" baseline="0" dirty="0" smtClean="0">
              <a:ln>
                <a:noFill/>
              </a:ln>
              <a:solidFill>
                <a:schemeClr val="tx1"/>
              </a:solidFill>
              <a:effectLst/>
              <a:latin typeface="Arial" pitchFamily="34" charset="0"/>
            </a:endParaRPr>
          </a:p>
        </p:txBody>
      </p:sp>
      <p:sp>
        <p:nvSpPr>
          <p:cNvPr id="6" name="TextBox 5"/>
          <p:cNvSpPr txBox="1"/>
          <p:nvPr/>
        </p:nvSpPr>
        <p:spPr>
          <a:xfrm>
            <a:off x="539552" y="4797152"/>
            <a:ext cx="8280920" cy="1815882"/>
          </a:xfrm>
          <a:prstGeom prst="rect">
            <a:avLst/>
          </a:prstGeom>
          <a:noFill/>
        </p:spPr>
        <p:txBody>
          <a:bodyPr wrap="square" rtlCol="0">
            <a:spAutoFit/>
          </a:bodyPr>
          <a:lstStyle/>
          <a:p>
            <a:r>
              <a:rPr lang="en-GB" sz="2000" dirty="0" smtClean="0"/>
              <a:t>Highlight </a:t>
            </a:r>
            <a:r>
              <a:rPr lang="en-GB" sz="2000" dirty="0"/>
              <a:t>in one colour the purposes that relate to the </a:t>
            </a:r>
            <a:r>
              <a:rPr lang="en-GB" sz="2000" dirty="0">
                <a:solidFill>
                  <a:srgbClr val="FF0000"/>
                </a:solidFill>
              </a:rPr>
              <a:t>individual, </a:t>
            </a:r>
            <a:r>
              <a:rPr lang="en-GB" sz="2000" dirty="0"/>
              <a:t>and then in another colour highlight those relating to </a:t>
            </a:r>
            <a:r>
              <a:rPr lang="en-GB" sz="2000" dirty="0">
                <a:solidFill>
                  <a:srgbClr val="0070C0"/>
                </a:solidFill>
              </a:rPr>
              <a:t>society</a:t>
            </a:r>
            <a:r>
              <a:rPr lang="en-GB" sz="2000" dirty="0" smtClean="0">
                <a:solidFill>
                  <a:srgbClr val="0070C0"/>
                </a:solidFill>
              </a:rPr>
              <a:t>.</a:t>
            </a:r>
          </a:p>
          <a:p>
            <a:endParaRPr lang="en-GB" sz="2000" dirty="0"/>
          </a:p>
          <a:p>
            <a:r>
              <a:rPr lang="en-GB" sz="2000" dirty="0"/>
              <a:t> </a:t>
            </a:r>
          </a:p>
          <a:p>
            <a:r>
              <a:rPr lang="en-GB" sz="1600" dirty="0"/>
              <a:t> </a:t>
            </a:r>
          </a:p>
          <a:p>
            <a:endParaRPr lang="en-GB" sz="1600" dirty="0"/>
          </a:p>
        </p:txBody>
      </p:sp>
    </p:spTree>
    <p:extLst>
      <p:ext uri="{BB962C8B-B14F-4D97-AF65-F5344CB8AC3E}">
        <p14:creationId xmlns:p14="http://schemas.microsoft.com/office/powerpoint/2010/main" val="423630411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School diversity </a:t>
            </a:r>
            <a:r>
              <a:rPr lang="en-GB" dirty="0" err="1" smtClean="0"/>
              <a:t>pg</a:t>
            </a:r>
            <a:r>
              <a:rPr lang="en-GB" smtClean="0"/>
              <a:t> 7</a:t>
            </a:r>
            <a:endParaRPr lang="en-GB" dirty="0"/>
          </a:p>
        </p:txBody>
      </p:sp>
      <p:sp>
        <p:nvSpPr>
          <p:cNvPr id="3" name="Content Placeholder 2"/>
          <p:cNvSpPr>
            <a:spLocks noGrp="1"/>
          </p:cNvSpPr>
          <p:nvPr>
            <p:ph idx="1"/>
          </p:nvPr>
        </p:nvSpPr>
        <p:spPr/>
        <p:txBody>
          <a:bodyPr>
            <a:normAutofit fontScale="92500" lnSpcReduction="20000"/>
          </a:bodyPr>
          <a:lstStyle/>
          <a:p>
            <a:pPr marL="68580" indent="0">
              <a:buNone/>
            </a:pPr>
            <a:r>
              <a:rPr lang="en-GB" dirty="0" smtClean="0"/>
              <a:t>Why is the British Education so diverse? </a:t>
            </a:r>
          </a:p>
          <a:p>
            <a:pPr>
              <a:buFontTx/>
              <a:buChar char="-"/>
            </a:pPr>
            <a:r>
              <a:rPr lang="en-GB" dirty="0" smtClean="0">
                <a:solidFill>
                  <a:srgbClr val="FF0000"/>
                </a:solidFill>
              </a:rPr>
              <a:t>It reflects the diversity of the UK </a:t>
            </a:r>
            <a:r>
              <a:rPr lang="en-GB" dirty="0" err="1" smtClean="0"/>
              <a:t>e.g</a:t>
            </a:r>
            <a:r>
              <a:rPr lang="en-GB" dirty="0" smtClean="0"/>
              <a:t> a range of faith schools for the different religious groups. A range of schools based on “ affordability” </a:t>
            </a:r>
            <a:r>
              <a:rPr lang="en-GB" dirty="0" err="1" smtClean="0"/>
              <a:t>e.g</a:t>
            </a:r>
            <a:r>
              <a:rPr lang="en-GB" dirty="0" smtClean="0"/>
              <a:t> private and Public schools for the wealthier groups and states schools for the majority. </a:t>
            </a:r>
          </a:p>
          <a:p>
            <a:pPr>
              <a:buFontTx/>
              <a:buChar char="-"/>
            </a:pPr>
            <a:r>
              <a:rPr lang="en-GB" dirty="0" smtClean="0">
                <a:solidFill>
                  <a:srgbClr val="FF0000"/>
                </a:solidFill>
              </a:rPr>
              <a:t>Britain is a democratic country </a:t>
            </a:r>
            <a:r>
              <a:rPr lang="en-GB" dirty="0" smtClean="0"/>
              <a:t>– this ensure freedom to vote/ freedom of speech and freedom to choose how you/ your children are Education  - if home-schooling is your preferred option, this right is recognised.   </a:t>
            </a:r>
          </a:p>
          <a:p>
            <a:pPr>
              <a:buFontTx/>
              <a:buChar char="-"/>
            </a:pPr>
            <a:endParaRPr lang="en-GB" dirty="0"/>
          </a:p>
        </p:txBody>
      </p:sp>
    </p:spTree>
    <p:extLst>
      <p:ext uri="{BB962C8B-B14F-4D97-AF65-F5344CB8AC3E}">
        <p14:creationId xmlns:p14="http://schemas.microsoft.com/office/powerpoint/2010/main" val="823303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dirty="0" err="1" smtClean="0"/>
              <a:t>Deschooling</a:t>
            </a:r>
            <a:r>
              <a:rPr lang="en-GB" sz="2400" dirty="0" smtClean="0"/>
              <a:t>- a non sociological perspective on education </a:t>
            </a:r>
            <a:endParaRPr lang="en-GB" sz="2400" dirty="0"/>
          </a:p>
        </p:txBody>
      </p:sp>
      <p:sp>
        <p:nvSpPr>
          <p:cNvPr id="3" name="Content Placeholder 2"/>
          <p:cNvSpPr>
            <a:spLocks noGrp="1"/>
          </p:cNvSpPr>
          <p:nvPr>
            <p:ph idx="1"/>
          </p:nvPr>
        </p:nvSpPr>
        <p:spPr/>
        <p:txBody>
          <a:bodyPr>
            <a:normAutofit/>
          </a:bodyPr>
          <a:lstStyle/>
          <a:p>
            <a:endParaRPr lang="en-GB" dirty="0"/>
          </a:p>
          <a:p>
            <a:r>
              <a:rPr lang="en-GB" dirty="0">
                <a:hlinkClick r:id="rId2"/>
              </a:rPr>
              <a:t>https://www.ted.com/talks/ken_robinson_says_schools_kill_creativity</a:t>
            </a:r>
            <a:endParaRPr lang="en-GB" dirty="0"/>
          </a:p>
          <a:p>
            <a:endParaRPr lang="en-GB" dirty="0" smtClean="0"/>
          </a:p>
        </p:txBody>
      </p:sp>
    </p:spTree>
    <p:extLst>
      <p:ext uri="{BB962C8B-B14F-4D97-AF65-F5344CB8AC3E}">
        <p14:creationId xmlns:p14="http://schemas.microsoft.com/office/powerpoint/2010/main" val="180166741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Sociological Perspective </a:t>
            </a:r>
            <a:r>
              <a:rPr lang="en-GB" dirty="0" err="1" smtClean="0"/>
              <a:t>pg</a:t>
            </a:r>
            <a:r>
              <a:rPr lang="en-GB" dirty="0" smtClean="0"/>
              <a:t> 8 </a:t>
            </a:r>
            <a:endParaRPr lang="en-GB" dirty="0"/>
          </a:p>
        </p:txBody>
      </p:sp>
      <p:sp>
        <p:nvSpPr>
          <p:cNvPr id="3" name="Content Placeholder 2"/>
          <p:cNvSpPr>
            <a:spLocks noGrp="1"/>
          </p:cNvSpPr>
          <p:nvPr>
            <p:ph sz="quarter" idx="1"/>
          </p:nvPr>
        </p:nvSpPr>
        <p:spPr>
          <a:xfrm>
            <a:off x="1043492" y="2323652"/>
            <a:ext cx="6777317" cy="4057676"/>
          </a:xfrm>
        </p:spPr>
        <p:txBody>
          <a:bodyPr>
            <a:normAutofit fontScale="55000" lnSpcReduction="20000"/>
          </a:bodyPr>
          <a:lstStyle/>
          <a:p>
            <a:r>
              <a:rPr lang="en-GB" sz="4000" dirty="0" smtClean="0"/>
              <a:t>In the Sociology of the Family we studied how different sociological perspectives viewed the family. </a:t>
            </a:r>
          </a:p>
          <a:p>
            <a:r>
              <a:rPr lang="en-GB" sz="4000" dirty="0" smtClean="0"/>
              <a:t>We will in this module look at how</a:t>
            </a:r>
          </a:p>
          <a:p>
            <a:pPr lvl="1"/>
            <a:r>
              <a:rPr lang="en-GB" sz="3800" dirty="0" smtClean="0">
                <a:solidFill>
                  <a:srgbClr val="FF0000"/>
                </a:solidFill>
              </a:rPr>
              <a:t>Functionalist</a:t>
            </a:r>
          </a:p>
          <a:p>
            <a:pPr marL="365760" lvl="1" indent="0">
              <a:buNone/>
            </a:pPr>
            <a:r>
              <a:rPr lang="en-GB" sz="3800" dirty="0">
                <a:solidFill>
                  <a:srgbClr val="FF0000"/>
                </a:solidFill>
                <a:hlinkClick r:id="rId2"/>
              </a:rPr>
              <a:t>https://</a:t>
            </a:r>
            <a:r>
              <a:rPr lang="en-GB" sz="3800" dirty="0" smtClean="0">
                <a:solidFill>
                  <a:srgbClr val="FF0000"/>
                </a:solidFill>
                <a:hlinkClick r:id="rId2"/>
              </a:rPr>
              <a:t>www.youtube.com/watch?v=2bq90RKDT0w</a:t>
            </a:r>
            <a:r>
              <a:rPr lang="en-GB" sz="3800" dirty="0" smtClean="0">
                <a:solidFill>
                  <a:srgbClr val="FF0000"/>
                </a:solidFill>
              </a:rPr>
              <a:t> </a:t>
            </a:r>
            <a:endParaRPr lang="en-GB" sz="3800" dirty="0" smtClean="0">
              <a:solidFill>
                <a:srgbClr val="FF0000"/>
              </a:solidFill>
            </a:endParaRPr>
          </a:p>
          <a:p>
            <a:pPr lvl="1"/>
            <a:r>
              <a:rPr lang="en-GB" sz="3800" dirty="0" smtClean="0">
                <a:solidFill>
                  <a:srgbClr val="FF0000"/>
                </a:solidFill>
              </a:rPr>
              <a:t>Marxist</a:t>
            </a:r>
          </a:p>
          <a:p>
            <a:pPr marL="365760" lvl="1" indent="0">
              <a:buNone/>
            </a:pPr>
            <a:r>
              <a:rPr lang="en-GB" sz="3800" dirty="0">
                <a:solidFill>
                  <a:srgbClr val="FF0000"/>
                </a:solidFill>
                <a:hlinkClick r:id="rId3"/>
              </a:rPr>
              <a:t>https://</a:t>
            </a:r>
            <a:r>
              <a:rPr lang="en-GB" sz="3800" dirty="0" smtClean="0">
                <a:solidFill>
                  <a:srgbClr val="FF0000"/>
                </a:solidFill>
                <a:hlinkClick r:id="rId3"/>
              </a:rPr>
              <a:t>www.youtube.com/watch?v=o9xI9DOFZfw</a:t>
            </a:r>
            <a:r>
              <a:rPr lang="en-GB" sz="3800" dirty="0" smtClean="0">
                <a:solidFill>
                  <a:srgbClr val="FF0000"/>
                </a:solidFill>
              </a:rPr>
              <a:t> </a:t>
            </a:r>
            <a:endParaRPr lang="en-GB" sz="3800" dirty="0" smtClean="0">
              <a:solidFill>
                <a:srgbClr val="FF0000"/>
              </a:solidFill>
            </a:endParaRPr>
          </a:p>
          <a:p>
            <a:pPr lvl="1"/>
            <a:r>
              <a:rPr lang="en-GB" sz="3800" dirty="0" smtClean="0">
                <a:solidFill>
                  <a:srgbClr val="FF0000"/>
                </a:solidFill>
              </a:rPr>
              <a:t>Feminist  </a:t>
            </a:r>
          </a:p>
          <a:p>
            <a:pPr lvl="1"/>
            <a:r>
              <a:rPr lang="en-GB" sz="3800" dirty="0" smtClean="0">
                <a:solidFill>
                  <a:srgbClr val="0070C0"/>
                </a:solidFill>
              </a:rPr>
              <a:t>Interactionist </a:t>
            </a:r>
          </a:p>
          <a:p>
            <a:pPr marL="0" indent="0" algn="r">
              <a:buNone/>
            </a:pPr>
            <a:r>
              <a:rPr lang="en-GB" sz="4000" dirty="0" smtClean="0"/>
              <a:t>sociologists view education. </a:t>
            </a:r>
          </a:p>
          <a:p>
            <a:pPr>
              <a:buNone/>
            </a:pPr>
            <a:endParaRPr lang="en-GB" dirty="0"/>
          </a:p>
        </p:txBody>
      </p:sp>
    </p:spTree>
    <p:extLst>
      <p:ext uri="{BB962C8B-B14F-4D97-AF65-F5344CB8AC3E}">
        <p14:creationId xmlns:p14="http://schemas.microsoft.com/office/powerpoint/2010/main" val="3403648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2041296"/>
          </a:xfrm>
        </p:spPr>
        <p:txBody>
          <a:bodyPr>
            <a:normAutofit fontScale="90000"/>
          </a:bodyPr>
          <a:lstStyle/>
          <a:p>
            <a:r>
              <a:rPr lang="en-GB" sz="2200" dirty="0"/>
              <a:t>Lord Sugar is one of the best known Business men in the UK, setting up his own company at the age of 21 Amstrad- which he sold for millions. </a:t>
            </a:r>
            <a:br>
              <a:rPr lang="en-GB" sz="2200" dirty="0"/>
            </a:br>
            <a:r>
              <a:rPr lang="en-GB" sz="2200" dirty="0"/>
              <a:t>Now best known as a Business mentor  </a:t>
            </a:r>
            <a:r>
              <a:rPr lang="en-GB" dirty="0"/>
              <a:t/>
            </a:r>
            <a:br>
              <a:rPr lang="en-GB" dirty="0"/>
            </a:br>
            <a:endParaRPr lang="en-GB" dirty="0"/>
          </a:p>
        </p:txBody>
      </p:sp>
      <p:pic>
        <p:nvPicPr>
          <p:cNvPr id="4" name="Content Placeholder 3" descr="Alan Sugar">
            <a:hlinkClick r:id="rId2"/>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403648" y="3212976"/>
            <a:ext cx="2857500" cy="2381250"/>
          </a:xfrm>
          <a:prstGeom prst="rect">
            <a:avLst/>
          </a:prstGeom>
          <a:noFill/>
          <a:ln>
            <a:noFill/>
          </a:ln>
        </p:spPr>
      </p:pic>
    </p:spTree>
    <p:extLst>
      <p:ext uri="{BB962C8B-B14F-4D97-AF65-F5344CB8AC3E}">
        <p14:creationId xmlns:p14="http://schemas.microsoft.com/office/powerpoint/2010/main" val="13879973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1537240"/>
          </a:xfrm>
        </p:spPr>
        <p:txBody>
          <a:bodyPr>
            <a:normAutofit fontScale="90000"/>
          </a:bodyPr>
          <a:lstStyle/>
          <a:p>
            <a:r>
              <a:rPr lang="en-GB" sz="2200" dirty="0"/>
              <a:t>David Cameron- Former Conservative PM from 2010-2016 </a:t>
            </a:r>
            <a:br>
              <a:rPr lang="en-GB" sz="2200" dirty="0"/>
            </a:br>
            <a:r>
              <a:rPr lang="en-GB" sz="2200" dirty="0"/>
              <a:t>Now is still a member of parliament. </a:t>
            </a:r>
            <a:br>
              <a:rPr lang="en-GB" sz="2200" dirty="0"/>
            </a:br>
            <a:r>
              <a:rPr lang="en-GB" sz="2200" dirty="0"/>
              <a:t>One of the youngest elected prime ministers </a:t>
            </a:r>
            <a:r>
              <a:rPr lang="en-GB" dirty="0"/>
              <a:t/>
            </a:r>
            <a:br>
              <a:rPr lang="en-GB" dirty="0"/>
            </a:br>
            <a:endParaRPr lang="en-GB" dirty="0"/>
          </a:p>
        </p:txBody>
      </p:sp>
      <p:pic>
        <p:nvPicPr>
          <p:cNvPr id="4" name="Content Placeholder 3" descr="David Cameron official.jpg">
            <a:hlinkClick r:id="rId2"/>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331640" y="2276872"/>
            <a:ext cx="2160240" cy="3384376"/>
          </a:xfrm>
          <a:prstGeom prst="rect">
            <a:avLst/>
          </a:prstGeom>
          <a:noFill/>
          <a:ln>
            <a:noFill/>
          </a:ln>
        </p:spPr>
      </p:pic>
    </p:spTree>
    <p:extLst>
      <p:ext uri="{BB962C8B-B14F-4D97-AF65-F5344CB8AC3E}">
        <p14:creationId xmlns:p14="http://schemas.microsoft.com/office/powerpoint/2010/main" val="1260212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2041296"/>
          </a:xfrm>
        </p:spPr>
        <p:txBody>
          <a:bodyPr>
            <a:normAutofit fontScale="90000"/>
          </a:bodyPr>
          <a:lstStyle/>
          <a:p>
            <a:r>
              <a:rPr lang="en-GB" sz="2200" dirty="0"/>
              <a:t>Wayne Rooney is an international footballer who now plays for a team in the US after many successful years at Manchester United.</a:t>
            </a:r>
            <a:br>
              <a:rPr lang="en-GB" sz="2200" dirty="0"/>
            </a:br>
            <a:r>
              <a:rPr lang="en-GB" sz="2200" dirty="0" smtClean="0"/>
              <a:t/>
            </a:r>
            <a:br>
              <a:rPr lang="en-GB" sz="2200" dirty="0" smtClean="0"/>
            </a:br>
            <a:r>
              <a:rPr lang="en-GB" sz="2200" dirty="0" smtClean="0"/>
              <a:t>Wayne </a:t>
            </a:r>
            <a:r>
              <a:rPr lang="en-GB" sz="2200" dirty="0"/>
              <a:t>was chosen to join a professional football academy at the age of 9 </a:t>
            </a:r>
            <a:r>
              <a:rPr lang="en-GB" dirty="0"/>
              <a:t/>
            </a:r>
            <a:br>
              <a:rPr lang="en-GB" dirty="0"/>
            </a:br>
            <a:endParaRPr lang="en-GB" dirty="0"/>
          </a:p>
        </p:txBody>
      </p:sp>
      <p:pic>
        <p:nvPicPr>
          <p:cNvPr id="4" name="Content Placeholder 3" descr="Zarya-MU (6).jpg">
            <a:hlinkClick r:id="rId2"/>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403648" y="2852936"/>
            <a:ext cx="2095500" cy="2095500"/>
          </a:xfrm>
          <a:prstGeom prst="rect">
            <a:avLst/>
          </a:prstGeom>
          <a:noFill/>
          <a:ln>
            <a:noFill/>
          </a:ln>
        </p:spPr>
      </p:pic>
    </p:spTree>
    <p:extLst>
      <p:ext uri="{BB962C8B-B14F-4D97-AF65-F5344CB8AC3E}">
        <p14:creationId xmlns:p14="http://schemas.microsoft.com/office/powerpoint/2010/main" val="23262254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Thinking point </a:t>
            </a:r>
            <a:endParaRPr lang="en-GB" dirty="0"/>
          </a:p>
        </p:txBody>
      </p:sp>
      <p:sp>
        <p:nvSpPr>
          <p:cNvPr id="3" name="Content Placeholder 2"/>
          <p:cNvSpPr>
            <a:spLocks noGrp="1"/>
          </p:cNvSpPr>
          <p:nvPr>
            <p:ph idx="1"/>
          </p:nvPr>
        </p:nvSpPr>
        <p:spPr/>
        <p:txBody>
          <a:bodyPr/>
          <a:lstStyle/>
          <a:p>
            <a:pPr marL="68580" indent="0">
              <a:buNone/>
            </a:pPr>
            <a:r>
              <a:rPr lang="en-GB" dirty="0" smtClean="0"/>
              <a:t>There has been extensive research into what makes some people more successful in education than others.</a:t>
            </a:r>
          </a:p>
          <a:p>
            <a:pPr marL="68580" indent="0">
              <a:buNone/>
            </a:pPr>
            <a:r>
              <a:rPr lang="en-GB" dirty="0" smtClean="0"/>
              <a:t>On a separate piece of paper write down all the factors that affect how well you do in education. </a:t>
            </a:r>
          </a:p>
          <a:p>
            <a:pPr marL="68580" indent="0">
              <a:buNone/>
            </a:pPr>
            <a:r>
              <a:rPr lang="en-GB" dirty="0" smtClean="0"/>
              <a:t>Use your own experiences to help </a:t>
            </a:r>
            <a:endParaRPr lang="en-GB" dirty="0"/>
          </a:p>
        </p:txBody>
      </p:sp>
    </p:spTree>
    <p:extLst>
      <p:ext uri="{BB962C8B-B14F-4D97-AF65-F5344CB8AC3E}">
        <p14:creationId xmlns:p14="http://schemas.microsoft.com/office/powerpoint/2010/main" val="33846497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dirty="0"/>
          </a:p>
        </p:txBody>
      </p:sp>
      <p:sp>
        <p:nvSpPr>
          <p:cNvPr id="4" name="5-Point Star 3"/>
          <p:cNvSpPr/>
          <p:nvPr/>
        </p:nvSpPr>
        <p:spPr>
          <a:xfrm>
            <a:off x="2555776" y="2323652"/>
            <a:ext cx="4248472" cy="304956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Factors</a:t>
            </a:r>
          </a:p>
          <a:p>
            <a:pPr algn="ctr"/>
            <a:r>
              <a:rPr lang="en-GB" dirty="0" smtClean="0"/>
              <a:t>Influencing  educational success </a:t>
            </a:r>
            <a:endParaRPr lang="en-GB" dirty="0"/>
          </a:p>
        </p:txBody>
      </p:sp>
    </p:spTree>
    <p:extLst>
      <p:ext uri="{BB962C8B-B14F-4D97-AF65-F5344CB8AC3E}">
        <p14:creationId xmlns:p14="http://schemas.microsoft.com/office/powerpoint/2010/main" val="20954519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Learning objectives of this booklet</a:t>
            </a:r>
            <a:endParaRPr lang="en-GB" dirty="0"/>
          </a:p>
        </p:txBody>
      </p:sp>
      <p:sp>
        <p:nvSpPr>
          <p:cNvPr id="3" name="Content Placeholder 2"/>
          <p:cNvSpPr>
            <a:spLocks noGrp="1"/>
          </p:cNvSpPr>
          <p:nvPr>
            <p:ph idx="1"/>
          </p:nvPr>
        </p:nvSpPr>
        <p:spPr>
          <a:xfrm>
            <a:off x="1043492" y="2060848"/>
            <a:ext cx="6777317" cy="4320480"/>
          </a:xfrm>
        </p:spPr>
        <p:txBody>
          <a:bodyPr>
            <a:normAutofit fontScale="62500" lnSpcReduction="20000"/>
          </a:bodyPr>
          <a:lstStyle/>
          <a:p>
            <a:pPr marL="68580" indent="0">
              <a:buNone/>
            </a:pPr>
            <a:r>
              <a:rPr lang="en-US" b="1" u="sng" dirty="0"/>
              <a:t>Learning Objectives</a:t>
            </a:r>
            <a:r>
              <a:rPr lang="en-US" b="1" u="sng" dirty="0" smtClean="0"/>
              <a:t>:</a:t>
            </a:r>
            <a:r>
              <a:rPr lang="en-US" dirty="0"/>
              <a:t> </a:t>
            </a:r>
            <a:endParaRPr lang="en-GB" dirty="0"/>
          </a:p>
          <a:p>
            <a:pPr lvl="0"/>
            <a:r>
              <a:rPr lang="en-GB" dirty="0"/>
              <a:t>To understand and evaluate key concepts associated with functionalist, New Right and Marxist sociologists’ views of education.</a:t>
            </a:r>
          </a:p>
          <a:p>
            <a:pPr lvl="0"/>
            <a:r>
              <a:rPr lang="en-GB" dirty="0"/>
              <a:t>To understand how these approaches explain the function of education and examine the link between education and work wider society</a:t>
            </a:r>
            <a:r>
              <a:rPr lang="en-GB" dirty="0" smtClean="0"/>
              <a:t>.</a:t>
            </a:r>
            <a:endParaRPr lang="en-GB" dirty="0"/>
          </a:p>
          <a:p>
            <a:pPr marL="68580" indent="0">
              <a:buNone/>
            </a:pPr>
            <a:r>
              <a:rPr lang="en-US" dirty="0"/>
              <a:t> </a:t>
            </a:r>
            <a:endParaRPr lang="en-GB" dirty="0"/>
          </a:p>
          <a:p>
            <a:pPr marL="68580" indent="0">
              <a:buNone/>
            </a:pPr>
            <a:r>
              <a:rPr lang="en-GB" b="1" dirty="0"/>
              <a:t>After studying this Topic, you should: </a:t>
            </a:r>
            <a:endParaRPr lang="en-GB" dirty="0"/>
          </a:p>
          <a:p>
            <a:pPr lvl="0"/>
            <a:r>
              <a:rPr lang="en-GB" dirty="0" smtClean="0"/>
              <a:t>Have a good knowledge of the history of the British education system since 1945</a:t>
            </a:r>
          </a:p>
          <a:p>
            <a:pPr lvl="0"/>
            <a:r>
              <a:rPr lang="en-GB" dirty="0" smtClean="0"/>
              <a:t>Know </a:t>
            </a:r>
            <a:r>
              <a:rPr lang="en-GB" dirty="0"/>
              <a:t>the functions of education that functionalists identify. </a:t>
            </a:r>
          </a:p>
          <a:p>
            <a:pPr lvl="0"/>
            <a:r>
              <a:rPr lang="en-GB" dirty="0"/>
              <a:t>Understand the neoliberal and New Right views of the role of the market in education. </a:t>
            </a:r>
            <a:endParaRPr lang="en-GB" dirty="0" smtClean="0"/>
          </a:p>
          <a:p>
            <a:pPr lvl="0"/>
            <a:r>
              <a:rPr lang="en-GB" dirty="0" smtClean="0"/>
              <a:t>Understand the social democratic view of the role of the education system and their criticisms of New Right arguments.</a:t>
            </a:r>
            <a:endParaRPr lang="en-GB" dirty="0"/>
          </a:p>
          <a:p>
            <a:pPr lvl="0"/>
            <a:r>
              <a:rPr lang="en-GB" dirty="0"/>
              <a:t>Understand different Marxist views of the role of education, particularly the reproduction and legitimation of class inequality. </a:t>
            </a:r>
          </a:p>
          <a:p>
            <a:pPr lvl="0"/>
            <a:r>
              <a:rPr lang="en-GB" dirty="0"/>
              <a:t>Be able to evaluate the functionalist, neoliberal and New Right, and Marxist views of education. </a:t>
            </a:r>
          </a:p>
          <a:p>
            <a:endParaRPr lang="en-GB" dirty="0"/>
          </a:p>
          <a:p>
            <a:pPr>
              <a:lnSpc>
                <a:spcPct val="107000"/>
              </a:lnSpc>
              <a:spcAft>
                <a:spcPts val="800"/>
              </a:spcAft>
            </a:pPr>
            <a:endParaRPr lang="en-GB" dirty="0">
              <a:effectLst/>
              <a:latin typeface="Calibri"/>
              <a:ea typeface="Calibri"/>
              <a:cs typeface="Times New Roman"/>
            </a:endParaRPr>
          </a:p>
        </p:txBody>
      </p:sp>
    </p:spTree>
    <p:extLst>
      <p:ext uri="{BB962C8B-B14F-4D97-AF65-F5344CB8AC3E}">
        <p14:creationId xmlns:p14="http://schemas.microsoft.com/office/powerpoint/2010/main" val="141812066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PowerPoint" ma:contentTypeID="0x010100EA90949D6391244A906844C304818D4E002A99670292B1E14DBE9FE3D16419C643" ma:contentTypeVersion="1" ma:contentTypeDescription="Create a new PowerPoint document" ma:contentTypeScope="" ma:versionID="1bcd93499e694cdd76fce4f16b79cfcc">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D62475D-006D-4F32-8E04-F83F0F672000}">
  <ds:schemaRefs>
    <ds:schemaRef ds:uri="http://schemas.microsoft.com/sharepoint/v3/contenttype/forms"/>
  </ds:schemaRefs>
</ds:datastoreItem>
</file>

<file path=customXml/itemProps2.xml><?xml version="1.0" encoding="utf-8"?>
<ds:datastoreItem xmlns:ds="http://schemas.openxmlformats.org/officeDocument/2006/customXml" ds:itemID="{3ABC1DD3-F76A-4312-A472-FE11244FD65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95006B05-B3E6-4B9C-B901-E4C4CDBB265F}">
  <ds:schemaRefs>
    <ds:schemaRef ds:uri="http://purl.org/dc/elements/1.1/"/>
    <ds:schemaRef ds:uri="http://www.w3.org/XML/1998/namespace"/>
    <ds:schemaRef ds:uri="http://purl.org/dc/terms/"/>
    <ds:schemaRef ds:uri="http://schemas.microsoft.com/office/2006/metadata/properties"/>
    <ds:schemaRef ds:uri="http://schemas.microsoft.com/office/2006/documentManagement/types"/>
    <ds:schemaRef ds:uri="http://purl.org/dc/dcmitype/"/>
    <ds:schemaRef ds:uri="http://schemas.openxmlformats.org/package/2006/metadata/core-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Austin</Template>
  <TotalTime>2055</TotalTime>
  <Words>1490</Words>
  <Application>Microsoft Office PowerPoint</Application>
  <PresentationFormat>On-screen Show (4:3)</PresentationFormat>
  <Paragraphs>174</Paragraphs>
  <Slides>35</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35</vt:i4>
      </vt:variant>
    </vt:vector>
  </HeadingPairs>
  <TitlesOfParts>
    <vt:vector size="41" baseType="lpstr">
      <vt:lpstr>Arial</vt:lpstr>
      <vt:lpstr>Calibri</vt:lpstr>
      <vt:lpstr>Century Gothic</vt:lpstr>
      <vt:lpstr>Times New Roman</vt:lpstr>
      <vt:lpstr>Wingdings 2</vt:lpstr>
      <vt:lpstr>Austin</vt:lpstr>
      <vt:lpstr>Topic 1: the structure and organisation of the education system</vt:lpstr>
      <vt:lpstr>Getting you thinking …..</vt:lpstr>
      <vt:lpstr>  Richard Branson is one of the wealthiest men in the world with a net worth of over 4.2 Billion. Business tycoon of Virgin group  </vt:lpstr>
      <vt:lpstr>Lord Sugar is one of the best known Business men in the UK, setting up his own company at the age of 21 Amstrad- which he sold for millions.  Now best known as a Business mentor   </vt:lpstr>
      <vt:lpstr>David Cameron- Former Conservative PM from 2010-2016  Now is still a member of parliament.  One of the youngest elected prime ministers  </vt:lpstr>
      <vt:lpstr>Wayne Rooney is an international footballer who now plays for a team in the US after many successful years at Manchester United.  Wayne was chosen to join a professional football academy at the age of 9  </vt:lpstr>
      <vt:lpstr>Thinking point </vt:lpstr>
      <vt:lpstr>PowerPoint Presentation</vt:lpstr>
      <vt:lpstr>Learning objectives of this booklet</vt:lpstr>
      <vt:lpstr>Formal and Informal Education: </vt:lpstr>
      <vt:lpstr>Activity  </vt:lpstr>
      <vt:lpstr>Topic 1: the structure and organisation of the education system</vt:lpstr>
      <vt:lpstr>Quick Recap </vt:lpstr>
      <vt:lpstr>Meritocracy</vt:lpstr>
      <vt:lpstr>Meritocracy</vt:lpstr>
      <vt:lpstr>Is the education system meritocratic – feedback pg 3  </vt:lpstr>
      <vt:lpstr>Is the education system meritocratic – feedback pg 3  </vt:lpstr>
      <vt:lpstr>Key question…….</vt:lpstr>
      <vt:lpstr>Go to Godalming online and find out! </vt:lpstr>
      <vt:lpstr>Selection: The Tripartite System 1944</vt:lpstr>
      <vt:lpstr>PowerPoint Presentation</vt:lpstr>
      <vt:lpstr>The Comprehensive System from 1965 onwards</vt:lpstr>
      <vt:lpstr>History of the British Education system- p.4</vt:lpstr>
      <vt:lpstr>Timeline</vt:lpstr>
      <vt:lpstr>Educational Timeline</vt:lpstr>
      <vt:lpstr>Types of schools research </vt:lpstr>
      <vt:lpstr>H/W Complete the question on page 7</vt:lpstr>
      <vt:lpstr>Topic 1: the structure and organisation of the education system</vt:lpstr>
      <vt:lpstr>Match them up! Types of schools </vt:lpstr>
      <vt:lpstr>History of Education </vt:lpstr>
      <vt:lpstr>Example of an “ alternative free school” – this is not like Gove’s free schools!!! </vt:lpstr>
      <vt:lpstr>Purpose of Education p.8</vt:lpstr>
      <vt:lpstr>School diversity pg 7</vt:lpstr>
      <vt:lpstr>Deschooling- a non sociological perspective on education </vt:lpstr>
      <vt:lpstr>Sociological Perspective pg 8 </vt:lpstr>
    </vt:vector>
  </TitlesOfParts>
  <Company>Godalming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2: the structure and organisation of the education system</dc:title>
  <dc:creator>Hannah Roberts</dc:creator>
  <cp:lastModifiedBy>Hannah Roberts</cp:lastModifiedBy>
  <cp:revision>54</cp:revision>
  <dcterms:created xsi:type="dcterms:W3CDTF">2014-06-16T08:41:27Z</dcterms:created>
  <dcterms:modified xsi:type="dcterms:W3CDTF">2019-08-30T11:35:48Z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0x010100EA90949D6391244A906844C304818D4E002A99670292B1E14DBE9FE3D16419C643</vt:lpwstr>
  </property>
</Properties>
</file>