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Lst>
  <p:notesMasterIdLst>
    <p:notesMasterId r:id="rId6"/>
  </p:notesMasterIdLst>
  <p:handoutMasterIdLst>
    <p:handoutMasterId r:id="rId7"/>
  </p:handoutMasterIdLst>
  <p:sldIdLst>
    <p:sldId id="260" r:id="rId2"/>
    <p:sldId id="258" r:id="rId3"/>
    <p:sldId id="263" r:id="rId4"/>
    <p:sldId id="265" r:id="rId5"/>
  </p:sldIdLst>
  <p:sldSz cx="6858000" cy="9906000" type="A4"/>
  <p:notesSz cx="6797675" cy="9926638"/>
  <p:defaultTextStyle>
    <a:defPPr>
      <a:defRPr lang="en-GB"/>
    </a:defPPr>
    <a:lvl1pPr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mn-ea"/>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mn-ea"/>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mn-ea"/>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3399"/>
    <a:srgbClr val="336699"/>
    <a:srgbClr val="008080"/>
    <a:srgbClr val="009999"/>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2298" y="78"/>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GB"/>
          </a:p>
        </p:txBody>
      </p:sp>
      <p:sp>
        <p:nvSpPr>
          <p:cNvPr id="17411" name="Rectangle 3"/>
          <p:cNvSpPr>
            <a:spLocks noGrp="1" noChangeArrowheads="1"/>
          </p:cNvSpPr>
          <p:nvPr>
            <p:ph type="dt" sz="quarter"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endParaRPr lang="en-GB"/>
          </a:p>
        </p:txBody>
      </p:sp>
      <p:sp>
        <p:nvSpPr>
          <p:cNvPr id="17412" name="Rectangle 4"/>
          <p:cNvSpPr>
            <a:spLocks noGrp="1" noChangeArrowheads="1"/>
          </p:cNvSpPr>
          <p:nvPr>
            <p:ph type="ftr" sz="quarter" idx="2"/>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r>
              <a:rPr lang="en-GB"/>
              <a:t>The Tripartite System</a:t>
            </a:r>
          </a:p>
        </p:txBody>
      </p:sp>
      <p:sp>
        <p:nvSpPr>
          <p:cNvPr id="17413" name="Rectangle 5"/>
          <p:cNvSpPr>
            <a:spLocks noGrp="1" noChangeArrowheads="1"/>
          </p:cNvSpPr>
          <p:nvPr>
            <p:ph type="sldNum" sz="quarter" idx="3"/>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21E1910D-377F-4FE9-889C-82A0B18DC6A7}" type="slidenum">
              <a:rPr lang="en-GB" altLang="en-US"/>
              <a:pPr/>
              <a:t>‹#›</a:t>
            </a:fld>
            <a:endParaRPr lang="en-GB" altLang="en-US"/>
          </a:p>
        </p:txBody>
      </p:sp>
    </p:spTree>
    <p:extLst>
      <p:ext uri="{BB962C8B-B14F-4D97-AF65-F5344CB8AC3E}">
        <p14:creationId xmlns:p14="http://schemas.microsoft.com/office/powerpoint/2010/main" val="5568210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1026"/>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kumimoji="0" sz="1200"/>
            </a:lvl1pPr>
          </a:lstStyle>
          <a:p>
            <a:pPr>
              <a:defRPr/>
            </a:pPr>
            <a:endParaRPr lang="en-GB"/>
          </a:p>
        </p:txBody>
      </p:sp>
      <p:sp>
        <p:nvSpPr>
          <p:cNvPr id="15363" name="Rectangle 1027"/>
          <p:cNvSpPr>
            <a:spLocks noGrp="1" noChangeArrowheads="1"/>
          </p:cNvSpPr>
          <p:nvPr>
            <p:ph type="dt" idx="1"/>
          </p:nvPr>
        </p:nvSpPr>
        <p:spPr bwMode="auto">
          <a:xfrm>
            <a:off x="3851275"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kumimoji="0" sz="1200"/>
            </a:lvl1pPr>
          </a:lstStyle>
          <a:p>
            <a:pPr>
              <a:defRPr/>
            </a:pPr>
            <a:endParaRPr lang="en-GB"/>
          </a:p>
        </p:txBody>
      </p:sp>
      <p:sp>
        <p:nvSpPr>
          <p:cNvPr id="7172" name="Rectangle 1028"/>
          <p:cNvSpPr>
            <a:spLocks noGrp="1" noRot="1" noChangeAspect="1" noChangeArrowheads="1" noTextEdit="1"/>
          </p:cNvSpPr>
          <p:nvPr>
            <p:ph type="sldImg" idx="2"/>
          </p:nvPr>
        </p:nvSpPr>
        <p:spPr bwMode="auto">
          <a:xfrm>
            <a:off x="2111375" y="744538"/>
            <a:ext cx="2574925"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365" name="Rectangle 1029"/>
          <p:cNvSpPr>
            <a:spLocks noGrp="1" noChangeArrowheads="1"/>
          </p:cNvSpPr>
          <p:nvPr>
            <p:ph type="body" sz="quarter" idx="3"/>
          </p:nvPr>
        </p:nvSpPr>
        <p:spPr bwMode="auto">
          <a:xfrm>
            <a:off x="906463" y="4714875"/>
            <a:ext cx="4984750"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5366" name="Rectangle 1030"/>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kumimoji="0" sz="1200"/>
            </a:lvl1pPr>
          </a:lstStyle>
          <a:p>
            <a:pPr>
              <a:defRPr/>
            </a:pPr>
            <a:endParaRPr lang="en-GB"/>
          </a:p>
        </p:txBody>
      </p:sp>
      <p:sp>
        <p:nvSpPr>
          <p:cNvPr id="15367" name="Rectangle 1031"/>
          <p:cNvSpPr>
            <a:spLocks noGrp="1" noChangeArrowheads="1"/>
          </p:cNvSpPr>
          <p:nvPr>
            <p:ph type="sldNum" sz="quarter" idx="5"/>
          </p:nvPr>
        </p:nvSpPr>
        <p:spPr bwMode="auto">
          <a:xfrm>
            <a:off x="3851275"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kumimoji="0" sz="1200"/>
            </a:lvl1pPr>
          </a:lstStyle>
          <a:p>
            <a:fld id="{C43C1A71-F2CD-4B33-9DA3-63C8275D7A6A}" type="slidenum">
              <a:rPr lang="en-GB" altLang="en-US"/>
              <a:pPr/>
              <a:t>‹#›</a:t>
            </a:fld>
            <a:endParaRPr lang="en-GB" altLang="en-US"/>
          </a:p>
        </p:txBody>
      </p:sp>
    </p:spTree>
    <p:extLst>
      <p:ext uri="{BB962C8B-B14F-4D97-AF65-F5344CB8AC3E}">
        <p14:creationId xmlns:p14="http://schemas.microsoft.com/office/powerpoint/2010/main" val="495555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5602" name="Rectangle 2"/>
          <p:cNvSpPr>
            <a:spLocks noGrp="1" noChangeArrowheads="1"/>
          </p:cNvSpPr>
          <p:nvPr>
            <p:ph type="ctrTitle"/>
          </p:nvPr>
        </p:nvSpPr>
        <p:spPr>
          <a:xfrm>
            <a:off x="685800" y="990600"/>
            <a:ext cx="5791200" cy="1651000"/>
          </a:xfrm>
        </p:spPr>
        <p:txBody>
          <a:bodyPr/>
          <a:lstStyle>
            <a:lvl1pPr>
              <a:defRPr/>
            </a:lvl1pPr>
          </a:lstStyle>
          <a:p>
            <a:pPr lvl="0"/>
            <a:r>
              <a:rPr lang="en-US" noProof="0" smtClean="0"/>
              <a:t>Click to edit Master title style</a:t>
            </a:r>
          </a:p>
        </p:txBody>
      </p:sp>
      <p:sp>
        <p:nvSpPr>
          <p:cNvPr id="25603" name="Rectangle 3"/>
          <p:cNvSpPr>
            <a:spLocks noGrp="1" noChangeArrowheads="1"/>
          </p:cNvSpPr>
          <p:nvPr>
            <p:ph type="subTitle" idx="1"/>
          </p:nvPr>
        </p:nvSpPr>
        <p:spPr>
          <a:xfrm>
            <a:off x="1600200" y="5613400"/>
            <a:ext cx="4800600" cy="2559050"/>
          </a:xfrm>
        </p:spPr>
        <p:txBody>
          <a:bodyPr/>
          <a:lstStyle>
            <a:lvl1pPr marL="0" indent="0">
              <a:buFont typeface="Monotype Sorts" pitchFamily="2" charset="2"/>
              <a:buNone/>
              <a:defRPr>
                <a:latin typeface="Arial Black" pitchFamily="34" charset="0"/>
              </a:defRPr>
            </a:lvl1pPr>
          </a:lstStyle>
          <a:p>
            <a:pPr lvl="0"/>
            <a:r>
              <a:rPr lang="en-US" noProof="0" smtClean="0"/>
              <a:t>Click to edit Master subtitle style</a:t>
            </a:r>
          </a:p>
        </p:txBody>
      </p:sp>
    </p:spTree>
    <p:extLst>
      <p:ext uri="{BB962C8B-B14F-4D97-AF65-F5344CB8AC3E}">
        <p14:creationId xmlns:p14="http://schemas.microsoft.com/office/powerpoint/2010/main" val="13091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536947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33950" y="330200"/>
            <a:ext cx="1543050" cy="84201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304800" y="330200"/>
            <a:ext cx="4476750" cy="8420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65637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981473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6913"/>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4753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342900" y="2724150"/>
            <a:ext cx="2990850" cy="602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486150" y="2724150"/>
            <a:ext cx="2990850" cy="60261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134137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5228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2292321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2630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40738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4200"/>
            <a:ext cx="4114800" cy="819150"/>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29503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04800" y="330200"/>
            <a:ext cx="5829300" cy="165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42900" y="2724150"/>
            <a:ext cx="6134100" cy="6026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xStyles>
    <p:titleStyle>
      <a:lvl1pPr algn="l" rtl="0" eaLnBrk="0" fontAlgn="base" hangingPunct="0">
        <a:spcBef>
          <a:spcPct val="0"/>
        </a:spcBef>
        <a:spcAft>
          <a:spcPct val="0"/>
        </a:spcAft>
        <a:defRPr kumimoji="1" sz="4000">
          <a:solidFill>
            <a:schemeClr val="tx2"/>
          </a:solidFill>
          <a:latin typeface="+mj-lt"/>
          <a:ea typeface="+mj-ea"/>
          <a:cs typeface="+mj-cs"/>
        </a:defRPr>
      </a:lvl1pPr>
      <a:lvl2pPr algn="l" rtl="0" eaLnBrk="0" fontAlgn="base" hangingPunct="0">
        <a:spcBef>
          <a:spcPct val="0"/>
        </a:spcBef>
        <a:spcAft>
          <a:spcPct val="0"/>
        </a:spcAft>
        <a:defRPr kumimoji="1" sz="4000">
          <a:solidFill>
            <a:schemeClr val="tx2"/>
          </a:solidFill>
          <a:latin typeface="Arial Black" pitchFamily="34" charset="0"/>
        </a:defRPr>
      </a:lvl2pPr>
      <a:lvl3pPr algn="l" rtl="0" eaLnBrk="0" fontAlgn="base" hangingPunct="0">
        <a:spcBef>
          <a:spcPct val="0"/>
        </a:spcBef>
        <a:spcAft>
          <a:spcPct val="0"/>
        </a:spcAft>
        <a:defRPr kumimoji="1" sz="4000">
          <a:solidFill>
            <a:schemeClr val="tx2"/>
          </a:solidFill>
          <a:latin typeface="Arial Black" pitchFamily="34" charset="0"/>
        </a:defRPr>
      </a:lvl3pPr>
      <a:lvl4pPr algn="l" rtl="0" eaLnBrk="0" fontAlgn="base" hangingPunct="0">
        <a:spcBef>
          <a:spcPct val="0"/>
        </a:spcBef>
        <a:spcAft>
          <a:spcPct val="0"/>
        </a:spcAft>
        <a:defRPr kumimoji="1" sz="4000">
          <a:solidFill>
            <a:schemeClr val="tx2"/>
          </a:solidFill>
          <a:latin typeface="Arial Black" pitchFamily="34" charset="0"/>
        </a:defRPr>
      </a:lvl4pPr>
      <a:lvl5pPr algn="l" rtl="0" eaLnBrk="0" fontAlgn="base" hangingPunct="0">
        <a:spcBef>
          <a:spcPct val="0"/>
        </a:spcBef>
        <a:spcAft>
          <a:spcPct val="0"/>
        </a:spcAft>
        <a:defRPr kumimoji="1" sz="4000">
          <a:solidFill>
            <a:schemeClr val="tx2"/>
          </a:solidFill>
          <a:latin typeface="Arial Black" pitchFamily="34" charset="0"/>
        </a:defRPr>
      </a:lvl5pPr>
      <a:lvl6pPr marL="457200" algn="l" rtl="0" eaLnBrk="0" fontAlgn="base" hangingPunct="0">
        <a:spcBef>
          <a:spcPct val="0"/>
        </a:spcBef>
        <a:spcAft>
          <a:spcPct val="0"/>
        </a:spcAft>
        <a:defRPr kumimoji="1" sz="4000">
          <a:solidFill>
            <a:schemeClr val="tx2"/>
          </a:solidFill>
          <a:latin typeface="Arial Black" pitchFamily="34" charset="0"/>
        </a:defRPr>
      </a:lvl6pPr>
      <a:lvl7pPr marL="914400" algn="l" rtl="0" eaLnBrk="0" fontAlgn="base" hangingPunct="0">
        <a:spcBef>
          <a:spcPct val="0"/>
        </a:spcBef>
        <a:spcAft>
          <a:spcPct val="0"/>
        </a:spcAft>
        <a:defRPr kumimoji="1" sz="4000">
          <a:solidFill>
            <a:schemeClr val="tx2"/>
          </a:solidFill>
          <a:latin typeface="Arial Black" pitchFamily="34" charset="0"/>
        </a:defRPr>
      </a:lvl7pPr>
      <a:lvl8pPr marL="1371600" algn="l" rtl="0" eaLnBrk="0" fontAlgn="base" hangingPunct="0">
        <a:spcBef>
          <a:spcPct val="0"/>
        </a:spcBef>
        <a:spcAft>
          <a:spcPct val="0"/>
        </a:spcAft>
        <a:defRPr kumimoji="1" sz="4000">
          <a:solidFill>
            <a:schemeClr val="tx2"/>
          </a:solidFill>
          <a:latin typeface="Arial Black" pitchFamily="34" charset="0"/>
        </a:defRPr>
      </a:lvl8pPr>
      <a:lvl9pPr marL="1828800" algn="l" rtl="0" eaLnBrk="0" fontAlgn="base" hangingPunct="0">
        <a:spcBef>
          <a:spcPct val="0"/>
        </a:spcBef>
        <a:spcAft>
          <a:spcPct val="0"/>
        </a:spcAft>
        <a:defRPr kumimoji="1" sz="4000">
          <a:solidFill>
            <a:schemeClr val="tx2"/>
          </a:solidFill>
          <a:latin typeface="Arial Black" pitchFamily="34" charset="0"/>
        </a:defRPr>
      </a:lvl9pPr>
    </p:titleStyle>
    <p:bodyStyle>
      <a:lvl1pPr marL="342900" indent="-342900" algn="l" rtl="0" eaLnBrk="0" fontAlgn="base" hangingPunct="0">
        <a:spcBef>
          <a:spcPct val="20000"/>
        </a:spcBef>
        <a:spcAft>
          <a:spcPct val="0"/>
        </a:spcAft>
        <a:buClr>
          <a:schemeClr val="accent2"/>
        </a:buClr>
        <a:buFont typeface="Monotype Sorts" pitchFamily="2" charset="2"/>
        <a:buChar char="z"/>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Font typeface="Monotype Sorts" pitchFamily="2" charset="2"/>
        <a:buChar char="y"/>
        <a:defRPr kumimoji="1" sz="2800">
          <a:solidFill>
            <a:schemeClr val="tx1"/>
          </a:solidFill>
          <a:latin typeface="+mn-lt"/>
        </a:defRPr>
      </a:lvl2pPr>
      <a:lvl3pPr marL="1143000" indent="-228600" algn="l" rtl="0" eaLnBrk="0" fontAlgn="base" hangingPunct="0">
        <a:spcBef>
          <a:spcPct val="20000"/>
        </a:spcBef>
        <a:spcAft>
          <a:spcPct val="0"/>
        </a:spcAft>
        <a:buClr>
          <a:schemeClr val="accent2"/>
        </a:buClr>
        <a:buFont typeface="Monotype Sorts" pitchFamily="2" charset="2"/>
        <a:buChar char="x"/>
        <a:defRPr kumimoji="1" sz="2400">
          <a:solidFill>
            <a:schemeClr val="tx1"/>
          </a:solidFill>
          <a:latin typeface="+mn-lt"/>
        </a:defRPr>
      </a:lvl3pPr>
      <a:lvl4pPr marL="1600200" indent="-228600" algn="l" rtl="0" eaLnBrk="0" fontAlgn="base" hangingPunct="0">
        <a:spcBef>
          <a:spcPct val="20000"/>
        </a:spcBef>
        <a:spcAft>
          <a:spcPct val="0"/>
        </a:spcAft>
        <a:buClr>
          <a:schemeClr val="accent2"/>
        </a:buClr>
        <a:buChar char="•"/>
        <a:defRPr kumimoji="1" sz="2000">
          <a:solidFill>
            <a:schemeClr val="tx1"/>
          </a:solidFill>
          <a:latin typeface="+mn-lt"/>
        </a:defRPr>
      </a:lvl4pPr>
      <a:lvl5pPr marL="2057400" indent="-228600" algn="l" rtl="0" eaLnBrk="0" fontAlgn="base" hangingPunct="0">
        <a:spcBef>
          <a:spcPct val="20000"/>
        </a:spcBef>
        <a:spcAft>
          <a:spcPct val="0"/>
        </a:spcAft>
        <a:buClr>
          <a:schemeClr val="accent2"/>
        </a:buClr>
        <a:buChar char="–"/>
        <a:defRPr kumimoji="1" sz="2000">
          <a:solidFill>
            <a:schemeClr val="tx1"/>
          </a:solidFill>
          <a:latin typeface="+mn-lt"/>
        </a:defRPr>
      </a:lvl5pPr>
      <a:lvl6pPr marL="2514600" indent="-228600" algn="l" rtl="0" eaLnBrk="0" fontAlgn="base" hangingPunct="0">
        <a:spcBef>
          <a:spcPct val="20000"/>
        </a:spcBef>
        <a:spcAft>
          <a:spcPct val="0"/>
        </a:spcAft>
        <a:buClr>
          <a:schemeClr val="accent2"/>
        </a:buClr>
        <a:buChar char="–"/>
        <a:defRPr kumimoji="1" sz="2000">
          <a:solidFill>
            <a:schemeClr val="tx1"/>
          </a:solidFill>
          <a:latin typeface="+mn-lt"/>
        </a:defRPr>
      </a:lvl6pPr>
      <a:lvl7pPr marL="2971800" indent="-228600" algn="l" rtl="0" eaLnBrk="0" fontAlgn="base" hangingPunct="0">
        <a:spcBef>
          <a:spcPct val="20000"/>
        </a:spcBef>
        <a:spcAft>
          <a:spcPct val="0"/>
        </a:spcAft>
        <a:buClr>
          <a:schemeClr val="accent2"/>
        </a:buClr>
        <a:buChar char="–"/>
        <a:defRPr kumimoji="1" sz="2000">
          <a:solidFill>
            <a:schemeClr val="tx1"/>
          </a:solidFill>
          <a:latin typeface="+mn-lt"/>
        </a:defRPr>
      </a:lvl7pPr>
      <a:lvl8pPr marL="3429000" indent="-228600" algn="l" rtl="0" eaLnBrk="0" fontAlgn="base" hangingPunct="0">
        <a:spcBef>
          <a:spcPct val="20000"/>
        </a:spcBef>
        <a:spcAft>
          <a:spcPct val="0"/>
        </a:spcAft>
        <a:buClr>
          <a:schemeClr val="accent2"/>
        </a:buClr>
        <a:buChar char="–"/>
        <a:defRPr kumimoji="1" sz="2000">
          <a:solidFill>
            <a:schemeClr val="tx1"/>
          </a:solidFill>
          <a:latin typeface="+mn-lt"/>
        </a:defRPr>
      </a:lvl8pPr>
      <a:lvl9pPr marL="3886200" indent="-228600" algn="l" rtl="0" eaLnBrk="0" fontAlgn="base" hangingPunct="0">
        <a:spcBef>
          <a:spcPct val="20000"/>
        </a:spcBef>
        <a:spcAft>
          <a:spcPct val="0"/>
        </a:spcAft>
        <a:buClr>
          <a:schemeClr val="accent2"/>
        </a:buClr>
        <a:buChar char="–"/>
        <a:defRPr kumimoji="1"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GB" altLang="en-US" smtClean="0">
                <a:latin typeface="Tahoma" panose="020B0604030504040204" pitchFamily="34" charset="0"/>
              </a:rPr>
              <a:t>Educational Change in UK: Timeline Activity</a:t>
            </a:r>
          </a:p>
        </p:txBody>
      </p:sp>
      <p:sp>
        <p:nvSpPr>
          <p:cNvPr id="2051" name="Rectangle 3"/>
          <p:cNvSpPr>
            <a:spLocks noGrp="1" noChangeArrowheads="1"/>
          </p:cNvSpPr>
          <p:nvPr>
            <p:ph type="body" idx="1"/>
          </p:nvPr>
        </p:nvSpPr>
        <p:spPr>
          <a:xfrm>
            <a:off x="342900" y="2590800"/>
            <a:ext cx="6134100" cy="6859588"/>
          </a:xfrm>
        </p:spPr>
        <p:txBody>
          <a:bodyPr/>
          <a:lstStyle/>
          <a:p>
            <a:pPr>
              <a:buFontTx/>
              <a:buChar char="•"/>
            </a:pPr>
            <a:r>
              <a:rPr lang="en-GB" altLang="en-US" sz="2400" dirty="0" smtClean="0"/>
              <a:t>Using the key dates/issues in the boxes either cut and stick them onto a timeline (you may need to use 2 pieces of A3 paper stuck together) or write them on the paper.</a:t>
            </a:r>
          </a:p>
          <a:p>
            <a:pPr>
              <a:buFontTx/>
              <a:buChar char="•"/>
            </a:pPr>
            <a:r>
              <a:rPr lang="en-GB" altLang="en-US" sz="2400" dirty="0" smtClean="0"/>
              <a:t>You will need to condense the earliest ones.</a:t>
            </a:r>
          </a:p>
          <a:p>
            <a:pPr>
              <a:buFontTx/>
              <a:buChar char="•"/>
            </a:pPr>
            <a:r>
              <a:rPr lang="en-GB" altLang="en-US" sz="2400" dirty="0" smtClean="0"/>
              <a:t>If you would prefer to write them as a list that is fine too. </a:t>
            </a:r>
          </a:p>
          <a:p>
            <a:pPr>
              <a:buFontTx/>
              <a:buChar char="•"/>
            </a:pPr>
            <a:r>
              <a:rPr lang="en-GB" altLang="en-US" sz="2400" dirty="0" smtClean="0"/>
              <a:t>Bear in mind that many of the boxes here refer to post 1988 changes – this will be our main focus but 1944 and </a:t>
            </a:r>
            <a:r>
              <a:rPr lang="en-GB" altLang="en-US" sz="2400" smtClean="0"/>
              <a:t>earlier remains </a:t>
            </a:r>
            <a:r>
              <a:rPr lang="en-GB" altLang="en-US" sz="2400" dirty="0" smtClean="0"/>
              <a:t>relevant both here and in work on the family, especially the earliest.</a:t>
            </a:r>
          </a:p>
          <a:p>
            <a:pPr>
              <a:buFontTx/>
              <a:buChar char="•"/>
            </a:pPr>
            <a:r>
              <a:rPr lang="en-GB" altLang="en-US" sz="2400" dirty="0" smtClean="0"/>
              <a:t>This list is not exhaustive and you will be expected to add to it, both now, and over the year. Keep it in your folder.</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2"/>
          <p:cNvSpPr txBox="1">
            <a:spLocks noChangeArrowheads="1"/>
          </p:cNvSpPr>
          <p:nvPr/>
        </p:nvSpPr>
        <p:spPr bwMode="auto">
          <a:xfrm>
            <a:off x="299832" y="142093"/>
            <a:ext cx="3048000" cy="206216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(Butler) </a:t>
            </a:r>
            <a:r>
              <a:rPr lang="en-GB" altLang="en-US" sz="1600" dirty="0"/>
              <a:t>Education Act 1944</a:t>
            </a:r>
          </a:p>
          <a:p>
            <a:pPr eaLnBrk="1" hangingPunct="1">
              <a:spcBef>
                <a:spcPct val="50000"/>
              </a:spcBef>
              <a:buClrTx/>
              <a:buFontTx/>
              <a:buNone/>
            </a:pPr>
            <a:r>
              <a:rPr lang="en-GB" altLang="en-US" sz="1600" dirty="0"/>
              <a:t>Introduces free</a:t>
            </a:r>
            <a:r>
              <a:rPr lang="en-GB" altLang="en-US" sz="1600" b="1" dirty="0"/>
              <a:t> secondary education </a:t>
            </a:r>
            <a:r>
              <a:rPr lang="en-GB" altLang="en-US" sz="1600" dirty="0"/>
              <a:t>for all children.</a:t>
            </a:r>
          </a:p>
          <a:p>
            <a:pPr eaLnBrk="1" hangingPunct="1">
              <a:spcBef>
                <a:spcPct val="50000"/>
              </a:spcBef>
              <a:buClrTx/>
              <a:buFontTx/>
              <a:buNone/>
            </a:pPr>
            <a:r>
              <a:rPr lang="en-GB" altLang="en-US" sz="1600" b="1" dirty="0"/>
              <a:t>Tripartite system </a:t>
            </a:r>
            <a:r>
              <a:rPr lang="en-GB" altLang="en-US" sz="1600" dirty="0"/>
              <a:t>encouraged: 11+ examination selects for either grammar, technical or secondary modern</a:t>
            </a:r>
          </a:p>
        </p:txBody>
      </p:sp>
      <p:sp>
        <p:nvSpPr>
          <p:cNvPr id="3075" name="Text Box 30"/>
          <p:cNvSpPr txBox="1">
            <a:spLocks noChangeArrowheads="1"/>
          </p:cNvSpPr>
          <p:nvPr/>
        </p:nvSpPr>
        <p:spPr bwMode="auto">
          <a:xfrm>
            <a:off x="276225" y="2334964"/>
            <a:ext cx="3048000" cy="218598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2011</a:t>
            </a:r>
          </a:p>
          <a:p>
            <a:pPr algn="ctr" eaLnBrk="1" hangingPunct="1">
              <a:spcBef>
                <a:spcPct val="50000"/>
              </a:spcBef>
              <a:buClrTx/>
              <a:buFontTx/>
              <a:buNone/>
            </a:pPr>
            <a:r>
              <a:rPr lang="en-GB" altLang="en-US" sz="1600" b="1"/>
              <a:t>Free schools</a:t>
            </a:r>
            <a:r>
              <a:rPr lang="en-GB" altLang="en-US" sz="1600"/>
              <a:t>. These are new schools that are funded directly by the state. They need not  follow the national curriculum and teachers need not be qualified. They are set up in response to “local need”. </a:t>
            </a:r>
          </a:p>
        </p:txBody>
      </p:sp>
      <p:sp>
        <p:nvSpPr>
          <p:cNvPr id="3079" name="Text Box 35"/>
          <p:cNvSpPr txBox="1">
            <a:spLocks noChangeArrowheads="1"/>
          </p:cNvSpPr>
          <p:nvPr/>
        </p:nvSpPr>
        <p:spPr bwMode="auto">
          <a:xfrm>
            <a:off x="3589076" y="5673080"/>
            <a:ext cx="3048000" cy="21844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New Right Conservative government introduces </a:t>
            </a:r>
            <a:r>
              <a:rPr lang="en-GB" altLang="en-US" sz="1600" b="1" dirty="0"/>
              <a:t>National Curriculum</a:t>
            </a:r>
            <a:r>
              <a:rPr lang="en-GB" altLang="en-US" sz="1600" dirty="0"/>
              <a:t> which all children in state schools must study. This is a list of subjects and what must be taught.</a:t>
            </a:r>
          </a:p>
        </p:txBody>
      </p:sp>
      <p:sp>
        <p:nvSpPr>
          <p:cNvPr id="3080" name="Text Box 36"/>
          <p:cNvSpPr txBox="1">
            <a:spLocks noChangeArrowheads="1"/>
          </p:cNvSpPr>
          <p:nvPr/>
        </p:nvSpPr>
        <p:spPr bwMode="auto">
          <a:xfrm>
            <a:off x="3581400" y="128464"/>
            <a:ext cx="3048000" cy="146526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Standardised Assessment Test (</a:t>
            </a:r>
            <a:r>
              <a:rPr lang="en-GB" altLang="en-US" sz="1600" b="1" dirty="0"/>
              <a:t>SATS</a:t>
            </a:r>
            <a:r>
              <a:rPr lang="en-GB" altLang="en-US" sz="1600" dirty="0"/>
              <a:t>) introduced and children are tested at 7, 11, 14, and GCSE</a:t>
            </a:r>
          </a:p>
        </p:txBody>
      </p:sp>
      <p:sp>
        <p:nvSpPr>
          <p:cNvPr id="10" name="Text Box 28"/>
          <p:cNvSpPr txBox="1">
            <a:spLocks noChangeArrowheads="1"/>
          </p:cNvSpPr>
          <p:nvPr/>
        </p:nvSpPr>
        <p:spPr bwMode="auto">
          <a:xfrm>
            <a:off x="3581400" y="1692310"/>
            <a:ext cx="3048000" cy="390876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1979-1997 (and to the present day?)</a:t>
            </a:r>
            <a:endParaRPr lang="en-GB" altLang="en-US" sz="1600" dirty="0"/>
          </a:p>
          <a:p>
            <a:pPr algn="ctr" eaLnBrk="1" hangingPunct="1">
              <a:spcBef>
                <a:spcPct val="50000"/>
              </a:spcBef>
              <a:buClrTx/>
              <a:buFontTx/>
              <a:buNone/>
            </a:pPr>
            <a:r>
              <a:rPr lang="en-GB" altLang="en-US" sz="1600" dirty="0"/>
              <a:t>Education policies influenced by </a:t>
            </a:r>
            <a:r>
              <a:rPr lang="en-GB" altLang="en-US" sz="1600" b="1" dirty="0"/>
              <a:t>neo-liberal</a:t>
            </a:r>
            <a:r>
              <a:rPr lang="en-GB" altLang="en-US" sz="1600" dirty="0"/>
              <a:t> </a:t>
            </a:r>
            <a:r>
              <a:rPr lang="en-GB" altLang="en-US" sz="1600" dirty="0" smtClean="0"/>
              <a:t>ideas including:</a:t>
            </a:r>
          </a:p>
          <a:p>
            <a:pPr marL="285750" indent="-285750" eaLnBrk="1" hangingPunct="1">
              <a:spcBef>
                <a:spcPts val="0"/>
              </a:spcBef>
              <a:buClrTx/>
              <a:buFont typeface="Wingdings" panose="05000000000000000000" pitchFamily="2" charset="2"/>
              <a:buChar char="§"/>
            </a:pPr>
            <a:r>
              <a:rPr lang="en-GB" altLang="en-US" sz="1600" dirty="0" smtClean="0"/>
              <a:t>Reducing the cost to the State where possible</a:t>
            </a:r>
          </a:p>
          <a:p>
            <a:pPr marL="285750" indent="-285750" eaLnBrk="1" hangingPunct="1">
              <a:spcBef>
                <a:spcPts val="0"/>
              </a:spcBef>
              <a:buClrTx/>
              <a:buFont typeface="Wingdings" panose="05000000000000000000" pitchFamily="2" charset="2"/>
              <a:buChar char="§"/>
            </a:pPr>
            <a:r>
              <a:rPr lang="en-GB" altLang="en-US" sz="1600" dirty="0" smtClean="0"/>
              <a:t>Value for money for taxpayers</a:t>
            </a:r>
          </a:p>
          <a:p>
            <a:pPr marL="285750" indent="-285750" eaLnBrk="1" hangingPunct="1">
              <a:spcBef>
                <a:spcPts val="0"/>
              </a:spcBef>
              <a:buClrTx/>
              <a:buFont typeface="Wingdings" panose="05000000000000000000" pitchFamily="2" charset="2"/>
              <a:buChar char="§"/>
            </a:pPr>
            <a:r>
              <a:rPr lang="en-GB" altLang="en-US" sz="1600" dirty="0" smtClean="0"/>
              <a:t>Individuals should pay for the advantages that state education gives them</a:t>
            </a:r>
          </a:p>
          <a:p>
            <a:pPr marL="285750" indent="-285750" eaLnBrk="1" hangingPunct="1">
              <a:spcBef>
                <a:spcPts val="0"/>
              </a:spcBef>
              <a:buClrTx/>
              <a:buFont typeface="Wingdings" panose="05000000000000000000" pitchFamily="2" charset="2"/>
              <a:buChar char="§"/>
            </a:pPr>
            <a:r>
              <a:rPr lang="en-GB" altLang="en-US" sz="1600" dirty="0" smtClean="0"/>
              <a:t>Where possible the private sector should be involved</a:t>
            </a:r>
          </a:p>
          <a:p>
            <a:pPr marL="285750" indent="-285750" eaLnBrk="1" hangingPunct="1">
              <a:spcBef>
                <a:spcPts val="0"/>
              </a:spcBef>
              <a:buClrTx/>
              <a:buFont typeface="Wingdings" panose="05000000000000000000" pitchFamily="2" charset="2"/>
              <a:buChar char="§"/>
            </a:pPr>
            <a:r>
              <a:rPr lang="en-GB" altLang="en-US" sz="1600" dirty="0" smtClean="0"/>
              <a:t>Competition will encourage efficiency</a:t>
            </a:r>
            <a:endParaRPr lang="en-GB" altLang="en-US" sz="1600" dirty="0"/>
          </a:p>
        </p:txBody>
      </p:sp>
      <p:sp>
        <p:nvSpPr>
          <p:cNvPr id="15" name="Text Box 25"/>
          <p:cNvSpPr txBox="1">
            <a:spLocks noChangeArrowheads="1"/>
          </p:cNvSpPr>
          <p:nvPr/>
        </p:nvSpPr>
        <p:spPr bwMode="auto">
          <a:xfrm>
            <a:off x="270175" y="4742855"/>
            <a:ext cx="3048000" cy="193833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2000</a:t>
            </a:r>
          </a:p>
          <a:p>
            <a:pPr eaLnBrk="1" hangingPunct="1">
              <a:spcBef>
                <a:spcPct val="50000"/>
              </a:spcBef>
              <a:buClrTx/>
              <a:buFontTx/>
              <a:buNone/>
            </a:pPr>
            <a:r>
              <a:rPr lang="en-GB" altLang="en-US" sz="1600"/>
              <a:t>“</a:t>
            </a:r>
            <a:r>
              <a:rPr lang="en-GB" altLang="en-US" sz="1600" b="1" i="1"/>
              <a:t>Curriculum 2000</a:t>
            </a:r>
            <a:r>
              <a:rPr lang="en-GB" altLang="en-US" sz="1600"/>
              <a:t>” reform of ‘A’ level exams into 6 unit modules with AS for 17 year olds worth 50% of A level. Later reduced to 4 unit modules for most subjects.</a:t>
            </a:r>
          </a:p>
        </p:txBody>
      </p:sp>
      <p:sp>
        <p:nvSpPr>
          <p:cNvPr id="16" name="Text Box 26"/>
          <p:cNvSpPr txBox="1">
            <a:spLocks noChangeArrowheads="1"/>
          </p:cNvSpPr>
          <p:nvPr/>
        </p:nvSpPr>
        <p:spPr bwMode="auto">
          <a:xfrm>
            <a:off x="238204" y="6861125"/>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1992</a:t>
            </a:r>
          </a:p>
          <a:p>
            <a:pPr algn="ctr" eaLnBrk="1" hangingPunct="1">
              <a:spcBef>
                <a:spcPct val="50000"/>
              </a:spcBef>
              <a:buClrTx/>
              <a:buFontTx/>
              <a:buNone/>
            </a:pPr>
            <a:r>
              <a:rPr lang="en-GB" altLang="en-US" sz="1600"/>
              <a:t>Based on changes to the National Curriculum, all state schools required to publish their exam results presented in </a:t>
            </a:r>
            <a:r>
              <a:rPr lang="en-GB" altLang="en-US" sz="1600" b="1"/>
              <a:t>League Tables</a:t>
            </a:r>
          </a:p>
        </p:txBody>
      </p:sp>
      <p:sp>
        <p:nvSpPr>
          <p:cNvPr id="18" name="Text Box 33"/>
          <p:cNvSpPr txBox="1">
            <a:spLocks noChangeArrowheads="1"/>
          </p:cNvSpPr>
          <p:nvPr/>
        </p:nvSpPr>
        <p:spPr bwMode="auto">
          <a:xfrm>
            <a:off x="3606915" y="7983214"/>
            <a:ext cx="3048000" cy="1938338"/>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1974-1979</a:t>
            </a:r>
          </a:p>
          <a:p>
            <a:pPr eaLnBrk="1" hangingPunct="1">
              <a:spcBef>
                <a:spcPct val="50000"/>
              </a:spcBef>
              <a:buClrTx/>
              <a:buFontTx/>
              <a:buNone/>
            </a:pPr>
            <a:r>
              <a:rPr lang="en-GB" altLang="en-US" sz="1600" dirty="0"/>
              <a:t>Most children are in </a:t>
            </a:r>
            <a:r>
              <a:rPr lang="en-GB" altLang="en-US" sz="1600" b="1" dirty="0"/>
              <a:t>comprehensive schools</a:t>
            </a:r>
            <a:r>
              <a:rPr lang="en-GB" altLang="en-US" sz="1600" dirty="0"/>
              <a:t>, but not all. Some grammar schools still survive. Labour government tries and </a:t>
            </a:r>
            <a:r>
              <a:rPr lang="en-GB" altLang="en-US" sz="1600" u="sng" dirty="0"/>
              <a:t>fails</a:t>
            </a:r>
            <a:r>
              <a:rPr lang="en-GB" altLang="en-US" sz="1600" dirty="0"/>
              <a:t> to enforce comprehensives for all.</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27"/>
          <p:cNvSpPr txBox="1">
            <a:spLocks noChangeArrowheads="1"/>
          </p:cNvSpPr>
          <p:nvPr/>
        </p:nvSpPr>
        <p:spPr bwMode="auto">
          <a:xfrm>
            <a:off x="228600" y="128588"/>
            <a:ext cx="3048000" cy="292387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2011 – </a:t>
            </a:r>
            <a:r>
              <a:rPr lang="en-GB" altLang="en-US" sz="1600" b="1" dirty="0" smtClean="0"/>
              <a:t>Pupil Premium</a:t>
            </a:r>
            <a:endParaRPr lang="en-GB" altLang="en-US" sz="1600" b="1" dirty="0"/>
          </a:p>
          <a:p>
            <a:pPr eaLnBrk="1" hangingPunct="1">
              <a:spcBef>
                <a:spcPct val="50000"/>
              </a:spcBef>
              <a:buClrTx/>
              <a:buFontTx/>
              <a:buNone/>
            </a:pPr>
            <a:r>
              <a:rPr lang="en-GB" altLang="en-US" sz="1600" dirty="0" smtClean="0"/>
              <a:t>Introduced </a:t>
            </a:r>
            <a:r>
              <a:rPr lang="en-GB" altLang="en-US" sz="1600" dirty="0"/>
              <a:t>to help disadvantaged children </a:t>
            </a:r>
            <a:r>
              <a:rPr lang="en-GB" altLang="en-US" sz="1600" dirty="0" smtClean="0"/>
              <a:t>in </a:t>
            </a:r>
            <a:r>
              <a:rPr lang="en-GB" altLang="en-US" sz="1600" dirty="0"/>
              <a:t>education system – </a:t>
            </a:r>
            <a:r>
              <a:rPr lang="en-GB" altLang="en-US" sz="1600" dirty="0" smtClean="0"/>
              <a:t>replaced EMA </a:t>
            </a:r>
          </a:p>
          <a:p>
            <a:pPr marL="285750" indent="-285750" eaLnBrk="1" hangingPunct="1">
              <a:spcBef>
                <a:spcPts val="0"/>
              </a:spcBef>
              <a:buClrTx/>
              <a:buFont typeface="Wingdings" panose="05000000000000000000" pitchFamily="2" charset="2"/>
              <a:buChar char="§"/>
            </a:pPr>
            <a:r>
              <a:rPr lang="en-GB" altLang="en-US" sz="1600" dirty="0"/>
              <a:t>e</a:t>
            </a:r>
            <a:r>
              <a:rPr lang="en-GB" altLang="en-US" sz="1600" dirty="0" smtClean="0"/>
              <a:t>ligible </a:t>
            </a:r>
            <a:r>
              <a:rPr lang="en-GB" altLang="en-US" sz="1600" dirty="0"/>
              <a:t>for </a:t>
            </a:r>
            <a:r>
              <a:rPr lang="en-GB" altLang="en-US" sz="1600" dirty="0" smtClean="0"/>
              <a:t>Free School Meals </a:t>
            </a:r>
            <a:r>
              <a:rPr lang="en-GB" altLang="en-US" sz="1600" dirty="0"/>
              <a:t>over previous 6 </a:t>
            </a:r>
            <a:r>
              <a:rPr lang="en-GB" altLang="en-US" sz="1600" dirty="0" smtClean="0"/>
              <a:t>years</a:t>
            </a:r>
          </a:p>
          <a:p>
            <a:pPr marL="285750" indent="-285750" eaLnBrk="1" hangingPunct="1">
              <a:spcBef>
                <a:spcPts val="0"/>
              </a:spcBef>
              <a:buClrTx/>
              <a:buFont typeface="Wingdings" panose="05000000000000000000" pitchFamily="2" charset="2"/>
              <a:buChar char="§"/>
            </a:pPr>
            <a:r>
              <a:rPr lang="en-GB" altLang="en-US" sz="1600" dirty="0"/>
              <a:t>l</a:t>
            </a:r>
            <a:r>
              <a:rPr lang="en-GB" altLang="en-US" sz="1600" dirty="0" smtClean="0"/>
              <a:t>ooked </a:t>
            </a:r>
            <a:r>
              <a:rPr lang="en-GB" altLang="en-US" sz="1600" dirty="0"/>
              <a:t>after by local </a:t>
            </a:r>
            <a:r>
              <a:rPr lang="en-GB" altLang="en-US" sz="1600" dirty="0" smtClean="0"/>
              <a:t>authority</a:t>
            </a:r>
            <a:endParaRPr lang="en-GB" altLang="en-US" sz="1600" dirty="0"/>
          </a:p>
          <a:p>
            <a:pPr marL="285750" indent="-285750" eaLnBrk="1" hangingPunct="1">
              <a:spcBef>
                <a:spcPts val="0"/>
              </a:spcBef>
              <a:buClrTx/>
              <a:buFont typeface="Wingdings" panose="05000000000000000000" pitchFamily="2" charset="2"/>
              <a:buChar char="§"/>
            </a:pPr>
            <a:r>
              <a:rPr lang="en-GB" altLang="en-US" sz="1600" dirty="0" smtClean="0"/>
              <a:t>parents </a:t>
            </a:r>
            <a:r>
              <a:rPr lang="en-GB" altLang="en-US" sz="1600" dirty="0"/>
              <a:t>serve in armed </a:t>
            </a:r>
            <a:r>
              <a:rPr lang="en-GB" altLang="en-US" sz="1600" dirty="0" smtClean="0"/>
              <a:t>forces</a:t>
            </a:r>
            <a:endParaRPr lang="en-GB" altLang="en-US" sz="1600" dirty="0"/>
          </a:p>
        </p:txBody>
      </p:sp>
      <p:sp>
        <p:nvSpPr>
          <p:cNvPr id="13" name="Text Box 33"/>
          <p:cNvSpPr txBox="1">
            <a:spLocks noChangeArrowheads="1"/>
          </p:cNvSpPr>
          <p:nvPr/>
        </p:nvSpPr>
        <p:spPr bwMode="auto">
          <a:xfrm>
            <a:off x="3573016" y="128588"/>
            <a:ext cx="3048000" cy="28003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2002</a:t>
            </a:r>
          </a:p>
          <a:p>
            <a:pPr eaLnBrk="1" hangingPunct="1">
              <a:spcBef>
                <a:spcPct val="50000"/>
              </a:spcBef>
              <a:buClrTx/>
              <a:buFontTx/>
              <a:buNone/>
            </a:pPr>
            <a:r>
              <a:rPr lang="en-GB" altLang="en-US" sz="1600" dirty="0"/>
              <a:t>First three </a:t>
            </a:r>
            <a:r>
              <a:rPr lang="en-GB" altLang="en-US" sz="1600" b="1" dirty="0"/>
              <a:t>academies</a:t>
            </a:r>
            <a:r>
              <a:rPr lang="en-GB" altLang="en-US" sz="1600" dirty="0"/>
              <a:t> open. Originally designed to replace ‘failing’ comprehensives in low income areas. Academies are sponsored financially.</a:t>
            </a:r>
          </a:p>
          <a:p>
            <a:pPr eaLnBrk="1" hangingPunct="1">
              <a:spcBef>
                <a:spcPct val="50000"/>
              </a:spcBef>
              <a:buClrTx/>
              <a:buFontTx/>
              <a:buNone/>
            </a:pPr>
            <a:r>
              <a:rPr lang="en-GB" altLang="en-US" sz="1600" dirty="0"/>
              <a:t>From 2010 the Coalition and Conservative governments have gone much further and opened many more academies. </a:t>
            </a:r>
          </a:p>
        </p:txBody>
      </p:sp>
      <p:sp>
        <p:nvSpPr>
          <p:cNvPr id="15" name="Text Box 31"/>
          <p:cNvSpPr txBox="1">
            <a:spLocks noChangeArrowheads="1"/>
          </p:cNvSpPr>
          <p:nvPr/>
        </p:nvSpPr>
        <p:spPr bwMode="auto">
          <a:xfrm>
            <a:off x="245297" y="3296816"/>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1988</a:t>
            </a:r>
          </a:p>
          <a:p>
            <a:pPr algn="ctr" eaLnBrk="1" hangingPunct="1">
              <a:spcBef>
                <a:spcPct val="50000"/>
              </a:spcBef>
              <a:buClrTx/>
              <a:buFontTx/>
              <a:buNone/>
            </a:pPr>
            <a:r>
              <a:rPr lang="en-GB" altLang="en-US" sz="1600" b="1"/>
              <a:t>Open enrolment</a:t>
            </a:r>
            <a:r>
              <a:rPr lang="en-GB" altLang="en-US" sz="1600"/>
              <a:t>: parents given the right to send their children to a school of their choice, arguably encouraging parentocracy</a:t>
            </a:r>
          </a:p>
        </p:txBody>
      </p:sp>
      <p:sp>
        <p:nvSpPr>
          <p:cNvPr id="11" name="Text Box 30"/>
          <p:cNvSpPr txBox="1">
            <a:spLocks noChangeArrowheads="1"/>
          </p:cNvSpPr>
          <p:nvPr/>
        </p:nvSpPr>
        <p:spPr bwMode="auto">
          <a:xfrm>
            <a:off x="3596154" y="3173508"/>
            <a:ext cx="3048000" cy="171132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1997</a:t>
            </a:r>
          </a:p>
          <a:p>
            <a:pPr eaLnBrk="1" hangingPunct="1">
              <a:spcBef>
                <a:spcPct val="50000"/>
              </a:spcBef>
              <a:buClrTx/>
              <a:buFontTx/>
              <a:buNone/>
            </a:pPr>
            <a:r>
              <a:rPr lang="en-GB" altLang="en-US" sz="1600" b="1"/>
              <a:t>‘New’ Labour </a:t>
            </a:r>
            <a:r>
              <a:rPr lang="en-GB" altLang="en-US" sz="1600"/>
              <a:t>under Tony Blair elected, but seems to continue education reforms that are similar to those of previous Conservative government</a:t>
            </a:r>
          </a:p>
        </p:txBody>
      </p:sp>
      <p:sp>
        <p:nvSpPr>
          <p:cNvPr id="17" name="Text Box 32"/>
          <p:cNvSpPr txBox="1">
            <a:spLocks noChangeArrowheads="1"/>
          </p:cNvSpPr>
          <p:nvPr/>
        </p:nvSpPr>
        <p:spPr bwMode="auto">
          <a:xfrm>
            <a:off x="3550750" y="5129403"/>
            <a:ext cx="3048000" cy="1938337"/>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b="1"/>
              <a:t>1988 Education Reform Act</a:t>
            </a:r>
          </a:p>
          <a:p>
            <a:pPr algn="ctr" eaLnBrk="1" hangingPunct="1">
              <a:spcBef>
                <a:spcPct val="50000"/>
              </a:spcBef>
              <a:buClrTx/>
              <a:buFontTx/>
              <a:buNone/>
            </a:pPr>
            <a:r>
              <a:rPr lang="en-GB" altLang="en-US" sz="1600"/>
              <a:t>Most ‘far-reaching’ legislation since the 1944 Education Act. ‘Jewel in the Crown’ of New Right thinking and was a way to control the curriculum and assessment</a:t>
            </a:r>
          </a:p>
        </p:txBody>
      </p:sp>
      <p:sp>
        <p:nvSpPr>
          <p:cNvPr id="18" name="Text Box 34"/>
          <p:cNvSpPr txBox="1">
            <a:spLocks noChangeArrowheads="1"/>
          </p:cNvSpPr>
          <p:nvPr/>
        </p:nvSpPr>
        <p:spPr bwMode="auto">
          <a:xfrm>
            <a:off x="3550750" y="7329213"/>
            <a:ext cx="3048000" cy="193899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2004</a:t>
            </a:r>
          </a:p>
          <a:p>
            <a:pPr algn="ctr" eaLnBrk="1" hangingPunct="1">
              <a:spcBef>
                <a:spcPct val="50000"/>
              </a:spcBef>
              <a:buClrTx/>
              <a:buFontTx/>
              <a:buNone/>
            </a:pPr>
            <a:r>
              <a:rPr lang="en-GB" altLang="en-US" sz="1600" b="1" dirty="0"/>
              <a:t>Education Maintenance Allowance (</a:t>
            </a:r>
            <a:r>
              <a:rPr lang="en-GB" altLang="en-US" sz="1600" b="1" dirty="0" smtClean="0"/>
              <a:t>EMA</a:t>
            </a:r>
            <a:r>
              <a:rPr lang="en-GB" altLang="en-US" sz="1600" dirty="0" smtClean="0"/>
              <a:t>) - a </a:t>
            </a:r>
            <a:r>
              <a:rPr lang="en-GB" altLang="en-US" sz="1600" dirty="0"/>
              <a:t>weekly cash allowance introduced for 16-19 </a:t>
            </a:r>
            <a:r>
              <a:rPr lang="en-GB" altLang="en-US" sz="1600" dirty="0" smtClean="0"/>
              <a:t>students from low </a:t>
            </a:r>
            <a:r>
              <a:rPr lang="en-GB" altLang="en-US" sz="1600" dirty="0"/>
              <a:t>income </a:t>
            </a:r>
            <a:r>
              <a:rPr lang="en-GB" altLang="en-US" sz="1600" dirty="0" smtClean="0"/>
              <a:t>families. (Ended </a:t>
            </a:r>
            <a:r>
              <a:rPr lang="en-GB" altLang="en-US" sz="1600" dirty="0"/>
              <a:t>in </a:t>
            </a:r>
            <a:r>
              <a:rPr lang="en-GB" altLang="en-US" sz="1600" dirty="0" smtClean="0"/>
              <a:t>2010)</a:t>
            </a:r>
            <a:endParaRPr lang="en-GB" altLang="en-US" sz="1600" dirty="0"/>
          </a:p>
        </p:txBody>
      </p:sp>
      <p:sp>
        <p:nvSpPr>
          <p:cNvPr id="20" name="Text Box 31"/>
          <p:cNvSpPr txBox="1">
            <a:spLocks noChangeArrowheads="1"/>
          </p:cNvSpPr>
          <p:nvPr/>
        </p:nvSpPr>
        <p:spPr bwMode="auto">
          <a:xfrm>
            <a:off x="245297" y="5559498"/>
            <a:ext cx="3048000" cy="353943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2014-15 </a:t>
            </a:r>
            <a:r>
              <a:rPr lang="en-GB" altLang="en-US" sz="1600" b="1" dirty="0" smtClean="0"/>
              <a:t>Exam </a:t>
            </a:r>
            <a:r>
              <a:rPr lang="en-GB" altLang="en-US" sz="1600" b="1" dirty="0"/>
              <a:t>Reform </a:t>
            </a:r>
            <a:endParaRPr lang="en-GB" altLang="en-US" sz="1600" dirty="0" smtClean="0"/>
          </a:p>
          <a:p>
            <a:pPr eaLnBrk="1" hangingPunct="1">
              <a:spcBef>
                <a:spcPct val="50000"/>
              </a:spcBef>
              <a:buClrTx/>
              <a:buNone/>
            </a:pPr>
            <a:r>
              <a:rPr lang="en-GB" altLang="en-US" sz="1600" dirty="0" smtClean="0"/>
              <a:t>Focus on exam assessment to ensure “rigour”.</a:t>
            </a:r>
          </a:p>
          <a:p>
            <a:pPr eaLnBrk="1" hangingPunct="1">
              <a:spcBef>
                <a:spcPct val="50000"/>
              </a:spcBef>
              <a:buClrTx/>
              <a:buNone/>
            </a:pPr>
            <a:r>
              <a:rPr lang="en-GB" altLang="en-US" sz="1600" dirty="0" smtClean="0"/>
              <a:t>New </a:t>
            </a:r>
            <a:r>
              <a:rPr lang="en-GB" altLang="en-US" sz="1600" dirty="0"/>
              <a:t>GCSEs </a:t>
            </a:r>
            <a:r>
              <a:rPr lang="en-GB" altLang="en-US" sz="1600" dirty="0" smtClean="0"/>
              <a:t>in schools, to be graded from 9 to 1 . First </a:t>
            </a:r>
            <a:r>
              <a:rPr lang="en-GB" altLang="en-US" sz="1600" dirty="0"/>
              <a:t>assessed in Summer </a:t>
            </a:r>
            <a:r>
              <a:rPr lang="en-GB" altLang="en-US" sz="1600" dirty="0" smtClean="0"/>
              <a:t>2017 (Maths, English). </a:t>
            </a:r>
          </a:p>
          <a:p>
            <a:pPr eaLnBrk="1" hangingPunct="1">
              <a:spcBef>
                <a:spcPct val="50000"/>
              </a:spcBef>
              <a:buClrTx/>
              <a:buFontTx/>
              <a:buNone/>
            </a:pPr>
            <a:r>
              <a:rPr lang="en-GB" altLang="en-US" sz="1600" dirty="0" smtClean="0"/>
              <a:t>New A </a:t>
            </a:r>
            <a:r>
              <a:rPr lang="en-GB" altLang="en-US" sz="1600" dirty="0"/>
              <a:t>levels become “linear” with a </a:t>
            </a:r>
            <a:r>
              <a:rPr lang="en-GB" altLang="en-US" sz="1600" dirty="0" smtClean="0"/>
              <a:t>AS exam now “stand alone” </a:t>
            </a:r>
            <a:r>
              <a:rPr lang="en-GB" altLang="en-US" sz="1600" dirty="0"/>
              <a:t>qualification (40% of A level</a:t>
            </a:r>
            <a:r>
              <a:rPr lang="en-GB" altLang="en-US" sz="1600" dirty="0" smtClean="0"/>
              <a:t>).</a:t>
            </a:r>
          </a:p>
          <a:p>
            <a:pPr eaLnBrk="1" hangingPunct="1">
              <a:spcBef>
                <a:spcPct val="50000"/>
              </a:spcBef>
              <a:buClrTx/>
              <a:buFontTx/>
              <a:buNone/>
            </a:pPr>
            <a:r>
              <a:rPr lang="en-GB" altLang="en-US" sz="1600" dirty="0" smtClean="0"/>
              <a:t>BTECs introduce exams.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6" name="Text Box 31"/>
          <p:cNvSpPr txBox="1">
            <a:spLocks noChangeArrowheads="1"/>
          </p:cNvSpPr>
          <p:nvPr/>
        </p:nvSpPr>
        <p:spPr bwMode="auto">
          <a:xfrm>
            <a:off x="3583885" y="2087107"/>
            <a:ext cx="3048000" cy="24320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solidFill>
                  <a:srgbClr val="000000"/>
                </a:solidFill>
              </a:rPr>
              <a:t>2010-2015</a:t>
            </a:r>
          </a:p>
          <a:p>
            <a:pPr algn="ctr" eaLnBrk="1" hangingPunct="1">
              <a:spcBef>
                <a:spcPct val="50000"/>
              </a:spcBef>
              <a:buClrTx/>
              <a:buFont typeface="Monotype Sorts" pitchFamily="2" charset="2"/>
              <a:buNone/>
            </a:pPr>
            <a:r>
              <a:rPr lang="en-GB" altLang="en-US" sz="1600">
                <a:solidFill>
                  <a:srgbClr val="000000"/>
                </a:solidFill>
              </a:rPr>
              <a:t>Coalition and Conservative governments share policies based around </a:t>
            </a:r>
            <a:r>
              <a:rPr lang="en-GB" altLang="en-US" sz="1600" b="1">
                <a:solidFill>
                  <a:srgbClr val="000000"/>
                </a:solidFill>
              </a:rPr>
              <a:t>independence</a:t>
            </a:r>
            <a:r>
              <a:rPr lang="en-GB" altLang="en-US" sz="1600">
                <a:solidFill>
                  <a:srgbClr val="000000"/>
                </a:solidFill>
              </a:rPr>
              <a:t> (for head teachers), </a:t>
            </a:r>
            <a:r>
              <a:rPr lang="en-GB" altLang="en-US" sz="1600" b="1">
                <a:solidFill>
                  <a:srgbClr val="000000"/>
                </a:solidFill>
              </a:rPr>
              <a:t>competition</a:t>
            </a:r>
            <a:r>
              <a:rPr lang="en-GB" altLang="en-US" sz="1600">
                <a:solidFill>
                  <a:srgbClr val="000000"/>
                </a:solidFill>
              </a:rPr>
              <a:t> (between schools and other providers), </a:t>
            </a:r>
            <a:r>
              <a:rPr lang="en-GB" altLang="en-US" sz="1600" b="1">
                <a:solidFill>
                  <a:srgbClr val="000000"/>
                </a:solidFill>
              </a:rPr>
              <a:t>diversity and choice</a:t>
            </a:r>
            <a:r>
              <a:rPr lang="en-GB" altLang="en-US" sz="1600">
                <a:solidFill>
                  <a:srgbClr val="000000"/>
                </a:solidFill>
              </a:rPr>
              <a:t> (a range of schools from which to choose)</a:t>
            </a:r>
          </a:p>
        </p:txBody>
      </p:sp>
      <p:sp>
        <p:nvSpPr>
          <p:cNvPr id="9" name="Text Box 31"/>
          <p:cNvSpPr txBox="1">
            <a:spLocks noChangeArrowheads="1"/>
          </p:cNvSpPr>
          <p:nvPr/>
        </p:nvSpPr>
        <p:spPr bwMode="auto">
          <a:xfrm>
            <a:off x="225972" y="252413"/>
            <a:ext cx="3048000" cy="218440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a:t>1988 Education Reform Act</a:t>
            </a:r>
          </a:p>
          <a:p>
            <a:pPr eaLnBrk="1" hangingPunct="1">
              <a:spcBef>
                <a:spcPct val="50000"/>
              </a:spcBef>
              <a:buClrTx/>
              <a:buFontTx/>
              <a:buNone/>
            </a:pPr>
            <a:r>
              <a:rPr lang="en-GB" altLang="en-US" sz="1600"/>
              <a:t>Introduced </a:t>
            </a:r>
            <a:r>
              <a:rPr lang="en-GB" altLang="en-US" sz="1600" b="1"/>
              <a:t>City Technology Colleges</a:t>
            </a:r>
            <a:r>
              <a:rPr lang="en-GB" altLang="en-US" sz="1600"/>
              <a:t>. Financed by central government and private industry. Built in mainly inner city areas for 11-18 year old students. Aimed to increase choice and diversity</a:t>
            </a:r>
          </a:p>
        </p:txBody>
      </p:sp>
      <p:sp>
        <p:nvSpPr>
          <p:cNvPr id="12" name="Text Box 31"/>
          <p:cNvSpPr txBox="1">
            <a:spLocks noChangeArrowheads="1"/>
          </p:cNvSpPr>
          <p:nvPr/>
        </p:nvSpPr>
        <p:spPr bwMode="auto">
          <a:xfrm>
            <a:off x="225972" y="2576736"/>
            <a:ext cx="3048000" cy="1938992"/>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t>1970s</a:t>
            </a:r>
            <a:endParaRPr lang="en-GB" altLang="en-US" sz="1600" dirty="0"/>
          </a:p>
          <a:p>
            <a:pPr eaLnBrk="1" hangingPunct="1">
              <a:spcBef>
                <a:spcPct val="50000"/>
              </a:spcBef>
              <a:buClrTx/>
              <a:buFontTx/>
              <a:buNone/>
            </a:pPr>
            <a:r>
              <a:rPr lang="en-GB" altLang="en-US" sz="1600" b="1" dirty="0" smtClean="0"/>
              <a:t>Business and Technology Education Council </a:t>
            </a:r>
            <a:r>
              <a:rPr lang="en-GB" altLang="en-US" sz="1600" dirty="0" smtClean="0"/>
              <a:t>(BTEC) founded – the basis of vocational </a:t>
            </a:r>
            <a:r>
              <a:rPr lang="en-GB" altLang="en-US" sz="1600" dirty="0" smtClean="0"/>
              <a:t>qualifications. Focus </a:t>
            </a:r>
            <a:r>
              <a:rPr lang="en-GB" altLang="en-US" sz="1600" dirty="0" smtClean="0"/>
              <a:t>on skills rather than examinations</a:t>
            </a:r>
            <a:endParaRPr lang="en-GB" altLang="en-US" sz="1600" dirty="0"/>
          </a:p>
        </p:txBody>
      </p:sp>
      <p:sp>
        <p:nvSpPr>
          <p:cNvPr id="13" name="Text Box 31"/>
          <p:cNvSpPr txBox="1">
            <a:spLocks noChangeArrowheads="1"/>
          </p:cNvSpPr>
          <p:nvPr/>
        </p:nvSpPr>
        <p:spPr bwMode="auto">
          <a:xfrm>
            <a:off x="3551238" y="156160"/>
            <a:ext cx="3048000" cy="1692771"/>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smtClean="0">
                <a:solidFill>
                  <a:srgbClr val="000000"/>
                </a:solidFill>
              </a:rPr>
              <a:t>1988</a:t>
            </a:r>
            <a:endParaRPr lang="en-GB" altLang="en-US" sz="1600" dirty="0">
              <a:solidFill>
                <a:srgbClr val="000000"/>
              </a:solidFill>
            </a:endParaRPr>
          </a:p>
          <a:p>
            <a:pPr eaLnBrk="1" hangingPunct="1">
              <a:spcBef>
                <a:spcPct val="50000"/>
              </a:spcBef>
              <a:buClrTx/>
              <a:buFontTx/>
              <a:buNone/>
            </a:pPr>
            <a:r>
              <a:rPr lang="en-GB" altLang="en-US" sz="1600" b="1" dirty="0" smtClean="0">
                <a:solidFill>
                  <a:srgbClr val="000000"/>
                </a:solidFill>
              </a:rPr>
              <a:t>GCSEs</a:t>
            </a:r>
            <a:r>
              <a:rPr lang="en-GB" altLang="en-US" sz="1600" dirty="0" smtClean="0">
                <a:solidFill>
                  <a:srgbClr val="000000"/>
                </a:solidFill>
              </a:rPr>
              <a:t> replace GCE Ordinary levels and CSEs as a common exam at 16+ to allow everyone to have the same opportunity for success</a:t>
            </a:r>
            <a:endParaRPr lang="en-GB" altLang="en-US" sz="1600" dirty="0">
              <a:solidFill>
                <a:srgbClr val="000000"/>
              </a:solidFill>
            </a:endParaRPr>
          </a:p>
        </p:txBody>
      </p:sp>
      <p:sp>
        <p:nvSpPr>
          <p:cNvPr id="10" name="Text Box 26"/>
          <p:cNvSpPr txBox="1">
            <a:spLocks noChangeArrowheads="1"/>
          </p:cNvSpPr>
          <p:nvPr/>
        </p:nvSpPr>
        <p:spPr bwMode="auto">
          <a:xfrm>
            <a:off x="3583885" y="4736986"/>
            <a:ext cx="3048000" cy="243205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solidFill>
                  <a:srgbClr val="000000"/>
                </a:solidFill>
              </a:rPr>
              <a:t>1992</a:t>
            </a:r>
          </a:p>
          <a:p>
            <a:pPr algn="ctr" eaLnBrk="1" hangingPunct="1">
              <a:spcBef>
                <a:spcPct val="50000"/>
              </a:spcBef>
              <a:buClrTx/>
              <a:buFontTx/>
              <a:buNone/>
            </a:pPr>
            <a:r>
              <a:rPr lang="en-GB" altLang="en-US" sz="1600" dirty="0">
                <a:solidFill>
                  <a:srgbClr val="000000"/>
                </a:solidFill>
              </a:rPr>
              <a:t>School Inspectorate reconstituted as the </a:t>
            </a:r>
            <a:r>
              <a:rPr lang="en-GB" altLang="en-US" sz="1600" b="1" dirty="0">
                <a:solidFill>
                  <a:srgbClr val="000000"/>
                </a:solidFill>
              </a:rPr>
              <a:t>Office for Standards in Education </a:t>
            </a:r>
            <a:r>
              <a:rPr lang="en-GB" altLang="en-US" sz="1600" dirty="0">
                <a:solidFill>
                  <a:srgbClr val="000000"/>
                </a:solidFill>
              </a:rPr>
              <a:t>(Ofsted) – to inspect every state funded school and publish reports for the public (and parents) rather than report to the Secretary of State.</a:t>
            </a:r>
          </a:p>
        </p:txBody>
      </p:sp>
      <p:sp>
        <p:nvSpPr>
          <p:cNvPr id="14" name="Text Box 38"/>
          <p:cNvSpPr txBox="1">
            <a:spLocks noChangeArrowheads="1"/>
          </p:cNvSpPr>
          <p:nvPr/>
        </p:nvSpPr>
        <p:spPr bwMode="auto">
          <a:xfrm>
            <a:off x="3530005" y="7446468"/>
            <a:ext cx="3048000" cy="1692275"/>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1988 Education Reform Act</a:t>
            </a:r>
          </a:p>
          <a:p>
            <a:pPr eaLnBrk="1" hangingPunct="1">
              <a:spcBef>
                <a:spcPct val="50000"/>
              </a:spcBef>
              <a:buClrTx/>
              <a:buFontTx/>
              <a:buNone/>
            </a:pPr>
            <a:r>
              <a:rPr lang="en-GB" altLang="en-US" sz="1600" dirty="0"/>
              <a:t>Local Management of Schools (</a:t>
            </a:r>
            <a:r>
              <a:rPr lang="en-GB" altLang="en-US" sz="1600" b="1" dirty="0"/>
              <a:t>LMS</a:t>
            </a:r>
            <a:r>
              <a:rPr lang="en-GB" altLang="en-US" sz="1600" dirty="0"/>
              <a:t>) are given control over their own finances and power given to head teacher and governors </a:t>
            </a:r>
          </a:p>
        </p:txBody>
      </p:sp>
      <p:sp>
        <p:nvSpPr>
          <p:cNvPr id="15" name="Text Box 6"/>
          <p:cNvSpPr txBox="1">
            <a:spLocks noChangeArrowheads="1"/>
          </p:cNvSpPr>
          <p:nvPr/>
        </p:nvSpPr>
        <p:spPr bwMode="auto">
          <a:xfrm>
            <a:off x="231979" y="5608441"/>
            <a:ext cx="3048000" cy="3539430"/>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lr>
                <a:schemeClr val="accent2"/>
              </a:buClr>
              <a:buFont typeface="Monotype Sorts" pitchFamily="2" charset="2"/>
              <a:buChar char="z"/>
              <a:defRPr kumimoji="1" sz="3200">
                <a:solidFill>
                  <a:schemeClr val="tx1"/>
                </a:solidFill>
                <a:latin typeface="Tahoma" panose="020B0604030504040204" pitchFamily="34" charset="0"/>
              </a:defRPr>
            </a:lvl1pPr>
            <a:lvl2pPr marL="742950" indent="-285750" eaLnBrk="0" hangingPunct="0">
              <a:spcBef>
                <a:spcPct val="20000"/>
              </a:spcBef>
              <a:buClr>
                <a:schemeClr val="accent2"/>
              </a:buClr>
              <a:buFont typeface="Monotype Sorts" pitchFamily="2" charset="2"/>
              <a:buChar char="y"/>
              <a:defRPr kumimoji="1" sz="2800">
                <a:solidFill>
                  <a:schemeClr val="tx1"/>
                </a:solidFill>
                <a:latin typeface="Tahoma" panose="020B0604030504040204" pitchFamily="34" charset="0"/>
              </a:defRPr>
            </a:lvl2pPr>
            <a:lvl3pPr marL="1143000" indent="-228600" eaLnBrk="0" hangingPunct="0">
              <a:spcBef>
                <a:spcPct val="20000"/>
              </a:spcBef>
              <a:buClr>
                <a:schemeClr val="accent2"/>
              </a:buClr>
              <a:buFont typeface="Monotype Sorts" pitchFamily="2" charset="2"/>
              <a:buChar char="x"/>
              <a:defRPr kumimoji="1" sz="2400">
                <a:solidFill>
                  <a:schemeClr val="tx1"/>
                </a:solidFill>
                <a:latin typeface="Tahoma" panose="020B0604030504040204" pitchFamily="34" charset="0"/>
              </a:defRPr>
            </a:lvl3pPr>
            <a:lvl4pPr marL="1600200" indent="-228600" eaLnBrk="0" hangingPunct="0">
              <a:spcBef>
                <a:spcPct val="20000"/>
              </a:spcBef>
              <a:buClr>
                <a:schemeClr val="accent2"/>
              </a:buClr>
              <a:buChar char="•"/>
              <a:defRPr kumimoji="1" sz="2000">
                <a:solidFill>
                  <a:schemeClr val="tx1"/>
                </a:solidFill>
                <a:latin typeface="Tahoma" panose="020B0604030504040204" pitchFamily="34" charset="0"/>
              </a:defRPr>
            </a:lvl4pPr>
            <a:lvl5pPr marL="2057400" indent="-228600" eaLnBrk="0" hangingPunct="0">
              <a:spcBef>
                <a:spcPct val="20000"/>
              </a:spcBef>
              <a:buClr>
                <a:schemeClr val="accent2"/>
              </a:buClr>
              <a:buChar char="–"/>
              <a:defRPr kumimoji="1"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accent2"/>
              </a:buClr>
              <a:buChar char="–"/>
              <a:defRPr kumimoji="1" sz="2000">
                <a:solidFill>
                  <a:schemeClr val="tx1"/>
                </a:solidFill>
                <a:latin typeface="Tahoma" panose="020B0604030504040204" pitchFamily="34" charset="0"/>
              </a:defRPr>
            </a:lvl9pPr>
          </a:lstStyle>
          <a:p>
            <a:pPr algn="ctr" eaLnBrk="1" hangingPunct="1">
              <a:spcBef>
                <a:spcPct val="50000"/>
              </a:spcBef>
              <a:buClrTx/>
              <a:buFontTx/>
              <a:buNone/>
            </a:pPr>
            <a:r>
              <a:rPr lang="en-GB" altLang="en-US" sz="1600" dirty="0"/>
              <a:t>1945-1979</a:t>
            </a:r>
          </a:p>
          <a:p>
            <a:pPr eaLnBrk="1" hangingPunct="1">
              <a:spcBef>
                <a:spcPct val="50000"/>
              </a:spcBef>
              <a:buClrTx/>
              <a:buFontTx/>
              <a:buNone/>
            </a:pPr>
            <a:r>
              <a:rPr lang="en-GB" altLang="en-US" sz="1600" dirty="0"/>
              <a:t>Education policy </a:t>
            </a:r>
            <a:r>
              <a:rPr lang="en-GB" altLang="en-US" sz="1600" dirty="0" smtClean="0"/>
              <a:t>heavily influenced </a:t>
            </a:r>
            <a:r>
              <a:rPr lang="en-GB" altLang="en-US" sz="1600" dirty="0"/>
              <a:t>by </a:t>
            </a:r>
            <a:r>
              <a:rPr lang="en-GB" altLang="en-US" sz="1600" b="1" dirty="0"/>
              <a:t>social democratic views</a:t>
            </a:r>
            <a:r>
              <a:rPr lang="en-GB" altLang="en-US" sz="1600" dirty="0"/>
              <a:t>. </a:t>
            </a:r>
            <a:endParaRPr lang="en-GB" altLang="en-US" sz="1600" dirty="0" smtClean="0"/>
          </a:p>
          <a:p>
            <a:pPr algn="ctr" eaLnBrk="1" hangingPunct="1">
              <a:spcBef>
                <a:spcPct val="50000"/>
              </a:spcBef>
              <a:buClrTx/>
              <a:buFontTx/>
              <a:buNone/>
            </a:pPr>
            <a:r>
              <a:rPr lang="en-GB" altLang="en-US" sz="1600" dirty="0" smtClean="0"/>
              <a:t>Key </a:t>
            </a:r>
            <a:r>
              <a:rPr lang="en-GB" altLang="en-US" sz="1600" dirty="0"/>
              <a:t>points: </a:t>
            </a:r>
            <a:endParaRPr lang="en-GB" altLang="en-US" sz="1600" dirty="0" smtClean="0"/>
          </a:p>
          <a:p>
            <a:pPr marL="285750" indent="-285750" eaLnBrk="1" hangingPunct="1">
              <a:spcBef>
                <a:spcPts val="0"/>
              </a:spcBef>
              <a:buClrTx/>
              <a:buFont typeface="Arial" panose="020B0604020202020204" pitchFamily="34" charset="0"/>
              <a:buChar char="•"/>
            </a:pPr>
            <a:r>
              <a:rPr lang="en-GB" altLang="en-US" sz="1600" dirty="0" smtClean="0"/>
              <a:t>society </a:t>
            </a:r>
            <a:r>
              <a:rPr lang="en-GB" altLang="en-US" sz="1600" dirty="0"/>
              <a:t>should be </a:t>
            </a:r>
            <a:r>
              <a:rPr lang="en-GB" altLang="en-US" sz="1600" dirty="0" smtClean="0"/>
              <a:t>more just </a:t>
            </a:r>
            <a:r>
              <a:rPr lang="en-GB" altLang="en-US" sz="1600" dirty="0"/>
              <a:t>and </a:t>
            </a:r>
            <a:r>
              <a:rPr lang="en-GB" altLang="en-US" sz="1600" dirty="0" smtClean="0"/>
              <a:t>fair</a:t>
            </a:r>
          </a:p>
          <a:p>
            <a:pPr marL="285750" indent="-285750" eaLnBrk="1" hangingPunct="1">
              <a:spcBef>
                <a:spcPts val="0"/>
              </a:spcBef>
              <a:buClrTx/>
              <a:buFont typeface="Arial" panose="020B0604020202020204" pitchFamily="34" charset="0"/>
              <a:buChar char="•"/>
            </a:pPr>
            <a:r>
              <a:rPr lang="en-GB" altLang="en-US" sz="1600" dirty="0" smtClean="0"/>
              <a:t>education </a:t>
            </a:r>
            <a:r>
              <a:rPr lang="en-GB" altLang="en-US" sz="1600" dirty="0"/>
              <a:t>should give everyone the chance to </a:t>
            </a:r>
            <a:r>
              <a:rPr lang="en-GB" altLang="en-US" sz="1600" dirty="0" smtClean="0"/>
              <a:t>succeed</a:t>
            </a:r>
          </a:p>
          <a:p>
            <a:pPr marL="285750" indent="-285750" eaLnBrk="1" hangingPunct="1">
              <a:spcBef>
                <a:spcPts val="0"/>
              </a:spcBef>
              <a:buClrTx/>
              <a:buFont typeface="Arial" panose="020B0604020202020204" pitchFamily="34" charset="0"/>
              <a:buChar char="•"/>
            </a:pPr>
            <a:r>
              <a:rPr lang="en-GB" altLang="en-US" sz="1600" dirty="0" smtClean="0"/>
              <a:t>education </a:t>
            </a:r>
            <a:r>
              <a:rPr lang="en-GB" altLang="en-US" sz="1600" dirty="0"/>
              <a:t>should be </a:t>
            </a:r>
            <a:r>
              <a:rPr lang="en-GB" altLang="en-US" sz="1600" b="1" dirty="0"/>
              <a:t>meritocratic</a:t>
            </a:r>
            <a:r>
              <a:rPr lang="en-GB" altLang="en-US" sz="1600" dirty="0"/>
              <a:t> to provide a better workforce</a:t>
            </a:r>
          </a:p>
        </p:txBody>
      </p:sp>
    </p:spTree>
    <p:extLst>
      <p:ext uri="{BB962C8B-B14F-4D97-AF65-F5344CB8AC3E}">
        <p14:creationId xmlns:p14="http://schemas.microsoft.com/office/powerpoint/2010/main" val="3566168945"/>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MPORARY PORTRAIT">
  <a:themeElements>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fontScheme name="CONTEMPORARY PORTRAIT">
      <a:majorFont>
        <a:latin typeface="Arial Black"/>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GB"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en-GB"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ONTEMPORARY PORTRAIT 1">
        <a:dk1>
          <a:srgbClr val="5E574E"/>
        </a:dk1>
        <a:lt1>
          <a:srgbClr val="FFFFCC"/>
        </a:lt1>
        <a:dk2>
          <a:srgbClr val="000000"/>
        </a:dk2>
        <a:lt2>
          <a:srgbClr val="FFCC00"/>
        </a:lt2>
        <a:accent1>
          <a:srgbClr val="CC9900"/>
        </a:accent1>
        <a:accent2>
          <a:srgbClr val="FF6600"/>
        </a:accent2>
        <a:accent3>
          <a:srgbClr val="AA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
      <a:clrScheme name="CONTEMPORARY PORTRAIT 2">
        <a:dk1>
          <a:srgbClr val="000000"/>
        </a:dk1>
        <a:lt1>
          <a:srgbClr val="FFFFFF"/>
        </a:lt1>
        <a:dk2>
          <a:srgbClr val="0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996633"/>
        </a:hlink>
        <a:folHlink>
          <a:srgbClr val="808000"/>
        </a:folHlink>
      </a:clrScheme>
      <a:clrMap bg1="lt1" tx1="dk1" bg2="lt2" tx2="dk2" accent1="accent1" accent2="accent2" accent3="accent3" accent4="accent4" accent5="accent5" accent6="accent6" hlink="hlink" folHlink="folHlink"/>
    </a:extraClrScheme>
    <a:extraClrScheme>
      <a:clrScheme name="CONTEMPORARY PORTRAIT 3">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ONTEMPORARY PORTRAIT 4">
        <a:dk1>
          <a:srgbClr val="000000"/>
        </a:dk1>
        <a:lt1>
          <a:srgbClr val="FFFFFF"/>
        </a:lt1>
        <a:dk2>
          <a:srgbClr val="800000"/>
        </a:dk2>
        <a:lt2>
          <a:srgbClr val="5E574E"/>
        </a:lt2>
        <a:accent1>
          <a:srgbClr val="FF6600"/>
        </a:accent1>
        <a:accent2>
          <a:srgbClr val="FFCC00"/>
        </a:accent2>
        <a:accent3>
          <a:srgbClr val="FFFFFF"/>
        </a:accent3>
        <a:accent4>
          <a:srgbClr val="000000"/>
        </a:accent4>
        <a:accent5>
          <a:srgbClr val="FFB8AA"/>
        </a:accent5>
        <a:accent6>
          <a:srgbClr val="E7B900"/>
        </a:accent6>
        <a:hlink>
          <a:srgbClr val="FF0000"/>
        </a:hlink>
        <a:folHlink>
          <a:srgbClr val="FFFFCC"/>
        </a:folHlink>
      </a:clrScheme>
      <a:clrMap bg1="lt1" tx1="dk1" bg2="lt2" tx2="dk2" accent1="accent1" accent2="accent2" accent3="accent3" accent4="accent4" accent5="accent5" accent6="accent6" hlink="hlink" folHlink="folHlink"/>
    </a:extraClrScheme>
    <a:extraClrScheme>
      <a:clrScheme name="CONTEMPORARY PORTRAIT 5">
        <a:dk1>
          <a:srgbClr val="000066"/>
        </a:dk1>
        <a:lt1>
          <a:srgbClr val="FFFFFF"/>
        </a:lt1>
        <a:dk2>
          <a:srgbClr val="0000FF"/>
        </a:dk2>
        <a:lt2>
          <a:srgbClr val="000000"/>
        </a:lt2>
        <a:accent1>
          <a:srgbClr val="0066FF"/>
        </a:accent1>
        <a:accent2>
          <a:srgbClr val="33CCCC"/>
        </a:accent2>
        <a:accent3>
          <a:srgbClr val="FFFFFF"/>
        </a:accent3>
        <a:accent4>
          <a:srgbClr val="000056"/>
        </a:accent4>
        <a:accent5>
          <a:srgbClr val="AAB8FF"/>
        </a:accent5>
        <a:accent6>
          <a:srgbClr val="2DB9B9"/>
        </a:accent6>
        <a:hlink>
          <a:srgbClr val="FF00FF"/>
        </a:hlink>
        <a:folHlink>
          <a:srgbClr val="9933FF"/>
        </a:folHlink>
      </a:clrScheme>
      <a:clrMap bg1="lt1" tx1="dk1" bg2="lt2" tx2="dk2" accent1="accent1" accent2="accent2" accent3="accent3" accent4="accent4" accent5="accent5" accent6="accent6" hlink="hlink" folHlink="folHlink"/>
    </a:extraClrScheme>
    <a:extraClrScheme>
      <a:clrScheme name="CONTEMPORARY PORTRAIT 6">
        <a:dk1>
          <a:srgbClr val="000000"/>
        </a:dk1>
        <a:lt1>
          <a:srgbClr val="FFFFFF"/>
        </a:lt1>
        <a:dk2>
          <a:srgbClr val="000066"/>
        </a:dk2>
        <a:lt2>
          <a:srgbClr val="FFCC00"/>
        </a:lt2>
        <a:accent1>
          <a:srgbClr val="0066FF"/>
        </a:accent1>
        <a:accent2>
          <a:srgbClr val="33CCCC"/>
        </a:accent2>
        <a:accent3>
          <a:srgbClr val="AAAAB8"/>
        </a:accent3>
        <a:accent4>
          <a:srgbClr val="DADADA"/>
        </a:accent4>
        <a:accent5>
          <a:srgbClr val="AAB8FF"/>
        </a:accent5>
        <a:accent6>
          <a:srgbClr val="2DB9B9"/>
        </a:accent6>
        <a:hlink>
          <a:srgbClr val="FF00FF"/>
        </a:hlink>
        <a:folHlink>
          <a:srgbClr val="9933FF"/>
        </a:folHlink>
      </a:clrScheme>
      <a:clrMap bg1="dk2" tx1="lt1" bg2="dk1" tx2="lt2" accent1="accent1" accent2="accent2" accent3="accent3" accent4="accent4" accent5="accent5" accent6="accent6" hlink="hlink" folHlink="folHlink"/>
    </a:extraClrScheme>
    <a:extraClrScheme>
      <a:clrScheme name="CONTEMPORARY PORTRAIT 7">
        <a:dk1>
          <a:srgbClr val="5E574E"/>
        </a:dk1>
        <a:lt1>
          <a:srgbClr val="FFFFCC"/>
        </a:lt1>
        <a:dk2>
          <a:srgbClr val="800000"/>
        </a:dk2>
        <a:lt2>
          <a:srgbClr val="FFCC00"/>
        </a:lt2>
        <a:accent1>
          <a:srgbClr val="CC9900"/>
        </a:accent1>
        <a:accent2>
          <a:srgbClr val="FF6600"/>
        </a:accent2>
        <a:accent3>
          <a:srgbClr val="C0AAAA"/>
        </a:accent3>
        <a:accent4>
          <a:srgbClr val="DADAAE"/>
        </a:accent4>
        <a:accent5>
          <a:srgbClr val="E2CAAA"/>
        </a:accent5>
        <a:accent6>
          <a:srgbClr val="E75C00"/>
        </a:accent6>
        <a:hlink>
          <a:srgbClr val="FF0000"/>
        </a:hlink>
        <a:folHlink>
          <a:srgbClr val="FFFFCC"/>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P:\APPS\32BitWin\OFFICE97\TEMPLATES\PRESENTATION DESIGNS\CONTEMPORARY PORTRAIT.POT</Template>
  <TotalTime>1056</TotalTime>
  <Words>873</Words>
  <Application>Microsoft Office PowerPoint</Application>
  <PresentationFormat>A4 Paper (210x297 mm)</PresentationFormat>
  <Paragraphs>67</Paragraphs>
  <Slides>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Arial</vt:lpstr>
      <vt:lpstr>Arial Black</vt:lpstr>
      <vt:lpstr>Monotype Sorts</vt:lpstr>
      <vt:lpstr>Tahoma</vt:lpstr>
      <vt:lpstr>Times New Roman</vt:lpstr>
      <vt:lpstr>Wingdings</vt:lpstr>
      <vt:lpstr>CONTEMPORARY PORTRAIT</vt:lpstr>
      <vt:lpstr>Educational Change in UK: Timeline Activity</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J Tidd</dc:creator>
  <cp:lastModifiedBy>Hannah Roberts</cp:lastModifiedBy>
  <cp:revision>39</cp:revision>
  <cp:lastPrinted>2017-09-13T06:59:28Z</cp:lastPrinted>
  <dcterms:created xsi:type="dcterms:W3CDTF">2002-04-14T15:09:23Z</dcterms:created>
  <dcterms:modified xsi:type="dcterms:W3CDTF">2019-08-30T12:03:17Z</dcterms:modified>
</cp:coreProperties>
</file>