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2"/>
  </p:notesMasterIdLst>
  <p:handoutMasterIdLst>
    <p:handoutMasterId r:id="rId33"/>
  </p:handoutMasterIdLst>
  <p:sldIdLst>
    <p:sldId id="256" r:id="rId2"/>
    <p:sldId id="257" r:id="rId3"/>
    <p:sldId id="258" r:id="rId4"/>
    <p:sldId id="259" r:id="rId5"/>
    <p:sldId id="261" r:id="rId6"/>
    <p:sldId id="262" r:id="rId7"/>
    <p:sldId id="290" r:id="rId8"/>
    <p:sldId id="263" r:id="rId9"/>
    <p:sldId id="264" r:id="rId10"/>
    <p:sldId id="260" r:id="rId11"/>
    <p:sldId id="265" r:id="rId12"/>
    <p:sldId id="266" r:id="rId13"/>
    <p:sldId id="284" r:id="rId14"/>
    <p:sldId id="268" r:id="rId15"/>
    <p:sldId id="271" r:id="rId16"/>
    <p:sldId id="285" r:id="rId17"/>
    <p:sldId id="286" r:id="rId18"/>
    <p:sldId id="272" r:id="rId19"/>
    <p:sldId id="273" r:id="rId20"/>
    <p:sldId id="274" r:id="rId21"/>
    <p:sldId id="275" r:id="rId22"/>
    <p:sldId id="277" r:id="rId23"/>
    <p:sldId id="278" r:id="rId24"/>
    <p:sldId id="287" r:id="rId25"/>
    <p:sldId id="288" r:id="rId26"/>
    <p:sldId id="289" r:id="rId27"/>
    <p:sldId id="279" r:id="rId28"/>
    <p:sldId id="280" r:id="rId29"/>
    <p:sldId id="281" r:id="rId30"/>
    <p:sldId id="282" r:id="rId31"/>
  </p:sldIdLst>
  <p:sldSz cx="9144000" cy="6858000" type="screen4x3"/>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9" autoAdjust="0"/>
    <p:restoredTop sz="86452" autoAdjust="0"/>
  </p:normalViewPr>
  <p:slideViewPr>
    <p:cSldViewPr snapToGrid="0" snapToObjects="1">
      <p:cViewPr varScale="1">
        <p:scale>
          <a:sx n="80" d="100"/>
          <a:sy n="80" d="100"/>
        </p:scale>
        <p:origin x="696" y="78"/>
      </p:cViewPr>
      <p:guideLst>
        <p:guide orient="horz" pos="2160"/>
        <p:guide pos="2880"/>
      </p:guideLst>
    </p:cSldViewPr>
  </p:slideViewPr>
  <p:outlineViewPr>
    <p:cViewPr>
      <p:scale>
        <a:sx n="33" d="100"/>
        <a:sy n="33" d="100"/>
      </p:scale>
      <p:origin x="0" y="-3318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2798" y="1"/>
            <a:ext cx="4301543" cy="341064"/>
          </a:xfrm>
          <a:prstGeom prst="rect">
            <a:avLst/>
          </a:prstGeom>
        </p:spPr>
        <p:txBody>
          <a:bodyPr vert="horz" lIns="91440" tIns="45720" rIns="91440" bIns="45720" rtlCol="0"/>
          <a:lstStyle>
            <a:lvl1pPr algn="r">
              <a:defRPr sz="1200"/>
            </a:lvl1pPr>
          </a:lstStyle>
          <a:p>
            <a:fld id="{425EC050-4B4F-4D6C-8C1F-5D05D72A2C42}" type="datetimeFigureOut">
              <a:rPr lang="en-GB" smtClean="0"/>
              <a:t>17/01/2018</a:t>
            </a:fld>
            <a:endParaRPr lang="en-GB"/>
          </a:p>
        </p:txBody>
      </p:sp>
      <p:sp>
        <p:nvSpPr>
          <p:cNvPr id="4" name="Footer Placeholder 3"/>
          <p:cNvSpPr>
            <a:spLocks noGrp="1"/>
          </p:cNvSpPr>
          <p:nvPr>
            <p:ph type="ftr" sz="quarter" idx="2"/>
          </p:nvPr>
        </p:nvSpPr>
        <p:spPr>
          <a:xfrm>
            <a:off x="0" y="6456612"/>
            <a:ext cx="4301543" cy="34106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2798" y="6456612"/>
            <a:ext cx="4301543" cy="341063"/>
          </a:xfrm>
          <a:prstGeom prst="rect">
            <a:avLst/>
          </a:prstGeom>
        </p:spPr>
        <p:txBody>
          <a:bodyPr vert="horz" lIns="91440" tIns="45720" rIns="91440" bIns="45720" rtlCol="0" anchor="b"/>
          <a:lstStyle>
            <a:lvl1pPr algn="r">
              <a:defRPr sz="1200"/>
            </a:lvl1pPr>
          </a:lstStyle>
          <a:p>
            <a:fld id="{50276078-EA4A-4188-8FD2-13261CE0DC4D}" type="slidenum">
              <a:rPr lang="en-GB" smtClean="0"/>
              <a:t>‹#›</a:t>
            </a:fld>
            <a:endParaRPr lang="en-GB"/>
          </a:p>
        </p:txBody>
      </p:sp>
    </p:spTree>
    <p:extLst>
      <p:ext uri="{BB962C8B-B14F-4D97-AF65-F5344CB8AC3E}">
        <p14:creationId xmlns:p14="http://schemas.microsoft.com/office/powerpoint/2010/main" val="3475160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2798" y="1"/>
            <a:ext cx="4301543" cy="341064"/>
          </a:xfrm>
          <a:prstGeom prst="rect">
            <a:avLst/>
          </a:prstGeom>
        </p:spPr>
        <p:txBody>
          <a:bodyPr vert="horz" lIns="91440" tIns="45720" rIns="91440" bIns="45720" rtlCol="0"/>
          <a:lstStyle>
            <a:lvl1pPr algn="r">
              <a:defRPr sz="1200"/>
            </a:lvl1pPr>
          </a:lstStyle>
          <a:p>
            <a:fld id="{2BEBE2AB-0C59-49D4-9169-64D8A0E7DA1D}" type="datetimeFigureOut">
              <a:rPr lang="en-GB" smtClean="0"/>
              <a:t>17/01/2018</a:t>
            </a:fld>
            <a:endParaRPr lang="en-GB"/>
          </a:p>
        </p:txBody>
      </p:sp>
      <p:sp>
        <p:nvSpPr>
          <p:cNvPr id="4" name="Slide Image Placeholder 3"/>
          <p:cNvSpPr>
            <a:spLocks noGrp="1" noRot="1" noChangeAspect="1"/>
          </p:cNvSpPr>
          <p:nvPr>
            <p:ph type="sldImg" idx="2"/>
          </p:nvPr>
        </p:nvSpPr>
        <p:spPr>
          <a:xfrm>
            <a:off x="3433763" y="849313"/>
            <a:ext cx="3059112" cy="22939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664" y="3271381"/>
            <a:ext cx="7941310" cy="267658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456612"/>
            <a:ext cx="4301543" cy="34106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2798" y="6456612"/>
            <a:ext cx="4301543" cy="341063"/>
          </a:xfrm>
          <a:prstGeom prst="rect">
            <a:avLst/>
          </a:prstGeom>
        </p:spPr>
        <p:txBody>
          <a:bodyPr vert="horz" lIns="91440" tIns="45720" rIns="91440" bIns="45720" rtlCol="0" anchor="b"/>
          <a:lstStyle>
            <a:lvl1pPr algn="r">
              <a:defRPr sz="1200"/>
            </a:lvl1pPr>
          </a:lstStyle>
          <a:p>
            <a:fld id="{5F6B40EC-64B2-40D4-BA5C-CFE973B3FA3A}" type="slidenum">
              <a:rPr lang="en-GB" smtClean="0"/>
              <a:t>‹#›</a:t>
            </a:fld>
            <a:endParaRPr lang="en-GB"/>
          </a:p>
        </p:txBody>
      </p:sp>
    </p:spTree>
    <p:extLst>
      <p:ext uri="{BB962C8B-B14F-4D97-AF65-F5344CB8AC3E}">
        <p14:creationId xmlns:p14="http://schemas.microsoft.com/office/powerpoint/2010/main" val="225013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6B40EC-64B2-40D4-BA5C-CFE973B3FA3A}" type="slidenum">
              <a:rPr lang="en-GB" smtClean="0"/>
              <a:t>1</a:t>
            </a:fld>
            <a:endParaRPr lang="en-GB"/>
          </a:p>
        </p:txBody>
      </p:sp>
    </p:spTree>
    <p:extLst>
      <p:ext uri="{BB962C8B-B14F-4D97-AF65-F5344CB8AC3E}">
        <p14:creationId xmlns:p14="http://schemas.microsoft.com/office/powerpoint/2010/main" val="1921746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6B40EC-64B2-40D4-BA5C-CFE973B3FA3A}" type="slidenum">
              <a:rPr lang="en-GB" smtClean="0"/>
              <a:t>10</a:t>
            </a:fld>
            <a:endParaRPr lang="en-GB"/>
          </a:p>
        </p:txBody>
      </p:sp>
    </p:spTree>
    <p:extLst>
      <p:ext uri="{BB962C8B-B14F-4D97-AF65-F5344CB8AC3E}">
        <p14:creationId xmlns:p14="http://schemas.microsoft.com/office/powerpoint/2010/main" val="1218723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6B40EC-64B2-40D4-BA5C-CFE973B3FA3A}" type="slidenum">
              <a:rPr lang="en-GB" smtClean="0"/>
              <a:t>13</a:t>
            </a:fld>
            <a:endParaRPr lang="en-GB"/>
          </a:p>
        </p:txBody>
      </p:sp>
    </p:spTree>
    <p:extLst>
      <p:ext uri="{BB962C8B-B14F-4D97-AF65-F5344CB8AC3E}">
        <p14:creationId xmlns:p14="http://schemas.microsoft.com/office/powerpoint/2010/main" val="3954136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6B40EC-64B2-40D4-BA5C-CFE973B3FA3A}" type="slidenum">
              <a:rPr lang="en-GB" smtClean="0"/>
              <a:t>14</a:t>
            </a:fld>
            <a:endParaRPr lang="en-GB"/>
          </a:p>
        </p:txBody>
      </p:sp>
    </p:spTree>
    <p:extLst>
      <p:ext uri="{BB962C8B-B14F-4D97-AF65-F5344CB8AC3E}">
        <p14:creationId xmlns:p14="http://schemas.microsoft.com/office/powerpoint/2010/main" val="1580083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6B40EC-64B2-40D4-BA5C-CFE973B3FA3A}" type="slidenum">
              <a:rPr lang="en-GB" smtClean="0"/>
              <a:t>18</a:t>
            </a:fld>
            <a:endParaRPr lang="en-GB"/>
          </a:p>
        </p:txBody>
      </p:sp>
    </p:spTree>
    <p:extLst>
      <p:ext uri="{BB962C8B-B14F-4D97-AF65-F5344CB8AC3E}">
        <p14:creationId xmlns:p14="http://schemas.microsoft.com/office/powerpoint/2010/main" val="3415439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6B40EC-64B2-40D4-BA5C-CFE973B3FA3A}" type="slidenum">
              <a:rPr lang="en-GB" smtClean="0"/>
              <a:t>25</a:t>
            </a:fld>
            <a:endParaRPr lang="en-GB"/>
          </a:p>
        </p:txBody>
      </p:sp>
    </p:spTree>
    <p:extLst>
      <p:ext uri="{BB962C8B-B14F-4D97-AF65-F5344CB8AC3E}">
        <p14:creationId xmlns:p14="http://schemas.microsoft.com/office/powerpoint/2010/main" val="2854960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6B40EC-64B2-40D4-BA5C-CFE973B3FA3A}" type="slidenum">
              <a:rPr lang="en-GB" smtClean="0"/>
              <a:t>26</a:t>
            </a:fld>
            <a:endParaRPr lang="en-GB"/>
          </a:p>
        </p:txBody>
      </p:sp>
    </p:spTree>
    <p:extLst>
      <p:ext uri="{BB962C8B-B14F-4D97-AF65-F5344CB8AC3E}">
        <p14:creationId xmlns:p14="http://schemas.microsoft.com/office/powerpoint/2010/main" val="29122761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GB"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DECC5BF4-9D6E-CA46-BDD2-A78335441322}" type="datetimeFigureOut">
              <a:rPr lang="en-US" smtClean="0"/>
              <a:t>1/17/2018</a:t>
            </a:fld>
            <a:endParaRPr lang="en-US"/>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4397F392-536C-4346-85A6-2B80EF3A879F}" type="slidenum">
              <a:rPr lang="en-US" smtClean="0"/>
              <a:t>‹#›</a:t>
            </a:fld>
            <a:endParaRPr lang="en-US"/>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ECC5BF4-9D6E-CA46-BDD2-A78335441322}"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97F392-536C-4346-85A6-2B80EF3A879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ECC5BF4-9D6E-CA46-BDD2-A78335441322}"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97F392-536C-4346-85A6-2B80EF3A879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101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13"/>
          <p:cNvSpPr>
            <a:spLocks noGrp="1"/>
          </p:cNvSpPr>
          <p:nvPr>
            <p:ph type="dt" sz="half" idx="10"/>
          </p:nvPr>
        </p:nvSpPr>
        <p:spPr/>
        <p:txBody>
          <a:bodyPr/>
          <a:lstStyle>
            <a:lvl1pPr>
              <a:defRPr/>
            </a:lvl1pPr>
          </a:lstStyle>
          <a:p>
            <a:pPr>
              <a:defRPr/>
            </a:pPr>
            <a:endParaRPr lang="en-GB"/>
          </a:p>
        </p:txBody>
      </p:sp>
      <p:sp>
        <p:nvSpPr>
          <p:cNvPr id="6" name="Footer Placeholder 2"/>
          <p:cNvSpPr>
            <a:spLocks noGrp="1"/>
          </p:cNvSpPr>
          <p:nvPr>
            <p:ph type="ftr" sz="quarter" idx="11"/>
          </p:nvPr>
        </p:nvSpPr>
        <p:spPr/>
        <p:txBody>
          <a:bodyPr/>
          <a:lstStyle>
            <a:lvl1pPr>
              <a:defRPr/>
            </a:lvl1pPr>
          </a:lstStyle>
          <a:p>
            <a:pPr>
              <a:defRPr/>
            </a:pPr>
            <a:endParaRPr lang="en-GB"/>
          </a:p>
        </p:txBody>
      </p:sp>
      <p:sp>
        <p:nvSpPr>
          <p:cNvPr id="7" name="Slide Number Placeholder 22"/>
          <p:cNvSpPr>
            <a:spLocks noGrp="1"/>
          </p:cNvSpPr>
          <p:nvPr>
            <p:ph type="sldNum" sz="quarter" idx="12"/>
          </p:nvPr>
        </p:nvSpPr>
        <p:spPr/>
        <p:txBody>
          <a:bodyPr/>
          <a:lstStyle>
            <a:lvl1pPr>
              <a:defRPr/>
            </a:lvl1pPr>
          </a:lstStyle>
          <a:p>
            <a:fld id="{36D12841-796D-094D-A4B2-E33E49B8FE32}" type="slidenum">
              <a:rPr lang="en-GB"/>
              <a:pPr/>
              <a:t>‹#›</a:t>
            </a:fld>
            <a:endParaRPr lang="en-GB"/>
          </a:p>
        </p:txBody>
      </p:sp>
    </p:spTree>
    <p:extLst>
      <p:ext uri="{BB962C8B-B14F-4D97-AF65-F5344CB8AC3E}">
        <p14:creationId xmlns:p14="http://schemas.microsoft.com/office/powerpoint/2010/main" val="2672575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685800" y="1981200"/>
            <a:ext cx="3810000" cy="4114800"/>
          </a:xfrm>
        </p:spPr>
        <p:txBody>
          <a:bodyPr/>
          <a:lstStyle/>
          <a:p>
            <a:pPr lvl="0"/>
            <a:endParaRPr lang="en-GB"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9C1F5D2A-0226-A541-BF1A-77B4FAA79E6E}" type="slidenum">
              <a:rPr lang="en-GB"/>
              <a:pPr/>
              <a:t>‹#›</a:t>
            </a:fld>
            <a:endParaRPr lang="en-GB"/>
          </a:p>
        </p:txBody>
      </p:sp>
    </p:spTree>
    <p:extLst>
      <p:ext uri="{BB962C8B-B14F-4D97-AF65-F5344CB8AC3E}">
        <p14:creationId xmlns:p14="http://schemas.microsoft.com/office/powerpoint/2010/main" val="2450262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ECC5BF4-9D6E-CA46-BDD2-A78335441322}"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97F392-536C-4346-85A6-2B80EF3A879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GB"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DECC5BF4-9D6E-CA46-BDD2-A78335441322}"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97F392-536C-4346-85A6-2B80EF3A879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5" name="Date Placeholder 4"/>
          <p:cNvSpPr>
            <a:spLocks noGrp="1"/>
          </p:cNvSpPr>
          <p:nvPr>
            <p:ph type="dt" sz="half" idx="10"/>
          </p:nvPr>
        </p:nvSpPr>
        <p:spPr/>
        <p:txBody>
          <a:bodyPr/>
          <a:lstStyle/>
          <a:p>
            <a:fld id="{DECC5BF4-9D6E-CA46-BDD2-A78335441322}" type="datetimeFigureOut">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97F392-536C-4346-85A6-2B80EF3A879F}" type="slidenum">
              <a:rPr lang="en-US" smtClean="0"/>
              <a:t>‹#›</a:t>
            </a:fld>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7" name="Date Placeholder 6"/>
          <p:cNvSpPr>
            <a:spLocks noGrp="1"/>
          </p:cNvSpPr>
          <p:nvPr>
            <p:ph type="dt" sz="half" idx="10"/>
          </p:nvPr>
        </p:nvSpPr>
        <p:spPr/>
        <p:txBody>
          <a:bodyPr/>
          <a:lstStyle/>
          <a:p>
            <a:fld id="{DECC5BF4-9D6E-CA46-BDD2-A78335441322}" type="datetimeFigureOut">
              <a:rPr lang="en-US" smtClean="0"/>
              <a:t>1/17/2018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97F392-536C-4346-85A6-2B80EF3A879F}" type="slidenum">
              <a:rPr lang="en-US" smtClean="0"/>
              <a:t>‹#›</a:t>
            </a:fld>
            <a:endParaRPr 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DECC5BF4-9D6E-CA46-BDD2-A78335441322}" type="datetimeFigureOut">
              <a:rPr lang="en-US" smtClean="0"/>
              <a:t>1/17/2018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97F392-536C-4346-85A6-2B80EF3A879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CC5BF4-9D6E-CA46-BDD2-A78335441322}" type="datetimeFigureOut">
              <a:rPr lang="en-US" smtClean="0"/>
              <a:t>1/17/2018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97F392-536C-4346-85A6-2B80EF3A879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GB"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ECC5BF4-9D6E-CA46-BDD2-A78335441322}" type="datetimeFigureOut">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97F392-536C-4346-85A6-2B80EF3A879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GB"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ECC5BF4-9D6E-CA46-BDD2-A78335441322}" type="datetimeFigureOut">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97F392-536C-4346-85A6-2B80EF3A879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5">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GB"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DECC5BF4-9D6E-CA46-BDD2-A78335441322}" type="datetimeFigureOut">
              <a:rPr lang="en-US" smtClean="0"/>
              <a:t>1/17/2018</a:t>
            </a:fld>
            <a:endParaRPr lang="en-US"/>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4397F392-536C-4346-85A6-2B80EF3A879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360000">
            <a:off x="3327487" y="3015792"/>
            <a:ext cx="4847038" cy="1599722"/>
          </a:xfrm>
        </p:spPr>
        <p:txBody>
          <a:bodyPr/>
          <a:lstStyle/>
          <a:p>
            <a:r>
              <a:rPr lang="en-US" dirty="0" smtClean="0"/>
              <a:t>Functionalism and Education</a:t>
            </a:r>
            <a:endParaRPr lang="en-US" dirty="0"/>
          </a:p>
        </p:txBody>
      </p:sp>
      <p:sp>
        <p:nvSpPr>
          <p:cNvPr id="3" name="Subtitle 2"/>
          <p:cNvSpPr>
            <a:spLocks noGrp="1"/>
          </p:cNvSpPr>
          <p:nvPr>
            <p:ph type="subTitle" idx="1"/>
          </p:nvPr>
        </p:nvSpPr>
        <p:spPr>
          <a:xfrm rot="360000">
            <a:off x="7348847" y="4984322"/>
            <a:ext cx="716877" cy="274483"/>
          </a:xfrm>
        </p:spPr>
        <p:txBody>
          <a:bodyPr>
            <a:normAutofit/>
          </a:bodyPr>
          <a:lstStyle/>
          <a:p>
            <a:pPr algn="r"/>
            <a:r>
              <a:rPr lang="en-US" sz="800" dirty="0" smtClean="0"/>
              <a:t>DAK mod</a:t>
            </a:r>
            <a:endParaRPr lang="en-US" sz="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470536">
            <a:off x="598415" y="4164617"/>
            <a:ext cx="1154332" cy="1399683"/>
          </a:xfrm>
          <a:prstGeom prst="rect">
            <a:avLst/>
          </a:prstGeom>
        </p:spPr>
      </p:pic>
    </p:spTree>
    <p:extLst>
      <p:ext uri="{BB962C8B-B14F-4D97-AF65-F5344CB8AC3E}">
        <p14:creationId xmlns:p14="http://schemas.microsoft.com/office/powerpoint/2010/main" val="8180856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title"/>
          </p:nvPr>
        </p:nvSpPr>
        <p:spPr>
          <a:xfrm>
            <a:off x="685800" y="152400"/>
            <a:ext cx="6870700" cy="684213"/>
          </a:xfrm>
        </p:spPr>
        <p:txBody>
          <a:bodyPr>
            <a:normAutofit fontScale="90000"/>
          </a:bodyPr>
          <a:lstStyle/>
          <a:p>
            <a:pPr eaLnBrk="1" fontAlgn="auto" hangingPunct="1">
              <a:spcAft>
                <a:spcPts val="0"/>
              </a:spcAft>
              <a:defRPr/>
            </a:pPr>
            <a:r>
              <a:rPr lang="en-GB" sz="4000" dirty="0" smtClean="0">
                <a:latin typeface="Calibri" panose="020F0502020204030204" pitchFamily="34" charset="0"/>
                <a:cs typeface="Comic Sans MS"/>
              </a:rPr>
              <a:t>Durkheim</a:t>
            </a:r>
          </a:p>
        </p:txBody>
      </p:sp>
      <p:sp>
        <p:nvSpPr>
          <p:cNvPr id="18435" name="Rectangle 7"/>
          <p:cNvSpPr>
            <a:spLocks noGrp="1" noChangeArrowheads="1"/>
          </p:cNvSpPr>
          <p:nvPr>
            <p:ph type="body" sz="half" idx="1"/>
          </p:nvPr>
        </p:nvSpPr>
        <p:spPr>
          <a:xfrm>
            <a:off x="685800" y="1341437"/>
            <a:ext cx="3741738" cy="4958676"/>
          </a:xfrm>
        </p:spPr>
        <p:txBody>
          <a:bodyPr>
            <a:normAutofit/>
          </a:bodyPr>
          <a:lstStyle/>
          <a:p>
            <a:pPr eaLnBrk="1" hangingPunct="1">
              <a:lnSpc>
                <a:spcPct val="80000"/>
              </a:lnSpc>
              <a:buFont typeface="Wingdings" charset="2"/>
              <a:buChar char="§"/>
            </a:pPr>
            <a:r>
              <a:rPr lang="en-GB" sz="2400" dirty="0">
                <a:latin typeface="Calibri" panose="020F0502020204030204" pitchFamily="34" charset="0"/>
                <a:cs typeface="Comic Sans MS"/>
              </a:rPr>
              <a:t>Durkheim was one of the founding fathers of </a:t>
            </a:r>
            <a:r>
              <a:rPr lang="en-GB" sz="2400" dirty="0" smtClean="0">
                <a:latin typeface="Calibri" panose="020F0502020204030204" pitchFamily="34" charset="0"/>
                <a:cs typeface="Comic Sans MS"/>
              </a:rPr>
              <a:t>Functionalism and Sociology.</a:t>
            </a:r>
            <a:endParaRPr lang="en-GB" sz="2400" dirty="0">
              <a:latin typeface="Calibri" panose="020F0502020204030204" pitchFamily="34" charset="0"/>
              <a:cs typeface="Comic Sans MS"/>
            </a:endParaRPr>
          </a:p>
          <a:p>
            <a:pPr eaLnBrk="1" hangingPunct="1">
              <a:lnSpc>
                <a:spcPct val="80000"/>
              </a:lnSpc>
              <a:buFont typeface="Wingdings" charset="2"/>
              <a:buChar char="§"/>
            </a:pPr>
            <a:r>
              <a:rPr lang="en-GB" sz="2400" dirty="0">
                <a:latin typeface="Calibri" panose="020F0502020204030204" pitchFamily="34" charset="0"/>
                <a:cs typeface="Comic Sans MS"/>
              </a:rPr>
              <a:t>He </a:t>
            </a:r>
            <a:r>
              <a:rPr lang="en-GB" sz="2400" dirty="0" smtClean="0">
                <a:latin typeface="Calibri" panose="020F0502020204030204" pitchFamily="34" charset="0"/>
                <a:cs typeface="Comic Sans MS"/>
              </a:rPr>
              <a:t>was </a:t>
            </a:r>
            <a:r>
              <a:rPr lang="en-GB" sz="2400" dirty="0">
                <a:latin typeface="Calibri" panose="020F0502020204030204" pitchFamily="34" charset="0"/>
                <a:cs typeface="Comic Sans MS"/>
              </a:rPr>
              <a:t>a </a:t>
            </a:r>
            <a:r>
              <a:rPr lang="en-GB" sz="2400" dirty="0" smtClean="0">
                <a:latin typeface="Calibri" panose="020F0502020204030204" pitchFamily="34" charset="0"/>
                <a:cs typeface="Comic Sans MS"/>
              </a:rPr>
              <a:t>French functionalist sociologist writing at the end of the 19</a:t>
            </a:r>
            <a:r>
              <a:rPr lang="en-GB" sz="2400" baseline="30000" dirty="0" smtClean="0">
                <a:latin typeface="Calibri" panose="020F0502020204030204" pitchFamily="34" charset="0"/>
                <a:cs typeface="Comic Sans MS"/>
              </a:rPr>
              <a:t>th</a:t>
            </a:r>
            <a:r>
              <a:rPr lang="en-GB" sz="2400" dirty="0" smtClean="0">
                <a:latin typeface="Calibri" panose="020F0502020204030204" pitchFamily="34" charset="0"/>
                <a:cs typeface="Comic Sans MS"/>
              </a:rPr>
              <a:t> Century . </a:t>
            </a:r>
            <a:endParaRPr lang="en-GB" sz="2400" dirty="0">
              <a:latin typeface="Calibri" panose="020F0502020204030204" pitchFamily="34" charset="0"/>
              <a:cs typeface="Comic Sans MS"/>
            </a:endParaRPr>
          </a:p>
          <a:p>
            <a:pPr eaLnBrk="1" hangingPunct="1">
              <a:lnSpc>
                <a:spcPct val="80000"/>
              </a:lnSpc>
              <a:buFont typeface="Wingdings" charset="2"/>
              <a:buChar char="§"/>
            </a:pPr>
            <a:r>
              <a:rPr lang="en-GB" sz="2400" dirty="0">
                <a:latin typeface="Calibri" panose="020F0502020204030204" pitchFamily="34" charset="0"/>
                <a:cs typeface="Comic Sans MS"/>
              </a:rPr>
              <a:t>He took the conservative view that all institutions within society exist because they have useful </a:t>
            </a:r>
            <a:r>
              <a:rPr lang="en-GB" sz="2400" b="1" dirty="0">
                <a:latin typeface="Calibri" panose="020F0502020204030204" pitchFamily="34" charset="0"/>
                <a:cs typeface="Comic Sans MS"/>
              </a:rPr>
              <a:t>functions</a:t>
            </a:r>
            <a:r>
              <a:rPr lang="en-GB" sz="2400" dirty="0">
                <a:latin typeface="Calibri" panose="020F0502020204030204" pitchFamily="34" charset="0"/>
                <a:cs typeface="Comic Sans MS"/>
              </a:rPr>
              <a:t>, contributing to the general good. </a:t>
            </a:r>
          </a:p>
        </p:txBody>
      </p:sp>
      <p:pic>
        <p:nvPicPr>
          <p:cNvPr id="18437" name="Picture 10" descr="Picture%20of%20Emile%20Durkhe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1196975"/>
            <a:ext cx="3452813" cy="459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95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042988" y="476250"/>
            <a:ext cx="6870700" cy="1044575"/>
          </a:xfrm>
        </p:spPr>
        <p:txBody>
          <a:bodyPr>
            <a:normAutofit/>
          </a:bodyPr>
          <a:lstStyle/>
          <a:p>
            <a:pPr eaLnBrk="1" fontAlgn="auto" hangingPunct="1">
              <a:spcAft>
                <a:spcPts val="0"/>
              </a:spcAft>
              <a:defRPr/>
            </a:pPr>
            <a:r>
              <a:rPr lang="en-GB" sz="4000" dirty="0" smtClean="0">
                <a:latin typeface="Calibri" panose="020F0502020204030204" pitchFamily="34" charset="0"/>
                <a:cs typeface="Comic Sans MS"/>
              </a:rPr>
              <a:t>Durkheim – Moral Education</a:t>
            </a:r>
          </a:p>
        </p:txBody>
      </p:sp>
      <p:sp>
        <p:nvSpPr>
          <p:cNvPr id="19459" name="Rectangle 6"/>
          <p:cNvSpPr>
            <a:spLocks noGrp="1" noChangeArrowheads="1"/>
          </p:cNvSpPr>
          <p:nvPr>
            <p:ph idx="1"/>
          </p:nvPr>
        </p:nvSpPr>
        <p:spPr/>
        <p:txBody>
          <a:bodyPr/>
          <a:lstStyle/>
          <a:p>
            <a:pPr eaLnBrk="1" hangingPunct="1">
              <a:buFont typeface="Wingdings" charset="2"/>
              <a:buChar char="§"/>
            </a:pPr>
            <a:r>
              <a:rPr lang="en-GB" dirty="0">
                <a:latin typeface="Calibri" panose="020F0502020204030204" pitchFamily="34" charset="0"/>
                <a:cs typeface="Comic Sans MS"/>
              </a:rPr>
              <a:t>According to Durkheim, as everyone has to coexist with other people one of the main functions of education should be to </a:t>
            </a:r>
            <a:r>
              <a:rPr lang="en-GB" b="1" dirty="0">
                <a:latin typeface="Calibri" panose="020F0502020204030204" pitchFamily="34" charset="0"/>
                <a:cs typeface="Comic Sans MS"/>
              </a:rPr>
              <a:t>socialise</a:t>
            </a:r>
            <a:r>
              <a:rPr lang="en-GB" dirty="0">
                <a:latin typeface="Calibri" panose="020F0502020204030204" pitchFamily="34" charset="0"/>
                <a:cs typeface="Comic Sans MS"/>
              </a:rPr>
              <a:t> children to the </a:t>
            </a:r>
            <a:r>
              <a:rPr lang="en-GB" b="1" dirty="0">
                <a:latin typeface="Calibri" panose="020F0502020204030204" pitchFamily="34" charset="0"/>
                <a:cs typeface="Comic Sans MS"/>
              </a:rPr>
              <a:t>norms and values </a:t>
            </a:r>
            <a:r>
              <a:rPr lang="en-GB" dirty="0">
                <a:latin typeface="Calibri" panose="020F0502020204030204" pitchFamily="34" charset="0"/>
                <a:cs typeface="Comic Sans MS"/>
              </a:rPr>
              <a:t>agreed by society – the </a:t>
            </a:r>
            <a:r>
              <a:rPr lang="en-GB" b="1" dirty="0">
                <a:latin typeface="Calibri" panose="020F0502020204030204" pitchFamily="34" charset="0"/>
                <a:cs typeface="Comic Sans MS"/>
              </a:rPr>
              <a:t>value consensus</a:t>
            </a:r>
            <a:r>
              <a:rPr lang="en-GB" dirty="0">
                <a:latin typeface="Calibri" panose="020F0502020204030204" pitchFamily="34" charset="0"/>
                <a:cs typeface="Comic Sans MS"/>
              </a:rPr>
              <a:t>. </a:t>
            </a:r>
          </a:p>
          <a:p>
            <a:pPr marL="0" indent="0" eaLnBrk="1" hangingPunct="1">
              <a:buNone/>
            </a:pPr>
            <a:r>
              <a:rPr lang="en-GB" altLang="ja-JP" i="1" dirty="0" smtClean="0">
                <a:latin typeface="Calibri" panose="020F0502020204030204" pitchFamily="34" charset="0"/>
                <a:cs typeface="Comic Sans MS"/>
              </a:rPr>
              <a:t>	</a:t>
            </a:r>
            <a:r>
              <a:rPr lang="ja-JP" altLang="en-GB" i="1" dirty="0" smtClean="0">
                <a:latin typeface="Calibri" panose="020F0502020204030204" pitchFamily="34" charset="0"/>
                <a:cs typeface="Comic Sans MS"/>
              </a:rPr>
              <a:t>“</a:t>
            </a:r>
            <a:r>
              <a:rPr lang="en-GB" i="1" dirty="0">
                <a:latin typeface="Calibri" panose="020F0502020204030204" pitchFamily="34" charset="0"/>
                <a:cs typeface="Comic Sans MS"/>
              </a:rPr>
              <a:t>To act morally is to act in terms of the </a:t>
            </a:r>
            <a:r>
              <a:rPr lang="en-GB" i="1" dirty="0" smtClean="0">
                <a:latin typeface="Calibri" panose="020F0502020204030204" pitchFamily="34" charset="0"/>
                <a:cs typeface="Comic Sans MS"/>
              </a:rPr>
              <a:t>			collective interest</a:t>
            </a:r>
            <a:r>
              <a:rPr lang="en-GB" i="1" dirty="0">
                <a:latin typeface="Calibri" panose="020F0502020204030204" pitchFamily="34" charset="0"/>
                <a:cs typeface="Comic Sans MS"/>
              </a:rPr>
              <a:t>.</a:t>
            </a:r>
            <a:r>
              <a:rPr lang="ja-JP" altLang="en-GB" i="1" dirty="0">
                <a:latin typeface="Calibri" panose="020F0502020204030204" pitchFamily="34" charset="0"/>
                <a:cs typeface="Comic Sans MS"/>
              </a:rPr>
              <a:t>”</a:t>
            </a:r>
            <a:endParaRPr lang="en-GB" i="1" dirty="0">
              <a:latin typeface="Calibri" panose="020F0502020204030204" pitchFamily="34" charset="0"/>
              <a:cs typeface="Comic Sans MS"/>
            </a:endParaRPr>
          </a:p>
        </p:txBody>
      </p:sp>
      <p:sp>
        <p:nvSpPr>
          <p:cNvPr id="19460" name="Rectangle 3"/>
          <p:cNvSpPr>
            <a:spLocks noChangeArrowheads="1"/>
          </p:cNvSpPr>
          <p:nvPr/>
        </p:nvSpPr>
        <p:spPr bwMode="auto">
          <a:xfrm>
            <a:off x="0" y="31781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Tree>
    <p:extLst>
      <p:ext uri="{BB962C8B-B14F-4D97-AF65-F5344CB8AC3E}">
        <p14:creationId xmlns:p14="http://schemas.microsoft.com/office/powerpoint/2010/main" val="31044403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042988" y="476250"/>
            <a:ext cx="6870700" cy="1044575"/>
          </a:xfrm>
        </p:spPr>
        <p:txBody>
          <a:bodyPr>
            <a:normAutofit/>
          </a:bodyPr>
          <a:lstStyle/>
          <a:p>
            <a:pPr eaLnBrk="1" fontAlgn="auto" hangingPunct="1">
              <a:spcAft>
                <a:spcPts val="0"/>
              </a:spcAft>
              <a:defRPr/>
            </a:pPr>
            <a:r>
              <a:rPr lang="en-GB" sz="4000" dirty="0" smtClean="0">
                <a:latin typeface="Calibri" panose="020F0502020204030204" pitchFamily="34" charset="0"/>
                <a:cs typeface="Comic Sans MS"/>
              </a:rPr>
              <a:t>Durkheim – Moral Education</a:t>
            </a:r>
          </a:p>
        </p:txBody>
      </p:sp>
      <p:sp>
        <p:nvSpPr>
          <p:cNvPr id="20483" name="Rectangle 4"/>
          <p:cNvSpPr>
            <a:spLocks noGrp="1" noChangeArrowheads="1"/>
          </p:cNvSpPr>
          <p:nvPr>
            <p:ph idx="1"/>
          </p:nvPr>
        </p:nvSpPr>
        <p:spPr/>
        <p:txBody>
          <a:bodyPr/>
          <a:lstStyle/>
          <a:p>
            <a:pPr eaLnBrk="1" hangingPunct="1">
              <a:buFont typeface="Wingdings" charset="2"/>
              <a:buChar char="§"/>
            </a:pPr>
            <a:r>
              <a:rPr lang="en-GB" dirty="0" smtClean="0">
                <a:latin typeface="Calibri" panose="020F0502020204030204" pitchFamily="34" charset="0"/>
                <a:cs typeface="Comic Sans MS"/>
              </a:rPr>
              <a:t>Durkheim's </a:t>
            </a:r>
            <a:r>
              <a:rPr lang="en-GB" dirty="0">
                <a:latin typeface="Calibri" panose="020F0502020204030204" pitchFamily="34" charset="0"/>
                <a:cs typeface="Comic Sans MS"/>
              </a:rPr>
              <a:t>priority was an orderly and cohesive society. </a:t>
            </a:r>
            <a:endParaRPr lang="en-GB" dirty="0" smtClean="0">
              <a:latin typeface="Calibri" panose="020F0502020204030204" pitchFamily="34" charset="0"/>
              <a:cs typeface="Comic Sans MS"/>
            </a:endParaRPr>
          </a:p>
          <a:p>
            <a:pPr marL="0" indent="0" eaLnBrk="1" hangingPunct="1">
              <a:buNone/>
            </a:pPr>
            <a:endParaRPr lang="en-GB" dirty="0">
              <a:latin typeface="Calibri" panose="020F0502020204030204" pitchFamily="34" charset="0"/>
              <a:cs typeface="Comic Sans MS"/>
            </a:endParaRPr>
          </a:p>
          <a:p>
            <a:pPr eaLnBrk="1" hangingPunct="1">
              <a:buFont typeface="Wingdings" charset="2"/>
              <a:buChar char="§"/>
            </a:pPr>
            <a:r>
              <a:rPr lang="en-GB" dirty="0">
                <a:latin typeface="Calibri" panose="020F0502020204030204" pitchFamily="34" charset="0"/>
                <a:cs typeface="Comic Sans MS"/>
              </a:rPr>
              <a:t>Durkheim stressed that the chief role of education should be to encourage in children a sense of </a:t>
            </a:r>
            <a:r>
              <a:rPr lang="en-GB" b="1" dirty="0">
                <a:solidFill>
                  <a:srgbClr val="EC714F"/>
                </a:solidFill>
                <a:latin typeface="Calibri" panose="020F0502020204030204" pitchFamily="34" charset="0"/>
                <a:cs typeface="Comic Sans MS"/>
              </a:rPr>
              <a:t>social solidarity</a:t>
            </a:r>
            <a:r>
              <a:rPr lang="en-GB" dirty="0">
                <a:solidFill>
                  <a:srgbClr val="EC714F"/>
                </a:solidFill>
                <a:latin typeface="Calibri" panose="020F0502020204030204" pitchFamily="34" charset="0"/>
                <a:cs typeface="Comic Sans MS"/>
              </a:rPr>
              <a:t> </a:t>
            </a:r>
            <a:r>
              <a:rPr lang="en-GB" dirty="0">
                <a:latin typeface="Calibri" panose="020F0502020204030204" pitchFamily="34" charset="0"/>
                <a:cs typeface="Comic Sans MS"/>
              </a:rPr>
              <a:t>– a feeling of identification with the group and responsibility towards others </a:t>
            </a:r>
          </a:p>
        </p:txBody>
      </p:sp>
      <p:sp>
        <p:nvSpPr>
          <p:cNvPr id="20484" name="Rectangle 3"/>
          <p:cNvSpPr>
            <a:spLocks noChangeArrowheads="1"/>
          </p:cNvSpPr>
          <p:nvPr/>
        </p:nvSpPr>
        <p:spPr bwMode="auto">
          <a:xfrm>
            <a:off x="0" y="31781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Tree>
    <p:extLst>
      <p:ext uri="{BB962C8B-B14F-4D97-AF65-F5344CB8AC3E}">
        <p14:creationId xmlns:p14="http://schemas.microsoft.com/office/powerpoint/2010/main" val="31327377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libri" panose="020F0502020204030204" pitchFamily="34" charset="0"/>
              </a:rPr>
              <a:t>Activity </a:t>
            </a:r>
            <a:r>
              <a:rPr lang="en-GB" dirty="0" smtClean="0">
                <a:latin typeface="Calibri" panose="020F0502020204030204" pitchFamily="34" charset="0"/>
              </a:rPr>
              <a:t>p.11</a:t>
            </a:r>
            <a:endParaRPr lang="en-GB" dirty="0">
              <a:latin typeface="Calibri" panose="020F0502020204030204" pitchFamily="34" charset="0"/>
            </a:endParaRPr>
          </a:p>
        </p:txBody>
      </p:sp>
      <p:sp>
        <p:nvSpPr>
          <p:cNvPr id="3" name="Content Placeholder 2"/>
          <p:cNvSpPr>
            <a:spLocks noGrp="1"/>
          </p:cNvSpPr>
          <p:nvPr>
            <p:ph idx="1"/>
          </p:nvPr>
        </p:nvSpPr>
        <p:spPr/>
        <p:txBody>
          <a:bodyPr>
            <a:normAutofit/>
          </a:bodyPr>
          <a:lstStyle/>
          <a:p>
            <a:r>
              <a:rPr lang="en-GB" sz="3200" dirty="0" smtClean="0">
                <a:latin typeface="Calibri" panose="020F0502020204030204" pitchFamily="34" charset="0"/>
              </a:rPr>
              <a:t>How do schools act as a society in miniature? </a:t>
            </a:r>
            <a:endParaRPr lang="en-GB" sz="3200" dirty="0">
              <a:latin typeface="Calibri" panose="020F0502020204030204" pitchFamily="34" charset="0"/>
            </a:endParaRPr>
          </a:p>
        </p:txBody>
      </p:sp>
    </p:spTree>
    <p:extLst>
      <p:ext uri="{BB962C8B-B14F-4D97-AF65-F5344CB8AC3E}">
        <p14:creationId xmlns:p14="http://schemas.microsoft.com/office/powerpoint/2010/main" val="18659850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idx="1"/>
          </p:nvPr>
        </p:nvSpPr>
        <p:spPr>
          <a:xfrm>
            <a:off x="685800" y="549275"/>
            <a:ext cx="7702550" cy="5776880"/>
          </a:xfrm>
        </p:spPr>
        <p:txBody>
          <a:bodyPr>
            <a:normAutofit/>
          </a:bodyPr>
          <a:lstStyle/>
          <a:p>
            <a:pPr marL="0" indent="0" eaLnBrk="1" hangingPunct="1">
              <a:lnSpc>
                <a:spcPct val="90000"/>
              </a:lnSpc>
              <a:buNone/>
            </a:pPr>
            <a:r>
              <a:rPr lang="en-GB" sz="2800" dirty="0">
                <a:latin typeface="Calibri" panose="020F0502020204030204" pitchFamily="34" charset="0"/>
                <a:cs typeface="Comic Sans MS"/>
              </a:rPr>
              <a:t>According to Durkheim:</a:t>
            </a:r>
          </a:p>
          <a:p>
            <a:pPr eaLnBrk="1" hangingPunct="1">
              <a:lnSpc>
                <a:spcPct val="90000"/>
              </a:lnSpc>
              <a:buFont typeface="Wingdings" charset="2"/>
              <a:buChar char="§"/>
            </a:pPr>
            <a:r>
              <a:rPr lang="en-GB" sz="2800" dirty="0">
                <a:latin typeface="Calibri" panose="020F0502020204030204" pitchFamily="34" charset="0"/>
                <a:cs typeface="Comic Sans MS"/>
              </a:rPr>
              <a:t>Increasing rates of crime were signs of </a:t>
            </a:r>
            <a:r>
              <a:rPr lang="en-GB" sz="2800" b="1" dirty="0">
                <a:solidFill>
                  <a:srgbClr val="EC714F"/>
                </a:solidFill>
                <a:latin typeface="Calibri" panose="020F0502020204030204" pitchFamily="34" charset="0"/>
                <a:cs typeface="Comic Sans MS"/>
              </a:rPr>
              <a:t>egoism</a:t>
            </a:r>
            <a:r>
              <a:rPr lang="en-GB" sz="2800" dirty="0">
                <a:latin typeface="Calibri" panose="020F0502020204030204" pitchFamily="34" charset="0"/>
                <a:cs typeface="Comic Sans MS"/>
              </a:rPr>
              <a:t> – people pursuing their own goals rather than the good of the community.</a:t>
            </a:r>
          </a:p>
          <a:p>
            <a:pPr eaLnBrk="1" hangingPunct="1">
              <a:lnSpc>
                <a:spcPct val="90000"/>
              </a:lnSpc>
              <a:buFont typeface="Wingdings" charset="2"/>
              <a:buChar char="§"/>
            </a:pPr>
            <a:r>
              <a:rPr lang="en-GB" sz="2800" dirty="0">
                <a:latin typeface="Calibri" panose="020F0502020204030204" pitchFamily="34" charset="0"/>
                <a:cs typeface="Comic Sans MS"/>
              </a:rPr>
              <a:t>Higher levels of suicide were symptomatic of </a:t>
            </a:r>
            <a:r>
              <a:rPr lang="en-GB" sz="2800" b="1" dirty="0">
                <a:solidFill>
                  <a:srgbClr val="EC714F"/>
                </a:solidFill>
                <a:latin typeface="Calibri" panose="020F0502020204030204" pitchFamily="34" charset="0"/>
                <a:cs typeface="Comic Sans MS"/>
              </a:rPr>
              <a:t>anomie</a:t>
            </a:r>
            <a:r>
              <a:rPr lang="en-GB" sz="2800" dirty="0">
                <a:latin typeface="Calibri" panose="020F0502020204030204" pitchFamily="34" charset="0"/>
                <a:cs typeface="Comic Sans MS"/>
              </a:rPr>
              <a:t> – a lack of shared values and a feeling of moral confusion. </a:t>
            </a:r>
          </a:p>
          <a:p>
            <a:pPr eaLnBrk="1" hangingPunct="1">
              <a:lnSpc>
                <a:spcPct val="90000"/>
              </a:lnSpc>
              <a:buFont typeface="Wingdings" charset="2"/>
              <a:buChar char="§"/>
            </a:pPr>
            <a:r>
              <a:rPr lang="en-GB" sz="2800" dirty="0">
                <a:latin typeface="Calibri" panose="020F0502020204030204" pitchFamily="34" charset="0"/>
                <a:cs typeface="Comic Sans MS"/>
              </a:rPr>
              <a:t>Education had an essential binding role to play in societies where religion had become less influential.</a:t>
            </a:r>
          </a:p>
          <a:p>
            <a:pPr>
              <a:lnSpc>
                <a:spcPct val="90000"/>
              </a:lnSpc>
              <a:buFont typeface="Wingdings" charset="2"/>
              <a:buChar char="§"/>
            </a:pPr>
            <a:r>
              <a:rPr lang="en-GB" sz="2800" dirty="0">
                <a:latin typeface="Calibri" panose="020F0502020204030204" pitchFamily="34" charset="0"/>
                <a:cs typeface="Comic Sans MS"/>
              </a:rPr>
              <a:t>In pairs think of ways in which schools and colleges might foster group solidarity more </a:t>
            </a:r>
            <a:r>
              <a:rPr lang="en-GB" sz="2800" dirty="0" smtClean="0">
                <a:latin typeface="Calibri" panose="020F0502020204030204" pitchFamily="34" charset="0"/>
                <a:cs typeface="Comic Sans MS"/>
              </a:rPr>
              <a:t>effectively (page 9)</a:t>
            </a:r>
            <a:endParaRPr lang="en-GB" sz="2800" dirty="0">
              <a:latin typeface="Calibri" panose="020F0502020204030204" pitchFamily="34" charset="0"/>
              <a:cs typeface="Comic Sans MS"/>
            </a:endParaRPr>
          </a:p>
        </p:txBody>
      </p:sp>
    </p:spTree>
    <p:extLst>
      <p:ext uri="{BB962C8B-B14F-4D97-AF65-F5344CB8AC3E}">
        <p14:creationId xmlns:p14="http://schemas.microsoft.com/office/powerpoint/2010/main" val="22990950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4213" y="692150"/>
            <a:ext cx="6872287" cy="1203325"/>
          </a:xfrm>
        </p:spPr>
        <p:txBody>
          <a:bodyPr>
            <a:normAutofit fontScale="90000"/>
          </a:bodyPr>
          <a:lstStyle/>
          <a:p>
            <a:pPr eaLnBrk="1" fontAlgn="auto" hangingPunct="1">
              <a:spcAft>
                <a:spcPts val="0"/>
              </a:spcAft>
              <a:defRPr/>
            </a:pPr>
            <a:r>
              <a:rPr lang="en-GB" sz="4000" u="sng" dirty="0" smtClean="0">
                <a:latin typeface="Calibri" panose="020F0502020204030204" pitchFamily="34" charset="0"/>
                <a:cs typeface="Comic Sans MS"/>
              </a:rPr>
              <a:t>Applying Durkheim’s views to comprehensive schools</a:t>
            </a:r>
          </a:p>
        </p:txBody>
      </p:sp>
      <p:sp>
        <p:nvSpPr>
          <p:cNvPr id="31747" name="Rectangle 3"/>
          <p:cNvSpPr>
            <a:spLocks noGrp="1" noChangeArrowheads="1"/>
          </p:cNvSpPr>
          <p:nvPr>
            <p:ph idx="1"/>
          </p:nvPr>
        </p:nvSpPr>
        <p:spPr>
          <a:xfrm>
            <a:off x="585575" y="2614431"/>
            <a:ext cx="7696200" cy="3657600"/>
          </a:xfrm>
        </p:spPr>
        <p:txBody>
          <a:bodyPr/>
          <a:lstStyle/>
          <a:p>
            <a:pPr eaLnBrk="1" hangingPunct="1">
              <a:buFont typeface="Wingdings" charset="2"/>
              <a:buChar char="§"/>
            </a:pPr>
            <a:r>
              <a:rPr lang="en-GB" dirty="0">
                <a:latin typeface="Calibri" panose="020F0502020204030204" pitchFamily="34" charset="0"/>
                <a:cs typeface="Comic Sans MS"/>
              </a:rPr>
              <a:t>In pairs think of ways to foster group solidarity in schools</a:t>
            </a:r>
            <a:r>
              <a:rPr lang="en-GB" dirty="0" smtClean="0">
                <a:latin typeface="Calibri" panose="020F0502020204030204" pitchFamily="34" charset="0"/>
                <a:cs typeface="Comic Sans MS"/>
              </a:rPr>
              <a:t>.- write your ideas on </a:t>
            </a:r>
            <a:r>
              <a:rPr lang="en-GB" dirty="0" smtClean="0">
                <a:latin typeface="Calibri" panose="020F0502020204030204" pitchFamily="34" charset="0"/>
                <a:cs typeface="Comic Sans MS"/>
              </a:rPr>
              <a:t>p.11</a:t>
            </a:r>
            <a:endParaRPr lang="en-GB" dirty="0" smtClean="0">
              <a:latin typeface="Calibri" panose="020F0502020204030204" pitchFamily="34" charset="0"/>
              <a:cs typeface="Comic Sans MS"/>
            </a:endParaRPr>
          </a:p>
        </p:txBody>
      </p:sp>
    </p:spTree>
    <p:extLst>
      <p:ext uri="{BB962C8B-B14F-4D97-AF65-F5344CB8AC3E}">
        <p14:creationId xmlns:p14="http://schemas.microsoft.com/office/powerpoint/2010/main" val="17037239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libri" panose="020F0502020204030204" pitchFamily="34" charset="0"/>
              </a:rPr>
              <a:t>Other Questions </a:t>
            </a:r>
            <a:r>
              <a:rPr lang="en-GB" dirty="0" smtClean="0">
                <a:latin typeface="Calibri" panose="020F0502020204030204" pitchFamily="34" charset="0"/>
              </a:rPr>
              <a:t>p.11</a:t>
            </a:r>
            <a:endParaRPr lang="en-GB" dirty="0">
              <a:latin typeface="Calibri" panose="020F0502020204030204" pitchFamily="34" charset="0"/>
            </a:endParaRPr>
          </a:p>
        </p:txBody>
      </p:sp>
      <p:sp>
        <p:nvSpPr>
          <p:cNvPr id="3" name="Content Placeholder 2"/>
          <p:cNvSpPr>
            <a:spLocks noGrp="1"/>
          </p:cNvSpPr>
          <p:nvPr>
            <p:ph idx="1"/>
          </p:nvPr>
        </p:nvSpPr>
        <p:spPr>
          <a:xfrm>
            <a:off x="838200" y="1738648"/>
            <a:ext cx="7467600" cy="4687910"/>
          </a:xfrm>
        </p:spPr>
        <p:txBody>
          <a:bodyPr>
            <a:normAutofit/>
          </a:bodyPr>
          <a:lstStyle/>
          <a:p>
            <a:pPr>
              <a:spcAft>
                <a:spcPts val="0"/>
              </a:spcAft>
            </a:pPr>
            <a:r>
              <a:rPr lang="en-GB" sz="3200" dirty="0">
                <a:latin typeface="Calibri" panose="020F0502020204030204" pitchFamily="34" charset="0"/>
                <a:ea typeface="Times New Roman"/>
              </a:rPr>
              <a:t>What is meant by the term VALUE CONSENSUS</a:t>
            </a:r>
            <a:r>
              <a:rPr lang="en-GB" sz="3200" dirty="0" smtClean="0">
                <a:latin typeface="Calibri" panose="020F0502020204030204" pitchFamily="34" charset="0"/>
                <a:ea typeface="Times New Roman"/>
              </a:rPr>
              <a:t>?</a:t>
            </a:r>
            <a:endParaRPr lang="en-GB" sz="3200" dirty="0">
              <a:latin typeface="Calibri" panose="020F0502020204030204" pitchFamily="34" charset="0"/>
              <a:ea typeface="Times New Roman"/>
            </a:endParaRPr>
          </a:p>
          <a:p>
            <a:pPr>
              <a:spcAft>
                <a:spcPts val="0"/>
              </a:spcAft>
            </a:pPr>
            <a:endParaRPr lang="en-GB" sz="3200" dirty="0">
              <a:latin typeface="Calibri" panose="020F0502020204030204" pitchFamily="34" charset="0"/>
              <a:ea typeface="Times New Roman"/>
            </a:endParaRPr>
          </a:p>
          <a:p>
            <a:pPr>
              <a:spcAft>
                <a:spcPts val="0"/>
              </a:spcAft>
            </a:pPr>
            <a:r>
              <a:rPr lang="en-GB" sz="3200" dirty="0">
                <a:latin typeface="Calibri" panose="020F0502020204030204" pitchFamily="34" charset="0"/>
                <a:ea typeface="Times New Roman"/>
              </a:rPr>
              <a:t>What do </a:t>
            </a:r>
            <a:r>
              <a:rPr lang="en-GB" sz="3200" dirty="0" smtClean="0">
                <a:solidFill>
                  <a:srgbClr val="FF0000"/>
                </a:solidFill>
                <a:latin typeface="Calibri" panose="020F0502020204030204" pitchFamily="34" charset="0"/>
                <a:ea typeface="Times New Roman"/>
              </a:rPr>
              <a:t>functionalist </a:t>
            </a:r>
            <a:r>
              <a:rPr lang="en-GB" sz="3200" dirty="0" smtClean="0">
                <a:latin typeface="Calibri" panose="020F0502020204030204" pitchFamily="34" charset="0"/>
                <a:ea typeface="Times New Roman"/>
              </a:rPr>
              <a:t>sociologists </a:t>
            </a:r>
            <a:r>
              <a:rPr lang="en-GB" sz="3200" dirty="0">
                <a:latin typeface="Calibri" panose="020F0502020204030204" pitchFamily="34" charset="0"/>
                <a:ea typeface="Times New Roman"/>
              </a:rPr>
              <a:t>aim to explain </a:t>
            </a:r>
            <a:r>
              <a:rPr lang="en-GB" sz="3200" dirty="0" smtClean="0">
                <a:solidFill>
                  <a:srgbClr val="FF0000"/>
                </a:solidFill>
                <a:latin typeface="Calibri" panose="020F0502020204030204" pitchFamily="34" charset="0"/>
                <a:ea typeface="Times New Roman"/>
              </a:rPr>
              <a:t>when </a:t>
            </a:r>
            <a:r>
              <a:rPr lang="en-GB" sz="3200" dirty="0" smtClean="0">
                <a:latin typeface="Calibri" panose="020F0502020204030204" pitchFamily="34" charset="0"/>
                <a:ea typeface="Times New Roman"/>
              </a:rPr>
              <a:t>studying </a:t>
            </a:r>
            <a:r>
              <a:rPr lang="en-GB" sz="3200" dirty="0">
                <a:latin typeface="Calibri" panose="020F0502020204030204" pitchFamily="34" charset="0"/>
                <a:ea typeface="Times New Roman"/>
              </a:rPr>
              <a:t>education</a:t>
            </a:r>
            <a:r>
              <a:rPr lang="en-GB" sz="3200" dirty="0" smtClean="0">
                <a:latin typeface="Calibri" panose="020F0502020204030204" pitchFamily="34" charset="0"/>
                <a:ea typeface="Times New Roman"/>
              </a:rPr>
              <a:t>?</a:t>
            </a:r>
            <a:endParaRPr lang="en-GB" sz="3200" dirty="0">
              <a:latin typeface="Calibri" panose="020F0502020204030204" pitchFamily="34" charset="0"/>
              <a:ea typeface="Times New Roman"/>
            </a:endParaRPr>
          </a:p>
        </p:txBody>
      </p:sp>
    </p:spTree>
    <p:extLst>
      <p:ext uri="{BB962C8B-B14F-4D97-AF65-F5344CB8AC3E}">
        <p14:creationId xmlns:p14="http://schemas.microsoft.com/office/powerpoint/2010/main" val="23515033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1028991"/>
            <a:ext cx="8041440" cy="954355"/>
          </a:xfrm>
        </p:spPr>
        <p:txBody>
          <a:bodyPr/>
          <a:lstStyle/>
          <a:p>
            <a:r>
              <a:rPr lang="en-GB" sz="4000" u="sng" dirty="0">
                <a:latin typeface="Calibri" panose="020F0502020204030204" pitchFamily="34" charset="0"/>
                <a:ea typeface="Times New Roman"/>
                <a:cs typeface="Arial"/>
              </a:rPr>
              <a:t>Should we expect schools to integrate people from diverse backgrounds? </a:t>
            </a:r>
            <a:r>
              <a:rPr lang="en-GB" sz="4000" dirty="0">
                <a:latin typeface="Calibri" panose="020F0502020204030204" pitchFamily="34" charset="0"/>
                <a:ea typeface="Times New Roman"/>
              </a:rPr>
              <a:t/>
            </a:r>
            <a:br>
              <a:rPr lang="en-GB" sz="4000" dirty="0">
                <a:latin typeface="Calibri" panose="020F0502020204030204" pitchFamily="34" charset="0"/>
                <a:ea typeface="Times New Roman"/>
              </a:rPr>
            </a:br>
            <a:endParaRPr lang="en-GB" sz="4000" dirty="0">
              <a:latin typeface="Calibri" panose="020F0502020204030204" pitchFamily="34" charset="0"/>
            </a:endParaRPr>
          </a:p>
        </p:txBody>
      </p:sp>
      <p:sp>
        <p:nvSpPr>
          <p:cNvPr id="3" name="Content Placeholder 2"/>
          <p:cNvSpPr>
            <a:spLocks noGrp="1"/>
          </p:cNvSpPr>
          <p:nvPr>
            <p:ph idx="1"/>
          </p:nvPr>
        </p:nvSpPr>
        <p:spPr>
          <a:xfrm>
            <a:off x="838200" y="2292440"/>
            <a:ext cx="7467600" cy="4315472"/>
          </a:xfrm>
        </p:spPr>
        <p:txBody>
          <a:bodyPr>
            <a:normAutofit/>
          </a:bodyPr>
          <a:lstStyle/>
          <a:p>
            <a:pPr>
              <a:spcAft>
                <a:spcPts val="0"/>
              </a:spcAft>
            </a:pPr>
            <a:r>
              <a:rPr lang="en-GB" dirty="0" smtClean="0">
                <a:latin typeface="Calibri" panose="020F0502020204030204" pitchFamily="34" charset="0"/>
                <a:ea typeface="Times New Roman"/>
                <a:cs typeface="Arial"/>
              </a:rPr>
              <a:t>Functionalists </a:t>
            </a:r>
            <a:r>
              <a:rPr lang="en-GB" dirty="0">
                <a:latin typeface="Calibri" panose="020F0502020204030204" pitchFamily="34" charset="0"/>
                <a:ea typeface="Times New Roman"/>
                <a:cs typeface="Arial"/>
              </a:rPr>
              <a:t>argue that differences are inevitable between diverse groups to begin with. However, they argue, over time the maintenance of social order and social solidarity mean that minority groups will slowly adapt to the majority culture over time.  This process can be referred to as assimilation. The education system is seen as a vital tool to help minority groups into the majority culture</a:t>
            </a:r>
            <a:r>
              <a:rPr lang="en-GB" dirty="0" smtClean="0">
                <a:latin typeface="Calibri" panose="020F0502020204030204" pitchFamily="34" charset="0"/>
                <a:ea typeface="Times New Roman"/>
                <a:cs typeface="Arial"/>
              </a:rPr>
              <a:t>.</a:t>
            </a:r>
          </a:p>
          <a:p>
            <a:pPr>
              <a:spcAft>
                <a:spcPts val="0"/>
              </a:spcAft>
            </a:pPr>
            <a:r>
              <a:rPr lang="en-GB" b="1" dirty="0">
                <a:latin typeface="Calibri" panose="020F0502020204030204" pitchFamily="34" charset="0"/>
                <a:ea typeface="Times New Roman"/>
                <a:cs typeface="Arial"/>
              </a:rPr>
              <a:t>Is integration possible in the British education system?</a:t>
            </a:r>
            <a:endParaRPr lang="en-GB" dirty="0">
              <a:latin typeface="Calibri" panose="020F0502020204030204" pitchFamily="34" charset="0"/>
              <a:ea typeface="Times New Roman"/>
            </a:endParaRPr>
          </a:p>
          <a:p>
            <a:pPr>
              <a:spcAft>
                <a:spcPts val="0"/>
              </a:spcAft>
            </a:pPr>
            <a:r>
              <a:rPr lang="en-GB" b="1" dirty="0" smtClean="0">
                <a:latin typeface="Calibri" panose="020F0502020204030204" pitchFamily="34" charset="0"/>
                <a:ea typeface="Times New Roman"/>
                <a:cs typeface="Arial"/>
              </a:rPr>
              <a:t>And </a:t>
            </a:r>
            <a:r>
              <a:rPr lang="en-GB" b="1" dirty="0">
                <a:latin typeface="Calibri" panose="020F0502020204030204" pitchFamily="34" charset="0"/>
                <a:ea typeface="Times New Roman"/>
                <a:cs typeface="Arial"/>
              </a:rPr>
              <a:t>do you agree with the idea of assimilation?</a:t>
            </a:r>
            <a:endParaRPr lang="en-GB" dirty="0">
              <a:latin typeface="Calibri" panose="020F0502020204030204" pitchFamily="34" charset="0"/>
              <a:ea typeface="Times New Roman"/>
            </a:endParaRPr>
          </a:p>
          <a:p>
            <a:pPr>
              <a:spcAft>
                <a:spcPts val="0"/>
              </a:spcAft>
            </a:pPr>
            <a:endParaRPr lang="en-GB" dirty="0">
              <a:latin typeface="Calibri" panose="020F0502020204030204" pitchFamily="34" charset="0"/>
              <a:ea typeface="Times New Roman"/>
            </a:endParaRPr>
          </a:p>
          <a:p>
            <a:endParaRPr lang="en-GB" dirty="0">
              <a:latin typeface="Calibri" panose="020F0502020204030204" pitchFamily="34" charset="0"/>
            </a:endParaRPr>
          </a:p>
        </p:txBody>
      </p:sp>
    </p:spTree>
    <p:extLst>
      <p:ext uri="{BB962C8B-B14F-4D97-AF65-F5344CB8AC3E}">
        <p14:creationId xmlns:p14="http://schemas.microsoft.com/office/powerpoint/2010/main" val="38307107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b="1" dirty="0">
                <a:latin typeface="Calibri" panose="020F0502020204030204" pitchFamily="34" charset="0"/>
              </a:rPr>
              <a:t>Talcott Parsons</a:t>
            </a:r>
          </a:p>
        </p:txBody>
      </p:sp>
      <p:sp>
        <p:nvSpPr>
          <p:cNvPr id="6147" name="Rectangle 3"/>
          <p:cNvSpPr>
            <a:spLocks noGrp="1" noChangeArrowheads="1"/>
          </p:cNvSpPr>
          <p:nvPr>
            <p:ph type="body" idx="1"/>
          </p:nvPr>
        </p:nvSpPr>
        <p:spPr>
          <a:xfrm>
            <a:off x="4572000" y="1676400"/>
            <a:ext cx="3886200" cy="4648200"/>
          </a:xfrm>
        </p:spPr>
        <p:txBody>
          <a:bodyPr>
            <a:normAutofit/>
          </a:bodyPr>
          <a:lstStyle/>
          <a:p>
            <a:pPr eaLnBrk="1" hangingPunct="1">
              <a:lnSpc>
                <a:spcPct val="90000"/>
              </a:lnSpc>
              <a:buFont typeface="Wingdings" charset="2"/>
              <a:buChar char="§"/>
            </a:pPr>
            <a:r>
              <a:rPr lang="en-GB" sz="2800" dirty="0">
                <a:latin typeface="Calibri" panose="020F0502020204030204" pitchFamily="34" charset="0"/>
              </a:rPr>
              <a:t>Key figure in the development of functionalist theory in the USA in </a:t>
            </a:r>
            <a:r>
              <a:rPr lang="en-GB" sz="2800" dirty="0" smtClean="0">
                <a:latin typeface="Calibri" panose="020F0502020204030204" pitchFamily="34" charset="0"/>
              </a:rPr>
              <a:t>mid </a:t>
            </a:r>
            <a:r>
              <a:rPr lang="en-GB" sz="2800" dirty="0">
                <a:latin typeface="Calibri" panose="020F0502020204030204" pitchFamily="34" charset="0"/>
              </a:rPr>
              <a:t>20</a:t>
            </a:r>
            <a:r>
              <a:rPr lang="en-GB" sz="2800" baseline="30000" dirty="0">
                <a:latin typeface="Calibri" panose="020F0502020204030204" pitchFamily="34" charset="0"/>
              </a:rPr>
              <a:t>th</a:t>
            </a:r>
            <a:r>
              <a:rPr lang="en-GB" sz="2800" dirty="0">
                <a:latin typeface="Calibri" panose="020F0502020204030204" pitchFamily="34" charset="0"/>
              </a:rPr>
              <a:t> century</a:t>
            </a:r>
          </a:p>
          <a:p>
            <a:pPr eaLnBrk="1" hangingPunct="1">
              <a:lnSpc>
                <a:spcPct val="90000"/>
              </a:lnSpc>
              <a:buFont typeface="Wingdings" charset="2"/>
              <a:buChar char="§"/>
            </a:pPr>
            <a:r>
              <a:rPr lang="en-GB" sz="2800" dirty="0">
                <a:latin typeface="Calibri" panose="020F0502020204030204" pitchFamily="34" charset="0"/>
              </a:rPr>
              <a:t>Concerned with study of society as a whole</a:t>
            </a:r>
          </a:p>
          <a:p>
            <a:pPr eaLnBrk="1" hangingPunct="1">
              <a:lnSpc>
                <a:spcPct val="90000"/>
              </a:lnSpc>
              <a:buFont typeface="Wingdings" charset="2"/>
              <a:buChar char="§"/>
            </a:pPr>
            <a:r>
              <a:rPr lang="en-GB" sz="2800" dirty="0">
                <a:latin typeface="Calibri" panose="020F0502020204030204" pitchFamily="34" charset="0"/>
              </a:rPr>
              <a:t>Principal focus on </a:t>
            </a:r>
            <a:r>
              <a:rPr lang="en-GB" sz="2800" b="1" dirty="0">
                <a:solidFill>
                  <a:schemeClr val="accent2"/>
                </a:solidFill>
                <a:latin typeface="Calibri" panose="020F0502020204030204" pitchFamily="34" charset="0"/>
              </a:rPr>
              <a:t>socialisation</a:t>
            </a:r>
            <a:r>
              <a:rPr lang="en-GB" sz="2800" dirty="0">
                <a:latin typeface="Calibri" panose="020F0502020204030204" pitchFamily="34" charset="0"/>
              </a:rPr>
              <a:t> and </a:t>
            </a:r>
            <a:r>
              <a:rPr lang="en-GB" sz="2800" b="1" dirty="0">
                <a:solidFill>
                  <a:schemeClr val="accent2"/>
                </a:solidFill>
                <a:latin typeface="Calibri" panose="020F0502020204030204" pitchFamily="34" charset="0"/>
              </a:rPr>
              <a:t>role allocation</a:t>
            </a:r>
            <a:r>
              <a:rPr lang="en-GB" sz="2800" dirty="0">
                <a:latin typeface="Calibri" panose="020F0502020204030204" pitchFamily="34" charset="0"/>
              </a:rPr>
              <a:t> functions</a:t>
            </a:r>
          </a:p>
        </p:txBody>
      </p:sp>
      <p:pic>
        <p:nvPicPr>
          <p:cNvPr id="6148" name="Picture 4" descr="brick_f1-1-"/>
          <p:cNvPicPr>
            <a:picLocks noChangeAspect="1" noChangeArrowheads="1"/>
          </p:cNvPicPr>
          <p:nvPr/>
        </p:nvPicPr>
        <p:blipFill>
          <a:blip r:embed="rId3">
            <a:extLst>
              <a:ext uri="{28A0092B-C50C-407E-A947-70E740481C1C}">
                <a14:useLocalDpi xmlns:a14="http://schemas.microsoft.com/office/drawing/2010/main" val="0"/>
              </a:ext>
            </a:extLst>
          </a:blip>
          <a:srcRect l="20547" r="16438"/>
          <a:stretch>
            <a:fillRect/>
          </a:stretch>
        </p:blipFill>
        <p:spPr bwMode="auto">
          <a:xfrm>
            <a:off x="457200" y="1905000"/>
            <a:ext cx="3505200" cy="444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41518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6148"/>
                                        </p:tgtEl>
                                        <p:attrNameLst>
                                          <p:attrName>style.visibility</p:attrName>
                                        </p:attrNameLst>
                                      </p:cBhvr>
                                      <p:to>
                                        <p:strVal val="visible"/>
                                      </p:to>
                                    </p:set>
                                    <p:animEffect transition="in" filter="dissolve">
                                      <p:cBhvr>
                                        <p:cTn id="13" dur="500"/>
                                        <p:tgtEl>
                                          <p:spTgt spid="614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147">
                                            <p:txEl>
                                              <p:pRg st="0" end="0"/>
                                            </p:txEl>
                                          </p:spTgt>
                                        </p:tgtEl>
                                        <p:attrNameLst>
                                          <p:attrName>style.visibility</p:attrName>
                                        </p:attrNameLst>
                                      </p:cBhvr>
                                      <p:to>
                                        <p:strVal val="visible"/>
                                      </p:to>
                                    </p:set>
                                    <p:anim calcmode="lin" valueType="num">
                                      <p:cBhvr additive="base">
                                        <p:cTn id="18" dur="500" fill="hold"/>
                                        <p:tgtEl>
                                          <p:spTgt spid="6147">
                                            <p:txEl>
                                              <p:pRg st="0" end="0"/>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61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6147">
                                            <p:txEl>
                                              <p:pRg st="1" end="1"/>
                                            </p:txEl>
                                          </p:spTgt>
                                        </p:tgtEl>
                                        <p:attrNameLst>
                                          <p:attrName>style.visibility</p:attrName>
                                        </p:attrNameLst>
                                      </p:cBhvr>
                                      <p:to>
                                        <p:strVal val="visible"/>
                                      </p:to>
                                    </p:set>
                                    <p:anim calcmode="lin" valueType="num">
                                      <p:cBhvr additive="base">
                                        <p:cTn id="24" dur="500" fill="hold"/>
                                        <p:tgtEl>
                                          <p:spTgt spid="6147">
                                            <p:txEl>
                                              <p:pRg st="1" end="1"/>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61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6147">
                                            <p:txEl>
                                              <p:pRg st="2" end="2"/>
                                            </p:txEl>
                                          </p:spTgt>
                                        </p:tgtEl>
                                        <p:attrNameLst>
                                          <p:attrName>style.visibility</p:attrName>
                                        </p:attrNameLst>
                                      </p:cBhvr>
                                      <p:to>
                                        <p:strVal val="visible"/>
                                      </p:to>
                                    </p:set>
                                    <p:anim calcmode="lin" valueType="num">
                                      <p:cBhvr additive="base">
                                        <p:cTn id="30" dur="500" fill="hold"/>
                                        <p:tgtEl>
                                          <p:spTgt spid="6147">
                                            <p:txEl>
                                              <p:pRg st="2" end="2"/>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614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utoUpdateAnimBg="0"/>
      <p:bldP spid="6147"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fontScale="90000"/>
          </a:bodyPr>
          <a:lstStyle/>
          <a:p>
            <a:pPr eaLnBrk="1" fontAlgn="auto" hangingPunct="1">
              <a:spcAft>
                <a:spcPts val="0"/>
              </a:spcAft>
              <a:defRPr/>
            </a:pPr>
            <a:r>
              <a:rPr lang="en-GB" u="sng" dirty="0" smtClean="0">
                <a:latin typeface="Calibri" panose="020F0502020204030204" pitchFamily="34" charset="0"/>
                <a:cs typeface="Comic Sans MS"/>
              </a:rPr>
              <a:t>Talcott Parsons: School as a bridge</a:t>
            </a:r>
            <a:r>
              <a:rPr lang="en-GB" dirty="0" smtClean="0">
                <a:latin typeface="Calibri" panose="020F0502020204030204" pitchFamily="34" charset="0"/>
                <a:cs typeface="Comic Sans MS"/>
              </a:rPr>
              <a:t> </a:t>
            </a:r>
          </a:p>
        </p:txBody>
      </p:sp>
      <p:sp>
        <p:nvSpPr>
          <p:cNvPr id="32771" name="Rectangle 3"/>
          <p:cNvSpPr>
            <a:spLocks noGrp="1" noChangeArrowheads="1"/>
          </p:cNvSpPr>
          <p:nvPr>
            <p:ph idx="1"/>
          </p:nvPr>
        </p:nvSpPr>
        <p:spPr>
          <a:xfrm>
            <a:off x="838200" y="1879237"/>
            <a:ext cx="7467600" cy="4433205"/>
          </a:xfrm>
        </p:spPr>
        <p:txBody>
          <a:bodyPr>
            <a:normAutofit/>
          </a:bodyPr>
          <a:lstStyle/>
          <a:p>
            <a:pPr marL="0" indent="0" eaLnBrk="1" hangingPunct="1">
              <a:buNone/>
            </a:pPr>
            <a:r>
              <a:rPr lang="en-GB" dirty="0" smtClean="0">
                <a:latin typeface="Comic Sans MS"/>
                <a:cs typeface="Comic Sans MS"/>
              </a:rPr>
              <a:t> </a:t>
            </a:r>
            <a:endParaRPr lang="en-GB" dirty="0">
              <a:latin typeface="Comic Sans MS"/>
              <a:cs typeface="Comic Sans MS"/>
            </a:endParaRPr>
          </a:p>
          <a:p>
            <a:pPr eaLnBrk="1" hangingPunct="1">
              <a:buFont typeface="Wingdings" charset="2"/>
              <a:buChar char="§"/>
            </a:pPr>
            <a:r>
              <a:rPr lang="en-GB" dirty="0">
                <a:latin typeface="Calibri" panose="020F0502020204030204" pitchFamily="34" charset="0"/>
                <a:cs typeface="Comic Sans MS"/>
              </a:rPr>
              <a:t>Education is the main</a:t>
            </a:r>
            <a:r>
              <a:rPr lang="en-GB" b="1" dirty="0">
                <a:latin typeface="Calibri" panose="020F0502020204030204" pitchFamily="34" charset="0"/>
                <a:cs typeface="Comic Sans MS"/>
              </a:rPr>
              <a:t> secondary agent of socialisation</a:t>
            </a:r>
            <a:r>
              <a:rPr lang="en-GB" dirty="0">
                <a:latin typeface="Calibri" panose="020F0502020204030204" pitchFamily="34" charset="0"/>
                <a:cs typeface="Comic Sans MS"/>
              </a:rPr>
              <a:t>. </a:t>
            </a:r>
          </a:p>
          <a:p>
            <a:pPr>
              <a:buFont typeface="Wingdings" charset="2"/>
              <a:buChar char="§"/>
            </a:pPr>
            <a:r>
              <a:rPr lang="en-GB" dirty="0">
                <a:latin typeface="Calibri" panose="020F0502020204030204" pitchFamily="34" charset="0"/>
                <a:cs typeface="Comic Sans MS"/>
              </a:rPr>
              <a:t>For Parsons, schools operate on</a:t>
            </a:r>
            <a:r>
              <a:rPr lang="en-GB" b="1" dirty="0">
                <a:latin typeface="Calibri" panose="020F0502020204030204" pitchFamily="34" charset="0"/>
                <a:cs typeface="Comic Sans MS"/>
              </a:rPr>
              <a:t> meritocratic</a:t>
            </a:r>
            <a:r>
              <a:rPr lang="en-GB" dirty="0">
                <a:latin typeface="Calibri" panose="020F0502020204030204" pitchFamily="34" charset="0"/>
                <a:cs typeface="Comic Sans MS"/>
              </a:rPr>
              <a:t> </a:t>
            </a:r>
            <a:r>
              <a:rPr lang="en-GB" dirty="0" smtClean="0">
                <a:latin typeface="Calibri" panose="020F0502020204030204" pitchFamily="34" charset="0"/>
                <a:cs typeface="Comic Sans MS"/>
              </a:rPr>
              <a:t>principles- those who work hardest and have the most ability will do the best. </a:t>
            </a:r>
          </a:p>
          <a:p>
            <a:pPr>
              <a:buFont typeface="Wingdings" charset="2"/>
              <a:buChar char="§"/>
            </a:pPr>
            <a:r>
              <a:rPr lang="en-GB" dirty="0" smtClean="0">
                <a:latin typeface="Calibri" panose="020F0502020204030204" pitchFamily="34" charset="0"/>
                <a:cs typeface="Comic Sans MS"/>
              </a:rPr>
              <a:t>Parsons </a:t>
            </a:r>
            <a:r>
              <a:rPr lang="en-GB" dirty="0">
                <a:latin typeface="Calibri" panose="020F0502020204030204" pitchFamily="34" charset="0"/>
                <a:cs typeface="Comic Sans MS"/>
              </a:rPr>
              <a:t>believed that schools are a miniature version of wider society.</a:t>
            </a:r>
          </a:p>
          <a:p>
            <a:pPr>
              <a:buFont typeface="Wingdings" charset="2"/>
              <a:buChar char="§"/>
            </a:pPr>
            <a:r>
              <a:rPr lang="en-GB" dirty="0">
                <a:latin typeface="Calibri" panose="020F0502020204030204" pitchFamily="34" charset="0"/>
                <a:cs typeface="Comic Sans MS"/>
              </a:rPr>
              <a:t>Young people are required to act in terms of these values in the classroom, preparing children for adult roles. (</a:t>
            </a:r>
            <a:r>
              <a:rPr lang="en-GB" b="1" dirty="0">
                <a:latin typeface="Calibri" panose="020F0502020204030204" pitchFamily="34" charset="0"/>
                <a:cs typeface="Comic Sans MS"/>
              </a:rPr>
              <a:t>Role Allocation</a:t>
            </a:r>
            <a:r>
              <a:rPr lang="en-GB" dirty="0">
                <a:latin typeface="Calibri" panose="020F0502020204030204" pitchFamily="34" charset="0"/>
                <a:cs typeface="Comic Sans MS"/>
              </a:rPr>
              <a:t>) </a:t>
            </a:r>
          </a:p>
          <a:p>
            <a:pPr eaLnBrk="1" hangingPunct="1">
              <a:buFont typeface="Wingdings" charset="2"/>
              <a:buChar char="§"/>
            </a:pPr>
            <a:endParaRPr lang="en-GB" dirty="0">
              <a:latin typeface="Comic Sans MS"/>
              <a:cs typeface="Comic Sans MS"/>
            </a:endParaRPr>
          </a:p>
        </p:txBody>
      </p:sp>
    </p:spTree>
    <p:extLst>
      <p:ext uri="{BB962C8B-B14F-4D97-AF65-F5344CB8AC3E}">
        <p14:creationId xmlns:p14="http://schemas.microsoft.com/office/powerpoint/2010/main" val="18426037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GB" b="1" dirty="0">
                <a:latin typeface="Calibri" panose="020F0502020204030204" pitchFamily="34" charset="0"/>
              </a:rPr>
              <a:t>Objectives</a:t>
            </a:r>
          </a:p>
        </p:txBody>
      </p:sp>
      <p:sp>
        <p:nvSpPr>
          <p:cNvPr id="3075" name="Rectangle 3"/>
          <p:cNvSpPr>
            <a:spLocks noGrp="1" noChangeArrowheads="1"/>
          </p:cNvSpPr>
          <p:nvPr>
            <p:ph type="body" idx="1"/>
          </p:nvPr>
        </p:nvSpPr>
        <p:spPr>
          <a:xfrm>
            <a:off x="685800" y="2019300"/>
            <a:ext cx="4652952" cy="4268484"/>
          </a:xfrm>
        </p:spPr>
        <p:txBody>
          <a:bodyPr/>
          <a:lstStyle/>
          <a:p>
            <a:pPr marL="609600" indent="-609600" eaLnBrk="1" hangingPunct="1">
              <a:lnSpc>
                <a:spcPct val="90000"/>
              </a:lnSpc>
              <a:buFont typeface="Wingdings" charset="0"/>
              <a:buAutoNum type="arabicPeriod"/>
            </a:pPr>
            <a:r>
              <a:rPr lang="en-GB" dirty="0">
                <a:latin typeface="Calibri" panose="020F0502020204030204" pitchFamily="34" charset="0"/>
              </a:rPr>
              <a:t>To </a:t>
            </a:r>
            <a:r>
              <a:rPr lang="en-GB" b="1" dirty="0">
                <a:latin typeface="Calibri" panose="020F0502020204030204" pitchFamily="34" charset="0"/>
              </a:rPr>
              <a:t>review</a:t>
            </a:r>
            <a:r>
              <a:rPr lang="en-GB" dirty="0">
                <a:latin typeface="Calibri" panose="020F0502020204030204" pitchFamily="34" charset="0"/>
              </a:rPr>
              <a:t> the functionalist account of education and its problems</a:t>
            </a:r>
          </a:p>
          <a:p>
            <a:pPr marL="609600" indent="-609600" eaLnBrk="1" hangingPunct="1">
              <a:lnSpc>
                <a:spcPct val="90000"/>
              </a:lnSpc>
              <a:buFont typeface="Wingdings" charset="0"/>
              <a:buAutoNum type="arabicPeriod"/>
            </a:pPr>
            <a:r>
              <a:rPr lang="en-GB" dirty="0">
                <a:latin typeface="Calibri" panose="020F0502020204030204" pitchFamily="34" charset="0"/>
              </a:rPr>
              <a:t>To relate functionalist accounts of education to the </a:t>
            </a:r>
            <a:r>
              <a:rPr lang="en-GB" b="1" dirty="0">
                <a:latin typeface="Calibri" panose="020F0502020204030204" pitchFamily="34" charset="0"/>
              </a:rPr>
              <a:t>wider concerns</a:t>
            </a:r>
            <a:r>
              <a:rPr lang="en-GB" dirty="0">
                <a:latin typeface="Calibri" panose="020F0502020204030204" pitchFamily="34" charset="0"/>
              </a:rPr>
              <a:t> of functionalist theory</a:t>
            </a:r>
          </a:p>
          <a:p>
            <a:pPr marL="609600" indent="-609600" eaLnBrk="1" hangingPunct="1">
              <a:lnSpc>
                <a:spcPct val="90000"/>
              </a:lnSpc>
              <a:buFont typeface="Wingdings" charset="0"/>
              <a:buAutoNum type="arabicPeriod"/>
            </a:pPr>
            <a:r>
              <a:rPr lang="en-GB" dirty="0">
                <a:latin typeface="Calibri" panose="020F0502020204030204" pitchFamily="34" charset="0"/>
              </a:rPr>
              <a:t>To assess the </a:t>
            </a:r>
            <a:r>
              <a:rPr lang="en-GB" b="1" dirty="0">
                <a:latin typeface="Calibri" panose="020F0502020204030204" pitchFamily="34" charset="0"/>
              </a:rPr>
              <a:t>usefulness</a:t>
            </a:r>
            <a:r>
              <a:rPr lang="en-GB" dirty="0">
                <a:latin typeface="Calibri" panose="020F0502020204030204" pitchFamily="34" charset="0"/>
              </a:rPr>
              <a:t> of functionalist theory</a:t>
            </a:r>
          </a:p>
          <a:p>
            <a:pPr marL="609600" indent="-609600" eaLnBrk="1" hangingPunct="1">
              <a:lnSpc>
                <a:spcPct val="90000"/>
              </a:lnSpc>
              <a:buFont typeface="Wingdings" charset="0"/>
              <a:buNone/>
            </a:pPr>
            <a:endParaRPr lang="en-GB" dirty="0">
              <a:latin typeface="Comic Sans MS" charset="0"/>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775" y="2019300"/>
            <a:ext cx="3273425"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35066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075">
                                            <p:txEl>
                                              <p:pRg st="0" end="0"/>
                                            </p:txEl>
                                          </p:spTgt>
                                        </p:tgtEl>
                                        <p:attrNameLst>
                                          <p:attrName>style.visibility</p:attrName>
                                        </p:attrNameLst>
                                      </p:cBhvr>
                                      <p:to>
                                        <p:strVal val="visible"/>
                                      </p:to>
                                    </p:set>
                                    <p:anim calcmode="lin" valueType="num">
                                      <p:cBhvr additive="base">
                                        <p:cTn id="13" dur="500" fill="hold"/>
                                        <p:tgtEl>
                                          <p:spTgt spid="3075">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0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075">
                                            <p:txEl>
                                              <p:pRg st="1" end="1"/>
                                            </p:txEl>
                                          </p:spTgt>
                                        </p:tgtEl>
                                        <p:attrNameLst>
                                          <p:attrName>style.visibility</p:attrName>
                                        </p:attrNameLst>
                                      </p:cBhvr>
                                      <p:to>
                                        <p:strVal val="visible"/>
                                      </p:to>
                                    </p:set>
                                    <p:anim calcmode="lin" valueType="num">
                                      <p:cBhvr additive="base">
                                        <p:cTn id="19" dur="500" fill="hold"/>
                                        <p:tgtEl>
                                          <p:spTgt spid="3075">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0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075">
                                            <p:txEl>
                                              <p:pRg st="2" end="2"/>
                                            </p:txEl>
                                          </p:spTgt>
                                        </p:tgtEl>
                                        <p:attrNameLst>
                                          <p:attrName>style.visibility</p:attrName>
                                        </p:attrNameLst>
                                      </p:cBhvr>
                                      <p:to>
                                        <p:strVal val="visible"/>
                                      </p:to>
                                    </p:set>
                                    <p:anim calcmode="lin" valueType="num">
                                      <p:cBhvr additive="base">
                                        <p:cTn id="25" dur="500" fill="hold"/>
                                        <p:tgtEl>
                                          <p:spTgt spid="3075">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0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checkerboard(across)">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utoUpdateAnimBg="0"/>
      <p:bldP spid="3075"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a:spLocks noGrp="1" noChangeArrowheads="1"/>
          </p:cNvSpPr>
          <p:nvPr>
            <p:ph type="title"/>
          </p:nvPr>
        </p:nvSpPr>
        <p:spPr/>
        <p:txBody>
          <a:bodyPr>
            <a:normAutofit fontScale="90000"/>
          </a:bodyPr>
          <a:lstStyle/>
          <a:p>
            <a:pPr eaLnBrk="1" fontAlgn="auto" hangingPunct="1">
              <a:spcAft>
                <a:spcPts val="0"/>
              </a:spcAft>
              <a:defRPr/>
            </a:pPr>
            <a:r>
              <a:rPr lang="en-GB" u="sng" dirty="0" smtClean="0">
                <a:latin typeface="Calibri" panose="020F0502020204030204" pitchFamily="34" charset="0"/>
                <a:cs typeface="Comic Sans MS"/>
              </a:rPr>
              <a:t>Talcott Parsons: School as a bridge</a:t>
            </a:r>
          </a:p>
        </p:txBody>
      </p:sp>
      <p:sp>
        <p:nvSpPr>
          <p:cNvPr id="33795" name="Rectangle 7"/>
          <p:cNvSpPr>
            <a:spLocks noGrp="1" noChangeArrowheads="1"/>
          </p:cNvSpPr>
          <p:nvPr>
            <p:ph idx="1"/>
          </p:nvPr>
        </p:nvSpPr>
        <p:spPr>
          <a:xfrm>
            <a:off x="838200" y="2038388"/>
            <a:ext cx="7467600" cy="4458989"/>
          </a:xfrm>
        </p:spPr>
        <p:txBody>
          <a:bodyPr>
            <a:normAutofit lnSpcReduction="10000"/>
          </a:bodyPr>
          <a:lstStyle/>
          <a:p>
            <a:pPr eaLnBrk="1" hangingPunct="1">
              <a:buFont typeface="Wingdings" charset="2"/>
              <a:buChar char="§"/>
            </a:pPr>
            <a:r>
              <a:rPr lang="en-GB" dirty="0" smtClean="0">
                <a:latin typeface="Calibri" panose="020F0502020204030204" pitchFamily="34" charset="0"/>
                <a:cs typeface="Comic Sans MS"/>
              </a:rPr>
              <a:t>The school acts as a bridge between the particularistic values of the family to the universalistic values of wider society.</a:t>
            </a:r>
          </a:p>
          <a:p>
            <a:pPr eaLnBrk="1" hangingPunct="1">
              <a:buFont typeface="Wingdings" charset="2"/>
              <a:buChar char="§"/>
            </a:pPr>
            <a:r>
              <a:rPr lang="en-GB" b="1" dirty="0" smtClean="0">
                <a:solidFill>
                  <a:schemeClr val="accent1">
                    <a:lumMod val="60000"/>
                    <a:lumOff val="40000"/>
                  </a:schemeClr>
                </a:solidFill>
                <a:latin typeface="Calibri" panose="020F0502020204030204" pitchFamily="34" charset="0"/>
                <a:cs typeface="Comic Sans MS"/>
              </a:rPr>
              <a:t>Particularistic values</a:t>
            </a:r>
            <a:r>
              <a:rPr lang="en-GB" dirty="0" smtClean="0">
                <a:latin typeface="Calibri" panose="020F0502020204030204" pitchFamily="34" charset="0"/>
                <a:cs typeface="Comic Sans MS"/>
              </a:rPr>
              <a:t>- the status of a child in the family is judged to be individual and special- their status is ascribed as a child, not an adult.</a:t>
            </a:r>
          </a:p>
          <a:p>
            <a:pPr eaLnBrk="1" hangingPunct="1">
              <a:buFont typeface="Wingdings" charset="2"/>
              <a:buChar char="§"/>
            </a:pPr>
            <a:r>
              <a:rPr lang="en-GB" b="1" dirty="0" smtClean="0">
                <a:solidFill>
                  <a:srgbClr val="EC714F"/>
                </a:solidFill>
                <a:latin typeface="Calibri" panose="020F0502020204030204" pitchFamily="34" charset="0"/>
                <a:cs typeface="Comic Sans MS"/>
              </a:rPr>
              <a:t>Universalistic values</a:t>
            </a:r>
            <a:r>
              <a:rPr lang="en-GB" dirty="0" smtClean="0">
                <a:latin typeface="Calibri" panose="020F0502020204030204" pitchFamily="34" charset="0"/>
                <a:cs typeface="Comic Sans MS"/>
              </a:rPr>
              <a:t>- in wider society the status of individuals is achieved through universalistic rules that apply to everyone. According to Parsons these rules are meritocratic. E.g. a teacher will mark work to a mark scheme (universalistic), not giving different marks because they like a student or not (particularistic). </a:t>
            </a:r>
            <a:endParaRPr lang="en-GB" dirty="0">
              <a:latin typeface="Calibri" panose="020F0502020204030204" pitchFamily="34" charset="0"/>
              <a:cs typeface="Comic Sans MS"/>
            </a:endParaRPr>
          </a:p>
        </p:txBody>
      </p:sp>
    </p:spTree>
    <p:extLst>
      <p:ext uri="{BB962C8B-B14F-4D97-AF65-F5344CB8AC3E}">
        <p14:creationId xmlns:p14="http://schemas.microsoft.com/office/powerpoint/2010/main" val="8116741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67150"/>
            <a:ext cx="7467600" cy="4522575"/>
          </a:xfrm>
        </p:spPr>
        <p:txBody>
          <a:bodyPr/>
          <a:lstStyle/>
          <a:p>
            <a:pPr>
              <a:buFont typeface="Wingdings" charset="2"/>
              <a:buChar char="§"/>
            </a:pPr>
            <a:r>
              <a:rPr lang="en-GB" dirty="0">
                <a:latin typeface="Calibri" panose="020F0502020204030204" pitchFamily="34" charset="0"/>
                <a:cs typeface="Comic Sans MS"/>
              </a:rPr>
              <a:t>In pairs think of reasons why the system of role allocation as described by Parsons may not be as fair as it sounds</a:t>
            </a:r>
            <a:r>
              <a:rPr lang="en-GB" dirty="0" smtClean="0">
                <a:latin typeface="Calibri" panose="020F0502020204030204" pitchFamily="34" charset="0"/>
                <a:cs typeface="Comic Sans MS"/>
              </a:rPr>
              <a:t>. Write your ideas on </a:t>
            </a:r>
            <a:r>
              <a:rPr lang="en-GB" dirty="0" smtClean="0">
                <a:latin typeface="Calibri" panose="020F0502020204030204" pitchFamily="34" charset="0"/>
                <a:cs typeface="Comic Sans MS"/>
              </a:rPr>
              <a:t>p.13 </a:t>
            </a:r>
            <a:r>
              <a:rPr lang="en-GB" dirty="0" smtClean="0">
                <a:latin typeface="Calibri" panose="020F0502020204030204" pitchFamily="34" charset="0"/>
                <a:cs typeface="Comic Sans MS"/>
              </a:rPr>
              <a:t>of your workbook</a:t>
            </a:r>
            <a:endParaRPr lang="en-GB" dirty="0">
              <a:latin typeface="Calibri" panose="020F0502020204030204" pitchFamily="34" charset="0"/>
              <a:cs typeface="Comic Sans MS"/>
            </a:endParaRPr>
          </a:p>
          <a:p>
            <a:pPr>
              <a:buFont typeface="Wingdings" charset="2"/>
              <a:buChar char="§"/>
            </a:pPr>
            <a:endParaRPr lang="en-US" dirty="0">
              <a:latin typeface="Calibri" panose="020F0502020204030204" pitchFamily="34" charset="0"/>
              <a:cs typeface="Comic Sans MS"/>
            </a:endParaRPr>
          </a:p>
        </p:txBody>
      </p:sp>
    </p:spTree>
    <p:extLst>
      <p:ext uri="{BB962C8B-B14F-4D97-AF65-F5344CB8AC3E}">
        <p14:creationId xmlns:p14="http://schemas.microsoft.com/office/powerpoint/2010/main" val="7573247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fontScale="90000"/>
          </a:bodyPr>
          <a:lstStyle/>
          <a:p>
            <a:pPr eaLnBrk="1" fontAlgn="auto" hangingPunct="1">
              <a:spcAft>
                <a:spcPts val="0"/>
              </a:spcAft>
              <a:defRPr/>
            </a:pPr>
            <a:r>
              <a:rPr lang="en-GB" u="sng" dirty="0" smtClean="0">
                <a:latin typeface="Calibri" panose="020F0502020204030204" pitchFamily="34" charset="0"/>
                <a:cs typeface="Comic Sans MS"/>
              </a:rPr>
              <a:t>Davis and Moore: Justifying inequality</a:t>
            </a:r>
          </a:p>
        </p:txBody>
      </p:sp>
      <p:sp>
        <p:nvSpPr>
          <p:cNvPr id="34819" name="Rectangle 3"/>
          <p:cNvSpPr>
            <a:spLocks noGrp="1" noChangeArrowheads="1"/>
          </p:cNvSpPr>
          <p:nvPr>
            <p:ph idx="1"/>
          </p:nvPr>
        </p:nvSpPr>
        <p:spPr>
          <a:xfrm>
            <a:off x="838200" y="2038388"/>
            <a:ext cx="3699123" cy="4286383"/>
          </a:xfrm>
        </p:spPr>
        <p:txBody>
          <a:bodyPr>
            <a:normAutofit/>
          </a:bodyPr>
          <a:lstStyle/>
          <a:p>
            <a:pPr eaLnBrk="1" hangingPunct="1">
              <a:buFont typeface="Wingdings" charset="2"/>
              <a:buChar char="§"/>
            </a:pPr>
            <a:r>
              <a:rPr lang="en-GB" dirty="0">
                <a:latin typeface="Calibri" panose="020F0502020204030204" pitchFamily="34" charset="0"/>
                <a:cs typeface="Comic Sans MS"/>
              </a:rPr>
              <a:t>Davis and Moore developed Parsons idea of </a:t>
            </a:r>
            <a:r>
              <a:rPr lang="en-GB" b="1" dirty="0">
                <a:latin typeface="Calibri" panose="020F0502020204030204" pitchFamily="34" charset="0"/>
                <a:cs typeface="Comic Sans MS"/>
              </a:rPr>
              <a:t>'Role Allocation'</a:t>
            </a:r>
            <a:r>
              <a:rPr lang="en-GB" dirty="0">
                <a:latin typeface="Calibri" panose="020F0502020204030204" pitchFamily="34" charset="0"/>
                <a:cs typeface="Comic Sans MS"/>
              </a:rPr>
              <a:t>, and link it to </a:t>
            </a:r>
            <a:r>
              <a:rPr lang="en-GB" b="1" dirty="0">
                <a:latin typeface="Calibri" panose="020F0502020204030204" pitchFamily="34" charset="0"/>
                <a:cs typeface="Comic Sans MS"/>
              </a:rPr>
              <a:t>Social Stratification</a:t>
            </a:r>
            <a:r>
              <a:rPr lang="en-GB" dirty="0">
                <a:latin typeface="Calibri" panose="020F0502020204030204" pitchFamily="34" charset="0"/>
                <a:cs typeface="Comic Sans MS"/>
              </a:rPr>
              <a:t>.</a:t>
            </a:r>
          </a:p>
          <a:p>
            <a:pPr eaLnBrk="1" hangingPunct="1">
              <a:buFont typeface="Wingdings" charset="2"/>
              <a:buChar char="§"/>
            </a:pPr>
            <a:r>
              <a:rPr lang="en-GB" dirty="0">
                <a:latin typeface="Calibri" panose="020F0502020204030204" pitchFamily="34" charset="0"/>
                <a:cs typeface="Comic Sans MS"/>
              </a:rPr>
              <a:t>Social Stratification is a means of ensuring that the most talented people fill the positions that are most functionally important for society</a:t>
            </a:r>
            <a:r>
              <a:rPr lang="en-GB" dirty="0">
                <a:latin typeface="Comic Sans MS"/>
                <a:cs typeface="Comic Sans MS"/>
              </a:rPr>
              <a:t>. </a:t>
            </a:r>
          </a:p>
        </p:txBody>
      </p:sp>
      <p:pic>
        <p:nvPicPr>
          <p:cNvPr id="4" name="Picture 5" descr="moore-1-"/>
          <p:cNvPicPr>
            <a:picLocks noChangeAspect="1" noChangeArrowheads="1"/>
          </p:cNvPicPr>
          <p:nvPr/>
        </p:nvPicPr>
        <p:blipFill>
          <a:blip r:embed="rId2">
            <a:extLst>
              <a:ext uri="{28A0092B-C50C-407E-A947-70E740481C1C}">
                <a14:useLocalDpi xmlns:a14="http://schemas.microsoft.com/office/drawing/2010/main" val="0"/>
              </a:ext>
            </a:extLst>
          </a:blip>
          <a:srcRect l="6447"/>
          <a:stretch>
            <a:fillRect/>
          </a:stretch>
        </p:blipFill>
        <p:spPr bwMode="auto">
          <a:xfrm>
            <a:off x="6660815" y="3733800"/>
            <a:ext cx="2024242" cy="2590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davis-1-"/>
          <p:cNvPicPr>
            <a:picLocks noChangeAspect="1" noChangeArrowheads="1"/>
          </p:cNvPicPr>
          <p:nvPr/>
        </p:nvPicPr>
        <p:blipFill>
          <a:blip r:embed="rId3">
            <a:extLst>
              <a:ext uri="{28A0092B-C50C-407E-A947-70E740481C1C}">
                <a14:useLocalDpi xmlns:a14="http://schemas.microsoft.com/office/drawing/2010/main" val="0"/>
              </a:ext>
            </a:extLst>
          </a:blip>
          <a:srcRect l="16951"/>
          <a:stretch>
            <a:fillRect/>
          </a:stretch>
        </p:blipFill>
        <p:spPr bwMode="auto">
          <a:xfrm>
            <a:off x="4836697" y="1879237"/>
            <a:ext cx="2082881" cy="268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991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fontScale="90000"/>
          </a:bodyPr>
          <a:lstStyle/>
          <a:p>
            <a:pPr eaLnBrk="1" fontAlgn="auto" hangingPunct="1">
              <a:spcAft>
                <a:spcPts val="0"/>
              </a:spcAft>
              <a:defRPr/>
            </a:pPr>
            <a:r>
              <a:rPr lang="en-GB" u="sng" dirty="0" smtClean="0">
                <a:latin typeface="Calibri" panose="020F0502020204030204" pitchFamily="34" charset="0"/>
                <a:cs typeface="Comic Sans MS"/>
              </a:rPr>
              <a:t>Davis and Moore: Justifying inequality</a:t>
            </a:r>
          </a:p>
        </p:txBody>
      </p:sp>
      <p:sp>
        <p:nvSpPr>
          <p:cNvPr id="35843" name="Rectangle 3"/>
          <p:cNvSpPr>
            <a:spLocks noGrp="1" noChangeArrowheads="1"/>
          </p:cNvSpPr>
          <p:nvPr>
            <p:ph idx="1"/>
          </p:nvPr>
        </p:nvSpPr>
        <p:spPr/>
        <p:txBody>
          <a:bodyPr/>
          <a:lstStyle/>
          <a:p>
            <a:pPr>
              <a:lnSpc>
                <a:spcPct val="80000"/>
              </a:lnSpc>
              <a:buFont typeface="Wingdings" charset="2"/>
              <a:buChar char="§"/>
            </a:pPr>
            <a:r>
              <a:rPr lang="en-GB" i="1" dirty="0">
                <a:latin typeface="Calibri" panose="020F0502020204030204" pitchFamily="34" charset="0"/>
                <a:cs typeface="Comic Sans MS"/>
              </a:rPr>
              <a:t>"Proving ground for ability... a selective agency for placing people according to their capacities</a:t>
            </a:r>
            <a:r>
              <a:rPr lang="en-GB" i="1" dirty="0" smtClean="0">
                <a:latin typeface="Calibri" panose="020F0502020204030204" pitchFamily="34" charset="0"/>
                <a:cs typeface="Comic Sans MS"/>
              </a:rPr>
              <a:t>.”</a:t>
            </a:r>
          </a:p>
          <a:p>
            <a:pPr marL="0" indent="0">
              <a:lnSpc>
                <a:spcPct val="80000"/>
              </a:lnSpc>
              <a:buNone/>
            </a:pPr>
            <a:endParaRPr lang="en-GB" dirty="0">
              <a:latin typeface="Calibri" panose="020F0502020204030204" pitchFamily="34" charset="0"/>
              <a:cs typeface="Comic Sans MS"/>
            </a:endParaRPr>
          </a:p>
          <a:p>
            <a:pPr>
              <a:lnSpc>
                <a:spcPct val="80000"/>
              </a:lnSpc>
              <a:buFont typeface="Wingdings" charset="2"/>
              <a:buChar char="§"/>
            </a:pPr>
            <a:r>
              <a:rPr lang="en-GB" dirty="0">
                <a:latin typeface="Calibri" panose="020F0502020204030204" pitchFamily="34" charset="0"/>
                <a:cs typeface="Comic Sans MS"/>
              </a:rPr>
              <a:t>Education therefore </a:t>
            </a:r>
            <a:r>
              <a:rPr lang="ja-JP" altLang="en-GB" b="1" dirty="0">
                <a:solidFill>
                  <a:srgbClr val="EC714F"/>
                </a:solidFill>
                <a:latin typeface="Calibri" panose="020F0502020204030204" pitchFamily="34" charset="0"/>
                <a:cs typeface="Comic Sans MS"/>
              </a:rPr>
              <a:t>‘</a:t>
            </a:r>
            <a:r>
              <a:rPr lang="en-GB" b="1" dirty="0">
                <a:solidFill>
                  <a:srgbClr val="EC714F"/>
                </a:solidFill>
                <a:latin typeface="Calibri" panose="020F0502020204030204" pitchFamily="34" charset="0"/>
                <a:cs typeface="Comic Sans MS"/>
              </a:rPr>
              <a:t>sifts and </a:t>
            </a:r>
            <a:r>
              <a:rPr lang="en-GB" b="1" dirty="0" smtClean="0">
                <a:solidFill>
                  <a:srgbClr val="EC714F"/>
                </a:solidFill>
                <a:latin typeface="Calibri" panose="020F0502020204030204" pitchFamily="34" charset="0"/>
                <a:cs typeface="Comic Sans MS"/>
              </a:rPr>
              <a:t>sorts’ </a:t>
            </a:r>
            <a:r>
              <a:rPr lang="en-GB" dirty="0">
                <a:latin typeface="Calibri" panose="020F0502020204030204" pitchFamily="34" charset="0"/>
                <a:cs typeface="Comic Sans MS"/>
              </a:rPr>
              <a:t>and grades people in terms of ability which is rewarded in exam success, those with the most ability are then rewarded in society in terms of economic rewards to ensure the best people fill the most functionally important roles.</a:t>
            </a:r>
          </a:p>
        </p:txBody>
      </p:sp>
    </p:spTree>
    <p:extLst>
      <p:ext uri="{BB962C8B-B14F-4D97-AF65-F5344CB8AC3E}">
        <p14:creationId xmlns:p14="http://schemas.microsoft.com/office/powerpoint/2010/main" val="5572040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libri" panose="020F0502020204030204" pitchFamily="34" charset="0"/>
              </a:rPr>
              <a:t>Questions: </a:t>
            </a:r>
            <a:r>
              <a:rPr lang="en-GB" dirty="0" smtClean="0">
                <a:latin typeface="Calibri" panose="020F0502020204030204" pitchFamily="34" charset="0"/>
              </a:rPr>
              <a:t>p.13-14</a:t>
            </a:r>
            <a:endParaRPr lang="en-GB" dirty="0">
              <a:latin typeface="Calibri" panose="020F0502020204030204" pitchFamily="34" charset="0"/>
            </a:endParaRPr>
          </a:p>
        </p:txBody>
      </p:sp>
      <p:sp>
        <p:nvSpPr>
          <p:cNvPr id="3" name="Content Placeholder 2"/>
          <p:cNvSpPr>
            <a:spLocks noGrp="1"/>
          </p:cNvSpPr>
          <p:nvPr>
            <p:ph idx="1"/>
          </p:nvPr>
        </p:nvSpPr>
        <p:spPr/>
        <p:txBody>
          <a:bodyPr/>
          <a:lstStyle/>
          <a:p>
            <a:r>
              <a:rPr lang="en-GB" dirty="0">
                <a:latin typeface="Calibri" panose="020F0502020204030204" pitchFamily="34" charset="0"/>
              </a:rPr>
              <a:t>What is meant by equality of opportunity?</a:t>
            </a:r>
          </a:p>
          <a:p>
            <a:pPr marL="0" indent="0">
              <a:buNone/>
            </a:pPr>
            <a:endParaRPr lang="en-GB" dirty="0" smtClean="0">
              <a:latin typeface="Calibri" panose="020F0502020204030204" pitchFamily="34" charset="0"/>
            </a:endParaRPr>
          </a:p>
          <a:p>
            <a:pPr marL="0" indent="0">
              <a:buNone/>
            </a:pPr>
            <a:endParaRPr lang="en-GB" dirty="0">
              <a:latin typeface="Calibri" panose="020F0502020204030204" pitchFamily="34" charset="0"/>
            </a:endParaRPr>
          </a:p>
          <a:p>
            <a:r>
              <a:rPr lang="en-GB" dirty="0">
                <a:latin typeface="Calibri" panose="020F0502020204030204" pitchFamily="34" charset="0"/>
              </a:rPr>
              <a:t>According to Davis and Moore, why is it important for role allocation to be meritocratic?</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8601305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libri" panose="020F0502020204030204" pitchFamily="34" charset="0"/>
              </a:rPr>
              <a:t>Schultz: Human Capital</a:t>
            </a:r>
            <a:endParaRPr lang="en-GB" dirty="0">
              <a:latin typeface="Calibri" panose="020F0502020204030204" pitchFamily="34" charset="0"/>
            </a:endParaRPr>
          </a:p>
        </p:txBody>
      </p:sp>
      <p:sp>
        <p:nvSpPr>
          <p:cNvPr id="3" name="Content Placeholder 2"/>
          <p:cNvSpPr>
            <a:spLocks noGrp="1"/>
          </p:cNvSpPr>
          <p:nvPr>
            <p:ph idx="1"/>
          </p:nvPr>
        </p:nvSpPr>
        <p:spPr>
          <a:xfrm>
            <a:off x="2828260" y="1537457"/>
            <a:ext cx="5998535" cy="4937818"/>
          </a:xfrm>
        </p:spPr>
        <p:txBody>
          <a:bodyPr>
            <a:normAutofit fontScale="92500" lnSpcReduction="20000"/>
          </a:bodyPr>
          <a:lstStyle/>
          <a:p>
            <a:r>
              <a:rPr lang="en-GB" dirty="0" smtClean="0">
                <a:latin typeface="Calibri" panose="020F0502020204030204" pitchFamily="34" charset="0"/>
              </a:rPr>
              <a:t>Schultz </a:t>
            </a:r>
            <a:r>
              <a:rPr lang="en-GB" dirty="0">
                <a:latin typeface="Calibri" panose="020F0502020204030204" pitchFamily="34" charset="0"/>
              </a:rPr>
              <a:t>argues high levels of spending on education and training are justified to develop people’s knowledge and skills, and this investment is an important factor in a successful economy. </a:t>
            </a:r>
            <a:endParaRPr lang="en-GB" dirty="0" smtClean="0">
              <a:latin typeface="Calibri" panose="020F0502020204030204" pitchFamily="34" charset="0"/>
            </a:endParaRPr>
          </a:p>
          <a:p>
            <a:r>
              <a:rPr lang="en-GB" dirty="0" smtClean="0">
                <a:latin typeface="Calibri" panose="020F0502020204030204" pitchFamily="34" charset="0"/>
              </a:rPr>
              <a:t>Functionalists </a:t>
            </a:r>
            <a:r>
              <a:rPr lang="en-GB" dirty="0">
                <a:latin typeface="Calibri" panose="020F0502020204030204" pitchFamily="34" charset="0"/>
              </a:rPr>
              <a:t>see this development of human capital as necessary to provide a properly trained, qualified and flexible labour force that have high levels of skill and knowledge to undertake a wide range of jobs, which arise in a specialised division of labour. </a:t>
            </a:r>
            <a:endParaRPr lang="en-GB" dirty="0" smtClean="0">
              <a:latin typeface="Calibri" panose="020F0502020204030204" pitchFamily="34" charset="0"/>
            </a:endParaRPr>
          </a:p>
          <a:p>
            <a:r>
              <a:rPr lang="en-GB" dirty="0" smtClean="0">
                <a:latin typeface="Calibri" panose="020F0502020204030204" pitchFamily="34" charset="0"/>
              </a:rPr>
              <a:t>They </a:t>
            </a:r>
            <a:r>
              <a:rPr lang="en-GB" dirty="0">
                <a:latin typeface="Calibri" panose="020F0502020204030204" pitchFamily="34" charset="0"/>
              </a:rPr>
              <a:t>argue the people with the best skills who are most qualified end up in the jobs requiring the greatest skills and responsibilities. </a:t>
            </a:r>
          </a:p>
          <a:p>
            <a:endParaRPr lang="en-GB" dirty="0">
              <a:latin typeface="Calibri" panose="020F0502020204030204" pitchFamily="34" charset="0"/>
            </a:endParaRPr>
          </a:p>
          <a:p>
            <a:r>
              <a:rPr lang="en-GB" dirty="0">
                <a:latin typeface="Calibri" panose="020F0502020204030204" pitchFamily="34" charset="0"/>
              </a:rPr>
              <a:t>What is human </a:t>
            </a:r>
            <a:r>
              <a:rPr lang="en-GB" dirty="0" smtClean="0">
                <a:latin typeface="Calibri" panose="020F0502020204030204" pitchFamily="34" charset="0"/>
              </a:rPr>
              <a:t>capital and why is it essential to the economy? (fill in on page </a:t>
            </a:r>
            <a:r>
              <a:rPr lang="en-GB" dirty="0" smtClean="0">
                <a:latin typeface="Calibri" panose="020F0502020204030204" pitchFamily="34" charset="0"/>
              </a:rPr>
              <a:t>14)</a:t>
            </a:r>
            <a:endParaRPr lang="en-GB" dirty="0">
              <a:latin typeface="Calibri" panose="020F0502020204030204" pitchFamily="34" charset="0"/>
            </a:endParaRPr>
          </a:p>
          <a:p>
            <a:endParaRPr lang="en-GB" dirty="0"/>
          </a:p>
          <a:p>
            <a:endParaRPr lang="en-GB" dirty="0"/>
          </a:p>
          <a:p>
            <a:endParaRPr lang="en-GB" dirty="0"/>
          </a:p>
          <a:p>
            <a:endParaRPr lang="en-GB" dirty="0"/>
          </a:p>
          <a:p>
            <a:endParaRPr lang="en-GB" dirty="0"/>
          </a:p>
          <a:p>
            <a:endParaRPr lang="en-GB" dirty="0"/>
          </a:p>
        </p:txBody>
      </p:sp>
      <p:pic>
        <p:nvPicPr>
          <p:cNvPr id="1026" name="Picture 2" descr="Image result for wealth capital"/>
          <p:cNvPicPr>
            <a:picLocks noChangeAspect="1" noChangeArrowheads="1"/>
          </p:cNvPicPr>
          <p:nvPr/>
        </p:nvPicPr>
        <p:blipFill rotWithShape="1">
          <a:blip r:embed="rId3">
            <a:extLst>
              <a:ext uri="{28A0092B-C50C-407E-A947-70E740481C1C}">
                <a14:useLocalDpi xmlns:a14="http://schemas.microsoft.com/office/drawing/2010/main" val="0"/>
              </a:ext>
            </a:extLst>
          </a:blip>
          <a:srcRect t="6845" r="52609" b="-6845"/>
          <a:stretch/>
        </p:blipFill>
        <p:spPr bwMode="auto">
          <a:xfrm>
            <a:off x="251268" y="1915179"/>
            <a:ext cx="2311179" cy="20193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wealth capital"/>
          <p:cNvPicPr>
            <a:picLocks noChangeAspect="1" noChangeArrowheads="1"/>
          </p:cNvPicPr>
          <p:nvPr/>
        </p:nvPicPr>
        <p:blipFill rotWithShape="1">
          <a:blip r:embed="rId3">
            <a:extLst>
              <a:ext uri="{28A0092B-C50C-407E-A947-70E740481C1C}">
                <a14:useLocalDpi xmlns:a14="http://schemas.microsoft.com/office/drawing/2010/main" val="0"/>
              </a:ext>
            </a:extLst>
          </a:blip>
          <a:srcRect l="52842"/>
          <a:stretch/>
        </p:blipFill>
        <p:spPr bwMode="auto">
          <a:xfrm>
            <a:off x="262639" y="4006366"/>
            <a:ext cx="2299808" cy="201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61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libri" panose="020F0502020204030204" pitchFamily="34" charset="0"/>
              </a:rPr>
              <a:t>Evaluation</a:t>
            </a:r>
            <a:endParaRPr lang="en-GB" dirty="0">
              <a:latin typeface="Calibri" panose="020F0502020204030204" pitchFamily="34" charset="0"/>
            </a:endParaRPr>
          </a:p>
        </p:txBody>
      </p:sp>
      <p:sp>
        <p:nvSpPr>
          <p:cNvPr id="3" name="Content Placeholder 2"/>
          <p:cNvSpPr>
            <a:spLocks noGrp="1"/>
          </p:cNvSpPr>
          <p:nvPr>
            <p:ph idx="1"/>
          </p:nvPr>
        </p:nvSpPr>
        <p:spPr/>
        <p:txBody>
          <a:bodyPr/>
          <a:lstStyle/>
          <a:p>
            <a:r>
              <a:rPr lang="en-GB" dirty="0" smtClean="0">
                <a:latin typeface="Calibri" panose="020F0502020204030204" pitchFamily="34" charset="0"/>
              </a:rPr>
              <a:t>What problems can we see with the Functionalist view of the education system?</a:t>
            </a:r>
          </a:p>
          <a:p>
            <a:r>
              <a:rPr lang="en-GB" dirty="0" smtClean="0">
                <a:latin typeface="Calibri" panose="020F0502020204030204" pitchFamily="34" charset="0"/>
              </a:rPr>
              <a:t>Use </a:t>
            </a:r>
            <a:r>
              <a:rPr lang="en-GB" i="1" dirty="0">
                <a:latin typeface="Calibri" panose="020F0502020204030204" pitchFamily="34" charset="0"/>
              </a:rPr>
              <a:t>Sociology for AQA, Volume 1</a:t>
            </a:r>
            <a:r>
              <a:rPr lang="en-GB" dirty="0">
                <a:latin typeface="Calibri" panose="020F0502020204030204" pitchFamily="34" charset="0"/>
              </a:rPr>
              <a:t> (Browne) p.29, and </a:t>
            </a:r>
            <a:r>
              <a:rPr lang="en-GB" i="1" dirty="0">
                <a:latin typeface="Calibri" panose="020F0502020204030204" pitchFamily="34" charset="0"/>
              </a:rPr>
              <a:t>AQA A Level Sociology Book One </a:t>
            </a:r>
            <a:r>
              <a:rPr lang="en-GB" dirty="0">
                <a:latin typeface="Calibri" panose="020F0502020204030204" pitchFamily="34" charset="0"/>
              </a:rPr>
              <a:t>(Webb) p.68 </a:t>
            </a:r>
            <a:r>
              <a:rPr lang="en-GB" dirty="0" smtClean="0">
                <a:latin typeface="Calibri" panose="020F0502020204030204" pitchFamily="34" charset="0"/>
              </a:rPr>
              <a:t>to help you</a:t>
            </a:r>
            <a:endParaRPr lang="en-GB" dirty="0">
              <a:latin typeface="Calibri" panose="020F0502020204030204" pitchFamily="34" charset="0"/>
            </a:endParaRPr>
          </a:p>
        </p:txBody>
      </p:sp>
    </p:spTree>
    <p:extLst>
      <p:ext uri="{BB962C8B-B14F-4D97-AF65-F5344CB8AC3E}">
        <p14:creationId xmlns:p14="http://schemas.microsoft.com/office/powerpoint/2010/main" val="31464317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GB" b="1" dirty="0">
                <a:latin typeface="Calibri" panose="020F0502020204030204" pitchFamily="34" charset="0"/>
              </a:rPr>
              <a:t>Some Problems with Functionalist Theory</a:t>
            </a:r>
          </a:p>
        </p:txBody>
      </p:sp>
      <p:sp>
        <p:nvSpPr>
          <p:cNvPr id="11268" name="Rectangle 4"/>
          <p:cNvSpPr>
            <a:spLocks noGrp="1" noChangeArrowheads="1"/>
          </p:cNvSpPr>
          <p:nvPr>
            <p:ph type="body" sz="half" idx="2"/>
          </p:nvPr>
        </p:nvSpPr>
        <p:spPr/>
        <p:txBody>
          <a:bodyPr/>
          <a:lstStyle/>
          <a:p>
            <a:pPr eaLnBrk="1" hangingPunct="1">
              <a:buFont typeface="Wingdings" charset="2"/>
              <a:buChar char="§"/>
            </a:pPr>
            <a:r>
              <a:rPr lang="en-GB" sz="2800" b="1" dirty="0">
                <a:solidFill>
                  <a:schemeClr val="accent2"/>
                </a:solidFill>
                <a:latin typeface="Calibri" panose="020F0502020204030204" pitchFamily="34" charset="0"/>
              </a:rPr>
              <a:t>Over-optimistic</a:t>
            </a:r>
            <a:r>
              <a:rPr lang="en-GB" sz="2800" dirty="0">
                <a:solidFill>
                  <a:schemeClr val="accent2"/>
                </a:solidFill>
                <a:latin typeface="Calibri" panose="020F0502020204030204" pitchFamily="34" charset="0"/>
              </a:rPr>
              <a:t> </a:t>
            </a:r>
            <a:r>
              <a:rPr lang="en-GB" sz="2800" dirty="0">
                <a:latin typeface="Calibri" panose="020F0502020204030204" pitchFamily="34" charset="0"/>
              </a:rPr>
              <a:t>about the nature of social </a:t>
            </a:r>
            <a:r>
              <a:rPr lang="en-GB" sz="2800" dirty="0" smtClean="0">
                <a:latin typeface="Calibri" panose="020F0502020204030204" pitchFamily="34" charset="0"/>
              </a:rPr>
              <a:t>order</a:t>
            </a:r>
            <a:endParaRPr lang="en-GB" sz="2800" dirty="0">
              <a:latin typeface="Calibri" panose="020F0502020204030204" pitchFamily="34" charset="0"/>
            </a:endParaRPr>
          </a:p>
          <a:p>
            <a:pPr eaLnBrk="1" hangingPunct="1">
              <a:buFont typeface="Wingdings" charset="2"/>
              <a:buChar char="§"/>
            </a:pPr>
            <a:r>
              <a:rPr lang="en-GB" sz="2800" dirty="0">
                <a:latin typeface="Calibri" panose="020F0502020204030204" pitchFamily="34" charset="0"/>
              </a:rPr>
              <a:t>Neglects </a:t>
            </a:r>
            <a:r>
              <a:rPr lang="en-GB" sz="2800" b="1" dirty="0">
                <a:solidFill>
                  <a:schemeClr val="accent2"/>
                </a:solidFill>
                <a:latin typeface="Calibri" panose="020F0502020204030204" pitchFamily="34" charset="0"/>
              </a:rPr>
              <a:t>conflict</a:t>
            </a:r>
            <a:r>
              <a:rPr lang="en-GB" sz="2800" dirty="0">
                <a:latin typeface="Calibri" panose="020F0502020204030204" pitchFamily="34" charset="0"/>
              </a:rPr>
              <a:t> in </a:t>
            </a:r>
            <a:r>
              <a:rPr lang="en-GB" sz="2800" dirty="0" smtClean="0">
                <a:latin typeface="Calibri" panose="020F0502020204030204" pitchFamily="34" charset="0"/>
              </a:rPr>
              <a:t>society</a:t>
            </a:r>
            <a:endParaRPr lang="en-GB" sz="2800" dirty="0">
              <a:latin typeface="Calibri" panose="020F0502020204030204" pitchFamily="34" charset="0"/>
            </a:endParaRPr>
          </a:p>
          <a:p>
            <a:pPr eaLnBrk="1" hangingPunct="1">
              <a:buFont typeface="Wingdings" charset="2"/>
              <a:buChar char="§"/>
            </a:pPr>
            <a:r>
              <a:rPr lang="en-GB" sz="2800" dirty="0">
                <a:latin typeface="Calibri" panose="020F0502020204030204" pitchFamily="34" charset="0"/>
              </a:rPr>
              <a:t>Fails to explain </a:t>
            </a:r>
            <a:r>
              <a:rPr lang="en-GB" sz="2800" b="1" dirty="0">
                <a:solidFill>
                  <a:schemeClr val="accent2"/>
                </a:solidFill>
                <a:latin typeface="Calibri" panose="020F0502020204030204" pitchFamily="34" charset="0"/>
              </a:rPr>
              <a:t>social change</a:t>
            </a:r>
            <a:r>
              <a:rPr lang="en-GB" sz="2800" dirty="0">
                <a:latin typeface="Calibri" panose="020F0502020204030204" pitchFamily="34" charset="0"/>
              </a:rPr>
              <a:t> </a:t>
            </a:r>
            <a:r>
              <a:rPr lang="en-GB" sz="2800" dirty="0" smtClean="0">
                <a:latin typeface="Calibri" panose="020F0502020204030204" pitchFamily="34" charset="0"/>
              </a:rPr>
              <a:t>effectively</a:t>
            </a:r>
            <a:endParaRPr lang="en-GB" sz="2800" dirty="0">
              <a:latin typeface="Calibri" panose="020F0502020204030204" pitchFamily="34" charset="0"/>
            </a:endParaRPr>
          </a:p>
        </p:txBody>
      </p:sp>
      <p:pic>
        <p:nvPicPr>
          <p:cNvPr id="11271" name="Picture 7" descr="MPj0400294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997200"/>
            <a:ext cx="4248150" cy="283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5" name="Text Box 11"/>
          <p:cNvSpPr txBox="1">
            <a:spLocks noChangeArrowheads="1"/>
          </p:cNvSpPr>
          <p:nvPr/>
        </p:nvSpPr>
        <p:spPr bwMode="auto">
          <a:xfrm>
            <a:off x="250825" y="2636838"/>
            <a:ext cx="41767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GB" sz="1800" i="1" dirty="0">
                <a:latin typeface="Calibri" panose="020F0502020204030204" pitchFamily="34" charset="0"/>
              </a:rPr>
              <a:t>School begins…</a:t>
            </a:r>
          </a:p>
        </p:txBody>
      </p:sp>
    </p:spTree>
    <p:extLst>
      <p:ext uri="{BB962C8B-B14F-4D97-AF65-F5344CB8AC3E}">
        <p14:creationId xmlns:p14="http://schemas.microsoft.com/office/powerpoint/2010/main" val="23278413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ppt_x"/>
                                          </p:val>
                                        </p:tav>
                                        <p:tav tm="100000">
                                          <p:val>
                                            <p:strVal val="#ppt_x"/>
                                          </p:val>
                                        </p:tav>
                                      </p:tavLst>
                                    </p:anim>
                                    <p:anim calcmode="lin" valueType="num">
                                      <p:cBhvr additive="base">
                                        <p:cTn id="8" dur="500" fill="hold"/>
                                        <p:tgtEl>
                                          <p:spTgt spid="1126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268">
                                            <p:txEl>
                                              <p:pRg st="0" end="0"/>
                                            </p:txEl>
                                          </p:spTgt>
                                        </p:tgtEl>
                                        <p:attrNameLst>
                                          <p:attrName>style.visibility</p:attrName>
                                        </p:attrNameLst>
                                      </p:cBhvr>
                                      <p:to>
                                        <p:strVal val="visible"/>
                                      </p:to>
                                    </p:set>
                                    <p:anim calcmode="lin" valueType="num">
                                      <p:cBhvr additive="base">
                                        <p:cTn id="13" dur="500" fill="hold"/>
                                        <p:tgtEl>
                                          <p:spTgt spid="11268">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126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268">
                                            <p:txEl>
                                              <p:pRg st="1" end="1"/>
                                            </p:txEl>
                                          </p:spTgt>
                                        </p:tgtEl>
                                        <p:attrNameLst>
                                          <p:attrName>style.visibility</p:attrName>
                                        </p:attrNameLst>
                                      </p:cBhvr>
                                      <p:to>
                                        <p:strVal val="visible"/>
                                      </p:to>
                                    </p:set>
                                    <p:anim calcmode="lin" valueType="num">
                                      <p:cBhvr additive="base">
                                        <p:cTn id="19" dur="500" fill="hold"/>
                                        <p:tgtEl>
                                          <p:spTgt spid="11268">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126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1268">
                                            <p:txEl>
                                              <p:pRg st="2" end="2"/>
                                            </p:txEl>
                                          </p:spTgt>
                                        </p:tgtEl>
                                        <p:attrNameLst>
                                          <p:attrName>style.visibility</p:attrName>
                                        </p:attrNameLst>
                                      </p:cBhvr>
                                      <p:to>
                                        <p:strVal val="visible"/>
                                      </p:to>
                                    </p:set>
                                    <p:anim calcmode="lin" valueType="num">
                                      <p:cBhvr additive="base">
                                        <p:cTn id="25" dur="500" fill="hold"/>
                                        <p:tgtEl>
                                          <p:spTgt spid="11268">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126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11275"/>
                                        </p:tgtEl>
                                        <p:attrNameLst>
                                          <p:attrName>style.visibility</p:attrName>
                                        </p:attrNameLst>
                                      </p:cBhvr>
                                      <p:to>
                                        <p:strVal val="visible"/>
                                      </p:to>
                                    </p:set>
                                    <p:anim calcmode="lin" valueType="num">
                                      <p:cBhvr additive="base">
                                        <p:cTn id="31" dur="2000" fill="hold"/>
                                        <p:tgtEl>
                                          <p:spTgt spid="11275"/>
                                        </p:tgtEl>
                                        <p:attrNameLst>
                                          <p:attrName>ppt_x</p:attrName>
                                        </p:attrNameLst>
                                      </p:cBhvr>
                                      <p:tavLst>
                                        <p:tav tm="0">
                                          <p:val>
                                            <p:strVal val="#ppt_x"/>
                                          </p:val>
                                        </p:tav>
                                        <p:tav tm="100000">
                                          <p:val>
                                            <p:strVal val="#ppt_x"/>
                                          </p:val>
                                        </p:tav>
                                      </p:tavLst>
                                    </p:anim>
                                    <p:anim calcmode="lin" valueType="num">
                                      <p:cBhvr additive="base">
                                        <p:cTn id="32" dur="2000" fill="hold"/>
                                        <p:tgtEl>
                                          <p:spTgt spid="11275"/>
                                        </p:tgtEl>
                                        <p:attrNameLst>
                                          <p:attrName>ppt_y</p:attrName>
                                        </p:attrNameLst>
                                      </p:cBhvr>
                                      <p:tavLst>
                                        <p:tav tm="0">
                                          <p:val>
                                            <p:strVal val="0-#ppt_h/2"/>
                                          </p:val>
                                        </p:tav>
                                        <p:tav tm="100000">
                                          <p:val>
                                            <p:strVal val="#ppt_y"/>
                                          </p:val>
                                        </p:tav>
                                      </p:tavLst>
                                    </p:anim>
                                  </p:childTnLst>
                                </p:cTn>
                              </p:par>
                            </p:childTnLst>
                          </p:cTn>
                        </p:par>
                        <p:par>
                          <p:cTn id="33" fill="hold" nodeType="afterGroup">
                            <p:stCondLst>
                              <p:cond delay="2000"/>
                            </p:stCondLst>
                            <p:childTnLst>
                              <p:par>
                                <p:cTn id="34" presetID="53" presetClass="entr" presetSubtype="0" fill="hold" nodeType="afterEffect">
                                  <p:stCondLst>
                                    <p:cond delay="0"/>
                                  </p:stCondLst>
                                  <p:childTnLst>
                                    <p:set>
                                      <p:cBhvr>
                                        <p:cTn id="35" dur="1" fill="hold">
                                          <p:stCondLst>
                                            <p:cond delay="0"/>
                                          </p:stCondLst>
                                        </p:cTn>
                                        <p:tgtEl>
                                          <p:spTgt spid="11271"/>
                                        </p:tgtEl>
                                        <p:attrNameLst>
                                          <p:attrName>style.visibility</p:attrName>
                                        </p:attrNameLst>
                                      </p:cBhvr>
                                      <p:to>
                                        <p:strVal val="visible"/>
                                      </p:to>
                                    </p:set>
                                    <p:anim calcmode="lin" valueType="num">
                                      <p:cBhvr>
                                        <p:cTn id="36" dur="500" fill="hold"/>
                                        <p:tgtEl>
                                          <p:spTgt spid="11271"/>
                                        </p:tgtEl>
                                        <p:attrNameLst>
                                          <p:attrName>ppt_w</p:attrName>
                                        </p:attrNameLst>
                                      </p:cBhvr>
                                      <p:tavLst>
                                        <p:tav tm="0">
                                          <p:val>
                                            <p:fltVal val="0"/>
                                          </p:val>
                                        </p:tav>
                                        <p:tav tm="100000">
                                          <p:val>
                                            <p:strVal val="#ppt_w"/>
                                          </p:val>
                                        </p:tav>
                                      </p:tavLst>
                                    </p:anim>
                                    <p:anim calcmode="lin" valueType="num">
                                      <p:cBhvr>
                                        <p:cTn id="37" dur="500" fill="hold"/>
                                        <p:tgtEl>
                                          <p:spTgt spid="11271"/>
                                        </p:tgtEl>
                                        <p:attrNameLst>
                                          <p:attrName>ppt_h</p:attrName>
                                        </p:attrNameLst>
                                      </p:cBhvr>
                                      <p:tavLst>
                                        <p:tav tm="0">
                                          <p:val>
                                            <p:fltVal val="0"/>
                                          </p:val>
                                        </p:tav>
                                        <p:tav tm="100000">
                                          <p:val>
                                            <p:strVal val="#ppt_h"/>
                                          </p:val>
                                        </p:tav>
                                      </p:tavLst>
                                    </p:anim>
                                    <p:animEffect transition="in" filter="fade">
                                      <p:cBhvr>
                                        <p:cTn id="38" dur="5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P spid="11268" grpId="0" build="p" autoUpdateAnimBg="0"/>
      <p:bldP spid="11275"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609600"/>
            <a:ext cx="7772400" cy="450693"/>
          </a:xfrm>
        </p:spPr>
        <p:txBody>
          <a:bodyPr/>
          <a:lstStyle/>
          <a:p>
            <a:pPr eaLnBrk="1" hangingPunct="1"/>
            <a:r>
              <a:rPr lang="en-GB" sz="4400" b="1" dirty="0">
                <a:latin typeface="Calibri" panose="020F0502020204030204" pitchFamily="34" charset="0"/>
              </a:rPr>
              <a:t>Problems for Functionalists and the Education System</a:t>
            </a:r>
          </a:p>
        </p:txBody>
      </p:sp>
      <p:sp>
        <p:nvSpPr>
          <p:cNvPr id="12292" name="Rectangle 4"/>
          <p:cNvSpPr>
            <a:spLocks noGrp="1" noChangeArrowheads="1"/>
          </p:cNvSpPr>
          <p:nvPr>
            <p:ph type="body" sz="half" idx="2"/>
          </p:nvPr>
        </p:nvSpPr>
        <p:spPr>
          <a:xfrm>
            <a:off x="4648200" y="1709159"/>
            <a:ext cx="4179606" cy="4879648"/>
          </a:xfrm>
        </p:spPr>
        <p:txBody>
          <a:bodyPr>
            <a:normAutofit/>
          </a:bodyPr>
          <a:lstStyle/>
          <a:p>
            <a:pPr eaLnBrk="1" hangingPunct="1">
              <a:lnSpc>
                <a:spcPct val="90000"/>
              </a:lnSpc>
              <a:buFont typeface="Wingdings" charset="2"/>
              <a:buChar char="§"/>
            </a:pPr>
            <a:r>
              <a:rPr lang="en-GB" sz="2400" dirty="0" smtClean="0">
                <a:latin typeface="Calibri" panose="020F0502020204030204" pitchFamily="34" charset="0"/>
              </a:rPr>
              <a:t>Doesn’t address whether </a:t>
            </a:r>
            <a:r>
              <a:rPr lang="en-GB" sz="2400" dirty="0">
                <a:latin typeface="Calibri" panose="020F0502020204030204" pitchFamily="34" charset="0"/>
              </a:rPr>
              <a:t>the education </a:t>
            </a:r>
            <a:r>
              <a:rPr lang="en-GB" sz="2400" dirty="0" smtClean="0">
                <a:latin typeface="Calibri" panose="020F0502020204030204" pitchFamily="34" charset="0"/>
              </a:rPr>
              <a:t>system helps </a:t>
            </a:r>
            <a:r>
              <a:rPr lang="en-GB" sz="2400" dirty="0">
                <a:latin typeface="Calibri" panose="020F0502020204030204" pitchFamily="34" charset="0"/>
              </a:rPr>
              <a:t>realise the potential of </a:t>
            </a:r>
            <a:r>
              <a:rPr lang="en-GB" sz="2400" dirty="0" smtClean="0">
                <a:latin typeface="Calibri" panose="020F0502020204030204" pitchFamily="34" charset="0"/>
              </a:rPr>
              <a:t>individuals. </a:t>
            </a:r>
            <a:endParaRPr lang="en-GB" sz="2400" dirty="0">
              <a:latin typeface="Calibri" panose="020F0502020204030204" pitchFamily="34" charset="0"/>
            </a:endParaRPr>
          </a:p>
          <a:p>
            <a:pPr eaLnBrk="1" hangingPunct="1">
              <a:lnSpc>
                <a:spcPct val="90000"/>
              </a:lnSpc>
              <a:buFont typeface="Wingdings" charset="2"/>
              <a:buChar char="§"/>
            </a:pPr>
            <a:r>
              <a:rPr lang="en-GB" sz="2400" dirty="0" smtClean="0">
                <a:latin typeface="Calibri" panose="020F0502020204030204" pitchFamily="34" charset="0"/>
              </a:rPr>
              <a:t>Competition may not always be helpful- people develop at different rates.</a:t>
            </a:r>
            <a:endParaRPr lang="en-GB" sz="2400" dirty="0">
              <a:latin typeface="Calibri" panose="020F0502020204030204" pitchFamily="34" charset="0"/>
            </a:endParaRPr>
          </a:p>
          <a:p>
            <a:pPr eaLnBrk="1" hangingPunct="1">
              <a:lnSpc>
                <a:spcPct val="90000"/>
              </a:lnSpc>
              <a:buFont typeface="Wingdings" charset="2"/>
              <a:buChar char="§"/>
            </a:pPr>
            <a:r>
              <a:rPr lang="en-GB" sz="2400" dirty="0" smtClean="0">
                <a:latin typeface="Calibri" panose="020F0502020204030204" pitchFamily="34" charset="0"/>
              </a:rPr>
              <a:t>Status is not always achieved</a:t>
            </a:r>
            <a:endParaRPr lang="en-GB" sz="2400" dirty="0">
              <a:latin typeface="Calibri" panose="020F0502020204030204" pitchFamily="34" charset="0"/>
            </a:endParaRPr>
          </a:p>
          <a:p>
            <a:pPr eaLnBrk="1" hangingPunct="1">
              <a:lnSpc>
                <a:spcPct val="90000"/>
              </a:lnSpc>
              <a:buFont typeface="Wingdings" charset="2"/>
              <a:buChar char="§"/>
            </a:pPr>
            <a:r>
              <a:rPr lang="en-GB" sz="2400" dirty="0" smtClean="0">
                <a:latin typeface="Calibri" panose="020F0502020204030204" pitchFamily="34" charset="0"/>
              </a:rPr>
              <a:t>Society is not fully open. </a:t>
            </a:r>
            <a:endParaRPr lang="en-GB" sz="2400" dirty="0">
              <a:latin typeface="Calibri" panose="020F0502020204030204" pitchFamily="34" charset="0"/>
            </a:endParaRPr>
          </a:p>
          <a:p>
            <a:pPr eaLnBrk="1" hangingPunct="1">
              <a:lnSpc>
                <a:spcPct val="90000"/>
              </a:lnSpc>
              <a:buFont typeface="Wingdings" charset="2"/>
              <a:buChar char="§"/>
            </a:pPr>
            <a:r>
              <a:rPr lang="en-GB" sz="2400" dirty="0">
                <a:latin typeface="Calibri" panose="020F0502020204030204" pitchFamily="34" charset="0"/>
              </a:rPr>
              <a:t>Is the education system really fair – a </a:t>
            </a:r>
            <a:r>
              <a:rPr lang="en-GB" sz="2400" u="sng" dirty="0">
                <a:latin typeface="Calibri" panose="020F0502020204030204" pitchFamily="34" charset="0"/>
              </a:rPr>
              <a:t>genuine</a:t>
            </a:r>
            <a:r>
              <a:rPr lang="en-GB" sz="2400" dirty="0">
                <a:latin typeface="Calibri" panose="020F0502020204030204" pitchFamily="34" charset="0"/>
              </a:rPr>
              <a:t> meritocracy?</a:t>
            </a:r>
          </a:p>
          <a:p>
            <a:pPr eaLnBrk="1" hangingPunct="1">
              <a:lnSpc>
                <a:spcPct val="90000"/>
              </a:lnSpc>
              <a:buFont typeface="Wingdings" charset="2"/>
              <a:buChar char="§"/>
            </a:pPr>
            <a:endParaRPr lang="en-GB" sz="2400" dirty="0">
              <a:latin typeface="Calibri" panose="020F0502020204030204" pitchFamily="34" charset="0"/>
            </a:endParaRPr>
          </a:p>
          <a:p>
            <a:pPr eaLnBrk="1" hangingPunct="1">
              <a:lnSpc>
                <a:spcPct val="90000"/>
              </a:lnSpc>
              <a:buFont typeface="Wingdings" charset="2"/>
              <a:buChar char="§"/>
            </a:pPr>
            <a:endParaRPr lang="en-GB" sz="2400" dirty="0">
              <a:latin typeface="Calibri" panose="020F0502020204030204" pitchFamily="34" charset="0"/>
            </a:endParaRPr>
          </a:p>
        </p:txBody>
      </p:sp>
      <p:pic>
        <p:nvPicPr>
          <p:cNvPr id="12293" name="Picture 5" descr="bd06213_"/>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900113" y="1981200"/>
            <a:ext cx="3381375" cy="4114800"/>
          </a:xfrm>
        </p:spPr>
      </p:pic>
      <p:sp>
        <p:nvSpPr>
          <p:cNvPr id="12294" name="Text Box 6"/>
          <p:cNvSpPr txBox="1">
            <a:spLocks noChangeArrowheads="1"/>
          </p:cNvSpPr>
          <p:nvPr/>
        </p:nvSpPr>
        <p:spPr bwMode="auto">
          <a:xfrm>
            <a:off x="323850" y="5734050"/>
            <a:ext cx="41767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GB" sz="1800" i="1">
                <a:latin typeface="Comic Sans MS" charset="0"/>
              </a:rPr>
              <a:t>Elitists only ?</a:t>
            </a:r>
          </a:p>
        </p:txBody>
      </p:sp>
    </p:spTree>
    <p:extLst>
      <p:ext uri="{BB962C8B-B14F-4D97-AF65-F5344CB8AC3E}">
        <p14:creationId xmlns:p14="http://schemas.microsoft.com/office/powerpoint/2010/main" val="19274212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ppt_x"/>
                                          </p:val>
                                        </p:tav>
                                        <p:tav tm="100000">
                                          <p:val>
                                            <p:strVal val="#ppt_x"/>
                                          </p:val>
                                        </p:tav>
                                      </p:tavLst>
                                    </p:anim>
                                    <p:anim calcmode="lin" valueType="num">
                                      <p:cBhvr additive="base">
                                        <p:cTn id="8" dur="500" fill="hold"/>
                                        <p:tgtEl>
                                          <p:spTgt spid="1229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4" presetClass="entr" presetSubtype="5" fill="hold" nodeType="clickEffect">
                                  <p:stCondLst>
                                    <p:cond delay="0"/>
                                  </p:stCondLst>
                                  <p:childTnLst>
                                    <p:set>
                                      <p:cBhvr>
                                        <p:cTn id="12" dur="1" fill="hold">
                                          <p:stCondLst>
                                            <p:cond delay="0"/>
                                          </p:stCondLst>
                                        </p:cTn>
                                        <p:tgtEl>
                                          <p:spTgt spid="12293"/>
                                        </p:tgtEl>
                                        <p:attrNameLst>
                                          <p:attrName>style.visibility</p:attrName>
                                        </p:attrNameLst>
                                      </p:cBhvr>
                                      <p:to>
                                        <p:strVal val="visible"/>
                                      </p:to>
                                    </p:set>
                                    <p:animEffect transition="in" filter="randombar(vertical)">
                                      <p:cBhvr>
                                        <p:cTn id="13" dur="500"/>
                                        <p:tgtEl>
                                          <p:spTgt spid="1229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2292">
                                            <p:txEl>
                                              <p:pRg st="0" end="0"/>
                                            </p:txEl>
                                          </p:spTgt>
                                        </p:tgtEl>
                                        <p:attrNameLst>
                                          <p:attrName>style.visibility</p:attrName>
                                        </p:attrNameLst>
                                      </p:cBhvr>
                                      <p:to>
                                        <p:strVal val="visible"/>
                                      </p:to>
                                    </p:set>
                                    <p:anim calcmode="lin" valueType="num">
                                      <p:cBhvr additive="base">
                                        <p:cTn id="18" dur="500" fill="hold"/>
                                        <p:tgtEl>
                                          <p:spTgt spid="12292">
                                            <p:txEl>
                                              <p:pRg st="0" end="0"/>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1229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12292">
                                            <p:txEl>
                                              <p:pRg st="1" end="1"/>
                                            </p:txEl>
                                          </p:spTgt>
                                        </p:tgtEl>
                                        <p:attrNameLst>
                                          <p:attrName>style.visibility</p:attrName>
                                        </p:attrNameLst>
                                      </p:cBhvr>
                                      <p:to>
                                        <p:strVal val="visible"/>
                                      </p:to>
                                    </p:set>
                                    <p:anim calcmode="lin" valueType="num">
                                      <p:cBhvr additive="base">
                                        <p:cTn id="24" dur="500" fill="hold"/>
                                        <p:tgtEl>
                                          <p:spTgt spid="12292">
                                            <p:txEl>
                                              <p:pRg st="1" end="1"/>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229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12292">
                                            <p:txEl>
                                              <p:pRg st="2" end="2"/>
                                            </p:txEl>
                                          </p:spTgt>
                                        </p:tgtEl>
                                        <p:attrNameLst>
                                          <p:attrName>style.visibility</p:attrName>
                                        </p:attrNameLst>
                                      </p:cBhvr>
                                      <p:to>
                                        <p:strVal val="visible"/>
                                      </p:to>
                                    </p:set>
                                    <p:anim calcmode="lin" valueType="num">
                                      <p:cBhvr additive="base">
                                        <p:cTn id="30" dur="500" fill="hold"/>
                                        <p:tgtEl>
                                          <p:spTgt spid="12292">
                                            <p:txEl>
                                              <p:pRg st="2" end="2"/>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1229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12292">
                                            <p:txEl>
                                              <p:pRg st="3" end="3"/>
                                            </p:txEl>
                                          </p:spTgt>
                                        </p:tgtEl>
                                        <p:attrNameLst>
                                          <p:attrName>style.visibility</p:attrName>
                                        </p:attrNameLst>
                                      </p:cBhvr>
                                      <p:to>
                                        <p:strVal val="visible"/>
                                      </p:to>
                                    </p:set>
                                    <p:anim calcmode="lin" valueType="num">
                                      <p:cBhvr additive="base">
                                        <p:cTn id="36" dur="500" fill="hold"/>
                                        <p:tgtEl>
                                          <p:spTgt spid="12292">
                                            <p:txEl>
                                              <p:pRg st="3" end="3"/>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1229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12292">
                                            <p:txEl>
                                              <p:pRg st="4" end="4"/>
                                            </p:txEl>
                                          </p:spTgt>
                                        </p:tgtEl>
                                        <p:attrNameLst>
                                          <p:attrName>style.visibility</p:attrName>
                                        </p:attrNameLst>
                                      </p:cBhvr>
                                      <p:to>
                                        <p:strVal val="visible"/>
                                      </p:to>
                                    </p:set>
                                    <p:anim calcmode="lin" valueType="num">
                                      <p:cBhvr additive="base">
                                        <p:cTn id="42" dur="500" fill="hold"/>
                                        <p:tgtEl>
                                          <p:spTgt spid="12292">
                                            <p:txEl>
                                              <p:pRg st="4" end="4"/>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12292">
                                            <p:txEl>
                                              <p:pRg st="4" end="4"/>
                                            </p:txEl>
                                          </p:spTgt>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500"/>
                            </p:stCondLst>
                            <p:childTnLst>
                              <p:par>
                                <p:cTn id="45" presetID="2" presetClass="entr" presetSubtype="4" fill="hold" grpId="0" nodeType="afterEffect">
                                  <p:stCondLst>
                                    <p:cond delay="0"/>
                                  </p:stCondLst>
                                  <p:childTnLst>
                                    <p:set>
                                      <p:cBhvr>
                                        <p:cTn id="46" dur="1" fill="hold">
                                          <p:stCondLst>
                                            <p:cond delay="0"/>
                                          </p:stCondLst>
                                        </p:cTn>
                                        <p:tgtEl>
                                          <p:spTgt spid="12294"/>
                                        </p:tgtEl>
                                        <p:attrNameLst>
                                          <p:attrName>style.visibility</p:attrName>
                                        </p:attrNameLst>
                                      </p:cBhvr>
                                      <p:to>
                                        <p:strVal val="visible"/>
                                      </p:to>
                                    </p:set>
                                    <p:anim calcmode="lin" valueType="num">
                                      <p:cBhvr additive="base">
                                        <p:cTn id="47" dur="1000" fill="hold"/>
                                        <p:tgtEl>
                                          <p:spTgt spid="12294"/>
                                        </p:tgtEl>
                                        <p:attrNameLst>
                                          <p:attrName>ppt_x</p:attrName>
                                        </p:attrNameLst>
                                      </p:cBhvr>
                                      <p:tavLst>
                                        <p:tav tm="0">
                                          <p:val>
                                            <p:strVal val="#ppt_x"/>
                                          </p:val>
                                        </p:tav>
                                        <p:tav tm="100000">
                                          <p:val>
                                            <p:strVal val="#ppt_x"/>
                                          </p:val>
                                        </p:tav>
                                      </p:tavLst>
                                    </p:anim>
                                    <p:anim calcmode="lin" valueType="num">
                                      <p:cBhvr additive="base">
                                        <p:cTn id="48" dur="1000" fill="hold"/>
                                        <p:tgtEl>
                                          <p:spTgt spid="122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utoUpdateAnimBg="0"/>
      <p:bldP spid="12292" grpId="0" build="p" autoUpdateAnimBg="0"/>
      <p:bldP spid="12294"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b="1" dirty="0">
                <a:latin typeface="Calibri" panose="020F0502020204030204" pitchFamily="34" charset="0"/>
              </a:rPr>
              <a:t>Uses of Functionalism</a:t>
            </a:r>
          </a:p>
        </p:txBody>
      </p:sp>
      <p:sp>
        <p:nvSpPr>
          <p:cNvPr id="13316" name="Rectangle 4"/>
          <p:cNvSpPr>
            <a:spLocks noGrp="1" noChangeArrowheads="1"/>
          </p:cNvSpPr>
          <p:nvPr>
            <p:ph type="body" sz="half" idx="2"/>
          </p:nvPr>
        </p:nvSpPr>
        <p:spPr/>
        <p:txBody>
          <a:bodyPr/>
          <a:lstStyle/>
          <a:p>
            <a:pPr eaLnBrk="1" hangingPunct="1">
              <a:buFont typeface="Wingdings" charset="2"/>
              <a:buChar char="§"/>
            </a:pPr>
            <a:r>
              <a:rPr lang="en-GB" sz="2800" dirty="0">
                <a:latin typeface="Calibri" panose="020F0502020204030204" pitchFamily="34" charset="0"/>
              </a:rPr>
              <a:t>A </a:t>
            </a:r>
            <a:r>
              <a:rPr lang="en-GB" sz="2800" b="1" dirty="0">
                <a:solidFill>
                  <a:schemeClr val="accent2"/>
                </a:solidFill>
                <a:latin typeface="Calibri" panose="020F0502020204030204" pitchFamily="34" charset="0"/>
              </a:rPr>
              <a:t>standard</a:t>
            </a:r>
            <a:r>
              <a:rPr lang="en-GB" sz="2800" dirty="0">
                <a:latin typeface="Calibri" panose="020F0502020204030204" pitchFamily="34" charset="0"/>
              </a:rPr>
              <a:t> against which to assess the system</a:t>
            </a:r>
          </a:p>
          <a:p>
            <a:pPr eaLnBrk="1" hangingPunct="1">
              <a:buFont typeface="Wingdings" charset="2"/>
              <a:buChar char="§"/>
            </a:pPr>
            <a:r>
              <a:rPr lang="en-GB" sz="2800" dirty="0">
                <a:latin typeface="Calibri" panose="020F0502020204030204" pitchFamily="34" charset="0"/>
              </a:rPr>
              <a:t>An </a:t>
            </a:r>
            <a:r>
              <a:rPr lang="en-GB" sz="2800" b="1" dirty="0">
                <a:solidFill>
                  <a:schemeClr val="accent2"/>
                </a:solidFill>
                <a:latin typeface="Calibri" panose="020F0502020204030204" pitchFamily="34" charset="0"/>
              </a:rPr>
              <a:t>explanation</a:t>
            </a:r>
            <a:r>
              <a:rPr lang="en-GB" sz="2800" dirty="0">
                <a:latin typeface="Calibri" panose="020F0502020204030204" pitchFamily="34" charset="0"/>
              </a:rPr>
              <a:t> of the development of mass schooling</a:t>
            </a:r>
          </a:p>
          <a:p>
            <a:pPr eaLnBrk="1" hangingPunct="1">
              <a:buFont typeface="Wingdings" charset="2"/>
              <a:buChar char="§"/>
            </a:pPr>
            <a:r>
              <a:rPr lang="en-GB" sz="2800" dirty="0">
                <a:latin typeface="Calibri" panose="020F0502020204030204" pitchFamily="34" charset="0"/>
              </a:rPr>
              <a:t>An </a:t>
            </a:r>
            <a:r>
              <a:rPr lang="en-GB" sz="2800" b="1" dirty="0">
                <a:solidFill>
                  <a:schemeClr val="accent2"/>
                </a:solidFill>
                <a:latin typeface="Calibri" panose="020F0502020204030204" pitchFamily="34" charset="0"/>
              </a:rPr>
              <a:t>analysis</a:t>
            </a:r>
            <a:r>
              <a:rPr lang="en-GB" sz="2800" dirty="0">
                <a:latin typeface="Calibri" panose="020F0502020204030204" pitchFamily="34" charset="0"/>
              </a:rPr>
              <a:t> looking at social needs and context </a:t>
            </a:r>
          </a:p>
        </p:txBody>
      </p:sp>
      <p:pic>
        <p:nvPicPr>
          <p:cNvPr id="13320" name="Picture 8" descr="j0076238"/>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136775"/>
            <a:ext cx="3657600"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28513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ppt_x"/>
                                          </p:val>
                                        </p:tav>
                                        <p:tav tm="100000">
                                          <p:val>
                                            <p:strVal val="#ppt_x"/>
                                          </p:val>
                                        </p:tav>
                                      </p:tavLst>
                                    </p:anim>
                                    <p:anim calcmode="lin" valueType="num">
                                      <p:cBhvr additive="base">
                                        <p:cTn id="8" dur="500" fill="hold"/>
                                        <p:tgtEl>
                                          <p:spTgt spid="1331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4" presetClass="entr" presetSubtype="5" fill="hold" nodeType="clickEffect">
                                  <p:stCondLst>
                                    <p:cond delay="0"/>
                                  </p:stCondLst>
                                  <p:childTnLst>
                                    <p:set>
                                      <p:cBhvr>
                                        <p:cTn id="12" dur="1" fill="hold">
                                          <p:stCondLst>
                                            <p:cond delay="0"/>
                                          </p:stCondLst>
                                        </p:cTn>
                                        <p:tgtEl>
                                          <p:spTgt spid="13320"/>
                                        </p:tgtEl>
                                        <p:attrNameLst>
                                          <p:attrName>style.visibility</p:attrName>
                                        </p:attrNameLst>
                                      </p:cBhvr>
                                      <p:to>
                                        <p:strVal val="visible"/>
                                      </p:to>
                                    </p:set>
                                    <p:animEffect transition="in" filter="randombar(vertical)">
                                      <p:cBhvr>
                                        <p:cTn id="13" dur="500"/>
                                        <p:tgtEl>
                                          <p:spTgt spid="1332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3316">
                                            <p:txEl>
                                              <p:pRg st="0" end="0"/>
                                            </p:txEl>
                                          </p:spTgt>
                                        </p:tgtEl>
                                        <p:attrNameLst>
                                          <p:attrName>style.visibility</p:attrName>
                                        </p:attrNameLst>
                                      </p:cBhvr>
                                      <p:to>
                                        <p:strVal val="visible"/>
                                      </p:to>
                                    </p:set>
                                    <p:anim calcmode="lin" valueType="num">
                                      <p:cBhvr additive="base">
                                        <p:cTn id="18" dur="500" fill="hold"/>
                                        <p:tgtEl>
                                          <p:spTgt spid="13316">
                                            <p:txEl>
                                              <p:pRg st="0" end="0"/>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133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13316">
                                            <p:txEl>
                                              <p:pRg st="1" end="1"/>
                                            </p:txEl>
                                          </p:spTgt>
                                        </p:tgtEl>
                                        <p:attrNameLst>
                                          <p:attrName>style.visibility</p:attrName>
                                        </p:attrNameLst>
                                      </p:cBhvr>
                                      <p:to>
                                        <p:strVal val="visible"/>
                                      </p:to>
                                    </p:set>
                                    <p:anim calcmode="lin" valueType="num">
                                      <p:cBhvr additive="base">
                                        <p:cTn id="24" dur="500" fill="hold"/>
                                        <p:tgtEl>
                                          <p:spTgt spid="13316">
                                            <p:txEl>
                                              <p:pRg st="1" end="1"/>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331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13316">
                                            <p:txEl>
                                              <p:pRg st="2" end="2"/>
                                            </p:txEl>
                                          </p:spTgt>
                                        </p:tgtEl>
                                        <p:attrNameLst>
                                          <p:attrName>style.visibility</p:attrName>
                                        </p:attrNameLst>
                                      </p:cBhvr>
                                      <p:to>
                                        <p:strVal val="visible"/>
                                      </p:to>
                                    </p:set>
                                    <p:anim calcmode="lin" valueType="num">
                                      <p:cBhvr additive="base">
                                        <p:cTn id="30" dur="500" fill="hold"/>
                                        <p:tgtEl>
                                          <p:spTgt spid="13316">
                                            <p:txEl>
                                              <p:pRg st="2" end="2"/>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1331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P spid="13316"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117339" y="156949"/>
            <a:ext cx="6870700" cy="900113"/>
          </a:xfrm>
        </p:spPr>
        <p:txBody>
          <a:bodyPr/>
          <a:lstStyle/>
          <a:p>
            <a:pPr eaLnBrk="1" fontAlgn="auto" hangingPunct="1">
              <a:spcAft>
                <a:spcPts val="0"/>
              </a:spcAft>
              <a:defRPr/>
            </a:pPr>
            <a:r>
              <a:rPr lang="en-GB" dirty="0" smtClean="0">
                <a:latin typeface="Calibri" panose="020F0502020204030204" pitchFamily="34" charset="0"/>
                <a:cs typeface="Comic Sans MS"/>
              </a:rPr>
              <a:t>Functionalism</a:t>
            </a:r>
          </a:p>
        </p:txBody>
      </p:sp>
      <p:sp>
        <p:nvSpPr>
          <p:cNvPr id="8195" name="Rectangle 3"/>
          <p:cNvSpPr>
            <a:spLocks noGrp="1" noChangeArrowheads="1"/>
          </p:cNvSpPr>
          <p:nvPr>
            <p:ph idx="1"/>
          </p:nvPr>
        </p:nvSpPr>
        <p:spPr>
          <a:xfrm>
            <a:off x="685800" y="1354716"/>
            <a:ext cx="7631113" cy="4735805"/>
          </a:xfrm>
        </p:spPr>
        <p:txBody>
          <a:bodyPr>
            <a:normAutofit/>
          </a:bodyPr>
          <a:lstStyle/>
          <a:p>
            <a:pPr eaLnBrk="1" hangingPunct="1">
              <a:buFont typeface="Wingdings" charset="2"/>
              <a:buChar char="§"/>
            </a:pPr>
            <a:r>
              <a:rPr lang="en-GB" sz="2800" dirty="0">
                <a:latin typeface="Calibri" panose="020F0502020204030204" pitchFamily="34" charset="0"/>
                <a:cs typeface="Comic Sans MS"/>
              </a:rPr>
              <a:t>The functionalist approach highlights a number of core functions of education. These are:</a:t>
            </a:r>
          </a:p>
          <a:p>
            <a:pPr lvl="1">
              <a:buFont typeface="Wingdings" charset="2"/>
              <a:buChar char="§"/>
            </a:pPr>
            <a:r>
              <a:rPr lang="en-GB" sz="2600" dirty="0">
                <a:latin typeface="Calibri" panose="020F0502020204030204" pitchFamily="34" charset="0"/>
                <a:cs typeface="Comic Sans MS"/>
              </a:rPr>
              <a:t>Teaching the skills needed for economic growth.</a:t>
            </a:r>
          </a:p>
          <a:p>
            <a:pPr lvl="1">
              <a:buFont typeface="Wingdings" charset="2"/>
              <a:buChar char="§"/>
            </a:pPr>
            <a:r>
              <a:rPr lang="en-GB" sz="2600" dirty="0">
                <a:latin typeface="Calibri" panose="020F0502020204030204" pitchFamily="34" charset="0"/>
                <a:cs typeface="Comic Sans MS"/>
              </a:rPr>
              <a:t>Secondary socialisation. </a:t>
            </a:r>
          </a:p>
          <a:p>
            <a:pPr lvl="1">
              <a:buFont typeface="Wingdings" charset="2"/>
              <a:buChar char="§"/>
            </a:pPr>
            <a:r>
              <a:rPr lang="en-GB" sz="2600" dirty="0">
                <a:latin typeface="Calibri" panose="020F0502020204030204" pitchFamily="34" charset="0"/>
                <a:cs typeface="Comic Sans MS"/>
              </a:rPr>
              <a:t>Role allocation.</a:t>
            </a:r>
          </a:p>
          <a:p>
            <a:pPr eaLnBrk="1" hangingPunct="1">
              <a:buFont typeface="Wingdings" charset="2"/>
              <a:buChar char="§"/>
            </a:pPr>
            <a:endParaRPr lang="en-GB" sz="2800" dirty="0">
              <a:latin typeface="Comic Sans MS"/>
              <a:cs typeface="Comic Sans MS"/>
            </a:endParaRPr>
          </a:p>
        </p:txBody>
      </p:sp>
    </p:spTree>
    <p:extLst>
      <p:ext uri="{BB962C8B-B14F-4D97-AF65-F5344CB8AC3E}">
        <p14:creationId xmlns:p14="http://schemas.microsoft.com/office/powerpoint/2010/main" val="15558270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GB" b="1" dirty="0">
                <a:latin typeface="Calibri" panose="020F0502020204030204" pitchFamily="34" charset="0"/>
              </a:rPr>
              <a:t>Impact of Functionalism</a:t>
            </a:r>
          </a:p>
        </p:txBody>
      </p:sp>
      <p:sp>
        <p:nvSpPr>
          <p:cNvPr id="25604" name="Rectangle 4"/>
          <p:cNvSpPr>
            <a:spLocks noGrp="1" noChangeArrowheads="1"/>
          </p:cNvSpPr>
          <p:nvPr>
            <p:ph type="body" sz="half" idx="2"/>
          </p:nvPr>
        </p:nvSpPr>
        <p:spPr/>
        <p:txBody>
          <a:bodyPr>
            <a:normAutofit fontScale="77500" lnSpcReduction="20000"/>
          </a:bodyPr>
          <a:lstStyle/>
          <a:p>
            <a:pPr eaLnBrk="1" hangingPunct="1">
              <a:lnSpc>
                <a:spcPct val="90000"/>
              </a:lnSpc>
              <a:buFont typeface="Wingdings" charset="2"/>
              <a:buChar char="§"/>
            </a:pPr>
            <a:r>
              <a:rPr lang="en-GB" sz="2800" dirty="0">
                <a:latin typeface="Calibri" panose="020F0502020204030204" pitchFamily="34" charset="0"/>
              </a:rPr>
              <a:t>Seems like </a:t>
            </a:r>
            <a:r>
              <a:rPr lang="ja-JP" altLang="en-GB" sz="2800" dirty="0">
                <a:latin typeface="Calibri" panose="020F0502020204030204" pitchFamily="34" charset="0"/>
              </a:rPr>
              <a:t>“</a:t>
            </a:r>
            <a:r>
              <a:rPr lang="en-GB" sz="2800" b="1" i="1" dirty="0">
                <a:solidFill>
                  <a:schemeClr val="accent2"/>
                </a:solidFill>
                <a:latin typeface="Calibri" panose="020F0502020204030204" pitchFamily="34" charset="0"/>
              </a:rPr>
              <a:t>common sense</a:t>
            </a:r>
            <a:r>
              <a:rPr lang="ja-JP" altLang="en-GB" sz="2800" dirty="0">
                <a:latin typeface="Calibri" panose="020F0502020204030204" pitchFamily="34" charset="0"/>
              </a:rPr>
              <a:t>”</a:t>
            </a:r>
            <a:endParaRPr lang="en-GB" sz="2800" dirty="0">
              <a:latin typeface="Calibri" panose="020F0502020204030204" pitchFamily="34" charset="0"/>
            </a:endParaRPr>
          </a:p>
          <a:p>
            <a:pPr eaLnBrk="1" hangingPunct="1">
              <a:lnSpc>
                <a:spcPct val="90000"/>
              </a:lnSpc>
              <a:buFont typeface="Wingdings" charset="2"/>
              <a:buChar char="§"/>
            </a:pPr>
            <a:r>
              <a:rPr lang="en-GB" sz="2800" dirty="0">
                <a:latin typeface="Calibri" panose="020F0502020204030204" pitchFamily="34" charset="0"/>
              </a:rPr>
              <a:t>Has shaped social and educational policies of government</a:t>
            </a:r>
          </a:p>
          <a:p>
            <a:pPr eaLnBrk="1" hangingPunct="1">
              <a:lnSpc>
                <a:spcPct val="90000"/>
              </a:lnSpc>
              <a:buFont typeface="Wingdings" charset="2"/>
              <a:buChar char="§"/>
            </a:pPr>
            <a:r>
              <a:rPr lang="en-GB" sz="2800" dirty="0">
                <a:latin typeface="Calibri" panose="020F0502020204030204" pitchFamily="34" charset="0"/>
              </a:rPr>
              <a:t>Particularly influential on </a:t>
            </a:r>
            <a:r>
              <a:rPr lang="en-GB" sz="2800" b="1" i="1" dirty="0" smtClean="0">
                <a:solidFill>
                  <a:srgbClr val="FF6600"/>
                </a:solidFill>
                <a:latin typeface="Calibri" panose="020F0502020204030204" pitchFamily="34" charset="0"/>
              </a:rPr>
              <a:t>New </a:t>
            </a:r>
            <a:r>
              <a:rPr lang="en-GB" sz="2800" b="1" i="1" dirty="0">
                <a:solidFill>
                  <a:srgbClr val="FF6600"/>
                </a:solidFill>
                <a:latin typeface="Calibri" panose="020F0502020204030204" pitchFamily="34" charset="0"/>
              </a:rPr>
              <a:t>Labour</a:t>
            </a:r>
            <a:r>
              <a:rPr lang="en-GB" sz="2800" dirty="0">
                <a:latin typeface="Calibri" panose="020F0502020204030204" pitchFamily="34" charset="0"/>
              </a:rPr>
              <a:t> </a:t>
            </a:r>
            <a:r>
              <a:rPr lang="en-GB" sz="2800" dirty="0" smtClean="0">
                <a:latin typeface="Calibri" panose="020F0502020204030204" pitchFamily="34" charset="0"/>
              </a:rPr>
              <a:t>theory</a:t>
            </a:r>
          </a:p>
          <a:p>
            <a:pPr eaLnBrk="1" hangingPunct="1">
              <a:lnSpc>
                <a:spcPct val="90000"/>
              </a:lnSpc>
              <a:buFont typeface="Wingdings" charset="2"/>
              <a:buChar char="§"/>
            </a:pPr>
            <a:r>
              <a:rPr lang="en-GB" sz="2800" dirty="0" smtClean="0">
                <a:latin typeface="Calibri" panose="020F0502020204030204" pitchFamily="34" charset="0"/>
              </a:rPr>
              <a:t>Conservative theory and the </a:t>
            </a:r>
            <a:r>
              <a:rPr lang="en-GB" sz="2800" b="1" i="1" dirty="0">
                <a:solidFill>
                  <a:srgbClr val="FF6600"/>
                </a:solidFill>
                <a:latin typeface="Calibri" panose="020F0502020204030204" pitchFamily="34" charset="0"/>
              </a:rPr>
              <a:t>New Right </a:t>
            </a:r>
            <a:r>
              <a:rPr lang="en-GB" sz="2800" dirty="0" smtClean="0">
                <a:latin typeface="Calibri" panose="020F0502020204030204" pitchFamily="34" charset="0"/>
              </a:rPr>
              <a:t>also strongly influenced</a:t>
            </a:r>
          </a:p>
          <a:p>
            <a:pPr eaLnBrk="1" hangingPunct="1">
              <a:lnSpc>
                <a:spcPct val="90000"/>
              </a:lnSpc>
              <a:buFont typeface="Wingdings" charset="2"/>
              <a:buChar char="§"/>
            </a:pPr>
            <a:r>
              <a:rPr lang="en-GB" sz="2800" dirty="0" smtClean="0">
                <a:latin typeface="Calibri" panose="020F0502020204030204" pitchFamily="34" charset="0"/>
              </a:rPr>
              <a:t>Has been the most important perspective setting the terms of debate – other perspectives have directly challenged this – </a:t>
            </a:r>
            <a:r>
              <a:rPr lang="en-GB" sz="2800" b="1" i="1" dirty="0" smtClean="0">
                <a:solidFill>
                  <a:srgbClr val="FF0000"/>
                </a:solidFill>
                <a:latin typeface="Calibri" panose="020F0502020204030204" pitchFamily="34" charset="0"/>
              </a:rPr>
              <a:t>Marxism</a:t>
            </a:r>
            <a:r>
              <a:rPr lang="en-GB" sz="2800" dirty="0" smtClean="0">
                <a:latin typeface="Calibri" panose="020F0502020204030204" pitchFamily="34" charset="0"/>
              </a:rPr>
              <a:t>, </a:t>
            </a:r>
            <a:r>
              <a:rPr lang="en-GB" sz="2800" b="1" i="1" dirty="0" smtClean="0">
                <a:solidFill>
                  <a:srgbClr val="FF0000"/>
                </a:solidFill>
                <a:latin typeface="Calibri" panose="020F0502020204030204" pitchFamily="34" charset="0"/>
              </a:rPr>
              <a:t>Feminism</a:t>
            </a:r>
            <a:r>
              <a:rPr lang="en-GB" sz="2800" dirty="0" smtClean="0">
                <a:latin typeface="Calibri" panose="020F0502020204030204" pitchFamily="34" charset="0"/>
              </a:rPr>
              <a:t>, </a:t>
            </a:r>
            <a:r>
              <a:rPr lang="en-GB" sz="2800" dirty="0" err="1" smtClean="0">
                <a:latin typeface="Calibri" panose="020F0502020204030204" pitchFamily="34" charset="0"/>
              </a:rPr>
              <a:t>etc</a:t>
            </a:r>
            <a:endParaRPr lang="en-GB" sz="2800" dirty="0">
              <a:latin typeface="Calibri" panose="020F0502020204030204" pitchFamily="34" charset="0"/>
            </a:endParaRPr>
          </a:p>
        </p:txBody>
      </p:sp>
      <p:pic>
        <p:nvPicPr>
          <p:cNvPr id="25605" name="Picture 5" descr="PAdemoney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828800"/>
            <a:ext cx="3951288"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98660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additive="base">
                                        <p:cTn id="7" dur="500" fill="hold"/>
                                        <p:tgtEl>
                                          <p:spTgt spid="25602"/>
                                        </p:tgtEl>
                                        <p:attrNameLst>
                                          <p:attrName>ppt_x</p:attrName>
                                        </p:attrNameLst>
                                      </p:cBhvr>
                                      <p:tavLst>
                                        <p:tav tm="0">
                                          <p:val>
                                            <p:strVal val="#ppt_x"/>
                                          </p:val>
                                        </p:tav>
                                        <p:tav tm="100000">
                                          <p:val>
                                            <p:strVal val="#ppt_x"/>
                                          </p:val>
                                        </p:tav>
                                      </p:tavLst>
                                    </p:anim>
                                    <p:anim calcmode="lin" valueType="num">
                                      <p:cBhvr additive="base">
                                        <p:cTn id="8" dur="500" fill="hold"/>
                                        <p:tgtEl>
                                          <p:spTgt spid="2560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5604">
                                            <p:txEl>
                                              <p:pRg st="0" end="0"/>
                                            </p:txEl>
                                          </p:spTgt>
                                        </p:tgtEl>
                                        <p:attrNameLst>
                                          <p:attrName>style.visibility</p:attrName>
                                        </p:attrNameLst>
                                      </p:cBhvr>
                                      <p:to>
                                        <p:strVal val="visible"/>
                                      </p:to>
                                    </p:set>
                                    <p:anim calcmode="lin" valueType="num">
                                      <p:cBhvr additive="base">
                                        <p:cTn id="13" dur="500" fill="hold"/>
                                        <p:tgtEl>
                                          <p:spTgt spid="25604">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560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5604">
                                            <p:txEl>
                                              <p:pRg st="1" end="1"/>
                                            </p:txEl>
                                          </p:spTgt>
                                        </p:tgtEl>
                                        <p:attrNameLst>
                                          <p:attrName>style.visibility</p:attrName>
                                        </p:attrNameLst>
                                      </p:cBhvr>
                                      <p:to>
                                        <p:strVal val="visible"/>
                                      </p:to>
                                    </p:set>
                                    <p:anim calcmode="lin" valueType="num">
                                      <p:cBhvr additive="base">
                                        <p:cTn id="19" dur="500" fill="hold"/>
                                        <p:tgtEl>
                                          <p:spTgt spid="25604">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560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5604">
                                            <p:txEl>
                                              <p:pRg st="2" end="2"/>
                                            </p:txEl>
                                          </p:spTgt>
                                        </p:tgtEl>
                                        <p:attrNameLst>
                                          <p:attrName>style.visibility</p:attrName>
                                        </p:attrNameLst>
                                      </p:cBhvr>
                                      <p:to>
                                        <p:strVal val="visible"/>
                                      </p:to>
                                    </p:set>
                                    <p:anim calcmode="lin" valueType="num">
                                      <p:cBhvr additive="base">
                                        <p:cTn id="25" dur="500" fill="hold"/>
                                        <p:tgtEl>
                                          <p:spTgt spid="25604">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560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5604">
                                            <p:txEl>
                                              <p:pRg st="3" end="3"/>
                                            </p:txEl>
                                          </p:spTgt>
                                        </p:tgtEl>
                                        <p:attrNameLst>
                                          <p:attrName>style.visibility</p:attrName>
                                        </p:attrNameLst>
                                      </p:cBhvr>
                                      <p:to>
                                        <p:strVal val="visible"/>
                                      </p:to>
                                    </p:set>
                                    <p:anim calcmode="lin" valueType="num">
                                      <p:cBhvr additive="base">
                                        <p:cTn id="31" dur="500" fill="hold"/>
                                        <p:tgtEl>
                                          <p:spTgt spid="25604">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560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5604">
                                            <p:txEl>
                                              <p:pRg st="4" end="4"/>
                                            </p:txEl>
                                          </p:spTgt>
                                        </p:tgtEl>
                                        <p:attrNameLst>
                                          <p:attrName>style.visibility</p:attrName>
                                        </p:attrNameLst>
                                      </p:cBhvr>
                                      <p:to>
                                        <p:strVal val="visible"/>
                                      </p:to>
                                    </p:set>
                                    <p:anim calcmode="lin" valueType="num">
                                      <p:cBhvr additive="base">
                                        <p:cTn id="37" dur="500" fill="hold"/>
                                        <p:tgtEl>
                                          <p:spTgt spid="25604">
                                            <p:txEl>
                                              <p:pRg st="4" end="4"/>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560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nodeType="clickEffect">
                                  <p:stCondLst>
                                    <p:cond delay="0"/>
                                  </p:stCondLst>
                                  <p:childTnLst>
                                    <p:set>
                                      <p:cBhvr>
                                        <p:cTn id="42" dur="1" fill="hold">
                                          <p:stCondLst>
                                            <p:cond delay="0"/>
                                          </p:stCondLst>
                                        </p:cTn>
                                        <p:tgtEl>
                                          <p:spTgt spid="25605"/>
                                        </p:tgtEl>
                                        <p:attrNameLst>
                                          <p:attrName>style.visibility</p:attrName>
                                        </p:attrNameLst>
                                      </p:cBhvr>
                                      <p:to>
                                        <p:strVal val="visible"/>
                                      </p:to>
                                    </p:set>
                                    <p:anim calcmode="lin" valueType="num">
                                      <p:cBhvr>
                                        <p:cTn id="43" dur="500" fill="hold"/>
                                        <p:tgtEl>
                                          <p:spTgt spid="25605"/>
                                        </p:tgtEl>
                                        <p:attrNameLst>
                                          <p:attrName>ppt_w</p:attrName>
                                        </p:attrNameLst>
                                      </p:cBhvr>
                                      <p:tavLst>
                                        <p:tav tm="0">
                                          <p:val>
                                            <p:fltVal val="0"/>
                                          </p:val>
                                        </p:tav>
                                        <p:tav tm="100000">
                                          <p:val>
                                            <p:strVal val="#ppt_w"/>
                                          </p:val>
                                        </p:tav>
                                      </p:tavLst>
                                    </p:anim>
                                    <p:anim calcmode="lin" valueType="num">
                                      <p:cBhvr>
                                        <p:cTn id="44" dur="500" fill="hold"/>
                                        <p:tgtEl>
                                          <p:spTgt spid="2560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utoUpdateAnimBg="0"/>
      <p:bldP spid="25604"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152400"/>
            <a:ext cx="6870700" cy="1044575"/>
          </a:xfrm>
        </p:spPr>
        <p:txBody>
          <a:bodyPr/>
          <a:lstStyle/>
          <a:p>
            <a:pPr eaLnBrk="1" fontAlgn="auto" hangingPunct="1">
              <a:spcAft>
                <a:spcPts val="0"/>
              </a:spcAft>
              <a:defRPr/>
            </a:pPr>
            <a:r>
              <a:rPr lang="en-GB" dirty="0" smtClean="0">
                <a:latin typeface="Calibri" panose="020F0502020204030204" pitchFamily="34" charset="0"/>
                <a:cs typeface="Comic Sans MS"/>
              </a:rPr>
              <a:t>Meritocracy</a:t>
            </a:r>
          </a:p>
        </p:txBody>
      </p:sp>
      <p:sp>
        <p:nvSpPr>
          <p:cNvPr id="9219" name="Rectangle 3"/>
          <p:cNvSpPr>
            <a:spLocks noGrp="1" noChangeArrowheads="1"/>
          </p:cNvSpPr>
          <p:nvPr>
            <p:ph idx="1"/>
          </p:nvPr>
        </p:nvSpPr>
        <p:spPr>
          <a:xfrm>
            <a:off x="685800" y="1341438"/>
            <a:ext cx="7702550" cy="4613464"/>
          </a:xfrm>
        </p:spPr>
        <p:txBody>
          <a:bodyPr>
            <a:normAutofit/>
          </a:bodyPr>
          <a:lstStyle/>
          <a:p>
            <a:pPr eaLnBrk="1" hangingPunct="1">
              <a:buFont typeface="Wingdings" charset="2"/>
              <a:buChar char="§"/>
            </a:pPr>
            <a:r>
              <a:rPr lang="en-GB" sz="2800" dirty="0">
                <a:latin typeface="Calibri" panose="020F0502020204030204" pitchFamily="34" charset="0"/>
                <a:cs typeface="Comic Sans MS"/>
              </a:rPr>
              <a:t>The functionalist account of education is largely based upon the concept of </a:t>
            </a:r>
            <a:r>
              <a:rPr lang="en-GB" sz="2800" b="1" dirty="0">
                <a:solidFill>
                  <a:srgbClr val="EC714F"/>
                </a:solidFill>
                <a:latin typeface="Calibri" panose="020F0502020204030204" pitchFamily="34" charset="0"/>
                <a:cs typeface="Comic Sans MS"/>
              </a:rPr>
              <a:t>meritocracy</a:t>
            </a:r>
            <a:r>
              <a:rPr lang="en-GB" sz="2800" dirty="0">
                <a:latin typeface="Calibri" panose="020F0502020204030204" pitchFamily="34" charset="0"/>
                <a:cs typeface="Comic Sans MS"/>
              </a:rPr>
              <a:t>. </a:t>
            </a:r>
          </a:p>
          <a:p>
            <a:pPr eaLnBrk="1" hangingPunct="1">
              <a:buFont typeface="Wingdings" charset="2"/>
              <a:buChar char="§"/>
            </a:pPr>
            <a:r>
              <a:rPr lang="en-GB" sz="2800" dirty="0">
                <a:latin typeface="Calibri" panose="020F0502020204030204" pitchFamily="34" charset="0"/>
                <a:cs typeface="Comic Sans MS"/>
              </a:rPr>
              <a:t>Functionalists believe that society is meritocratic and that those who develop their skills and work hard are rewarded regardless of social background. </a:t>
            </a:r>
            <a:endParaRPr lang="en-GB" sz="2800" dirty="0" smtClean="0">
              <a:latin typeface="Calibri" panose="020F0502020204030204" pitchFamily="34" charset="0"/>
              <a:cs typeface="Comic Sans MS"/>
            </a:endParaRPr>
          </a:p>
          <a:p>
            <a:pPr eaLnBrk="1" hangingPunct="1">
              <a:buFont typeface="Wingdings" charset="2"/>
              <a:buChar char="§"/>
            </a:pPr>
            <a:r>
              <a:rPr lang="en-GB" sz="2800" dirty="0" smtClean="0">
                <a:latin typeface="Calibri" panose="020F0502020204030204" pitchFamily="34" charset="0"/>
                <a:cs typeface="Comic Sans MS"/>
              </a:rPr>
              <a:t>Using your previous knowledge- in groups discuss- ‘Do you think meritocracy exists?’</a:t>
            </a:r>
            <a:endParaRPr lang="en-GB" sz="2800" dirty="0">
              <a:latin typeface="Calibri" panose="020F0502020204030204" pitchFamily="34" charset="0"/>
              <a:cs typeface="Comic Sans MS"/>
            </a:endParaRPr>
          </a:p>
        </p:txBody>
      </p:sp>
    </p:spTree>
    <p:extLst>
      <p:ext uri="{BB962C8B-B14F-4D97-AF65-F5344CB8AC3E}">
        <p14:creationId xmlns:p14="http://schemas.microsoft.com/office/powerpoint/2010/main" val="6237255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276718"/>
            <a:ext cx="7772400" cy="1143000"/>
          </a:xfrm>
        </p:spPr>
        <p:txBody>
          <a:bodyPr/>
          <a:lstStyle/>
          <a:p>
            <a:pPr eaLnBrk="1" hangingPunct="1"/>
            <a:r>
              <a:rPr lang="en-GB" b="1" dirty="0">
                <a:latin typeface="Calibri" panose="020F0502020204030204" pitchFamily="34" charset="0"/>
              </a:rPr>
              <a:t>Modern Industrial Society</a:t>
            </a:r>
          </a:p>
        </p:txBody>
      </p:sp>
      <p:sp>
        <p:nvSpPr>
          <p:cNvPr id="24580" name="Rectangle 4"/>
          <p:cNvSpPr>
            <a:spLocks noGrp="1" noChangeArrowheads="1"/>
          </p:cNvSpPr>
          <p:nvPr>
            <p:ph type="body" sz="half" idx="2"/>
          </p:nvPr>
        </p:nvSpPr>
        <p:spPr>
          <a:xfrm>
            <a:off x="4114800" y="1649516"/>
            <a:ext cx="4800600" cy="4876800"/>
          </a:xfrm>
        </p:spPr>
        <p:txBody>
          <a:bodyPr>
            <a:normAutofit/>
          </a:bodyPr>
          <a:lstStyle/>
          <a:p>
            <a:pPr eaLnBrk="1" hangingPunct="1">
              <a:buFont typeface="Wingdings" charset="2"/>
              <a:buChar char="§"/>
            </a:pPr>
            <a:r>
              <a:rPr lang="en-GB" sz="2600" dirty="0">
                <a:latin typeface="Calibri" panose="020F0502020204030204" pitchFamily="34" charset="0"/>
              </a:rPr>
              <a:t>Modern society involves:</a:t>
            </a:r>
          </a:p>
          <a:p>
            <a:pPr eaLnBrk="1" hangingPunct="1">
              <a:buFont typeface="Wingdings" charset="2"/>
              <a:buChar char="§"/>
            </a:pPr>
            <a:r>
              <a:rPr lang="en-GB" sz="2600" b="1" dirty="0">
                <a:latin typeface="Calibri" panose="020F0502020204030204" pitchFamily="34" charset="0"/>
              </a:rPr>
              <a:t>Achieved</a:t>
            </a:r>
            <a:r>
              <a:rPr lang="en-GB" sz="2600" dirty="0">
                <a:latin typeface="Calibri" panose="020F0502020204030204" pitchFamily="34" charset="0"/>
              </a:rPr>
              <a:t> status </a:t>
            </a:r>
            <a:r>
              <a:rPr lang="en-GB" sz="2600" u="sng" dirty="0">
                <a:latin typeface="Calibri" panose="020F0502020204030204" pitchFamily="34" charset="0"/>
              </a:rPr>
              <a:t>not</a:t>
            </a:r>
            <a:r>
              <a:rPr lang="en-GB" sz="2600" dirty="0">
                <a:latin typeface="Calibri" panose="020F0502020204030204" pitchFamily="34" charset="0"/>
              </a:rPr>
              <a:t> ascribed</a:t>
            </a:r>
          </a:p>
          <a:p>
            <a:pPr eaLnBrk="1" hangingPunct="1">
              <a:buFont typeface="Wingdings" charset="2"/>
              <a:buChar char="§"/>
            </a:pPr>
            <a:r>
              <a:rPr lang="en-GB" sz="2600" b="1" dirty="0">
                <a:latin typeface="Calibri" panose="020F0502020204030204" pitchFamily="34" charset="0"/>
              </a:rPr>
              <a:t>Industrial</a:t>
            </a:r>
            <a:r>
              <a:rPr lang="en-GB" sz="2600" dirty="0">
                <a:latin typeface="Calibri" panose="020F0502020204030204" pitchFamily="34" charset="0"/>
              </a:rPr>
              <a:t> production </a:t>
            </a:r>
            <a:r>
              <a:rPr lang="en-GB" sz="2600" u="sng" dirty="0">
                <a:latin typeface="Calibri" panose="020F0502020204030204" pitchFamily="34" charset="0"/>
              </a:rPr>
              <a:t>not</a:t>
            </a:r>
            <a:r>
              <a:rPr lang="en-GB" sz="2600" dirty="0">
                <a:latin typeface="Calibri" panose="020F0502020204030204" pitchFamily="34" charset="0"/>
              </a:rPr>
              <a:t> subsistence agriculture</a:t>
            </a:r>
          </a:p>
          <a:p>
            <a:pPr eaLnBrk="1" hangingPunct="1">
              <a:buFont typeface="Wingdings" charset="2"/>
              <a:buChar char="§"/>
            </a:pPr>
            <a:r>
              <a:rPr lang="en-GB" sz="2600" b="1" dirty="0">
                <a:latin typeface="Calibri" panose="020F0502020204030204" pitchFamily="34" charset="0"/>
              </a:rPr>
              <a:t>Impersonal</a:t>
            </a:r>
            <a:r>
              <a:rPr lang="en-GB" sz="2600" dirty="0">
                <a:latin typeface="Calibri" panose="020F0502020204030204" pitchFamily="34" charset="0"/>
              </a:rPr>
              <a:t> society – the decline or loss of smaller communities</a:t>
            </a:r>
          </a:p>
          <a:p>
            <a:pPr algn="ctr" eaLnBrk="1" hangingPunct="1">
              <a:buFont typeface="Wingdings" charset="2"/>
              <a:buChar char="§"/>
            </a:pPr>
            <a:endParaRPr lang="en-GB" sz="2400" b="1" dirty="0" smtClean="0">
              <a:solidFill>
                <a:schemeClr val="accent2"/>
              </a:solidFill>
              <a:latin typeface="Calibri" panose="020F0502020204030204" pitchFamily="34" charset="0"/>
            </a:endParaRPr>
          </a:p>
          <a:p>
            <a:pPr marL="0" indent="0" algn="ctr" eaLnBrk="1" hangingPunct="1">
              <a:buNone/>
            </a:pPr>
            <a:r>
              <a:rPr lang="en-GB" sz="2400" b="1" dirty="0" smtClean="0">
                <a:solidFill>
                  <a:schemeClr val="accent2"/>
                </a:solidFill>
                <a:latin typeface="Calibri" panose="020F0502020204030204" pitchFamily="34" charset="0"/>
              </a:rPr>
              <a:t>THE </a:t>
            </a:r>
            <a:r>
              <a:rPr lang="en-GB" sz="2400" b="1" dirty="0">
                <a:solidFill>
                  <a:schemeClr val="accent2"/>
                </a:solidFill>
                <a:latin typeface="Calibri" panose="020F0502020204030204" pitchFamily="34" charset="0"/>
              </a:rPr>
              <a:t>MASS EDUCATION SYSTEM MUST ADDRESS THESE ISSUES</a:t>
            </a:r>
          </a:p>
          <a:p>
            <a:pPr eaLnBrk="1" hangingPunct="1">
              <a:buFont typeface="Wingdings" charset="2"/>
              <a:buChar char="§"/>
            </a:pPr>
            <a:endParaRPr lang="en-GB" sz="2400" dirty="0">
              <a:solidFill>
                <a:schemeClr val="accent2"/>
              </a:solidFill>
              <a:latin typeface="Calibri" panose="020F0502020204030204" pitchFamily="34" charset="0"/>
            </a:endParaRPr>
          </a:p>
          <a:p>
            <a:pPr eaLnBrk="1" hangingPunct="1">
              <a:buFont typeface="Wingdings" charset="2"/>
              <a:buChar char="§"/>
            </a:pPr>
            <a:endParaRPr lang="en-GB" sz="2400" dirty="0">
              <a:latin typeface="Calibri" panose="020F0502020204030204" pitchFamily="34" charset="0"/>
            </a:endParaRPr>
          </a:p>
        </p:txBody>
      </p:sp>
      <p:pic>
        <p:nvPicPr>
          <p:cNvPr id="24581" name="Picture 5" descr="j0145872"/>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1263650" y="1981200"/>
            <a:ext cx="2654300" cy="4114800"/>
          </a:xfrm>
        </p:spPr>
      </p:pic>
    </p:spTree>
    <p:extLst>
      <p:ext uri="{BB962C8B-B14F-4D97-AF65-F5344CB8AC3E}">
        <p14:creationId xmlns:p14="http://schemas.microsoft.com/office/powerpoint/2010/main" val="2339281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additive="base">
                                        <p:cTn id="7" dur="500" fill="hold"/>
                                        <p:tgtEl>
                                          <p:spTgt spid="24578"/>
                                        </p:tgtEl>
                                        <p:attrNameLst>
                                          <p:attrName>ppt_x</p:attrName>
                                        </p:attrNameLst>
                                      </p:cBhvr>
                                      <p:tavLst>
                                        <p:tav tm="0">
                                          <p:val>
                                            <p:strVal val="#ppt_x"/>
                                          </p:val>
                                        </p:tav>
                                        <p:tav tm="100000">
                                          <p:val>
                                            <p:strVal val="#ppt_x"/>
                                          </p:val>
                                        </p:tav>
                                      </p:tavLst>
                                    </p:anim>
                                    <p:anim calcmode="lin" valueType="num">
                                      <p:cBhvr additive="base">
                                        <p:cTn id="8" dur="500" fill="hold"/>
                                        <p:tgtEl>
                                          <p:spTgt spid="2457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24581"/>
                                        </p:tgtEl>
                                        <p:attrNameLst>
                                          <p:attrName>style.visibility</p:attrName>
                                        </p:attrNameLst>
                                      </p:cBhvr>
                                      <p:to>
                                        <p:strVal val="visible"/>
                                      </p:to>
                                    </p:set>
                                    <p:animEffect transition="in" filter="checkerboard(across)">
                                      <p:cBhvr>
                                        <p:cTn id="13" dur="500"/>
                                        <p:tgtEl>
                                          <p:spTgt spid="2458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4580">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4580">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4580">
                                            <p:txEl>
                                              <p:pRg st="2" end="2"/>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4580">
                                            <p:txEl>
                                              <p:pRg st="3" end="3"/>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458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utoUpdateAnimBg="0"/>
      <p:bldP spid="24580"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301376"/>
            <a:ext cx="7772400" cy="1143000"/>
          </a:xfrm>
        </p:spPr>
        <p:txBody>
          <a:bodyPr/>
          <a:lstStyle/>
          <a:p>
            <a:pPr eaLnBrk="1" hangingPunct="1"/>
            <a:r>
              <a:rPr lang="en-GB" b="1" dirty="0">
                <a:latin typeface="Calibri" panose="020F0502020204030204" pitchFamily="34" charset="0"/>
              </a:rPr>
              <a:t>Socialisation and Social Integration</a:t>
            </a:r>
          </a:p>
        </p:txBody>
      </p:sp>
      <p:sp>
        <p:nvSpPr>
          <p:cNvPr id="19460" name="Rectangle 4"/>
          <p:cNvSpPr>
            <a:spLocks noGrp="1" noChangeArrowheads="1"/>
          </p:cNvSpPr>
          <p:nvPr>
            <p:ph type="body" sz="half" idx="2"/>
          </p:nvPr>
        </p:nvSpPr>
        <p:spPr>
          <a:xfrm>
            <a:off x="4648200" y="1828800"/>
            <a:ext cx="3810000" cy="4572000"/>
          </a:xfrm>
        </p:spPr>
        <p:txBody>
          <a:bodyPr/>
          <a:lstStyle/>
          <a:p>
            <a:pPr eaLnBrk="1" hangingPunct="1">
              <a:lnSpc>
                <a:spcPct val="90000"/>
              </a:lnSpc>
              <a:buFont typeface="Wingdings" charset="2"/>
              <a:buChar char="§"/>
            </a:pPr>
            <a:r>
              <a:rPr lang="en-GB" sz="2600" dirty="0">
                <a:latin typeface="Calibri" panose="020F0502020204030204" pitchFamily="34" charset="0"/>
              </a:rPr>
              <a:t>Students learn how to behave properly with others outside the family unit</a:t>
            </a:r>
          </a:p>
          <a:p>
            <a:pPr eaLnBrk="1" hangingPunct="1">
              <a:lnSpc>
                <a:spcPct val="90000"/>
              </a:lnSpc>
              <a:buFont typeface="Wingdings" charset="2"/>
              <a:buChar char="§"/>
            </a:pPr>
            <a:r>
              <a:rPr lang="en-GB" sz="2600" dirty="0">
                <a:latin typeface="Calibri" panose="020F0502020204030204" pitchFamily="34" charset="0"/>
              </a:rPr>
              <a:t>Learn to regard themselves as part of a wider society, not just kin</a:t>
            </a:r>
          </a:p>
          <a:p>
            <a:pPr eaLnBrk="1" hangingPunct="1">
              <a:lnSpc>
                <a:spcPct val="90000"/>
              </a:lnSpc>
              <a:buFont typeface="Wingdings" charset="2"/>
              <a:buChar char="§"/>
            </a:pPr>
            <a:r>
              <a:rPr lang="en-GB" sz="2600" dirty="0">
                <a:latin typeface="Calibri" panose="020F0502020204030204" pitchFamily="34" charset="0"/>
              </a:rPr>
              <a:t>This </a:t>
            </a:r>
            <a:r>
              <a:rPr lang="en-GB" sz="2600" b="1" dirty="0">
                <a:latin typeface="Calibri" panose="020F0502020204030204" pitchFamily="34" charset="0"/>
              </a:rPr>
              <a:t>integrates</a:t>
            </a:r>
            <a:r>
              <a:rPr lang="en-GB" sz="2600" dirty="0">
                <a:latin typeface="Calibri" panose="020F0502020204030204" pitchFamily="34" charset="0"/>
              </a:rPr>
              <a:t> society – avoids </a:t>
            </a:r>
            <a:r>
              <a:rPr lang="en-GB" sz="2600" b="1" dirty="0">
                <a:solidFill>
                  <a:schemeClr val="accent2"/>
                </a:solidFill>
                <a:latin typeface="Calibri" panose="020F0502020204030204" pitchFamily="34" charset="0"/>
              </a:rPr>
              <a:t>ANOMIE</a:t>
            </a:r>
          </a:p>
        </p:txBody>
      </p:sp>
      <p:pic>
        <p:nvPicPr>
          <p:cNvPr id="19461" name="Picture 5" descr="bd04956_"/>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685800" y="2743200"/>
            <a:ext cx="3810000" cy="2589213"/>
          </a:xfrm>
        </p:spPr>
      </p:pic>
    </p:spTree>
    <p:extLst>
      <p:ext uri="{BB962C8B-B14F-4D97-AF65-F5344CB8AC3E}">
        <p14:creationId xmlns:p14="http://schemas.microsoft.com/office/powerpoint/2010/main" val="8918817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500" fill="hold"/>
                                        <p:tgtEl>
                                          <p:spTgt spid="19458"/>
                                        </p:tgtEl>
                                        <p:attrNameLst>
                                          <p:attrName>ppt_x</p:attrName>
                                        </p:attrNameLst>
                                      </p:cBhvr>
                                      <p:tavLst>
                                        <p:tav tm="0">
                                          <p:val>
                                            <p:strVal val="#ppt_x"/>
                                          </p:val>
                                        </p:tav>
                                        <p:tav tm="100000">
                                          <p:val>
                                            <p:strVal val="#ppt_x"/>
                                          </p:val>
                                        </p:tav>
                                      </p:tavLst>
                                    </p:anim>
                                    <p:anim calcmode="lin" valueType="num">
                                      <p:cBhvr additive="base">
                                        <p:cTn id="8" dur="500" fill="hold"/>
                                        <p:tgtEl>
                                          <p:spTgt spid="1945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19461"/>
                                        </p:tgtEl>
                                        <p:attrNameLst>
                                          <p:attrName>style.visibility</p:attrName>
                                        </p:attrNameLst>
                                      </p:cBhvr>
                                      <p:to>
                                        <p:strVal val="visible"/>
                                      </p:to>
                                    </p:set>
                                    <p:animEffect transition="in" filter="checkerboard(across)">
                                      <p:cBhvr>
                                        <p:cTn id="13" dur="500"/>
                                        <p:tgtEl>
                                          <p:spTgt spid="1946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9460">
                                            <p:txEl>
                                              <p:pRg st="0" end="0"/>
                                            </p:txEl>
                                          </p:spTgt>
                                        </p:tgtEl>
                                        <p:attrNameLst>
                                          <p:attrName>style.visibility</p:attrName>
                                        </p:attrNameLst>
                                      </p:cBhvr>
                                      <p:to>
                                        <p:strVal val="visible"/>
                                      </p:to>
                                    </p:set>
                                    <p:anim calcmode="lin" valueType="num">
                                      <p:cBhvr additive="base">
                                        <p:cTn id="18" dur="500" fill="hold"/>
                                        <p:tgtEl>
                                          <p:spTgt spid="19460">
                                            <p:txEl>
                                              <p:pRg st="0" end="0"/>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1946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19460">
                                            <p:txEl>
                                              <p:pRg st="1" end="1"/>
                                            </p:txEl>
                                          </p:spTgt>
                                        </p:tgtEl>
                                        <p:attrNameLst>
                                          <p:attrName>style.visibility</p:attrName>
                                        </p:attrNameLst>
                                      </p:cBhvr>
                                      <p:to>
                                        <p:strVal val="visible"/>
                                      </p:to>
                                    </p:set>
                                    <p:anim calcmode="lin" valueType="num">
                                      <p:cBhvr additive="base">
                                        <p:cTn id="24" dur="500" fill="hold"/>
                                        <p:tgtEl>
                                          <p:spTgt spid="19460">
                                            <p:txEl>
                                              <p:pRg st="1" end="1"/>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946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19460">
                                            <p:txEl>
                                              <p:pRg st="2" end="2"/>
                                            </p:txEl>
                                          </p:spTgt>
                                        </p:tgtEl>
                                        <p:attrNameLst>
                                          <p:attrName>style.visibility</p:attrName>
                                        </p:attrNameLst>
                                      </p:cBhvr>
                                      <p:to>
                                        <p:strVal val="visible"/>
                                      </p:to>
                                    </p:set>
                                    <p:anim calcmode="lin" valueType="num">
                                      <p:cBhvr additive="base">
                                        <p:cTn id="30" dur="500" fill="hold"/>
                                        <p:tgtEl>
                                          <p:spTgt spid="19460">
                                            <p:txEl>
                                              <p:pRg st="2" end="2"/>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1946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utoUpdateAnimBg="0"/>
      <p:bldP spid="19460"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301376"/>
            <a:ext cx="7772400" cy="1143000"/>
          </a:xfrm>
        </p:spPr>
        <p:txBody>
          <a:bodyPr/>
          <a:lstStyle/>
          <a:p>
            <a:pPr eaLnBrk="1" hangingPunct="1"/>
            <a:r>
              <a:rPr lang="en-GB" b="1" dirty="0" smtClean="0">
                <a:latin typeface="Calibri" panose="020F0502020204030204" pitchFamily="34" charset="0"/>
              </a:rPr>
              <a:t>Particularistic Vs Universalistic values</a:t>
            </a:r>
            <a:endParaRPr lang="en-GB" b="1" dirty="0">
              <a:latin typeface="Calibri" panose="020F0502020204030204" pitchFamily="34" charset="0"/>
            </a:endParaRPr>
          </a:p>
        </p:txBody>
      </p:sp>
      <p:sp>
        <p:nvSpPr>
          <p:cNvPr id="19460" name="Rectangle 4"/>
          <p:cNvSpPr>
            <a:spLocks noGrp="1" noChangeArrowheads="1"/>
          </p:cNvSpPr>
          <p:nvPr>
            <p:ph type="body" sz="half" idx="2"/>
          </p:nvPr>
        </p:nvSpPr>
        <p:spPr>
          <a:xfrm>
            <a:off x="4648200" y="1828800"/>
            <a:ext cx="3810000" cy="4572000"/>
          </a:xfrm>
        </p:spPr>
        <p:txBody>
          <a:bodyPr>
            <a:normAutofit/>
          </a:bodyPr>
          <a:lstStyle/>
          <a:p>
            <a:pPr eaLnBrk="1" hangingPunct="1">
              <a:lnSpc>
                <a:spcPct val="90000"/>
              </a:lnSpc>
              <a:buFont typeface="Wingdings" charset="2"/>
              <a:buChar char="§"/>
            </a:pPr>
            <a:r>
              <a:rPr lang="en-GB" sz="2600" dirty="0" smtClean="0">
                <a:latin typeface="Calibri" panose="020F0502020204030204" pitchFamily="34" charset="0"/>
              </a:rPr>
              <a:t>Students learn certain values at home (</a:t>
            </a:r>
            <a:r>
              <a:rPr lang="en-GB" sz="2600" dirty="0" smtClean="0">
                <a:solidFill>
                  <a:schemeClr val="accent2"/>
                </a:solidFill>
                <a:latin typeface="Calibri" panose="020F0502020204030204" pitchFamily="34" charset="0"/>
              </a:rPr>
              <a:t>particularistic</a:t>
            </a:r>
            <a:r>
              <a:rPr lang="en-GB" sz="2600" dirty="0" smtClean="0">
                <a:latin typeface="Calibri" panose="020F0502020204030204" pitchFamily="34" charset="0"/>
              </a:rPr>
              <a:t>).</a:t>
            </a:r>
          </a:p>
          <a:p>
            <a:pPr eaLnBrk="1" hangingPunct="1">
              <a:lnSpc>
                <a:spcPct val="90000"/>
              </a:lnSpc>
              <a:buFont typeface="Wingdings" charset="2"/>
              <a:buChar char="§"/>
            </a:pPr>
            <a:r>
              <a:rPr lang="en-GB" sz="2600" dirty="0" smtClean="0">
                <a:solidFill>
                  <a:schemeClr val="tx1"/>
                </a:solidFill>
                <a:latin typeface="Calibri" panose="020F0502020204030204" pitchFamily="34" charset="0"/>
              </a:rPr>
              <a:t>School allows them to learn </a:t>
            </a:r>
            <a:r>
              <a:rPr lang="en-GB" sz="2600" dirty="0" smtClean="0">
                <a:solidFill>
                  <a:schemeClr val="accent2"/>
                </a:solidFill>
                <a:latin typeface="Calibri" panose="020F0502020204030204" pitchFamily="34" charset="0"/>
              </a:rPr>
              <a:t>universalistic</a:t>
            </a:r>
            <a:r>
              <a:rPr lang="en-GB" sz="2600" dirty="0" smtClean="0">
                <a:solidFill>
                  <a:schemeClr val="tx1"/>
                </a:solidFill>
                <a:latin typeface="Calibri" panose="020F0502020204030204" pitchFamily="34" charset="0"/>
              </a:rPr>
              <a:t> values- values and behaviours that apply to all people.</a:t>
            </a:r>
          </a:p>
          <a:p>
            <a:pPr eaLnBrk="1" hangingPunct="1">
              <a:lnSpc>
                <a:spcPct val="90000"/>
              </a:lnSpc>
              <a:buFont typeface="Wingdings" charset="2"/>
              <a:buChar char="§"/>
            </a:pPr>
            <a:r>
              <a:rPr lang="en-GB" sz="2600" dirty="0" smtClean="0">
                <a:solidFill>
                  <a:schemeClr val="tx1"/>
                </a:solidFill>
                <a:latin typeface="Calibri" panose="020F0502020204030204" pitchFamily="34" charset="0"/>
              </a:rPr>
              <a:t>In what ways might the standards of the home be different to school?</a:t>
            </a:r>
          </a:p>
          <a:p>
            <a:pPr eaLnBrk="1" hangingPunct="1">
              <a:lnSpc>
                <a:spcPct val="90000"/>
              </a:lnSpc>
              <a:buFont typeface="Wingdings" charset="2"/>
              <a:buChar char="§"/>
            </a:pPr>
            <a:endParaRPr lang="en-GB" sz="2600" dirty="0">
              <a:solidFill>
                <a:schemeClr val="tx1"/>
              </a:solidFill>
              <a:latin typeface="Comic Sans MS" charset="0"/>
            </a:endParaRPr>
          </a:p>
        </p:txBody>
      </p:sp>
      <p:pic>
        <p:nvPicPr>
          <p:cNvPr id="2" name="Picture 1"/>
          <p:cNvPicPr>
            <a:picLocks noChangeAspect="1"/>
          </p:cNvPicPr>
          <p:nvPr/>
        </p:nvPicPr>
        <p:blipFill>
          <a:blip r:embed="rId2"/>
          <a:stretch>
            <a:fillRect/>
          </a:stretch>
        </p:blipFill>
        <p:spPr>
          <a:xfrm>
            <a:off x="808362" y="2663384"/>
            <a:ext cx="3682179" cy="1974717"/>
          </a:xfrm>
          <a:prstGeom prst="rect">
            <a:avLst/>
          </a:prstGeom>
        </p:spPr>
      </p:pic>
    </p:spTree>
    <p:extLst>
      <p:ext uri="{BB962C8B-B14F-4D97-AF65-F5344CB8AC3E}">
        <p14:creationId xmlns:p14="http://schemas.microsoft.com/office/powerpoint/2010/main" val="18523600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500" fill="hold"/>
                                        <p:tgtEl>
                                          <p:spTgt spid="19458"/>
                                        </p:tgtEl>
                                        <p:attrNameLst>
                                          <p:attrName>ppt_x</p:attrName>
                                        </p:attrNameLst>
                                      </p:cBhvr>
                                      <p:tavLst>
                                        <p:tav tm="0">
                                          <p:val>
                                            <p:strVal val="#ppt_x"/>
                                          </p:val>
                                        </p:tav>
                                        <p:tav tm="100000">
                                          <p:val>
                                            <p:strVal val="#ppt_x"/>
                                          </p:val>
                                        </p:tav>
                                      </p:tavLst>
                                    </p:anim>
                                    <p:anim calcmode="lin" valueType="num">
                                      <p:cBhvr additive="base">
                                        <p:cTn id="8" dur="500" fill="hold"/>
                                        <p:tgtEl>
                                          <p:spTgt spid="1945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9460">
                                            <p:txEl>
                                              <p:pRg st="0" end="0"/>
                                            </p:txEl>
                                          </p:spTgt>
                                        </p:tgtEl>
                                        <p:attrNameLst>
                                          <p:attrName>style.visibility</p:attrName>
                                        </p:attrNameLst>
                                      </p:cBhvr>
                                      <p:to>
                                        <p:strVal val="visible"/>
                                      </p:to>
                                    </p:set>
                                    <p:anim calcmode="lin" valueType="num">
                                      <p:cBhvr additive="base">
                                        <p:cTn id="13" dur="500" fill="hold"/>
                                        <p:tgtEl>
                                          <p:spTgt spid="19460">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946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9460">
                                            <p:txEl>
                                              <p:pRg st="1" end="1"/>
                                            </p:txEl>
                                          </p:spTgt>
                                        </p:tgtEl>
                                        <p:attrNameLst>
                                          <p:attrName>style.visibility</p:attrName>
                                        </p:attrNameLst>
                                      </p:cBhvr>
                                      <p:to>
                                        <p:strVal val="visible"/>
                                      </p:to>
                                    </p:set>
                                    <p:anim calcmode="lin" valueType="num">
                                      <p:cBhvr additive="base">
                                        <p:cTn id="19" dur="500" fill="hold"/>
                                        <p:tgtEl>
                                          <p:spTgt spid="19460">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946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9460">
                                            <p:txEl>
                                              <p:pRg st="2" end="2"/>
                                            </p:txEl>
                                          </p:spTgt>
                                        </p:tgtEl>
                                        <p:attrNameLst>
                                          <p:attrName>style.visibility</p:attrName>
                                        </p:attrNameLst>
                                      </p:cBhvr>
                                      <p:to>
                                        <p:strVal val="visible"/>
                                      </p:to>
                                    </p:set>
                                    <p:anim calcmode="lin" valueType="num">
                                      <p:cBhvr additive="base">
                                        <p:cTn id="25" dur="500" fill="hold"/>
                                        <p:tgtEl>
                                          <p:spTgt spid="19460">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946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utoUpdateAnimBg="0"/>
      <p:bldP spid="19460"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GB" b="1" dirty="0">
                <a:latin typeface="Calibri" panose="020F0502020204030204" pitchFamily="34" charset="0"/>
              </a:rPr>
              <a:t>Support for Industrial Production</a:t>
            </a:r>
            <a:r>
              <a:rPr lang="en-GB" dirty="0">
                <a:latin typeface="Calibri" panose="020F0502020204030204" pitchFamily="34" charset="0"/>
              </a:rPr>
              <a:t/>
            </a:r>
            <a:br>
              <a:rPr lang="en-GB" dirty="0">
                <a:latin typeface="Calibri" panose="020F0502020204030204" pitchFamily="34" charset="0"/>
              </a:rPr>
            </a:br>
            <a:endParaRPr lang="en-GB" dirty="0">
              <a:latin typeface="Calibri" panose="020F0502020204030204" pitchFamily="34" charset="0"/>
            </a:endParaRPr>
          </a:p>
        </p:txBody>
      </p:sp>
      <p:sp>
        <p:nvSpPr>
          <p:cNvPr id="20484" name="Rectangle 4"/>
          <p:cNvSpPr>
            <a:spLocks noGrp="1" noChangeArrowheads="1"/>
          </p:cNvSpPr>
          <p:nvPr>
            <p:ph type="body" sz="half" idx="2"/>
          </p:nvPr>
        </p:nvSpPr>
        <p:spPr>
          <a:xfrm>
            <a:off x="4648200" y="1752600"/>
            <a:ext cx="3810000" cy="4648200"/>
          </a:xfrm>
        </p:spPr>
        <p:txBody>
          <a:bodyPr/>
          <a:lstStyle/>
          <a:p>
            <a:pPr eaLnBrk="1" hangingPunct="1">
              <a:lnSpc>
                <a:spcPct val="90000"/>
              </a:lnSpc>
              <a:buFont typeface="Wingdings" charset="2"/>
              <a:buChar char="§"/>
            </a:pPr>
            <a:r>
              <a:rPr lang="en-GB" sz="2800" dirty="0">
                <a:latin typeface="Calibri" panose="020F0502020204030204" pitchFamily="34" charset="0"/>
              </a:rPr>
              <a:t>Students learn necessary </a:t>
            </a:r>
            <a:r>
              <a:rPr lang="en-GB" sz="2800" b="1" dirty="0">
                <a:latin typeface="Calibri" panose="020F0502020204030204" pitchFamily="34" charset="0"/>
              </a:rPr>
              <a:t>skills</a:t>
            </a:r>
            <a:r>
              <a:rPr lang="en-GB" sz="2800" dirty="0">
                <a:latin typeface="Calibri" panose="020F0502020204030204" pitchFamily="34" charset="0"/>
              </a:rPr>
              <a:t> for work</a:t>
            </a:r>
          </a:p>
          <a:p>
            <a:pPr eaLnBrk="1" hangingPunct="1">
              <a:lnSpc>
                <a:spcPct val="90000"/>
              </a:lnSpc>
              <a:buFont typeface="Wingdings" charset="2"/>
              <a:buChar char="§"/>
            </a:pPr>
            <a:r>
              <a:rPr lang="en-GB" sz="2800" dirty="0">
                <a:latin typeface="Calibri" panose="020F0502020204030204" pitchFamily="34" charset="0"/>
              </a:rPr>
              <a:t>Students learn necessary work </a:t>
            </a:r>
            <a:r>
              <a:rPr lang="en-GB" sz="2800" b="1" dirty="0">
                <a:latin typeface="Calibri" panose="020F0502020204030204" pitchFamily="34" charset="0"/>
              </a:rPr>
              <a:t>disciplines</a:t>
            </a:r>
            <a:r>
              <a:rPr lang="en-GB" sz="2800" dirty="0">
                <a:latin typeface="Calibri" panose="020F0502020204030204" pitchFamily="34" charset="0"/>
              </a:rPr>
              <a:t> – punctuality, self-discipline, </a:t>
            </a:r>
            <a:r>
              <a:rPr lang="en-GB" sz="2800" dirty="0" err="1">
                <a:latin typeface="Calibri" panose="020F0502020204030204" pitchFamily="34" charset="0"/>
              </a:rPr>
              <a:t>etc</a:t>
            </a:r>
            <a:endParaRPr lang="en-GB" sz="2800" dirty="0">
              <a:latin typeface="Calibri" panose="020F0502020204030204" pitchFamily="34" charset="0"/>
            </a:endParaRPr>
          </a:p>
          <a:p>
            <a:pPr eaLnBrk="1" hangingPunct="1">
              <a:lnSpc>
                <a:spcPct val="90000"/>
              </a:lnSpc>
              <a:buFont typeface="Wingdings" charset="2"/>
              <a:buChar char="§"/>
            </a:pPr>
            <a:r>
              <a:rPr lang="en-GB" sz="2800" dirty="0">
                <a:latin typeface="Calibri" panose="020F0502020204030204" pitchFamily="34" charset="0"/>
              </a:rPr>
              <a:t>Industry benefits – it becomes more </a:t>
            </a:r>
            <a:r>
              <a:rPr lang="en-GB" sz="2800" b="1" dirty="0">
                <a:solidFill>
                  <a:schemeClr val="accent2"/>
                </a:solidFill>
                <a:latin typeface="Calibri" panose="020F0502020204030204" pitchFamily="34" charset="0"/>
              </a:rPr>
              <a:t>COMPETITIVE</a:t>
            </a:r>
          </a:p>
        </p:txBody>
      </p:sp>
      <p:pic>
        <p:nvPicPr>
          <p:cNvPr id="20485" name="Picture 5" descr="bd05168_"/>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685800" y="2106613"/>
            <a:ext cx="3810000" cy="3863975"/>
          </a:xfrm>
        </p:spPr>
      </p:pic>
    </p:spTree>
    <p:extLst>
      <p:ext uri="{BB962C8B-B14F-4D97-AF65-F5344CB8AC3E}">
        <p14:creationId xmlns:p14="http://schemas.microsoft.com/office/powerpoint/2010/main" val="41421186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500" fill="hold"/>
                                        <p:tgtEl>
                                          <p:spTgt spid="20482"/>
                                        </p:tgtEl>
                                        <p:attrNameLst>
                                          <p:attrName>ppt_x</p:attrName>
                                        </p:attrNameLst>
                                      </p:cBhvr>
                                      <p:tavLst>
                                        <p:tav tm="0">
                                          <p:val>
                                            <p:strVal val="#ppt_x"/>
                                          </p:val>
                                        </p:tav>
                                        <p:tav tm="100000">
                                          <p:val>
                                            <p:strVal val="#ppt_x"/>
                                          </p:val>
                                        </p:tav>
                                      </p:tavLst>
                                    </p:anim>
                                    <p:anim calcmode="lin" valueType="num">
                                      <p:cBhvr additive="base">
                                        <p:cTn id="8" dur="500" fill="hold"/>
                                        <p:tgtEl>
                                          <p:spTgt spid="2048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20485"/>
                                        </p:tgtEl>
                                        <p:attrNameLst>
                                          <p:attrName>style.visibility</p:attrName>
                                        </p:attrNameLst>
                                      </p:cBhvr>
                                      <p:to>
                                        <p:strVal val="visible"/>
                                      </p:to>
                                    </p:set>
                                    <p:animEffect transition="in" filter="checkerboard(across)">
                                      <p:cBhvr>
                                        <p:cTn id="13" dur="500"/>
                                        <p:tgtEl>
                                          <p:spTgt spid="2048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20484">
                                            <p:txEl>
                                              <p:pRg st="0" end="0"/>
                                            </p:txEl>
                                          </p:spTgt>
                                        </p:tgtEl>
                                        <p:attrNameLst>
                                          <p:attrName>style.visibility</p:attrName>
                                        </p:attrNameLst>
                                      </p:cBhvr>
                                      <p:to>
                                        <p:strVal val="visible"/>
                                      </p:to>
                                    </p:set>
                                    <p:anim calcmode="lin" valueType="num">
                                      <p:cBhvr additive="base">
                                        <p:cTn id="18" dur="500" fill="hold"/>
                                        <p:tgtEl>
                                          <p:spTgt spid="20484">
                                            <p:txEl>
                                              <p:pRg st="0" end="0"/>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2048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20484">
                                            <p:txEl>
                                              <p:pRg st="1" end="1"/>
                                            </p:txEl>
                                          </p:spTgt>
                                        </p:tgtEl>
                                        <p:attrNameLst>
                                          <p:attrName>style.visibility</p:attrName>
                                        </p:attrNameLst>
                                      </p:cBhvr>
                                      <p:to>
                                        <p:strVal val="visible"/>
                                      </p:to>
                                    </p:set>
                                    <p:anim calcmode="lin" valueType="num">
                                      <p:cBhvr additive="base">
                                        <p:cTn id="24" dur="500" fill="hold"/>
                                        <p:tgtEl>
                                          <p:spTgt spid="20484">
                                            <p:txEl>
                                              <p:pRg st="1" end="1"/>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2048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20484">
                                            <p:txEl>
                                              <p:pRg st="2" end="2"/>
                                            </p:txEl>
                                          </p:spTgt>
                                        </p:tgtEl>
                                        <p:attrNameLst>
                                          <p:attrName>style.visibility</p:attrName>
                                        </p:attrNameLst>
                                      </p:cBhvr>
                                      <p:to>
                                        <p:strVal val="visible"/>
                                      </p:to>
                                    </p:set>
                                    <p:anim calcmode="lin" valueType="num">
                                      <p:cBhvr additive="base">
                                        <p:cTn id="30" dur="500" fill="hold"/>
                                        <p:tgtEl>
                                          <p:spTgt spid="20484">
                                            <p:txEl>
                                              <p:pRg st="2" end="2"/>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2048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utoUpdateAnimBg="0"/>
      <p:bldP spid="20484"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GB" b="1" dirty="0">
                <a:latin typeface="Calibri" panose="020F0502020204030204" pitchFamily="34" charset="0"/>
              </a:rPr>
              <a:t>Role Allocation</a:t>
            </a:r>
          </a:p>
        </p:txBody>
      </p:sp>
      <p:sp>
        <p:nvSpPr>
          <p:cNvPr id="21508" name="Rectangle 4"/>
          <p:cNvSpPr>
            <a:spLocks noGrp="1" noChangeArrowheads="1"/>
          </p:cNvSpPr>
          <p:nvPr>
            <p:ph type="body" sz="half" idx="2"/>
          </p:nvPr>
        </p:nvSpPr>
        <p:spPr>
          <a:xfrm>
            <a:off x="4648200" y="1600200"/>
            <a:ext cx="3810000" cy="4876800"/>
          </a:xfrm>
        </p:spPr>
        <p:txBody>
          <a:bodyPr/>
          <a:lstStyle/>
          <a:p>
            <a:pPr eaLnBrk="1" hangingPunct="1">
              <a:buFont typeface="Wingdings" charset="2"/>
              <a:buChar char="§"/>
            </a:pPr>
            <a:r>
              <a:rPr lang="en-GB" sz="2400" dirty="0">
                <a:latin typeface="Calibri" panose="020F0502020204030204" pitchFamily="34" charset="0"/>
              </a:rPr>
              <a:t>Students are chosen for </a:t>
            </a:r>
            <a:r>
              <a:rPr lang="en-GB" sz="2400" b="1" dirty="0">
                <a:latin typeface="Calibri" panose="020F0502020204030204" pitchFamily="34" charset="0"/>
              </a:rPr>
              <a:t>roles</a:t>
            </a:r>
            <a:r>
              <a:rPr lang="en-GB" sz="2400" dirty="0">
                <a:latin typeface="Calibri" panose="020F0502020204030204" pitchFamily="34" charset="0"/>
              </a:rPr>
              <a:t> in later life</a:t>
            </a:r>
          </a:p>
          <a:p>
            <a:pPr eaLnBrk="1" hangingPunct="1">
              <a:buFont typeface="Wingdings" charset="2"/>
              <a:buChar char="§"/>
            </a:pPr>
            <a:r>
              <a:rPr lang="en-GB" sz="2400" dirty="0">
                <a:latin typeface="Calibri" panose="020F0502020204030204" pitchFamily="34" charset="0"/>
              </a:rPr>
              <a:t>Sorting and sifting through </a:t>
            </a:r>
            <a:r>
              <a:rPr lang="en-GB" sz="2400" b="1" dirty="0">
                <a:latin typeface="Calibri" panose="020F0502020204030204" pitchFamily="34" charset="0"/>
              </a:rPr>
              <a:t>rewards and punishments</a:t>
            </a:r>
            <a:r>
              <a:rPr lang="en-GB" sz="2400" dirty="0">
                <a:latin typeface="Calibri" panose="020F0502020204030204" pitchFamily="34" charset="0"/>
              </a:rPr>
              <a:t> – especially in the </a:t>
            </a:r>
            <a:r>
              <a:rPr lang="en-GB" sz="2400" b="1" dirty="0">
                <a:latin typeface="Calibri" panose="020F0502020204030204" pitchFamily="34" charset="0"/>
              </a:rPr>
              <a:t>examination system</a:t>
            </a:r>
          </a:p>
          <a:p>
            <a:pPr eaLnBrk="1" hangingPunct="1">
              <a:buFont typeface="Wingdings" charset="2"/>
              <a:buChar char="§"/>
            </a:pPr>
            <a:r>
              <a:rPr lang="en-GB" sz="2400" dirty="0">
                <a:latin typeface="Calibri" panose="020F0502020204030204" pitchFamily="34" charset="0"/>
              </a:rPr>
              <a:t>This means that those who are best suited are at the top of society - </a:t>
            </a:r>
            <a:r>
              <a:rPr lang="en-GB" sz="2400" b="1" dirty="0">
                <a:solidFill>
                  <a:schemeClr val="accent2"/>
                </a:solidFill>
                <a:latin typeface="Calibri" panose="020F0502020204030204" pitchFamily="34" charset="0"/>
              </a:rPr>
              <a:t>MERITOCRACY</a:t>
            </a:r>
          </a:p>
        </p:txBody>
      </p:sp>
      <p:pic>
        <p:nvPicPr>
          <p:cNvPr id="21510" name="Picture 6" descr="en00378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981200"/>
            <a:ext cx="3657600" cy="277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39355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additive="base">
                                        <p:cTn id="7" dur="500" fill="hold"/>
                                        <p:tgtEl>
                                          <p:spTgt spid="21506"/>
                                        </p:tgtEl>
                                        <p:attrNameLst>
                                          <p:attrName>ppt_x</p:attrName>
                                        </p:attrNameLst>
                                      </p:cBhvr>
                                      <p:tavLst>
                                        <p:tav tm="0">
                                          <p:val>
                                            <p:strVal val="#ppt_x"/>
                                          </p:val>
                                        </p:tav>
                                        <p:tav tm="100000">
                                          <p:val>
                                            <p:strVal val="#ppt_x"/>
                                          </p:val>
                                        </p:tav>
                                      </p:tavLst>
                                    </p:anim>
                                    <p:anim calcmode="lin" valueType="num">
                                      <p:cBhvr additive="base">
                                        <p:cTn id="8" dur="500" fill="hold"/>
                                        <p:tgtEl>
                                          <p:spTgt spid="2150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21510"/>
                                        </p:tgtEl>
                                        <p:attrNameLst>
                                          <p:attrName>style.visibility</p:attrName>
                                        </p:attrNameLst>
                                      </p:cBhvr>
                                      <p:to>
                                        <p:strVal val="visible"/>
                                      </p:to>
                                    </p:set>
                                    <p:animEffect transition="in" filter="checkerboard(across)">
                                      <p:cBhvr>
                                        <p:cTn id="13" dur="500"/>
                                        <p:tgtEl>
                                          <p:spTgt spid="2151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21508">
                                            <p:txEl>
                                              <p:pRg st="0" end="0"/>
                                            </p:txEl>
                                          </p:spTgt>
                                        </p:tgtEl>
                                        <p:attrNameLst>
                                          <p:attrName>style.visibility</p:attrName>
                                        </p:attrNameLst>
                                      </p:cBhvr>
                                      <p:to>
                                        <p:strVal val="visible"/>
                                      </p:to>
                                    </p:set>
                                    <p:anim calcmode="lin" valueType="num">
                                      <p:cBhvr additive="base">
                                        <p:cTn id="18" dur="500" fill="hold"/>
                                        <p:tgtEl>
                                          <p:spTgt spid="21508">
                                            <p:txEl>
                                              <p:pRg st="0" end="0"/>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2150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21508">
                                            <p:txEl>
                                              <p:pRg st="1" end="1"/>
                                            </p:txEl>
                                          </p:spTgt>
                                        </p:tgtEl>
                                        <p:attrNameLst>
                                          <p:attrName>style.visibility</p:attrName>
                                        </p:attrNameLst>
                                      </p:cBhvr>
                                      <p:to>
                                        <p:strVal val="visible"/>
                                      </p:to>
                                    </p:set>
                                    <p:anim calcmode="lin" valueType="num">
                                      <p:cBhvr additive="base">
                                        <p:cTn id="24" dur="500" fill="hold"/>
                                        <p:tgtEl>
                                          <p:spTgt spid="21508">
                                            <p:txEl>
                                              <p:pRg st="1" end="1"/>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2150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21508">
                                            <p:txEl>
                                              <p:pRg st="2" end="2"/>
                                            </p:txEl>
                                          </p:spTgt>
                                        </p:tgtEl>
                                        <p:attrNameLst>
                                          <p:attrName>style.visibility</p:attrName>
                                        </p:attrNameLst>
                                      </p:cBhvr>
                                      <p:to>
                                        <p:strVal val="visible"/>
                                      </p:to>
                                    </p:set>
                                    <p:anim calcmode="lin" valueType="num">
                                      <p:cBhvr additive="base">
                                        <p:cTn id="30" dur="500" fill="hold"/>
                                        <p:tgtEl>
                                          <p:spTgt spid="21508">
                                            <p:txEl>
                                              <p:pRg st="2" end="2"/>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2150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utoUpdateAnimBg="0"/>
      <p:bldP spid="21508" grpId="0" build="p" autoUpdateAnimBg="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Sketchbook.thmx</Template>
  <TotalTime>2336</TotalTime>
  <Words>1410</Words>
  <Application>Microsoft Office PowerPoint</Application>
  <PresentationFormat>On-screen Show (4:3)</PresentationFormat>
  <Paragraphs>137</Paragraphs>
  <Slides>30</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ＭＳ 明朝</vt:lpstr>
      <vt:lpstr>ＭＳ Ｐゴシック</vt:lpstr>
      <vt:lpstr>Arial</vt:lpstr>
      <vt:lpstr>Bradley Hand ITC TT-Bold</vt:lpstr>
      <vt:lpstr>Calibri</vt:lpstr>
      <vt:lpstr>Cambria</vt:lpstr>
      <vt:lpstr>Comic Sans MS</vt:lpstr>
      <vt:lpstr>Rage Italic</vt:lpstr>
      <vt:lpstr>Times New Roman</vt:lpstr>
      <vt:lpstr>Wingdings</vt:lpstr>
      <vt:lpstr>Sketchbook</vt:lpstr>
      <vt:lpstr>Functionalism and Education</vt:lpstr>
      <vt:lpstr>Objectives</vt:lpstr>
      <vt:lpstr>Functionalism</vt:lpstr>
      <vt:lpstr>Meritocracy</vt:lpstr>
      <vt:lpstr>Modern Industrial Society</vt:lpstr>
      <vt:lpstr>Socialisation and Social Integration</vt:lpstr>
      <vt:lpstr>Particularistic Vs Universalistic values</vt:lpstr>
      <vt:lpstr>Support for Industrial Production </vt:lpstr>
      <vt:lpstr>Role Allocation</vt:lpstr>
      <vt:lpstr>Durkheim</vt:lpstr>
      <vt:lpstr>Durkheim – Moral Education</vt:lpstr>
      <vt:lpstr>Durkheim – Moral Education</vt:lpstr>
      <vt:lpstr>Activity p.11</vt:lpstr>
      <vt:lpstr>PowerPoint Presentation</vt:lpstr>
      <vt:lpstr>Applying Durkheim’s views to comprehensive schools</vt:lpstr>
      <vt:lpstr>Other Questions p.11</vt:lpstr>
      <vt:lpstr>Should we expect schools to integrate people from diverse backgrounds?  </vt:lpstr>
      <vt:lpstr>Talcott Parsons</vt:lpstr>
      <vt:lpstr>Talcott Parsons: School as a bridge </vt:lpstr>
      <vt:lpstr>Talcott Parsons: School as a bridge</vt:lpstr>
      <vt:lpstr>PowerPoint Presentation</vt:lpstr>
      <vt:lpstr>Davis and Moore: Justifying inequality</vt:lpstr>
      <vt:lpstr>Davis and Moore: Justifying inequality</vt:lpstr>
      <vt:lpstr>Questions: p.13-14</vt:lpstr>
      <vt:lpstr>Schultz: Human Capital</vt:lpstr>
      <vt:lpstr>Evaluation</vt:lpstr>
      <vt:lpstr>Some Problems with Functionalist Theory</vt:lpstr>
      <vt:lpstr>Problems for Functionalists and the Education System</vt:lpstr>
      <vt:lpstr>Uses of Functionalism</vt:lpstr>
      <vt:lpstr>Impact of Functionalism</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Functionalism and Education</dc:title>
  <dc:creator>Hannah Roberts</dc:creator>
  <cp:lastModifiedBy>Hannah Roberts</cp:lastModifiedBy>
  <cp:revision>51</cp:revision>
  <cp:lastPrinted>2018-01-17T13:52:26Z</cp:lastPrinted>
  <dcterms:created xsi:type="dcterms:W3CDTF">2012-08-11T11:42:12Z</dcterms:created>
  <dcterms:modified xsi:type="dcterms:W3CDTF">2018-01-17T13:58:25Z</dcterms:modified>
</cp:coreProperties>
</file>