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97" d="100"/>
          <a:sy n="97" d="100"/>
        </p:scale>
        <p:origin x="26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3C536-C97C-401F-83F7-ACB185DD8AB3}" type="datetimeFigureOut">
              <a:rPr lang="en-GB" smtClean="0"/>
              <a:t>22/01/2018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BCBB6-FF98-433D-B4E3-152CE964B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91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3C536-C97C-401F-83F7-ACB185DD8AB3}" type="datetimeFigureOut">
              <a:rPr lang="en-GB" smtClean="0"/>
              <a:t>22/01/2018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BCBB6-FF98-433D-B4E3-152CE964B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789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3C536-C97C-401F-83F7-ACB185DD8AB3}" type="datetimeFigureOut">
              <a:rPr lang="en-GB" smtClean="0"/>
              <a:t>22/01/2018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BCBB6-FF98-433D-B4E3-152CE964B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52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3C536-C97C-401F-83F7-ACB185DD8AB3}" type="datetimeFigureOut">
              <a:rPr lang="en-GB" smtClean="0"/>
              <a:t>22/01/2018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BCBB6-FF98-433D-B4E3-152CE964B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629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3C536-C97C-401F-83F7-ACB185DD8AB3}" type="datetimeFigureOut">
              <a:rPr lang="en-GB" smtClean="0"/>
              <a:t>22/01/2018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BCBB6-FF98-433D-B4E3-152CE964B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768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3C536-C97C-401F-83F7-ACB185DD8AB3}" type="datetimeFigureOut">
              <a:rPr lang="en-GB" smtClean="0"/>
              <a:t>22/01/2018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BCBB6-FF98-433D-B4E3-152CE964B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7409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3C536-C97C-401F-83F7-ACB185DD8AB3}" type="datetimeFigureOut">
              <a:rPr lang="en-GB" smtClean="0"/>
              <a:t>22/01/2018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BCBB6-FF98-433D-B4E3-152CE964B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95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3C536-C97C-401F-83F7-ACB185DD8AB3}" type="datetimeFigureOut">
              <a:rPr lang="en-GB" smtClean="0"/>
              <a:t>22/01/2018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BCBB6-FF98-433D-B4E3-152CE964B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265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3C536-C97C-401F-83F7-ACB185DD8AB3}" type="datetimeFigureOut">
              <a:rPr lang="en-GB" smtClean="0"/>
              <a:t>22/01/2018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BCBB6-FF98-433D-B4E3-152CE964B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659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3C536-C97C-401F-83F7-ACB185DD8AB3}" type="datetimeFigureOut">
              <a:rPr lang="en-GB" smtClean="0"/>
              <a:t>22/01/2018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BCBB6-FF98-433D-B4E3-152CE964B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871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3C536-C97C-401F-83F7-ACB185DD8AB3}" type="datetimeFigureOut">
              <a:rPr lang="en-GB" smtClean="0"/>
              <a:t>22/01/2018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BCBB6-FF98-433D-B4E3-152CE964B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725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3C536-C97C-401F-83F7-ACB185DD8AB3}" type="datetimeFigureOut">
              <a:rPr lang="en-GB" smtClean="0"/>
              <a:t>22/01/2018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BCBB6-FF98-433D-B4E3-152CE964B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0860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" y="0"/>
            <a:ext cx="2772694" cy="4270400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10"/>
              </a:spcAft>
            </a:pPr>
            <a:r>
              <a:rPr lang="en-GB" sz="1100" b="1" dirty="0" smtClean="0"/>
              <a:t>Key concepts:</a:t>
            </a:r>
          </a:p>
          <a:p>
            <a:pPr>
              <a:spcAft>
                <a:spcPts val="110"/>
              </a:spcAft>
            </a:pPr>
            <a:endParaRPr lang="en-GB" sz="1050" b="1" dirty="0" smtClean="0"/>
          </a:p>
          <a:p>
            <a:pPr>
              <a:spcAft>
                <a:spcPts val="110"/>
              </a:spcAft>
            </a:pPr>
            <a:r>
              <a:rPr lang="en-GB" sz="1050" dirty="0" smtClean="0"/>
              <a:t>Meritocracy</a:t>
            </a:r>
          </a:p>
          <a:p>
            <a:pPr>
              <a:spcAft>
                <a:spcPts val="110"/>
              </a:spcAft>
            </a:pPr>
            <a:endParaRPr lang="en-GB" sz="1050" dirty="0" smtClean="0"/>
          </a:p>
          <a:p>
            <a:pPr>
              <a:spcAft>
                <a:spcPts val="110"/>
              </a:spcAft>
            </a:pPr>
            <a:r>
              <a:rPr lang="en-GB" sz="1050" dirty="0" smtClean="0"/>
              <a:t>Achieved status</a:t>
            </a:r>
          </a:p>
          <a:p>
            <a:pPr>
              <a:spcAft>
                <a:spcPts val="110"/>
              </a:spcAft>
            </a:pPr>
            <a:endParaRPr lang="en-GB" sz="1050" dirty="0" smtClean="0"/>
          </a:p>
          <a:p>
            <a:pPr>
              <a:spcAft>
                <a:spcPts val="110"/>
              </a:spcAft>
            </a:pPr>
            <a:r>
              <a:rPr lang="en-GB" sz="1050" dirty="0" smtClean="0"/>
              <a:t>Ascribed status</a:t>
            </a:r>
          </a:p>
          <a:p>
            <a:pPr>
              <a:spcAft>
                <a:spcPts val="110"/>
              </a:spcAft>
            </a:pPr>
            <a:endParaRPr lang="en-GB" sz="1050" dirty="0" smtClean="0"/>
          </a:p>
          <a:p>
            <a:pPr>
              <a:spcAft>
                <a:spcPts val="110"/>
              </a:spcAft>
            </a:pPr>
            <a:r>
              <a:rPr lang="en-GB" sz="1050" dirty="0" smtClean="0"/>
              <a:t>Social integration</a:t>
            </a:r>
          </a:p>
          <a:p>
            <a:pPr>
              <a:spcAft>
                <a:spcPts val="110"/>
              </a:spcAft>
            </a:pPr>
            <a:endParaRPr lang="en-GB" sz="1050" dirty="0" smtClean="0"/>
          </a:p>
          <a:p>
            <a:pPr>
              <a:spcAft>
                <a:spcPts val="110"/>
              </a:spcAft>
            </a:pPr>
            <a:r>
              <a:rPr lang="en-GB" sz="1050" dirty="0" smtClean="0"/>
              <a:t>Anomie</a:t>
            </a:r>
          </a:p>
          <a:p>
            <a:pPr>
              <a:spcAft>
                <a:spcPts val="110"/>
              </a:spcAft>
            </a:pPr>
            <a:endParaRPr lang="en-GB" sz="1050" dirty="0" smtClean="0"/>
          </a:p>
          <a:p>
            <a:pPr>
              <a:spcAft>
                <a:spcPts val="110"/>
              </a:spcAft>
            </a:pPr>
            <a:r>
              <a:rPr lang="en-GB" sz="1050" dirty="0" smtClean="0"/>
              <a:t>Particularistic values</a:t>
            </a:r>
          </a:p>
          <a:p>
            <a:pPr>
              <a:spcAft>
                <a:spcPts val="110"/>
              </a:spcAft>
            </a:pPr>
            <a:endParaRPr lang="en-GB" sz="1050" dirty="0" smtClean="0"/>
          </a:p>
          <a:p>
            <a:pPr>
              <a:spcAft>
                <a:spcPts val="110"/>
              </a:spcAft>
            </a:pPr>
            <a:r>
              <a:rPr lang="en-GB" sz="1050" dirty="0" smtClean="0"/>
              <a:t>Universalistic values</a:t>
            </a:r>
          </a:p>
          <a:p>
            <a:pPr>
              <a:spcAft>
                <a:spcPts val="110"/>
              </a:spcAft>
            </a:pPr>
            <a:endParaRPr lang="en-GB" sz="1050" dirty="0" smtClean="0"/>
          </a:p>
          <a:p>
            <a:pPr>
              <a:spcAft>
                <a:spcPts val="110"/>
              </a:spcAft>
            </a:pPr>
            <a:r>
              <a:rPr lang="en-GB" sz="1050" dirty="0" smtClean="0"/>
              <a:t>Role allocation</a:t>
            </a:r>
          </a:p>
          <a:p>
            <a:pPr>
              <a:spcAft>
                <a:spcPts val="110"/>
              </a:spcAft>
            </a:pPr>
            <a:endParaRPr lang="en-GB" sz="1050" dirty="0"/>
          </a:p>
          <a:p>
            <a:pPr>
              <a:spcAft>
                <a:spcPts val="110"/>
              </a:spcAft>
            </a:pPr>
            <a:r>
              <a:rPr lang="en-GB" sz="1050" dirty="0" smtClean="0"/>
              <a:t>Value consensus</a:t>
            </a:r>
          </a:p>
          <a:p>
            <a:pPr>
              <a:spcAft>
                <a:spcPts val="110"/>
              </a:spcAft>
            </a:pPr>
            <a:endParaRPr lang="en-GB" sz="1050" dirty="0"/>
          </a:p>
          <a:p>
            <a:pPr>
              <a:spcAft>
                <a:spcPts val="110"/>
              </a:spcAft>
            </a:pPr>
            <a:r>
              <a:rPr lang="en-GB" sz="1050" dirty="0" smtClean="0"/>
              <a:t>Social solidarity</a:t>
            </a:r>
          </a:p>
          <a:p>
            <a:pPr>
              <a:spcAft>
                <a:spcPts val="110"/>
              </a:spcAft>
            </a:pPr>
            <a:endParaRPr lang="en-GB" sz="1050" dirty="0"/>
          </a:p>
          <a:p>
            <a:pPr>
              <a:spcAft>
                <a:spcPts val="110"/>
              </a:spcAft>
            </a:pPr>
            <a:r>
              <a:rPr lang="en-GB" sz="1050" dirty="0" smtClean="0"/>
              <a:t>Human capital (Shultz)</a:t>
            </a:r>
          </a:p>
          <a:p>
            <a:endParaRPr lang="en-GB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2939845" y="0"/>
            <a:ext cx="3460955" cy="338554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rgbClr val="FFFF00"/>
                </a:solidFill>
              </a:rPr>
              <a:t>FUNCTIONALIST VIEWS OF EDUCATION</a:t>
            </a:r>
            <a:endParaRPr lang="en-GB" sz="16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61188" y="415334"/>
            <a:ext cx="3667433" cy="398570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b="1" dirty="0" smtClean="0"/>
              <a:t>Durkheim: view of the role of the education system</a:t>
            </a:r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</p:txBody>
      </p:sp>
      <p:pic>
        <p:nvPicPr>
          <p:cNvPr id="7" name="Picture 10" descr="Picture%20of%20Emile%20Durkhei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5654500" y="786113"/>
            <a:ext cx="591714" cy="787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2288" y="4506838"/>
            <a:ext cx="5161937" cy="2292935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b="1" dirty="0" smtClean="0"/>
              <a:t>Parsons: view of the role of the education system</a:t>
            </a:r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smtClean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6656442" y="106010"/>
            <a:ext cx="2408900" cy="4324261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b="1" dirty="0" smtClean="0"/>
              <a:t>Davis and Moore: view of the role of the education system</a:t>
            </a:r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 smtClean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</p:txBody>
      </p:sp>
      <p:pic>
        <p:nvPicPr>
          <p:cNvPr id="10" name="Picture 4" descr="brick_f1-1-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47" r="16438"/>
          <a:stretch>
            <a:fillRect/>
          </a:stretch>
        </p:blipFill>
        <p:spPr bwMode="auto">
          <a:xfrm>
            <a:off x="4372895" y="4503871"/>
            <a:ext cx="737419" cy="934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" descr="moore-1-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47"/>
          <a:stretch>
            <a:fillRect/>
          </a:stretch>
        </p:blipFill>
        <p:spPr bwMode="auto">
          <a:xfrm>
            <a:off x="8559218" y="401579"/>
            <a:ext cx="417633" cy="534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6" descr="davis-1-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51"/>
          <a:stretch>
            <a:fillRect/>
          </a:stretch>
        </p:blipFill>
        <p:spPr bwMode="auto">
          <a:xfrm>
            <a:off x="8141935" y="516698"/>
            <a:ext cx="417283" cy="538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265175" y="4505445"/>
            <a:ext cx="3878825" cy="2192908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b="1" dirty="0" smtClean="0"/>
              <a:t>Evaluation: strengths and weaknesses of the theory. How would other theories view it?</a:t>
            </a:r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1590865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78</Words>
  <Application>Microsoft Office PowerPoint</Application>
  <PresentationFormat>On-screen Show (4:3)</PresentationFormat>
  <Paragraphs>88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Roberts</dc:creator>
  <cp:lastModifiedBy>Hannah Roberts</cp:lastModifiedBy>
  <cp:revision>6</cp:revision>
  <cp:lastPrinted>2018-01-17T17:26:11Z</cp:lastPrinted>
  <dcterms:created xsi:type="dcterms:W3CDTF">2018-01-17T17:12:44Z</dcterms:created>
  <dcterms:modified xsi:type="dcterms:W3CDTF">2018-01-22T08:31:16Z</dcterms:modified>
</cp:coreProperties>
</file>