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9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8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52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2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6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4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26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5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7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C536-C97C-401F-83F7-ACB185DD8AB3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BCBB6-FF98-433D-B4E3-152CE964B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86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0"/>
            <a:ext cx="2772694" cy="359842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10"/>
              </a:spcAft>
            </a:pPr>
            <a:r>
              <a:rPr lang="en-GB" sz="1100" b="1" dirty="0" smtClean="0"/>
              <a:t>Key concepts:</a:t>
            </a:r>
          </a:p>
          <a:p>
            <a:pPr>
              <a:spcAft>
                <a:spcPts val="110"/>
              </a:spcAft>
            </a:pPr>
            <a:endParaRPr lang="en-GB" sz="1050" b="1" dirty="0" smtClean="0"/>
          </a:p>
          <a:p>
            <a:pPr>
              <a:spcAft>
                <a:spcPts val="110"/>
              </a:spcAft>
            </a:pPr>
            <a:r>
              <a:rPr lang="en-GB" sz="1050" dirty="0" smtClean="0"/>
              <a:t>Informal social control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Formal social control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Ideological state apparatus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Correspondence principle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Myth of meritocracy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Hidden curriculum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Social capital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Economic capital</a:t>
            </a:r>
          </a:p>
          <a:p>
            <a:pPr>
              <a:spcAft>
                <a:spcPts val="110"/>
              </a:spcAft>
            </a:pPr>
            <a:endParaRPr lang="en-GB" sz="1050" dirty="0"/>
          </a:p>
          <a:p>
            <a:pPr>
              <a:spcAft>
                <a:spcPts val="110"/>
              </a:spcAft>
            </a:pPr>
            <a:r>
              <a:rPr lang="en-GB" sz="1050" dirty="0" smtClean="0"/>
              <a:t>Cultural capital</a:t>
            </a:r>
          </a:p>
          <a:p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822973" y="0"/>
            <a:ext cx="2989010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MARXIST/NEO </a:t>
            </a:r>
            <a:r>
              <a:rPr lang="en-GB" sz="1400" dirty="0" smtClean="0">
                <a:solidFill>
                  <a:schemeClr val="bg1"/>
                </a:solidFill>
              </a:rPr>
              <a:t>VIEWS OF EDUCATION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0518" y="401579"/>
            <a:ext cx="2861185" cy="33085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Althusser: Ideological state apparatus </a:t>
            </a:r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" y="3791284"/>
            <a:ext cx="2939845" cy="297004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Bowles and </a:t>
            </a:r>
            <a:r>
              <a:rPr lang="en-GB" sz="1100" b="1" dirty="0" err="1" smtClean="0"/>
              <a:t>Gintis</a:t>
            </a:r>
            <a:r>
              <a:rPr lang="en-GB" sz="1100" b="1" dirty="0" smtClean="0"/>
              <a:t>: Correspondence principle</a:t>
            </a: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889528" y="96779"/>
            <a:ext cx="3175814" cy="263149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Bourdieu: forms of capital </a:t>
            </a: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889527" y="4617580"/>
            <a:ext cx="3254473" cy="21929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Evaluation: strengths and weaknesses of the theory. How would other theories view it?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4430" y="651266"/>
            <a:ext cx="648929" cy="873806"/>
          </a:xfrm>
          <a:prstGeom prst="rect">
            <a:avLst/>
          </a:prstGeom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77" t="3257"/>
          <a:stretch/>
        </p:blipFill>
        <p:spPr bwMode="auto">
          <a:xfrm>
            <a:off x="2242385" y="4098036"/>
            <a:ext cx="697461" cy="955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6413" y="273051"/>
            <a:ext cx="538726" cy="75643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89528" y="2790507"/>
            <a:ext cx="3175814" cy="17851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err="1" smtClean="0"/>
              <a:t>Rikowski</a:t>
            </a:r>
            <a:r>
              <a:rPr lang="en-GB" sz="1100" b="1" dirty="0" smtClean="0"/>
              <a:t>:</a:t>
            </a:r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3067671" y="3773202"/>
            <a:ext cx="2694031" cy="297004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 smtClean="0"/>
              <a:t>Paul Willis: ‘Learning to Labour’ – how is he different to Bowles and </a:t>
            </a:r>
            <a:r>
              <a:rPr lang="en-GB" sz="1100" b="1" dirty="0" err="1" smtClean="0"/>
              <a:t>Gintis</a:t>
            </a:r>
            <a:r>
              <a:rPr lang="en-GB" sz="1100" b="1" dirty="0" smtClean="0"/>
              <a:t>?</a:t>
            </a:r>
            <a:endParaRPr lang="en-GB" sz="1100" b="1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 smtClean="0"/>
          </a:p>
          <a:p>
            <a:endParaRPr lang="en-GB" sz="1100" dirty="0"/>
          </a:p>
          <a:p>
            <a:endParaRPr lang="en-GB" sz="1100" dirty="0" smtClean="0"/>
          </a:p>
        </p:txBody>
      </p:sp>
    </p:spTree>
    <p:extLst>
      <p:ext uri="{BB962C8B-B14F-4D97-AF65-F5344CB8AC3E}">
        <p14:creationId xmlns:p14="http://schemas.microsoft.com/office/powerpoint/2010/main" val="15908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81</Words>
  <Application>Microsoft Office PowerPoint</Application>
  <PresentationFormat>On-screen Show (4:3)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13</cp:revision>
  <cp:lastPrinted>2018-01-17T17:26:11Z</cp:lastPrinted>
  <dcterms:created xsi:type="dcterms:W3CDTF">2018-01-17T17:12:44Z</dcterms:created>
  <dcterms:modified xsi:type="dcterms:W3CDTF">2018-09-26T11:50:47Z</dcterms:modified>
</cp:coreProperties>
</file>