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801" r:id="rId2"/>
    <p:sldMasterId id="2147483820" r:id="rId3"/>
    <p:sldMasterId id="2147483832" r:id="rId4"/>
    <p:sldMasterId id="2147483844" r:id="rId5"/>
    <p:sldMasterId id="2147483856" r:id="rId6"/>
  </p:sldMasterIdLst>
  <p:notesMasterIdLst>
    <p:notesMasterId r:id="rId56"/>
  </p:notesMasterIdLst>
  <p:sldIdLst>
    <p:sldId id="256" r:id="rId7"/>
    <p:sldId id="261" r:id="rId8"/>
    <p:sldId id="276" r:id="rId9"/>
    <p:sldId id="325" r:id="rId10"/>
    <p:sldId id="279" r:id="rId11"/>
    <p:sldId id="344" r:id="rId12"/>
    <p:sldId id="345" r:id="rId13"/>
    <p:sldId id="346" r:id="rId14"/>
    <p:sldId id="347" r:id="rId15"/>
    <p:sldId id="348" r:id="rId16"/>
    <p:sldId id="340" r:id="rId17"/>
    <p:sldId id="339" r:id="rId18"/>
    <p:sldId id="349" r:id="rId19"/>
    <p:sldId id="350" r:id="rId20"/>
    <p:sldId id="351" r:id="rId21"/>
    <p:sldId id="352" r:id="rId22"/>
    <p:sldId id="353" r:id="rId23"/>
    <p:sldId id="354" r:id="rId24"/>
    <p:sldId id="341" r:id="rId25"/>
    <p:sldId id="281" r:id="rId26"/>
    <p:sldId id="355" r:id="rId27"/>
    <p:sldId id="356" r:id="rId28"/>
    <p:sldId id="357" r:id="rId29"/>
    <p:sldId id="358" r:id="rId30"/>
    <p:sldId id="359" r:id="rId31"/>
    <p:sldId id="342" r:id="rId32"/>
    <p:sldId id="282" r:id="rId33"/>
    <p:sldId id="360" r:id="rId34"/>
    <p:sldId id="361" r:id="rId35"/>
    <p:sldId id="362" r:id="rId36"/>
    <p:sldId id="363" r:id="rId37"/>
    <p:sldId id="343" r:id="rId38"/>
    <p:sldId id="329" r:id="rId39"/>
    <p:sldId id="330" r:id="rId40"/>
    <p:sldId id="331" r:id="rId41"/>
    <p:sldId id="332" r:id="rId42"/>
    <p:sldId id="333" r:id="rId43"/>
    <p:sldId id="334" r:id="rId44"/>
    <p:sldId id="335" r:id="rId45"/>
    <p:sldId id="336" r:id="rId46"/>
    <p:sldId id="277" r:id="rId47"/>
    <p:sldId id="271" r:id="rId48"/>
    <p:sldId id="272" r:id="rId49"/>
    <p:sldId id="273" r:id="rId50"/>
    <p:sldId id="274" r:id="rId51"/>
    <p:sldId id="327" r:id="rId52"/>
    <p:sldId id="328" r:id="rId53"/>
    <p:sldId id="337" r:id="rId54"/>
    <p:sldId id="338" r:id="rId5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30" autoAdjust="0"/>
  </p:normalViewPr>
  <p:slideViewPr>
    <p:cSldViewPr>
      <p:cViewPr varScale="1">
        <p:scale>
          <a:sx n="109" d="100"/>
          <a:sy n="109" d="100"/>
        </p:scale>
        <p:origin x="1674"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viewProps" Target="viewProps.xml"/><Relationship Id="rId5" Type="http://schemas.openxmlformats.org/officeDocument/2006/relationships/slideMaster" Target="slideMasters/slideMaster5.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presProps" Target="presProp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62AB1282-4344-499F-9133-AA4F7C9BE3B3}" type="datetimeFigureOut">
              <a:rPr lang="en-GB" smtClean="0"/>
              <a:t>04/02/2019</a:t>
            </a:fld>
            <a:endParaRPr lang="en-GB"/>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17F79290-3774-4D10-B526-B702C2ACF491}" type="slidenum">
              <a:rPr lang="en-GB" smtClean="0"/>
              <a:t>‹#›</a:t>
            </a:fld>
            <a:endParaRPr lang="en-GB"/>
          </a:p>
        </p:txBody>
      </p:sp>
    </p:spTree>
    <p:extLst>
      <p:ext uri="{BB962C8B-B14F-4D97-AF65-F5344CB8AC3E}">
        <p14:creationId xmlns:p14="http://schemas.microsoft.com/office/powerpoint/2010/main" val="2089253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F85730F-649B-44EE-A99C-59C2A58AC57C}" type="datetimeFigureOut">
              <a:rPr lang="en-GB" smtClean="0"/>
              <a:t>04/02/2019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A5BD1C-AB29-495B-AD21-E402F7885341}" type="slidenum">
              <a:rPr lang="en-GB" smtClean="0"/>
              <a:t>‹#›</a:t>
            </a:fld>
            <a:endParaRPr lang="en-GB"/>
          </a:p>
        </p:txBody>
      </p:sp>
    </p:spTree>
    <p:extLst>
      <p:ext uri="{BB962C8B-B14F-4D97-AF65-F5344CB8AC3E}">
        <p14:creationId xmlns:p14="http://schemas.microsoft.com/office/powerpoint/2010/main" val="4238587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85730F-649B-44EE-A99C-59C2A58AC57C}" type="datetimeFigureOut">
              <a:rPr lang="en-GB" smtClean="0"/>
              <a:t>04/02/2019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A5BD1C-AB29-495B-AD21-E402F7885341}" type="slidenum">
              <a:rPr lang="en-GB" smtClean="0"/>
              <a:t>‹#›</a:t>
            </a:fld>
            <a:endParaRPr lang="en-GB"/>
          </a:p>
        </p:txBody>
      </p:sp>
    </p:spTree>
    <p:extLst>
      <p:ext uri="{BB962C8B-B14F-4D97-AF65-F5344CB8AC3E}">
        <p14:creationId xmlns:p14="http://schemas.microsoft.com/office/powerpoint/2010/main" val="2186687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85730F-649B-44EE-A99C-59C2A58AC57C}" type="datetimeFigureOut">
              <a:rPr lang="en-GB" smtClean="0"/>
              <a:t>04/02/2019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A5BD1C-AB29-495B-AD21-E402F7885341}" type="slidenum">
              <a:rPr lang="en-GB" smtClean="0"/>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704740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85730F-649B-44EE-A99C-59C2A58AC57C}" type="datetimeFigureOut">
              <a:rPr lang="en-GB" smtClean="0"/>
              <a:t>04/02/2019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A5BD1C-AB29-495B-AD21-E402F7885341}" type="slidenum">
              <a:rPr lang="en-GB" smtClean="0"/>
              <a:t>‹#›</a:t>
            </a:fld>
            <a:endParaRPr lang="en-GB"/>
          </a:p>
        </p:txBody>
      </p:sp>
    </p:spTree>
    <p:extLst>
      <p:ext uri="{BB962C8B-B14F-4D97-AF65-F5344CB8AC3E}">
        <p14:creationId xmlns:p14="http://schemas.microsoft.com/office/powerpoint/2010/main" val="19828425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85730F-649B-44EE-A99C-59C2A58AC57C}" type="datetimeFigureOut">
              <a:rPr lang="en-GB" smtClean="0"/>
              <a:t>04/02/2019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A5BD1C-AB29-495B-AD21-E402F7885341}" type="slidenum">
              <a:rPr lang="en-GB" smtClean="0"/>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506253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85730F-649B-44EE-A99C-59C2A58AC57C}" type="datetimeFigureOut">
              <a:rPr lang="en-GB" smtClean="0"/>
              <a:t>04/02/2019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A5BD1C-AB29-495B-AD21-E402F7885341}" type="slidenum">
              <a:rPr lang="en-GB" smtClean="0"/>
              <a:t>‹#›</a:t>
            </a:fld>
            <a:endParaRPr lang="en-GB"/>
          </a:p>
        </p:txBody>
      </p:sp>
    </p:spTree>
    <p:extLst>
      <p:ext uri="{BB962C8B-B14F-4D97-AF65-F5344CB8AC3E}">
        <p14:creationId xmlns:p14="http://schemas.microsoft.com/office/powerpoint/2010/main" val="5956613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85730F-649B-44EE-A99C-59C2A58AC57C}" type="datetimeFigureOut">
              <a:rPr lang="en-GB" smtClean="0"/>
              <a:t>04/02/2019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A5BD1C-AB29-495B-AD21-E402F7885341}" type="slidenum">
              <a:rPr lang="en-GB" smtClean="0"/>
              <a:t>‹#›</a:t>
            </a:fld>
            <a:endParaRPr lang="en-GB"/>
          </a:p>
        </p:txBody>
      </p:sp>
    </p:spTree>
    <p:extLst>
      <p:ext uri="{BB962C8B-B14F-4D97-AF65-F5344CB8AC3E}">
        <p14:creationId xmlns:p14="http://schemas.microsoft.com/office/powerpoint/2010/main" val="25198369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85730F-649B-44EE-A99C-59C2A58AC57C}" type="datetimeFigureOut">
              <a:rPr lang="en-GB" smtClean="0"/>
              <a:t>04/02/2019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A5BD1C-AB29-495B-AD21-E402F7885341}" type="slidenum">
              <a:rPr lang="en-GB" smtClean="0"/>
              <a:t>‹#›</a:t>
            </a:fld>
            <a:endParaRPr lang="en-GB"/>
          </a:p>
        </p:txBody>
      </p:sp>
    </p:spTree>
    <p:extLst>
      <p:ext uri="{BB962C8B-B14F-4D97-AF65-F5344CB8AC3E}">
        <p14:creationId xmlns:p14="http://schemas.microsoft.com/office/powerpoint/2010/main" val="14073730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409575" y="-4763"/>
            <a:ext cx="3761184"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196301" y="1380069"/>
            <a:ext cx="6430967" cy="2616199"/>
          </a:xfrm>
        </p:spPr>
        <p:txBody>
          <a:bodyPr anchor="b">
            <a:normAutofit/>
          </a:bodyPr>
          <a:lstStyle>
            <a:lvl1pPr algn="r">
              <a:defRPr sz="45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386533" y="3996267"/>
            <a:ext cx="5240734" cy="1388534"/>
          </a:xfrm>
        </p:spPr>
        <p:txBody>
          <a:bodyPr anchor="t">
            <a:normAutofit/>
          </a:bodyPr>
          <a:lstStyle>
            <a:lvl1pPr marL="0" indent="0" algn="r">
              <a:buNone/>
              <a:defRPr sz="1575">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71A7E27B-FCCC-46FD-B0C4-D83EEA8B6DCC}" type="datetimeFigureOut">
              <a:rPr lang="en-GB" smtClean="0">
                <a:solidFill>
                  <a:prstClr val="black"/>
                </a:solidFill>
              </a:rPr>
              <a:pPr>
                <a:defRPr/>
              </a:pPr>
              <a:t>04/02/2019</a:t>
            </a:fld>
            <a:endParaRPr lang="en-GB">
              <a:solidFill>
                <a:prstClr val="black"/>
              </a:solidFill>
            </a:endParaRPr>
          </a:p>
        </p:txBody>
      </p:sp>
      <p:sp>
        <p:nvSpPr>
          <p:cNvPr id="5" name="Footer Placeholder 4"/>
          <p:cNvSpPr>
            <a:spLocks noGrp="1"/>
          </p:cNvSpPr>
          <p:nvPr>
            <p:ph type="ftr" sz="quarter" idx="11"/>
          </p:nvPr>
        </p:nvSpPr>
        <p:spPr>
          <a:xfrm>
            <a:off x="3999309" y="5883276"/>
            <a:ext cx="3243033" cy="365125"/>
          </a:xfrm>
        </p:spPr>
        <p:txBody>
          <a:bodyPr/>
          <a:lstStyle/>
          <a:p>
            <a:pPr>
              <a:defRPr/>
            </a:pPr>
            <a:endParaRPr lang="en-GB">
              <a:solidFill>
                <a:prstClr val="black"/>
              </a:solidFill>
            </a:endParaRPr>
          </a:p>
        </p:txBody>
      </p:sp>
      <p:sp>
        <p:nvSpPr>
          <p:cNvPr id="6" name="Slide Number Placeholder 5"/>
          <p:cNvSpPr>
            <a:spLocks noGrp="1"/>
          </p:cNvSpPr>
          <p:nvPr>
            <p:ph type="sldNum" sz="quarter" idx="12"/>
          </p:nvPr>
        </p:nvSpPr>
        <p:spPr/>
        <p:txBody>
          <a:bodyPr/>
          <a:lstStyle/>
          <a:p>
            <a:pPr>
              <a:defRPr/>
            </a:pPr>
            <a:fld id="{C97E7750-74F8-4D7E-9332-59B83142F038}" type="slidenum">
              <a:rPr lang="en-GB" smtClean="0">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5852051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A985C977-69F3-4667-8E8D-8F1B10219A8B}" type="datetimeFigureOut">
              <a:rPr lang="en-GB" smtClean="0">
                <a:solidFill>
                  <a:prstClr val="black"/>
                </a:solidFill>
              </a:rPr>
              <a:pPr>
                <a:defRPr/>
              </a:pPr>
              <a:t>04/02/2019</a:t>
            </a:fld>
            <a:endParaRPr lang="en-GB">
              <a:solidFill>
                <a:prstClr val="black"/>
              </a:solidFill>
            </a:endParaRPr>
          </a:p>
        </p:txBody>
      </p:sp>
      <p:sp>
        <p:nvSpPr>
          <p:cNvPr id="5" name="Footer Placeholder 4"/>
          <p:cNvSpPr>
            <a:spLocks noGrp="1"/>
          </p:cNvSpPr>
          <p:nvPr>
            <p:ph type="ftr" sz="quarter" idx="11"/>
          </p:nvPr>
        </p:nvSpPr>
        <p:spPr/>
        <p:txBody>
          <a:bodyPr/>
          <a:lstStyle/>
          <a:p>
            <a:pPr>
              <a:defRPr/>
            </a:pPr>
            <a:endParaRPr lang="en-GB">
              <a:solidFill>
                <a:prstClr val="black"/>
              </a:solidFill>
            </a:endParaRPr>
          </a:p>
        </p:txBody>
      </p:sp>
      <p:sp>
        <p:nvSpPr>
          <p:cNvPr id="6" name="Slide Number Placeholder 5"/>
          <p:cNvSpPr>
            <a:spLocks noGrp="1"/>
          </p:cNvSpPr>
          <p:nvPr>
            <p:ph type="sldNum" sz="quarter" idx="12"/>
          </p:nvPr>
        </p:nvSpPr>
        <p:spPr>
          <a:xfrm>
            <a:off x="8213893" y="5867132"/>
            <a:ext cx="413375" cy="365125"/>
          </a:xfrm>
        </p:spPr>
        <p:txBody>
          <a:bodyPr/>
          <a:lstStyle/>
          <a:p>
            <a:pPr>
              <a:defRPr/>
            </a:pPr>
            <a:fld id="{3DB2F529-056A-4B08-9BF4-4118AB52AEF8}" type="slidenum">
              <a:rPr lang="en-GB" smtClean="0">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35445793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9210" y="2666999"/>
            <a:ext cx="6698060" cy="2110382"/>
          </a:xfrm>
        </p:spPr>
        <p:txBody>
          <a:bodyPr anchor="b"/>
          <a:lstStyle>
            <a:lvl1pPr algn="r">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29209" y="4777381"/>
            <a:ext cx="6698061" cy="860400"/>
          </a:xfrm>
        </p:spPr>
        <p:txBody>
          <a:bodyPr anchor="t">
            <a:normAutofit/>
          </a:bodyPr>
          <a:lstStyle>
            <a:lvl1pPr marL="0" indent="0" algn="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20660161-9395-4712-9E9B-6B1B8A7CA662}" type="datetimeFigureOut">
              <a:rPr lang="en-GB" smtClean="0">
                <a:solidFill>
                  <a:prstClr val="black"/>
                </a:solidFill>
              </a:rPr>
              <a:pPr>
                <a:defRPr/>
              </a:pPr>
              <a:t>04/02/2019</a:t>
            </a:fld>
            <a:endParaRPr lang="en-GB">
              <a:solidFill>
                <a:prstClr val="black"/>
              </a:solidFill>
            </a:endParaRPr>
          </a:p>
        </p:txBody>
      </p:sp>
      <p:sp>
        <p:nvSpPr>
          <p:cNvPr id="5" name="Footer Placeholder 4"/>
          <p:cNvSpPr>
            <a:spLocks noGrp="1"/>
          </p:cNvSpPr>
          <p:nvPr>
            <p:ph type="ftr" sz="quarter" idx="11"/>
          </p:nvPr>
        </p:nvSpPr>
        <p:spPr/>
        <p:txBody>
          <a:bodyPr/>
          <a:lstStyle/>
          <a:p>
            <a:pPr>
              <a:defRPr/>
            </a:pPr>
            <a:endParaRPr lang="en-GB">
              <a:solidFill>
                <a:prstClr val="black"/>
              </a:solidFill>
            </a:endParaRPr>
          </a:p>
        </p:txBody>
      </p:sp>
      <p:sp>
        <p:nvSpPr>
          <p:cNvPr id="6" name="Slide Number Placeholder 5"/>
          <p:cNvSpPr>
            <a:spLocks noGrp="1"/>
          </p:cNvSpPr>
          <p:nvPr>
            <p:ph type="sldNum" sz="quarter" idx="12"/>
          </p:nvPr>
        </p:nvSpPr>
        <p:spPr/>
        <p:txBody>
          <a:bodyPr/>
          <a:lstStyle/>
          <a:p>
            <a:pPr>
              <a:defRPr/>
            </a:pPr>
            <a:fld id="{01593D6E-E7D0-4944-961E-0D8E8691CC6D}" type="slidenum">
              <a:rPr lang="en-GB" smtClean="0">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904570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85730F-649B-44EE-A99C-59C2A58AC57C}" type="datetimeFigureOut">
              <a:rPr lang="en-GB" smtClean="0"/>
              <a:t>04/02/2019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A5BD1C-AB29-495B-AD21-E402F7885341}" type="slidenum">
              <a:rPr lang="en-GB" smtClean="0"/>
              <a:t>‹#›</a:t>
            </a:fld>
            <a:endParaRPr lang="en-GB"/>
          </a:p>
        </p:txBody>
      </p:sp>
    </p:spTree>
    <p:extLst>
      <p:ext uri="{BB962C8B-B14F-4D97-AF65-F5344CB8AC3E}">
        <p14:creationId xmlns:p14="http://schemas.microsoft.com/office/powerpoint/2010/main" val="29885254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13234" y="685801"/>
            <a:ext cx="7514035"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13235" y="2667000"/>
            <a:ext cx="3671291" cy="3124201"/>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55975" y="2667000"/>
            <a:ext cx="3671292" cy="3124200"/>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4CE3E5D6-ABB8-4CF7-B9D1-16501B665A98}" type="datetimeFigureOut">
              <a:rPr lang="en-GB" smtClean="0">
                <a:solidFill>
                  <a:prstClr val="black"/>
                </a:solidFill>
              </a:rPr>
              <a:pPr>
                <a:defRPr/>
              </a:pPr>
              <a:t>04/02/2019</a:t>
            </a:fld>
            <a:endParaRPr lang="en-GB">
              <a:solidFill>
                <a:prstClr val="black"/>
              </a:solidFill>
            </a:endParaRPr>
          </a:p>
        </p:txBody>
      </p:sp>
      <p:sp>
        <p:nvSpPr>
          <p:cNvPr id="6" name="Footer Placeholder 5"/>
          <p:cNvSpPr>
            <a:spLocks noGrp="1"/>
          </p:cNvSpPr>
          <p:nvPr>
            <p:ph type="ftr" sz="quarter" idx="11"/>
          </p:nvPr>
        </p:nvSpPr>
        <p:spPr/>
        <p:txBody>
          <a:bodyPr/>
          <a:lstStyle/>
          <a:p>
            <a:pPr>
              <a:defRPr/>
            </a:pPr>
            <a:endParaRPr lang="en-GB">
              <a:solidFill>
                <a:prstClr val="black"/>
              </a:solidFill>
            </a:endParaRPr>
          </a:p>
        </p:txBody>
      </p:sp>
      <p:sp>
        <p:nvSpPr>
          <p:cNvPr id="7" name="Slide Number Placeholder 6"/>
          <p:cNvSpPr>
            <a:spLocks noGrp="1"/>
          </p:cNvSpPr>
          <p:nvPr>
            <p:ph type="sldNum" sz="quarter" idx="12"/>
          </p:nvPr>
        </p:nvSpPr>
        <p:spPr/>
        <p:txBody>
          <a:bodyPr/>
          <a:lstStyle/>
          <a:p>
            <a:pPr>
              <a:defRPr/>
            </a:pPr>
            <a:fld id="{A7ECCDBF-C38C-4337-A4E9-D0B5DA6762A9}" type="slidenum">
              <a:rPr lang="en-GB" smtClean="0">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40163274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329134" y="2658533"/>
            <a:ext cx="3455391" cy="576262"/>
          </a:xfrm>
        </p:spPr>
        <p:txBody>
          <a:bodyPr anchor="b">
            <a:noAutofit/>
          </a:bodyPr>
          <a:lstStyle>
            <a:lvl1pPr marL="0" indent="0">
              <a:buNone/>
              <a:defRPr sz="2100" b="0">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1113233" y="3335337"/>
            <a:ext cx="3671292" cy="2455862"/>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60366" y="2667000"/>
            <a:ext cx="3466903" cy="576262"/>
          </a:xfrm>
        </p:spPr>
        <p:txBody>
          <a:bodyPr anchor="b">
            <a:noAutofit/>
          </a:bodyPr>
          <a:lstStyle>
            <a:lvl1pPr marL="0" indent="0">
              <a:buNone/>
              <a:defRPr sz="2100" b="0">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955975" y="3335337"/>
            <a:ext cx="3671292" cy="2455862"/>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6136CAAC-847D-4F54-A999-DE5D2E42798F}" type="datetimeFigureOut">
              <a:rPr lang="en-GB" smtClean="0">
                <a:solidFill>
                  <a:prstClr val="black"/>
                </a:solidFill>
              </a:rPr>
              <a:pPr>
                <a:defRPr/>
              </a:pPr>
              <a:t>04/02/2019</a:t>
            </a:fld>
            <a:endParaRPr lang="en-GB">
              <a:solidFill>
                <a:prstClr val="black"/>
              </a:solidFill>
            </a:endParaRPr>
          </a:p>
        </p:txBody>
      </p:sp>
      <p:sp>
        <p:nvSpPr>
          <p:cNvPr id="8" name="Footer Placeholder 7"/>
          <p:cNvSpPr>
            <a:spLocks noGrp="1"/>
          </p:cNvSpPr>
          <p:nvPr>
            <p:ph type="ftr" sz="quarter" idx="11"/>
          </p:nvPr>
        </p:nvSpPr>
        <p:spPr/>
        <p:txBody>
          <a:bodyPr/>
          <a:lstStyle/>
          <a:p>
            <a:pPr>
              <a:defRPr/>
            </a:pPr>
            <a:endParaRPr lang="en-GB">
              <a:solidFill>
                <a:prstClr val="black"/>
              </a:solidFill>
            </a:endParaRPr>
          </a:p>
        </p:txBody>
      </p:sp>
      <p:sp>
        <p:nvSpPr>
          <p:cNvPr id="9" name="Slide Number Placeholder 8"/>
          <p:cNvSpPr>
            <a:spLocks noGrp="1"/>
          </p:cNvSpPr>
          <p:nvPr>
            <p:ph type="sldNum" sz="quarter" idx="12"/>
          </p:nvPr>
        </p:nvSpPr>
        <p:spPr/>
        <p:txBody>
          <a:bodyPr/>
          <a:lstStyle/>
          <a:p>
            <a:pPr>
              <a:defRPr/>
            </a:pPr>
            <a:fld id="{CB0CC390-3738-4716-B1D2-EE44054B8F27}" type="slidenum">
              <a:rPr lang="en-GB" smtClean="0">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17175672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81335E05-8ACB-4E95-87EB-4716BE80D58B}" type="datetimeFigureOut">
              <a:rPr lang="en-GB" smtClean="0">
                <a:solidFill>
                  <a:prstClr val="black"/>
                </a:solidFill>
              </a:rPr>
              <a:pPr>
                <a:defRPr/>
              </a:pPr>
              <a:t>04/02/2019</a:t>
            </a:fld>
            <a:endParaRPr lang="en-GB">
              <a:solidFill>
                <a:prstClr val="black"/>
              </a:solidFill>
            </a:endParaRPr>
          </a:p>
        </p:txBody>
      </p:sp>
      <p:sp>
        <p:nvSpPr>
          <p:cNvPr id="4" name="Footer Placeholder 3"/>
          <p:cNvSpPr>
            <a:spLocks noGrp="1"/>
          </p:cNvSpPr>
          <p:nvPr>
            <p:ph type="ftr" sz="quarter" idx="11"/>
          </p:nvPr>
        </p:nvSpPr>
        <p:spPr/>
        <p:txBody>
          <a:bodyPr/>
          <a:lstStyle/>
          <a:p>
            <a:pPr>
              <a:defRPr/>
            </a:pPr>
            <a:endParaRPr lang="en-GB">
              <a:solidFill>
                <a:prstClr val="black"/>
              </a:solidFill>
            </a:endParaRPr>
          </a:p>
        </p:txBody>
      </p:sp>
      <p:sp>
        <p:nvSpPr>
          <p:cNvPr id="5" name="Slide Number Placeholder 4"/>
          <p:cNvSpPr>
            <a:spLocks noGrp="1"/>
          </p:cNvSpPr>
          <p:nvPr>
            <p:ph type="sldNum" sz="quarter" idx="12"/>
          </p:nvPr>
        </p:nvSpPr>
        <p:spPr/>
        <p:txBody>
          <a:bodyPr/>
          <a:lstStyle/>
          <a:p>
            <a:pPr>
              <a:defRPr/>
            </a:pPr>
            <a:fld id="{21298B77-9E18-4D44-80D4-76848DACBFA1}" type="slidenum">
              <a:rPr lang="en-GB" smtClean="0">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16817647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C3D7700-0E2F-49FD-A6D7-BFEB474BDFB0}" type="datetimeFigureOut">
              <a:rPr lang="en-GB" smtClean="0">
                <a:solidFill>
                  <a:prstClr val="black"/>
                </a:solidFill>
              </a:rPr>
              <a:pPr>
                <a:defRPr/>
              </a:pPr>
              <a:t>04/02/2019</a:t>
            </a:fld>
            <a:endParaRPr lang="en-GB">
              <a:solidFill>
                <a:prstClr val="black"/>
              </a:solidFill>
            </a:endParaRPr>
          </a:p>
        </p:txBody>
      </p:sp>
      <p:sp>
        <p:nvSpPr>
          <p:cNvPr id="3" name="Footer Placeholder 2"/>
          <p:cNvSpPr>
            <a:spLocks noGrp="1"/>
          </p:cNvSpPr>
          <p:nvPr>
            <p:ph type="ftr" sz="quarter" idx="11"/>
          </p:nvPr>
        </p:nvSpPr>
        <p:spPr/>
        <p:txBody>
          <a:bodyPr/>
          <a:lstStyle/>
          <a:p>
            <a:pPr>
              <a:defRPr/>
            </a:pPr>
            <a:endParaRPr lang="en-GB">
              <a:solidFill>
                <a:prstClr val="black"/>
              </a:solidFill>
            </a:endParaRPr>
          </a:p>
        </p:txBody>
      </p:sp>
      <p:sp>
        <p:nvSpPr>
          <p:cNvPr id="4" name="Slide Number Placeholder 3"/>
          <p:cNvSpPr>
            <a:spLocks noGrp="1"/>
          </p:cNvSpPr>
          <p:nvPr>
            <p:ph type="sldNum" sz="quarter" idx="12"/>
          </p:nvPr>
        </p:nvSpPr>
        <p:spPr/>
        <p:txBody>
          <a:bodyPr/>
          <a:lstStyle/>
          <a:p>
            <a:pPr>
              <a:defRPr/>
            </a:pPr>
            <a:fld id="{BAA8A3D1-20BE-43BA-A742-A53E535047C2}" type="slidenum">
              <a:rPr lang="en-GB" smtClean="0">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3690851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234" y="1600200"/>
            <a:ext cx="2661841" cy="1371600"/>
          </a:xfrm>
        </p:spPr>
        <p:txBody>
          <a:bodyPr anchor="b">
            <a:normAutofit/>
          </a:bodyPr>
          <a:lstStyle>
            <a:lvl1pPr algn="ctr">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3946525" y="685800"/>
            <a:ext cx="4680743" cy="5105401"/>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3234" y="2971800"/>
            <a:ext cx="2661841" cy="1828800"/>
          </a:xfrm>
        </p:spPr>
        <p:txBody>
          <a:bodyPr>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5CDF64A5-7721-4AFF-8A32-BABFF6E45570}" type="datetimeFigureOut">
              <a:rPr lang="en-GB" smtClean="0">
                <a:solidFill>
                  <a:prstClr val="black"/>
                </a:solidFill>
              </a:rPr>
              <a:pPr>
                <a:defRPr/>
              </a:pPr>
              <a:t>04/02/2019</a:t>
            </a:fld>
            <a:endParaRPr lang="en-GB">
              <a:solidFill>
                <a:prstClr val="black"/>
              </a:solidFill>
            </a:endParaRPr>
          </a:p>
        </p:txBody>
      </p:sp>
      <p:sp>
        <p:nvSpPr>
          <p:cNvPr id="6" name="Footer Placeholder 5"/>
          <p:cNvSpPr>
            <a:spLocks noGrp="1"/>
          </p:cNvSpPr>
          <p:nvPr>
            <p:ph type="ftr" sz="quarter" idx="11"/>
          </p:nvPr>
        </p:nvSpPr>
        <p:spPr/>
        <p:txBody>
          <a:bodyPr/>
          <a:lstStyle/>
          <a:p>
            <a:pPr>
              <a:defRPr/>
            </a:pPr>
            <a:endParaRPr lang="en-GB">
              <a:solidFill>
                <a:prstClr val="black"/>
              </a:solidFill>
            </a:endParaRPr>
          </a:p>
        </p:txBody>
      </p:sp>
      <p:sp>
        <p:nvSpPr>
          <p:cNvPr id="7" name="Slide Number Placeholder 6"/>
          <p:cNvSpPr>
            <a:spLocks noGrp="1"/>
          </p:cNvSpPr>
          <p:nvPr>
            <p:ph type="sldNum" sz="quarter" idx="12"/>
          </p:nvPr>
        </p:nvSpPr>
        <p:spPr/>
        <p:txBody>
          <a:bodyPr/>
          <a:lstStyle/>
          <a:p>
            <a:pPr>
              <a:defRPr/>
            </a:pPr>
            <a:fld id="{5C401A56-ECEB-4512-880C-452909FED05F}" type="slidenum">
              <a:rPr lang="en-GB" smtClean="0">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36062303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043" y="1752599"/>
            <a:ext cx="4069619" cy="1371600"/>
          </a:xfrm>
        </p:spPr>
        <p:txBody>
          <a:bodyPr anchor="b">
            <a:normAutofit/>
          </a:bodyPr>
          <a:lstStyle>
            <a:lvl1pPr algn="ctr">
              <a:defRPr sz="21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696011" y="914400"/>
            <a:ext cx="246073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1112043" y="3124199"/>
            <a:ext cx="4069619" cy="1828800"/>
          </a:xfrm>
        </p:spPr>
        <p:txBody>
          <a:bodyPr>
            <a:normAutofit/>
          </a:bodyPr>
          <a:lstStyle>
            <a:lvl1pPr marL="0" indent="0" algn="ctr">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0A4BADB0-92F5-47C5-8D77-19BF35C9EE53}" type="datetimeFigureOut">
              <a:rPr lang="en-GB" smtClean="0">
                <a:solidFill>
                  <a:prstClr val="black"/>
                </a:solidFill>
              </a:rPr>
              <a:pPr>
                <a:defRPr/>
              </a:pPr>
              <a:t>04/02/2019</a:t>
            </a:fld>
            <a:endParaRPr lang="en-GB">
              <a:solidFill>
                <a:prstClr val="black"/>
              </a:solidFill>
            </a:endParaRPr>
          </a:p>
        </p:txBody>
      </p:sp>
      <p:sp>
        <p:nvSpPr>
          <p:cNvPr id="6" name="Footer Placeholder 5"/>
          <p:cNvSpPr>
            <a:spLocks noGrp="1"/>
          </p:cNvSpPr>
          <p:nvPr>
            <p:ph type="ftr" sz="quarter" idx="11"/>
          </p:nvPr>
        </p:nvSpPr>
        <p:spPr/>
        <p:txBody>
          <a:bodyPr/>
          <a:lstStyle/>
          <a:p>
            <a:pPr>
              <a:defRPr/>
            </a:pPr>
            <a:endParaRPr lang="en-GB">
              <a:solidFill>
                <a:prstClr val="black"/>
              </a:solidFill>
            </a:endParaRPr>
          </a:p>
        </p:txBody>
      </p:sp>
      <p:sp>
        <p:nvSpPr>
          <p:cNvPr id="7" name="Slide Number Placeholder 6"/>
          <p:cNvSpPr>
            <a:spLocks noGrp="1"/>
          </p:cNvSpPr>
          <p:nvPr>
            <p:ph type="sldNum" sz="quarter" idx="12"/>
          </p:nvPr>
        </p:nvSpPr>
        <p:spPr/>
        <p:txBody>
          <a:bodyPr/>
          <a:lstStyle/>
          <a:p>
            <a:pPr>
              <a:defRPr/>
            </a:pPr>
            <a:fld id="{1047119A-1599-40F9-B598-63A3364E7800}" type="slidenum">
              <a:rPr lang="en-GB" smtClean="0">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1527577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234" y="4732865"/>
            <a:ext cx="7514033" cy="566738"/>
          </a:xfrm>
        </p:spPr>
        <p:txBody>
          <a:bodyPr anchor="b">
            <a:normAutofit/>
          </a:bodyPr>
          <a:lstStyle>
            <a:lvl1pPr algn="ctr">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789509" y="932112"/>
            <a:ext cx="6169458"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1113234" y="5299603"/>
            <a:ext cx="7514033" cy="493712"/>
          </a:xfrm>
        </p:spPr>
        <p:txBody>
          <a:bodyPr>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00A01561-4554-4C85-A8ED-3599C4E1F7E5}" type="datetimeFigureOut">
              <a:rPr lang="en-GB" smtClean="0">
                <a:solidFill>
                  <a:prstClr val="black"/>
                </a:solidFill>
              </a:rPr>
              <a:pPr>
                <a:defRPr/>
              </a:pPr>
              <a:t>04/02/2019</a:t>
            </a:fld>
            <a:endParaRPr lang="en-GB">
              <a:solidFill>
                <a:prstClr val="black"/>
              </a:solidFill>
            </a:endParaRPr>
          </a:p>
        </p:txBody>
      </p:sp>
      <p:sp>
        <p:nvSpPr>
          <p:cNvPr id="6" name="Footer Placeholder 5"/>
          <p:cNvSpPr>
            <a:spLocks noGrp="1"/>
          </p:cNvSpPr>
          <p:nvPr>
            <p:ph type="ftr" sz="quarter" idx="11"/>
          </p:nvPr>
        </p:nvSpPr>
        <p:spPr/>
        <p:txBody>
          <a:bodyPr/>
          <a:lstStyle/>
          <a:p>
            <a:pPr>
              <a:defRPr/>
            </a:pPr>
            <a:endParaRPr lang="en-GB">
              <a:solidFill>
                <a:prstClr val="black"/>
              </a:solidFill>
            </a:endParaRPr>
          </a:p>
        </p:txBody>
      </p:sp>
      <p:sp>
        <p:nvSpPr>
          <p:cNvPr id="7" name="Slide Number Placeholder 6"/>
          <p:cNvSpPr>
            <a:spLocks noGrp="1"/>
          </p:cNvSpPr>
          <p:nvPr>
            <p:ph type="sldNum" sz="quarter" idx="12"/>
          </p:nvPr>
        </p:nvSpPr>
        <p:spPr/>
        <p:txBody>
          <a:bodyPr/>
          <a:lstStyle/>
          <a:p>
            <a:pPr>
              <a:defRPr/>
            </a:pPr>
            <a:fld id="{5FC2F478-B791-43CC-B73E-FC877A94DBCD}" type="slidenum">
              <a:rPr lang="en-GB" smtClean="0">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22267053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235" y="685800"/>
            <a:ext cx="7514033" cy="3048000"/>
          </a:xfrm>
        </p:spPr>
        <p:txBody>
          <a:bodyPr anchor="ctr">
            <a:normAutofit/>
          </a:bodyPr>
          <a:lstStyle>
            <a:lvl1pPr algn="ctr">
              <a:defRPr sz="2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234" y="4343400"/>
            <a:ext cx="7514035" cy="1447800"/>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00A01561-4554-4C85-A8ED-3599C4E1F7E5}" type="datetimeFigureOut">
              <a:rPr lang="en-GB" smtClean="0">
                <a:solidFill>
                  <a:prstClr val="black"/>
                </a:solidFill>
              </a:rPr>
              <a:pPr>
                <a:defRPr/>
              </a:pPr>
              <a:t>04/02/2019</a:t>
            </a:fld>
            <a:endParaRPr lang="en-GB">
              <a:solidFill>
                <a:prstClr val="black"/>
              </a:solidFill>
            </a:endParaRPr>
          </a:p>
        </p:txBody>
      </p:sp>
      <p:sp>
        <p:nvSpPr>
          <p:cNvPr id="5" name="Footer Placeholder 4"/>
          <p:cNvSpPr>
            <a:spLocks noGrp="1"/>
          </p:cNvSpPr>
          <p:nvPr>
            <p:ph type="ftr" sz="quarter" idx="11"/>
          </p:nvPr>
        </p:nvSpPr>
        <p:spPr/>
        <p:txBody>
          <a:bodyPr/>
          <a:lstStyle/>
          <a:p>
            <a:pPr>
              <a:defRPr/>
            </a:pPr>
            <a:endParaRPr lang="en-GB">
              <a:solidFill>
                <a:prstClr val="black"/>
              </a:solidFill>
            </a:endParaRPr>
          </a:p>
        </p:txBody>
      </p:sp>
      <p:sp>
        <p:nvSpPr>
          <p:cNvPr id="6" name="Slide Number Placeholder 5"/>
          <p:cNvSpPr>
            <a:spLocks noGrp="1"/>
          </p:cNvSpPr>
          <p:nvPr>
            <p:ph type="sldNum" sz="quarter" idx="12"/>
          </p:nvPr>
        </p:nvSpPr>
        <p:spPr/>
        <p:txBody>
          <a:bodyPr/>
          <a:lstStyle/>
          <a:p>
            <a:pPr>
              <a:defRPr/>
            </a:pPr>
            <a:fld id="{5FC2F478-B791-43CC-B73E-FC877A94DBCD}" type="slidenum">
              <a:rPr lang="en-GB" smtClean="0">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38793009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198959" y="863023"/>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eaLnBrk="0" fontAlgn="base" hangingPunct="0">
              <a:spcAft>
                <a:spcPct val="0"/>
              </a:spcAft>
            </a:pPr>
            <a:r>
              <a:rPr lang="en-US" sz="6000" dirty="0">
                <a:solidFill>
                  <a:prstClr val="black"/>
                </a:solidFill>
                <a:effectLst/>
                <a:latin typeface="Tahoma" panose="020B0604030504040204" pitchFamily="34" charset="0"/>
              </a:rPr>
              <a:t>“</a:t>
            </a:r>
          </a:p>
        </p:txBody>
      </p:sp>
      <p:sp>
        <p:nvSpPr>
          <p:cNvPr id="15" name="TextBox 14"/>
          <p:cNvSpPr txBox="1"/>
          <p:nvPr/>
        </p:nvSpPr>
        <p:spPr>
          <a:xfrm>
            <a:off x="8170069" y="2819399"/>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0" fontAlgn="base" hangingPunct="0">
              <a:spcAft>
                <a:spcPct val="0"/>
              </a:spcAft>
            </a:pPr>
            <a:r>
              <a:rPr lang="en-US" sz="6000" dirty="0">
                <a:solidFill>
                  <a:prstClr val="black"/>
                </a:solidFill>
                <a:effectLst/>
                <a:latin typeface="Tahoma" panose="020B0604030504040204" pitchFamily="34" charset="0"/>
              </a:rPr>
              <a:t>”</a:t>
            </a:r>
          </a:p>
        </p:txBody>
      </p:sp>
      <p:sp>
        <p:nvSpPr>
          <p:cNvPr id="2" name="Title 1"/>
          <p:cNvSpPr>
            <a:spLocks noGrp="1"/>
          </p:cNvSpPr>
          <p:nvPr>
            <p:ph type="title"/>
          </p:nvPr>
        </p:nvSpPr>
        <p:spPr>
          <a:xfrm>
            <a:off x="1656159" y="685801"/>
            <a:ext cx="6742509" cy="2743199"/>
          </a:xfrm>
        </p:spPr>
        <p:txBody>
          <a:bodyPr anchor="ctr">
            <a:normAutofit/>
          </a:bodyPr>
          <a:lstStyle>
            <a:lvl1pPr algn="ctr">
              <a:defRPr sz="24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827609" y="3428999"/>
            <a:ext cx="6399611" cy="381000"/>
          </a:xfrm>
        </p:spPr>
        <p:txBody>
          <a:bodyPr anchor="ctr">
            <a:normAutofit/>
          </a:bodyPr>
          <a:lstStyle>
            <a:lvl1pPr marL="0" indent="0">
              <a:buFontTx/>
              <a:buNone/>
              <a:defRPr sz="135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13234" y="4343400"/>
            <a:ext cx="7514033" cy="1447800"/>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00A01561-4554-4C85-A8ED-3599C4E1F7E5}" type="datetimeFigureOut">
              <a:rPr lang="en-GB" smtClean="0">
                <a:solidFill>
                  <a:prstClr val="black"/>
                </a:solidFill>
              </a:rPr>
              <a:pPr>
                <a:defRPr/>
              </a:pPr>
              <a:t>04/02/2019</a:t>
            </a:fld>
            <a:endParaRPr lang="en-GB">
              <a:solidFill>
                <a:prstClr val="black"/>
              </a:solidFill>
            </a:endParaRPr>
          </a:p>
        </p:txBody>
      </p:sp>
      <p:sp>
        <p:nvSpPr>
          <p:cNvPr id="5" name="Footer Placeholder 4"/>
          <p:cNvSpPr>
            <a:spLocks noGrp="1"/>
          </p:cNvSpPr>
          <p:nvPr>
            <p:ph type="ftr" sz="quarter" idx="11"/>
          </p:nvPr>
        </p:nvSpPr>
        <p:spPr/>
        <p:txBody>
          <a:bodyPr/>
          <a:lstStyle/>
          <a:p>
            <a:pPr>
              <a:defRPr/>
            </a:pPr>
            <a:endParaRPr lang="en-GB">
              <a:solidFill>
                <a:prstClr val="black"/>
              </a:solidFill>
            </a:endParaRPr>
          </a:p>
        </p:txBody>
      </p:sp>
      <p:sp>
        <p:nvSpPr>
          <p:cNvPr id="6" name="Slide Number Placeholder 5"/>
          <p:cNvSpPr>
            <a:spLocks noGrp="1"/>
          </p:cNvSpPr>
          <p:nvPr>
            <p:ph type="sldNum" sz="quarter" idx="12"/>
          </p:nvPr>
        </p:nvSpPr>
        <p:spPr/>
        <p:txBody>
          <a:bodyPr/>
          <a:lstStyle/>
          <a:p>
            <a:pPr>
              <a:defRPr/>
            </a:pPr>
            <a:fld id="{5FC2F478-B791-43CC-B73E-FC877A94DBCD}" type="slidenum">
              <a:rPr lang="en-GB" smtClean="0">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1322275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235" y="3308581"/>
            <a:ext cx="7514032" cy="1468800"/>
          </a:xfrm>
        </p:spPr>
        <p:txBody>
          <a:bodyPr anchor="b">
            <a:normAutofit/>
          </a:bodyPr>
          <a:lstStyle>
            <a:lvl1pPr algn="r">
              <a:defRPr sz="2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234" y="4777381"/>
            <a:ext cx="7514033" cy="860400"/>
          </a:xfrm>
        </p:spPr>
        <p:txBody>
          <a:bodyPr anchor="t">
            <a:normAutofit/>
          </a:bodyPr>
          <a:lstStyle>
            <a:lvl1pPr marL="0" indent="0" algn="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00A01561-4554-4C85-A8ED-3599C4E1F7E5}" type="datetimeFigureOut">
              <a:rPr lang="en-GB" smtClean="0">
                <a:solidFill>
                  <a:prstClr val="black"/>
                </a:solidFill>
              </a:rPr>
              <a:pPr>
                <a:defRPr/>
              </a:pPr>
              <a:t>04/02/2019</a:t>
            </a:fld>
            <a:endParaRPr lang="en-GB">
              <a:solidFill>
                <a:prstClr val="black"/>
              </a:solidFill>
            </a:endParaRPr>
          </a:p>
        </p:txBody>
      </p:sp>
      <p:sp>
        <p:nvSpPr>
          <p:cNvPr id="5" name="Footer Placeholder 4"/>
          <p:cNvSpPr>
            <a:spLocks noGrp="1"/>
          </p:cNvSpPr>
          <p:nvPr>
            <p:ph type="ftr" sz="quarter" idx="11"/>
          </p:nvPr>
        </p:nvSpPr>
        <p:spPr/>
        <p:txBody>
          <a:bodyPr/>
          <a:lstStyle/>
          <a:p>
            <a:pPr>
              <a:defRPr/>
            </a:pPr>
            <a:endParaRPr lang="en-GB">
              <a:solidFill>
                <a:prstClr val="black"/>
              </a:solidFill>
            </a:endParaRPr>
          </a:p>
        </p:txBody>
      </p:sp>
      <p:sp>
        <p:nvSpPr>
          <p:cNvPr id="6" name="Slide Number Placeholder 5"/>
          <p:cNvSpPr>
            <a:spLocks noGrp="1"/>
          </p:cNvSpPr>
          <p:nvPr>
            <p:ph type="sldNum" sz="quarter" idx="12"/>
          </p:nvPr>
        </p:nvSpPr>
        <p:spPr/>
        <p:txBody>
          <a:bodyPr/>
          <a:lstStyle/>
          <a:p>
            <a:pPr>
              <a:defRPr/>
            </a:pPr>
            <a:fld id="{5FC2F478-B791-43CC-B73E-FC877A94DBCD}" type="slidenum">
              <a:rPr lang="en-GB" smtClean="0">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1042832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85730F-649B-44EE-A99C-59C2A58AC57C}" type="datetimeFigureOut">
              <a:rPr lang="en-GB" smtClean="0"/>
              <a:t>04/02/2019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A5BD1C-AB29-495B-AD21-E402F7885341}" type="slidenum">
              <a:rPr lang="en-GB" smtClean="0"/>
              <a:t>‹#›</a:t>
            </a:fld>
            <a:endParaRPr lang="en-GB"/>
          </a:p>
        </p:txBody>
      </p:sp>
    </p:spTree>
    <p:extLst>
      <p:ext uri="{BB962C8B-B14F-4D97-AF65-F5344CB8AC3E}">
        <p14:creationId xmlns:p14="http://schemas.microsoft.com/office/powerpoint/2010/main" val="26900039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198959" y="863023"/>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eaLnBrk="0" fontAlgn="base" hangingPunct="0">
              <a:spcAft>
                <a:spcPct val="0"/>
              </a:spcAft>
            </a:pPr>
            <a:r>
              <a:rPr lang="en-US" sz="6000" dirty="0">
                <a:solidFill>
                  <a:prstClr val="black"/>
                </a:solidFill>
                <a:effectLst/>
                <a:latin typeface="Tahoma" panose="020B0604030504040204" pitchFamily="34" charset="0"/>
              </a:rPr>
              <a:t>“</a:t>
            </a:r>
          </a:p>
        </p:txBody>
      </p:sp>
      <p:sp>
        <p:nvSpPr>
          <p:cNvPr id="15" name="TextBox 14"/>
          <p:cNvSpPr txBox="1"/>
          <p:nvPr/>
        </p:nvSpPr>
        <p:spPr>
          <a:xfrm>
            <a:off x="8170069" y="2819399"/>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0" fontAlgn="base" hangingPunct="0">
              <a:spcAft>
                <a:spcPct val="0"/>
              </a:spcAft>
            </a:pPr>
            <a:r>
              <a:rPr lang="en-US" sz="6000" dirty="0">
                <a:solidFill>
                  <a:prstClr val="black"/>
                </a:solidFill>
                <a:effectLst/>
                <a:latin typeface="Tahoma" panose="020B0604030504040204" pitchFamily="34" charset="0"/>
              </a:rPr>
              <a:t>”</a:t>
            </a:r>
          </a:p>
        </p:txBody>
      </p:sp>
      <p:sp>
        <p:nvSpPr>
          <p:cNvPr id="2" name="Title 1"/>
          <p:cNvSpPr>
            <a:spLocks noGrp="1"/>
          </p:cNvSpPr>
          <p:nvPr>
            <p:ph type="title"/>
          </p:nvPr>
        </p:nvSpPr>
        <p:spPr>
          <a:xfrm>
            <a:off x="1656159" y="685801"/>
            <a:ext cx="6742509" cy="2743199"/>
          </a:xfrm>
        </p:spPr>
        <p:txBody>
          <a:bodyPr anchor="ctr">
            <a:normAutofit/>
          </a:bodyPr>
          <a:lstStyle>
            <a:lvl1pPr algn="ctr">
              <a:defRPr sz="24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13235" y="3886200"/>
            <a:ext cx="7514033" cy="889000"/>
          </a:xfrm>
        </p:spPr>
        <p:txBody>
          <a:bodyPr vert="horz" lIns="91440" tIns="45720" rIns="91440" bIns="45720" rtlCol="0" anchor="b">
            <a:normAutofit/>
          </a:bodyPr>
          <a:lstStyle>
            <a:lvl1pPr algn="r">
              <a:buNone/>
              <a:defRPr lang="en-US" sz="1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13234" y="4775200"/>
            <a:ext cx="7514033" cy="1016000"/>
          </a:xfrm>
        </p:spPr>
        <p:txBody>
          <a:bodyPr anchor="t">
            <a:normAutofit/>
          </a:bodyPr>
          <a:lstStyle>
            <a:lvl1pPr marL="0" indent="0" algn="r">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00A01561-4554-4C85-A8ED-3599C4E1F7E5}" type="datetimeFigureOut">
              <a:rPr lang="en-GB" smtClean="0">
                <a:solidFill>
                  <a:prstClr val="black"/>
                </a:solidFill>
              </a:rPr>
              <a:pPr>
                <a:defRPr/>
              </a:pPr>
              <a:t>04/02/2019</a:t>
            </a:fld>
            <a:endParaRPr lang="en-GB">
              <a:solidFill>
                <a:prstClr val="black"/>
              </a:solidFill>
            </a:endParaRPr>
          </a:p>
        </p:txBody>
      </p:sp>
      <p:sp>
        <p:nvSpPr>
          <p:cNvPr id="5" name="Footer Placeholder 4"/>
          <p:cNvSpPr>
            <a:spLocks noGrp="1"/>
          </p:cNvSpPr>
          <p:nvPr>
            <p:ph type="ftr" sz="quarter" idx="11"/>
          </p:nvPr>
        </p:nvSpPr>
        <p:spPr/>
        <p:txBody>
          <a:bodyPr/>
          <a:lstStyle/>
          <a:p>
            <a:pPr>
              <a:defRPr/>
            </a:pPr>
            <a:endParaRPr lang="en-GB">
              <a:solidFill>
                <a:prstClr val="black"/>
              </a:solidFill>
            </a:endParaRPr>
          </a:p>
        </p:txBody>
      </p:sp>
      <p:sp>
        <p:nvSpPr>
          <p:cNvPr id="6" name="Slide Number Placeholder 5"/>
          <p:cNvSpPr>
            <a:spLocks noGrp="1"/>
          </p:cNvSpPr>
          <p:nvPr>
            <p:ph type="sldNum" sz="quarter" idx="12"/>
          </p:nvPr>
        </p:nvSpPr>
        <p:spPr/>
        <p:txBody>
          <a:bodyPr/>
          <a:lstStyle/>
          <a:p>
            <a:pPr>
              <a:defRPr/>
            </a:pPr>
            <a:fld id="{5FC2F478-B791-43CC-B73E-FC877A94DBCD}" type="slidenum">
              <a:rPr lang="en-GB" smtClean="0">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42609187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235" y="685801"/>
            <a:ext cx="7514034"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13234" y="3505200"/>
            <a:ext cx="7514035" cy="838200"/>
          </a:xfrm>
        </p:spPr>
        <p:txBody>
          <a:bodyPr vert="horz" lIns="91440" tIns="45720" rIns="91440" bIns="45720" rtlCol="0" anchor="b">
            <a:normAutofit/>
          </a:bodyPr>
          <a:lstStyle>
            <a:lvl1pPr>
              <a:buNone/>
              <a:defRPr lang="en-US" sz="21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13234" y="4343400"/>
            <a:ext cx="7514035" cy="14478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00A01561-4554-4C85-A8ED-3599C4E1F7E5}" type="datetimeFigureOut">
              <a:rPr lang="en-GB" smtClean="0">
                <a:solidFill>
                  <a:prstClr val="black"/>
                </a:solidFill>
              </a:rPr>
              <a:pPr>
                <a:defRPr/>
              </a:pPr>
              <a:t>04/02/2019</a:t>
            </a:fld>
            <a:endParaRPr lang="en-GB">
              <a:solidFill>
                <a:prstClr val="black"/>
              </a:solidFill>
            </a:endParaRPr>
          </a:p>
        </p:txBody>
      </p:sp>
      <p:sp>
        <p:nvSpPr>
          <p:cNvPr id="5" name="Footer Placeholder 4"/>
          <p:cNvSpPr>
            <a:spLocks noGrp="1"/>
          </p:cNvSpPr>
          <p:nvPr>
            <p:ph type="ftr" sz="quarter" idx="11"/>
          </p:nvPr>
        </p:nvSpPr>
        <p:spPr/>
        <p:txBody>
          <a:bodyPr/>
          <a:lstStyle/>
          <a:p>
            <a:pPr>
              <a:defRPr/>
            </a:pPr>
            <a:endParaRPr lang="en-GB">
              <a:solidFill>
                <a:prstClr val="black"/>
              </a:solidFill>
            </a:endParaRPr>
          </a:p>
        </p:txBody>
      </p:sp>
      <p:sp>
        <p:nvSpPr>
          <p:cNvPr id="6" name="Slide Number Placeholder 5"/>
          <p:cNvSpPr>
            <a:spLocks noGrp="1"/>
          </p:cNvSpPr>
          <p:nvPr>
            <p:ph type="sldNum" sz="quarter" idx="12"/>
          </p:nvPr>
        </p:nvSpPr>
        <p:spPr/>
        <p:txBody>
          <a:bodyPr/>
          <a:lstStyle/>
          <a:p>
            <a:pPr>
              <a:defRPr/>
            </a:pPr>
            <a:fld id="{5FC2F478-B791-43CC-B73E-FC877A94DBCD}" type="slidenum">
              <a:rPr lang="en-GB" smtClean="0">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14979031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4E9E74A2-29DB-48E0-8E00-5A321A60E809}" type="datetimeFigureOut">
              <a:rPr lang="en-GB" smtClean="0">
                <a:solidFill>
                  <a:prstClr val="black"/>
                </a:solidFill>
              </a:rPr>
              <a:pPr>
                <a:defRPr/>
              </a:pPr>
              <a:t>04/02/2019</a:t>
            </a:fld>
            <a:endParaRPr lang="en-GB">
              <a:solidFill>
                <a:prstClr val="black"/>
              </a:solidFill>
            </a:endParaRPr>
          </a:p>
        </p:txBody>
      </p:sp>
      <p:sp>
        <p:nvSpPr>
          <p:cNvPr id="5" name="Footer Placeholder 4"/>
          <p:cNvSpPr>
            <a:spLocks noGrp="1"/>
          </p:cNvSpPr>
          <p:nvPr>
            <p:ph type="ftr" sz="quarter" idx="11"/>
          </p:nvPr>
        </p:nvSpPr>
        <p:spPr/>
        <p:txBody>
          <a:bodyPr/>
          <a:lstStyle/>
          <a:p>
            <a:pPr>
              <a:defRPr/>
            </a:pPr>
            <a:endParaRPr lang="en-GB">
              <a:solidFill>
                <a:prstClr val="black"/>
              </a:solidFill>
            </a:endParaRPr>
          </a:p>
        </p:txBody>
      </p:sp>
      <p:sp>
        <p:nvSpPr>
          <p:cNvPr id="6" name="Slide Number Placeholder 5"/>
          <p:cNvSpPr>
            <a:spLocks noGrp="1"/>
          </p:cNvSpPr>
          <p:nvPr>
            <p:ph type="sldNum" sz="quarter" idx="12"/>
          </p:nvPr>
        </p:nvSpPr>
        <p:spPr/>
        <p:txBody>
          <a:bodyPr/>
          <a:lstStyle/>
          <a:p>
            <a:pPr>
              <a:defRPr/>
            </a:pPr>
            <a:fld id="{E9EA7668-9BC1-475E-9FF0-4E91F3D999B6}" type="slidenum">
              <a:rPr lang="en-GB" smtClean="0">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38696400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9492" y="685800"/>
            <a:ext cx="1327777"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13234" y="685800"/>
            <a:ext cx="6014807"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46C80312-6F4E-4D27-A3C0-44F3C3A7BCE8}" type="datetimeFigureOut">
              <a:rPr lang="en-GB" smtClean="0">
                <a:solidFill>
                  <a:prstClr val="black"/>
                </a:solidFill>
              </a:rPr>
              <a:pPr>
                <a:defRPr/>
              </a:pPr>
              <a:t>04/02/2019</a:t>
            </a:fld>
            <a:endParaRPr lang="en-GB">
              <a:solidFill>
                <a:prstClr val="black"/>
              </a:solidFill>
            </a:endParaRPr>
          </a:p>
        </p:txBody>
      </p:sp>
      <p:sp>
        <p:nvSpPr>
          <p:cNvPr id="5" name="Footer Placeholder 4"/>
          <p:cNvSpPr>
            <a:spLocks noGrp="1"/>
          </p:cNvSpPr>
          <p:nvPr>
            <p:ph type="ftr" sz="quarter" idx="11"/>
          </p:nvPr>
        </p:nvSpPr>
        <p:spPr/>
        <p:txBody>
          <a:bodyPr/>
          <a:lstStyle/>
          <a:p>
            <a:pPr>
              <a:defRPr/>
            </a:pPr>
            <a:endParaRPr lang="en-GB">
              <a:solidFill>
                <a:prstClr val="black"/>
              </a:solidFill>
            </a:endParaRPr>
          </a:p>
        </p:txBody>
      </p:sp>
      <p:sp>
        <p:nvSpPr>
          <p:cNvPr id="6" name="Slide Number Placeholder 5"/>
          <p:cNvSpPr>
            <a:spLocks noGrp="1"/>
          </p:cNvSpPr>
          <p:nvPr>
            <p:ph type="sldNum" sz="quarter" idx="12"/>
          </p:nvPr>
        </p:nvSpPr>
        <p:spPr/>
        <p:txBody>
          <a:bodyPr/>
          <a:lstStyle/>
          <a:p>
            <a:pPr>
              <a:defRPr/>
            </a:pPr>
            <a:fld id="{9AB4F789-0824-4517-903F-61700B0343F9}" type="slidenum">
              <a:rPr lang="en-GB" smtClean="0">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6659061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6F1CC872-55AD-4F55-8373-91DE5B8B17A6}" type="datetimeFigureOut">
              <a:rPr lang="en-GB">
                <a:solidFill>
                  <a:prstClr val="black"/>
                </a:solidFill>
              </a:rPr>
              <a:pPr>
                <a:defRPr/>
              </a:pPr>
              <a:t>04/02/2019</a:t>
            </a:fld>
            <a:endParaRPr lang="en-GB">
              <a:solidFill>
                <a:prstClr val="black"/>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DC797E11-0D2F-45E9-AC9E-93B8CBA6D767}" type="slidenum">
              <a:rPr lang="en-GB">
                <a:solidFill>
                  <a:prstClr val="black"/>
                </a:solidFill>
              </a:rPr>
              <a:pPr>
                <a:defRPr/>
              </a:pPr>
              <a:t>‹#›</a:t>
            </a:fld>
            <a:endParaRPr lang="en-GB">
              <a:solidFill>
                <a:prstClr val="black"/>
              </a:solidFill>
            </a:endParaRPr>
          </a:p>
        </p:txBody>
      </p:sp>
      <p:sp>
        <p:nvSpPr>
          <p:cNvPr id="6" name="Rectangle 11"/>
          <p:cNvSpPr>
            <a:spLocks noGrp="1" noChangeArrowheads="1"/>
          </p:cNvSpPr>
          <p:nvPr>
            <p:ph type="ftr" sz="quarter" idx="12"/>
          </p:nvPr>
        </p:nvSpPr>
        <p:spPr>
          <a:ln/>
        </p:spPr>
        <p:txBody>
          <a:bodyPr/>
          <a:lstStyle>
            <a:lvl1pPr>
              <a:defRPr/>
            </a:lvl1pPr>
          </a:lstStyle>
          <a:p>
            <a:pPr>
              <a:defRPr/>
            </a:pPr>
            <a:endParaRPr lang="en-GB">
              <a:solidFill>
                <a:prstClr val="black"/>
              </a:solidFill>
            </a:endParaRPr>
          </a:p>
        </p:txBody>
      </p:sp>
    </p:spTree>
    <p:extLst>
      <p:ext uri="{BB962C8B-B14F-4D97-AF65-F5344CB8AC3E}">
        <p14:creationId xmlns:p14="http://schemas.microsoft.com/office/powerpoint/2010/main" val="30932303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44A007F-212B-4D7C-B2F2-C2D0A37E2833}" type="datetimeFigureOut">
              <a:rPr lang="en-GB">
                <a:solidFill>
                  <a:prstClr val="black">
                    <a:tint val="75000"/>
                  </a:prstClr>
                </a:solidFill>
              </a:rPr>
              <a:pPr/>
              <a:t>04/02/2019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F6F47FB-DFCB-4B10-BD16-7768EF336B58}"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163837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44A007F-212B-4D7C-B2F2-C2D0A37E2833}" type="datetimeFigureOut">
              <a:rPr lang="en-GB">
                <a:solidFill>
                  <a:prstClr val="black">
                    <a:tint val="75000"/>
                  </a:prstClr>
                </a:solidFill>
              </a:rPr>
              <a:pPr/>
              <a:t>04/02/2019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F6F47FB-DFCB-4B10-BD16-7768EF336B58}"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180276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4A007F-212B-4D7C-B2F2-C2D0A37E2833}" type="datetimeFigureOut">
              <a:rPr lang="en-GB">
                <a:solidFill>
                  <a:prstClr val="black">
                    <a:tint val="75000"/>
                  </a:prstClr>
                </a:solidFill>
              </a:rPr>
              <a:pPr/>
              <a:t>04/02/2019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F6F47FB-DFCB-4B10-BD16-7768EF336B58}"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98653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44A007F-212B-4D7C-B2F2-C2D0A37E2833}" type="datetimeFigureOut">
              <a:rPr lang="en-GB">
                <a:solidFill>
                  <a:prstClr val="black">
                    <a:tint val="75000"/>
                  </a:prstClr>
                </a:solidFill>
              </a:rPr>
              <a:pPr/>
              <a:t>04/02/2019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F6F47FB-DFCB-4B10-BD16-7768EF336B58}"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377741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44A007F-212B-4D7C-B2F2-C2D0A37E2833}" type="datetimeFigureOut">
              <a:rPr lang="en-GB">
                <a:solidFill>
                  <a:prstClr val="black">
                    <a:tint val="75000"/>
                  </a:prstClr>
                </a:solidFill>
              </a:rPr>
              <a:pPr/>
              <a:t>04/02/2019</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5F6F47FB-DFCB-4B10-BD16-7768EF336B58}"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20072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F85730F-649B-44EE-A99C-59C2A58AC57C}" type="datetimeFigureOut">
              <a:rPr lang="en-GB" smtClean="0"/>
              <a:t>04/02/2019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A5BD1C-AB29-495B-AD21-E402F7885341}" type="slidenum">
              <a:rPr lang="en-GB" smtClean="0"/>
              <a:t>‹#›</a:t>
            </a:fld>
            <a:endParaRPr lang="en-GB"/>
          </a:p>
        </p:txBody>
      </p:sp>
    </p:spTree>
    <p:extLst>
      <p:ext uri="{BB962C8B-B14F-4D97-AF65-F5344CB8AC3E}">
        <p14:creationId xmlns:p14="http://schemas.microsoft.com/office/powerpoint/2010/main" val="20770867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44A007F-212B-4D7C-B2F2-C2D0A37E2833}" type="datetimeFigureOut">
              <a:rPr lang="en-GB">
                <a:solidFill>
                  <a:prstClr val="black">
                    <a:tint val="75000"/>
                  </a:prstClr>
                </a:solidFill>
              </a:rPr>
              <a:pPr/>
              <a:t>04/02/2019</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5F6F47FB-DFCB-4B10-BD16-7768EF336B58}"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066122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4A007F-212B-4D7C-B2F2-C2D0A37E2833}" type="datetimeFigureOut">
              <a:rPr lang="en-GB">
                <a:solidFill>
                  <a:prstClr val="black">
                    <a:tint val="75000"/>
                  </a:prstClr>
                </a:solidFill>
              </a:rPr>
              <a:pPr/>
              <a:t>04/02/2019</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5F6F47FB-DFCB-4B10-BD16-7768EF336B58}"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674880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4A007F-212B-4D7C-B2F2-C2D0A37E2833}" type="datetimeFigureOut">
              <a:rPr lang="en-GB">
                <a:solidFill>
                  <a:prstClr val="black">
                    <a:tint val="75000"/>
                  </a:prstClr>
                </a:solidFill>
              </a:rPr>
              <a:pPr/>
              <a:t>04/02/2019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F6F47FB-DFCB-4B10-BD16-7768EF336B58}"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161275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4A007F-212B-4D7C-B2F2-C2D0A37E2833}" type="datetimeFigureOut">
              <a:rPr lang="en-GB">
                <a:solidFill>
                  <a:prstClr val="black">
                    <a:tint val="75000"/>
                  </a:prstClr>
                </a:solidFill>
              </a:rPr>
              <a:pPr/>
              <a:t>04/02/2019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F6F47FB-DFCB-4B10-BD16-7768EF336B58}"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048807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44A007F-212B-4D7C-B2F2-C2D0A37E2833}" type="datetimeFigureOut">
              <a:rPr lang="en-GB">
                <a:solidFill>
                  <a:prstClr val="black">
                    <a:tint val="75000"/>
                  </a:prstClr>
                </a:solidFill>
              </a:rPr>
              <a:pPr/>
              <a:t>04/02/2019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F6F47FB-DFCB-4B10-BD16-7768EF336B58}"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327700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44A007F-212B-4D7C-B2F2-C2D0A37E2833}" type="datetimeFigureOut">
              <a:rPr lang="en-GB">
                <a:solidFill>
                  <a:prstClr val="black">
                    <a:tint val="75000"/>
                  </a:prstClr>
                </a:solidFill>
              </a:rPr>
              <a:pPr/>
              <a:t>04/02/2019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F6F47FB-DFCB-4B10-BD16-7768EF336B58}"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696065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1"/>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1"/>
            <a:ext cx="9144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3750" spc="15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350">
                <a:solidFill>
                  <a:schemeClr val="tx1">
                    <a:lumMod val="95000"/>
                    <a:lumOff val="5000"/>
                  </a:schemeClr>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B44A007F-212B-4D7C-B2F2-C2D0A37E2833}" type="datetimeFigureOut">
              <a:rPr lang="en-GB" smtClean="0">
                <a:solidFill>
                  <a:prstClr val="black">
                    <a:lumMod val="95000"/>
                    <a:lumOff val="5000"/>
                  </a:prstClr>
                </a:solidFill>
              </a:rPr>
              <a:pPr/>
              <a:t>04/02/2019</a:t>
            </a:fld>
            <a:endParaRPr lang="en-GB">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GB">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5F6F47FB-DFCB-4B10-BD16-7768EF336B58}" type="slidenum">
              <a:rPr lang="en-GB" smtClean="0">
                <a:solidFill>
                  <a:prstClr val="black">
                    <a:lumMod val="95000"/>
                    <a:lumOff val="5000"/>
                  </a:prstClr>
                </a:solidFill>
              </a:rPr>
              <a:pPr/>
              <a:t>‹#›</a:t>
            </a:fld>
            <a:endParaRPr lang="en-GB">
              <a:solidFill>
                <a:prstClr val="black">
                  <a:lumMod val="95000"/>
                  <a:lumOff val="5000"/>
                </a:prstClr>
              </a:solidFill>
            </a:endParaRPr>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4716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4A007F-212B-4D7C-B2F2-C2D0A37E2833}" type="datetimeFigureOut">
              <a:rPr lang="en-GB" smtClean="0">
                <a:solidFill>
                  <a:prstClr val="black">
                    <a:lumMod val="95000"/>
                    <a:lumOff val="5000"/>
                  </a:prstClr>
                </a:solidFill>
              </a:rPr>
              <a:pPr/>
              <a:t>04/02/2019</a:t>
            </a:fld>
            <a:endParaRPr lang="en-GB">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GB">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5F6F47FB-DFCB-4B10-BD16-7768EF336B58}" type="slidenum">
              <a:rPr lang="en-GB" smtClean="0">
                <a:solidFill>
                  <a:prstClr val="black">
                    <a:lumMod val="95000"/>
                    <a:lumOff val="5000"/>
                  </a:prstClr>
                </a:solidFill>
              </a:rPr>
              <a:pPr/>
              <a:t>‹#›</a:t>
            </a:fld>
            <a:endParaRPr lang="en-GB">
              <a:solidFill>
                <a:prstClr val="black">
                  <a:lumMod val="95000"/>
                  <a:lumOff val="5000"/>
                </a:prstClr>
              </a:solidFill>
            </a:endParaRPr>
          </a:p>
        </p:txBody>
      </p:sp>
    </p:spTree>
    <p:extLst>
      <p:ext uri="{BB962C8B-B14F-4D97-AF65-F5344CB8AC3E}">
        <p14:creationId xmlns:p14="http://schemas.microsoft.com/office/powerpoint/2010/main" val="15720075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1"/>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1"/>
            <a:ext cx="9144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3750" b="0" spc="15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350">
                <a:solidFill>
                  <a:schemeClr val="tx1">
                    <a:lumMod val="95000"/>
                    <a:lumOff val="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4A007F-212B-4D7C-B2F2-C2D0A37E2833}" type="datetimeFigureOut">
              <a:rPr lang="en-GB" smtClean="0">
                <a:solidFill>
                  <a:prstClr val="black">
                    <a:lumMod val="95000"/>
                    <a:lumOff val="5000"/>
                  </a:prstClr>
                </a:solidFill>
              </a:rPr>
              <a:pPr/>
              <a:t>04/02/2019</a:t>
            </a:fld>
            <a:endParaRPr lang="en-GB">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GB">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5F6F47FB-DFCB-4B10-BD16-7768EF336B58}" type="slidenum">
              <a:rPr lang="en-GB" smtClean="0">
                <a:solidFill>
                  <a:prstClr val="black">
                    <a:lumMod val="95000"/>
                    <a:lumOff val="5000"/>
                  </a:prstClr>
                </a:solidFill>
              </a:rPr>
              <a:pPr/>
              <a:t>‹#›</a:t>
            </a:fld>
            <a:endParaRPr lang="en-GB">
              <a:solidFill>
                <a:prstClr val="black">
                  <a:lumMod val="95000"/>
                  <a:lumOff val="5000"/>
                </a:prstClr>
              </a:solidFill>
            </a:endParaRPr>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45851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68095"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44A007F-212B-4D7C-B2F2-C2D0A37E2833}" type="datetimeFigureOut">
              <a:rPr lang="en-GB" smtClean="0">
                <a:solidFill>
                  <a:prstClr val="black">
                    <a:lumMod val="95000"/>
                    <a:lumOff val="5000"/>
                  </a:prstClr>
                </a:solidFill>
              </a:rPr>
              <a:pPr/>
              <a:t>04/02/2019</a:t>
            </a:fld>
            <a:endParaRPr lang="en-GB">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en-GB">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5F6F47FB-DFCB-4B10-BD16-7768EF336B58}" type="slidenum">
              <a:rPr lang="en-GB" smtClean="0">
                <a:solidFill>
                  <a:prstClr val="black">
                    <a:lumMod val="95000"/>
                    <a:lumOff val="5000"/>
                  </a:prstClr>
                </a:solidFill>
              </a:rPr>
              <a:pPr/>
              <a:t>‹#›</a:t>
            </a:fld>
            <a:endParaRPr lang="en-GB">
              <a:solidFill>
                <a:prstClr val="black">
                  <a:lumMod val="95000"/>
                  <a:lumOff val="5000"/>
                </a:prstClr>
              </a:solidFill>
            </a:endParaRPr>
          </a:p>
        </p:txBody>
      </p:sp>
    </p:spTree>
    <p:extLst>
      <p:ext uri="{BB962C8B-B14F-4D97-AF65-F5344CB8AC3E}">
        <p14:creationId xmlns:p14="http://schemas.microsoft.com/office/powerpoint/2010/main" val="1807208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F85730F-649B-44EE-A99C-59C2A58AC57C}" type="datetimeFigureOut">
              <a:rPr lang="en-GB" smtClean="0"/>
              <a:t>04/02/2019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1A5BD1C-AB29-495B-AD21-E402F7885341}" type="slidenum">
              <a:rPr lang="en-GB" smtClean="0"/>
              <a:t>‹#›</a:t>
            </a:fld>
            <a:endParaRPr lang="en-GB"/>
          </a:p>
        </p:txBody>
      </p:sp>
    </p:spTree>
    <p:extLst>
      <p:ext uri="{BB962C8B-B14F-4D97-AF65-F5344CB8AC3E}">
        <p14:creationId xmlns:p14="http://schemas.microsoft.com/office/powerpoint/2010/main" val="13059464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1725" b="0" cap="none" baseline="0">
                <a:solidFill>
                  <a:schemeClr val="accent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3166" y="2179636"/>
            <a:ext cx="3566160" cy="822960"/>
          </a:xfrm>
        </p:spPr>
        <p:txBody>
          <a:bodyPr lIns="137160" rIns="137160" anchor="ctr">
            <a:normAutofit/>
          </a:bodyPr>
          <a:lstStyle>
            <a:lvl1pPr marL="0" indent="0">
              <a:spcBef>
                <a:spcPts val="0"/>
              </a:spcBef>
              <a:spcAft>
                <a:spcPts val="0"/>
              </a:spcAft>
              <a:buNone/>
              <a:defRPr lang="en-US" sz="1725" b="0" kern="1200" cap="none" baseline="0" dirty="0">
                <a:solidFill>
                  <a:schemeClr val="accent1"/>
                </a:solidFill>
                <a:latin typeface="+mn-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l" defTabSz="685800" rtl="0" eaLnBrk="1" latinLnBrk="0" hangingPunct="1">
              <a:lnSpc>
                <a:spcPct val="90000"/>
              </a:lnSpc>
              <a:spcBef>
                <a:spcPts val="1350"/>
              </a:spcBef>
              <a:buNone/>
            </a:pPr>
            <a:r>
              <a:rPr lang="en-US" smtClean="0"/>
              <a:t>Click to edit Master text styles</a:t>
            </a:r>
          </a:p>
        </p:txBody>
      </p:sp>
      <p:sp>
        <p:nvSpPr>
          <p:cNvPr id="6" name="Content Placeholder 5"/>
          <p:cNvSpPr>
            <a:spLocks noGrp="1"/>
          </p:cNvSpPr>
          <p:nvPr>
            <p:ph sz="quarter" idx="4"/>
          </p:nvPr>
        </p:nvSpPr>
        <p:spPr>
          <a:xfrm>
            <a:off x="4493166"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44A007F-212B-4D7C-B2F2-C2D0A37E2833}" type="datetimeFigureOut">
              <a:rPr lang="en-GB" smtClean="0">
                <a:solidFill>
                  <a:prstClr val="black">
                    <a:lumMod val="95000"/>
                    <a:lumOff val="5000"/>
                  </a:prstClr>
                </a:solidFill>
              </a:rPr>
              <a:pPr/>
              <a:t>04/02/2019</a:t>
            </a:fld>
            <a:endParaRPr lang="en-GB">
              <a:solidFill>
                <a:prstClr val="black">
                  <a:lumMod val="95000"/>
                  <a:lumOff val="5000"/>
                </a:prstClr>
              </a:solidFill>
            </a:endParaRPr>
          </a:p>
        </p:txBody>
      </p:sp>
      <p:sp>
        <p:nvSpPr>
          <p:cNvPr id="8" name="Footer Placeholder 7"/>
          <p:cNvSpPr>
            <a:spLocks noGrp="1"/>
          </p:cNvSpPr>
          <p:nvPr>
            <p:ph type="ftr" sz="quarter" idx="11"/>
          </p:nvPr>
        </p:nvSpPr>
        <p:spPr/>
        <p:txBody>
          <a:bodyPr/>
          <a:lstStyle/>
          <a:p>
            <a:endParaRPr lang="en-GB">
              <a:solidFill>
                <a:prstClr val="black">
                  <a:lumMod val="95000"/>
                  <a:lumOff val="5000"/>
                </a:prstClr>
              </a:solidFill>
            </a:endParaRPr>
          </a:p>
        </p:txBody>
      </p:sp>
      <p:sp>
        <p:nvSpPr>
          <p:cNvPr id="9" name="Slide Number Placeholder 8"/>
          <p:cNvSpPr>
            <a:spLocks noGrp="1"/>
          </p:cNvSpPr>
          <p:nvPr>
            <p:ph type="sldNum" sz="quarter" idx="12"/>
          </p:nvPr>
        </p:nvSpPr>
        <p:spPr/>
        <p:txBody>
          <a:bodyPr/>
          <a:lstStyle/>
          <a:p>
            <a:fld id="{5F6F47FB-DFCB-4B10-BD16-7768EF336B58}" type="slidenum">
              <a:rPr lang="en-GB" smtClean="0">
                <a:solidFill>
                  <a:prstClr val="black">
                    <a:lumMod val="95000"/>
                    <a:lumOff val="5000"/>
                  </a:prstClr>
                </a:solidFill>
              </a:rPr>
              <a:pPr/>
              <a:t>‹#›</a:t>
            </a:fld>
            <a:endParaRPr lang="en-GB">
              <a:solidFill>
                <a:prstClr val="black">
                  <a:lumMod val="95000"/>
                  <a:lumOff val="5000"/>
                </a:prstClr>
              </a:solidFill>
            </a:endParaRPr>
          </a:p>
        </p:txBody>
      </p:sp>
    </p:spTree>
    <p:extLst>
      <p:ext uri="{BB962C8B-B14F-4D97-AF65-F5344CB8AC3E}">
        <p14:creationId xmlns:p14="http://schemas.microsoft.com/office/powerpoint/2010/main" val="31734546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44A007F-212B-4D7C-B2F2-C2D0A37E2833}" type="datetimeFigureOut">
              <a:rPr lang="en-GB" smtClean="0">
                <a:solidFill>
                  <a:prstClr val="black">
                    <a:lumMod val="95000"/>
                    <a:lumOff val="5000"/>
                  </a:prstClr>
                </a:solidFill>
              </a:rPr>
              <a:pPr/>
              <a:t>04/02/2019</a:t>
            </a:fld>
            <a:endParaRPr lang="en-GB">
              <a:solidFill>
                <a:prstClr val="black">
                  <a:lumMod val="95000"/>
                  <a:lumOff val="5000"/>
                </a:prstClr>
              </a:solidFill>
            </a:endParaRPr>
          </a:p>
        </p:txBody>
      </p:sp>
      <p:sp>
        <p:nvSpPr>
          <p:cNvPr id="4" name="Footer Placeholder 3"/>
          <p:cNvSpPr>
            <a:spLocks noGrp="1"/>
          </p:cNvSpPr>
          <p:nvPr>
            <p:ph type="ftr" sz="quarter" idx="11"/>
          </p:nvPr>
        </p:nvSpPr>
        <p:spPr/>
        <p:txBody>
          <a:bodyPr/>
          <a:lstStyle/>
          <a:p>
            <a:endParaRPr lang="en-GB">
              <a:solidFill>
                <a:prstClr val="black">
                  <a:lumMod val="95000"/>
                  <a:lumOff val="5000"/>
                </a:prstClr>
              </a:solidFill>
            </a:endParaRPr>
          </a:p>
        </p:txBody>
      </p:sp>
      <p:sp>
        <p:nvSpPr>
          <p:cNvPr id="5" name="Slide Number Placeholder 4"/>
          <p:cNvSpPr>
            <a:spLocks noGrp="1"/>
          </p:cNvSpPr>
          <p:nvPr>
            <p:ph type="sldNum" sz="quarter" idx="12"/>
          </p:nvPr>
        </p:nvSpPr>
        <p:spPr/>
        <p:txBody>
          <a:bodyPr/>
          <a:lstStyle/>
          <a:p>
            <a:fld id="{5F6F47FB-DFCB-4B10-BD16-7768EF336B58}" type="slidenum">
              <a:rPr lang="en-GB" smtClean="0">
                <a:solidFill>
                  <a:prstClr val="black">
                    <a:lumMod val="95000"/>
                    <a:lumOff val="5000"/>
                  </a:prstClr>
                </a:solidFill>
              </a:rPr>
              <a:pPr/>
              <a:t>‹#›</a:t>
            </a:fld>
            <a:endParaRPr lang="en-GB">
              <a:solidFill>
                <a:prstClr val="black">
                  <a:lumMod val="95000"/>
                  <a:lumOff val="5000"/>
                </a:prstClr>
              </a:solidFill>
            </a:endParaRPr>
          </a:p>
        </p:txBody>
      </p:sp>
    </p:spTree>
    <p:extLst>
      <p:ext uri="{BB962C8B-B14F-4D97-AF65-F5344CB8AC3E}">
        <p14:creationId xmlns:p14="http://schemas.microsoft.com/office/powerpoint/2010/main" val="35535845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4A007F-212B-4D7C-B2F2-C2D0A37E2833}" type="datetimeFigureOut">
              <a:rPr lang="en-GB" smtClean="0">
                <a:solidFill>
                  <a:prstClr val="black">
                    <a:lumMod val="95000"/>
                    <a:lumOff val="5000"/>
                  </a:prstClr>
                </a:solidFill>
              </a:rPr>
              <a:pPr/>
              <a:t>04/02/2019</a:t>
            </a:fld>
            <a:endParaRPr lang="en-GB">
              <a:solidFill>
                <a:prstClr val="black">
                  <a:lumMod val="95000"/>
                  <a:lumOff val="5000"/>
                </a:prstClr>
              </a:solidFill>
            </a:endParaRPr>
          </a:p>
        </p:txBody>
      </p:sp>
      <p:sp>
        <p:nvSpPr>
          <p:cNvPr id="3" name="Footer Placeholder 2"/>
          <p:cNvSpPr>
            <a:spLocks noGrp="1"/>
          </p:cNvSpPr>
          <p:nvPr>
            <p:ph type="ftr" sz="quarter" idx="11"/>
          </p:nvPr>
        </p:nvSpPr>
        <p:spPr/>
        <p:txBody>
          <a:bodyPr/>
          <a:lstStyle/>
          <a:p>
            <a:endParaRPr lang="en-GB">
              <a:solidFill>
                <a:prstClr val="black">
                  <a:lumMod val="95000"/>
                  <a:lumOff val="5000"/>
                </a:prstClr>
              </a:solidFill>
            </a:endParaRPr>
          </a:p>
        </p:txBody>
      </p:sp>
      <p:sp>
        <p:nvSpPr>
          <p:cNvPr id="4" name="Slide Number Placeholder 3"/>
          <p:cNvSpPr>
            <a:spLocks noGrp="1"/>
          </p:cNvSpPr>
          <p:nvPr>
            <p:ph type="sldNum" sz="quarter" idx="12"/>
          </p:nvPr>
        </p:nvSpPr>
        <p:spPr/>
        <p:txBody>
          <a:bodyPr/>
          <a:lstStyle/>
          <a:p>
            <a:fld id="{5F6F47FB-DFCB-4B10-BD16-7768EF336B58}" type="slidenum">
              <a:rPr lang="en-GB" smtClean="0">
                <a:solidFill>
                  <a:prstClr val="black">
                    <a:lumMod val="95000"/>
                    <a:lumOff val="5000"/>
                  </a:prstClr>
                </a:solidFill>
              </a:rPr>
              <a:pPr/>
              <a:t>‹#›</a:t>
            </a:fld>
            <a:endParaRPr lang="en-GB">
              <a:solidFill>
                <a:prstClr val="black">
                  <a:lumMod val="95000"/>
                  <a:lumOff val="5000"/>
                </a:prstClr>
              </a:solidFill>
            </a:endParaRPr>
          </a:p>
        </p:txBody>
      </p:sp>
    </p:spTree>
    <p:extLst>
      <p:ext uri="{BB962C8B-B14F-4D97-AF65-F5344CB8AC3E}">
        <p14:creationId xmlns:p14="http://schemas.microsoft.com/office/powerpoint/2010/main" val="14060235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000"/>
            </a:lvl1pPr>
          </a:lstStyle>
          <a:p>
            <a:r>
              <a:rPr lang="en-US" smtClean="0"/>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lstStyle>
            <a:lvl1pPr>
              <a:defRPr sz="1800"/>
            </a:lvl1pPr>
            <a:lvl2pPr>
              <a:defRPr sz="15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450"/>
              </a:spcBef>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4A007F-212B-4D7C-B2F2-C2D0A37E2833}" type="datetimeFigureOut">
              <a:rPr lang="en-GB" smtClean="0">
                <a:solidFill>
                  <a:prstClr val="black">
                    <a:lumMod val="95000"/>
                    <a:lumOff val="5000"/>
                  </a:prstClr>
                </a:solidFill>
              </a:rPr>
              <a:pPr/>
              <a:t>04/02/2019</a:t>
            </a:fld>
            <a:endParaRPr lang="en-GB">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en-GB">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5F6F47FB-DFCB-4B10-BD16-7768EF336B58}" type="slidenum">
              <a:rPr lang="en-GB" smtClean="0">
                <a:solidFill>
                  <a:prstClr val="black">
                    <a:lumMod val="95000"/>
                    <a:lumOff val="5000"/>
                  </a:prstClr>
                </a:solidFill>
              </a:rPr>
              <a:pPr/>
              <a:t>‹#›</a:t>
            </a:fld>
            <a:endParaRPr lang="en-GB">
              <a:solidFill>
                <a:prstClr val="black">
                  <a:lumMod val="95000"/>
                  <a:lumOff val="5000"/>
                </a:prstClr>
              </a:solidFill>
            </a:endParaRPr>
          </a:p>
        </p:txBody>
      </p:sp>
    </p:spTree>
    <p:extLst>
      <p:ext uri="{BB962C8B-B14F-4D97-AF65-F5344CB8AC3E}">
        <p14:creationId xmlns:p14="http://schemas.microsoft.com/office/powerpoint/2010/main" val="14398718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3750" spc="15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rIns="45720" bIns="4572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35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4A007F-212B-4D7C-B2F2-C2D0A37E2833}" type="datetimeFigureOut">
              <a:rPr lang="en-GB" smtClean="0">
                <a:solidFill>
                  <a:prstClr val="black">
                    <a:lumMod val="95000"/>
                    <a:lumOff val="5000"/>
                  </a:prstClr>
                </a:solidFill>
              </a:rPr>
              <a:pPr/>
              <a:t>04/02/2019</a:t>
            </a:fld>
            <a:endParaRPr lang="en-GB">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en-GB">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5F6F47FB-DFCB-4B10-BD16-7768EF336B58}" type="slidenum">
              <a:rPr lang="en-GB" smtClean="0">
                <a:solidFill>
                  <a:prstClr val="black">
                    <a:lumMod val="95000"/>
                    <a:lumOff val="5000"/>
                  </a:prstClr>
                </a:solidFill>
              </a:rPr>
              <a:pPr/>
              <a:t>‹#›</a:t>
            </a:fld>
            <a:endParaRPr lang="en-GB">
              <a:solidFill>
                <a:prstClr val="black">
                  <a:lumMod val="95000"/>
                  <a:lumOff val="5000"/>
                </a:prstClr>
              </a:solidFill>
            </a:endParaRPr>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19561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4A007F-212B-4D7C-B2F2-C2D0A37E2833}" type="datetimeFigureOut">
              <a:rPr lang="en-GB" smtClean="0">
                <a:solidFill>
                  <a:prstClr val="black">
                    <a:lumMod val="95000"/>
                    <a:lumOff val="5000"/>
                  </a:prstClr>
                </a:solidFill>
              </a:rPr>
              <a:pPr/>
              <a:t>04/02/2019</a:t>
            </a:fld>
            <a:endParaRPr lang="en-GB">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GB">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5F6F47FB-DFCB-4B10-BD16-7768EF336B58}" type="slidenum">
              <a:rPr lang="en-GB" smtClean="0">
                <a:solidFill>
                  <a:prstClr val="black">
                    <a:lumMod val="95000"/>
                    <a:lumOff val="5000"/>
                  </a:prstClr>
                </a:solidFill>
              </a:rPr>
              <a:pPr/>
              <a:t>‹#›</a:t>
            </a:fld>
            <a:endParaRPr lang="en-GB">
              <a:solidFill>
                <a:prstClr val="black">
                  <a:lumMod val="95000"/>
                  <a:lumOff val="5000"/>
                </a:prstClr>
              </a:solidFill>
            </a:endParaRPr>
          </a:p>
        </p:txBody>
      </p:sp>
    </p:spTree>
    <p:extLst>
      <p:ext uri="{BB962C8B-B14F-4D97-AF65-F5344CB8AC3E}">
        <p14:creationId xmlns:p14="http://schemas.microsoft.com/office/powerpoint/2010/main" val="22118799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4A007F-212B-4D7C-B2F2-C2D0A37E2833}" type="datetimeFigureOut">
              <a:rPr lang="en-GB" smtClean="0">
                <a:solidFill>
                  <a:prstClr val="black">
                    <a:lumMod val="95000"/>
                    <a:lumOff val="5000"/>
                  </a:prstClr>
                </a:solidFill>
              </a:rPr>
              <a:pPr/>
              <a:t>04/02/2019</a:t>
            </a:fld>
            <a:endParaRPr lang="en-GB">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GB">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5F6F47FB-DFCB-4B10-BD16-7768EF336B58}" type="slidenum">
              <a:rPr lang="en-GB" smtClean="0">
                <a:solidFill>
                  <a:prstClr val="black">
                    <a:lumMod val="95000"/>
                    <a:lumOff val="5000"/>
                  </a:prstClr>
                </a:solidFill>
              </a:rPr>
              <a:pPr/>
              <a:t>‹#›</a:t>
            </a:fld>
            <a:endParaRPr lang="en-GB">
              <a:solidFill>
                <a:prstClr val="black">
                  <a:lumMod val="95000"/>
                  <a:lumOff val="5000"/>
                </a:prstClr>
              </a:solidFill>
            </a:endParaRPr>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143240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A5DB865-8C9A-430F-A08C-74E79BF6642A}" type="datetimeFigureOut">
              <a:rPr lang="en-GB">
                <a:solidFill>
                  <a:prstClr val="black">
                    <a:tint val="75000"/>
                  </a:prstClr>
                </a:solidFill>
              </a:rPr>
              <a:pPr/>
              <a:t>04/02/2019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DFBEC20-2102-4AB0-BFA6-5BFAF0EFAF42}"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8025762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A5DB865-8C9A-430F-A08C-74E79BF6642A}" type="datetimeFigureOut">
              <a:rPr lang="en-GB">
                <a:solidFill>
                  <a:prstClr val="black">
                    <a:tint val="75000"/>
                  </a:prstClr>
                </a:solidFill>
              </a:rPr>
              <a:pPr/>
              <a:t>04/02/2019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DFBEC20-2102-4AB0-BFA6-5BFAF0EFAF42}"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9369928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5DB865-8C9A-430F-A08C-74E79BF6642A}" type="datetimeFigureOut">
              <a:rPr lang="en-GB">
                <a:solidFill>
                  <a:prstClr val="black">
                    <a:tint val="75000"/>
                  </a:prstClr>
                </a:solidFill>
              </a:rPr>
              <a:pPr/>
              <a:t>04/02/2019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DFBEC20-2102-4AB0-BFA6-5BFAF0EFAF42}"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14354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F85730F-649B-44EE-A99C-59C2A58AC57C}" type="datetimeFigureOut">
              <a:rPr lang="en-GB" smtClean="0"/>
              <a:t>04/02/2019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1A5BD1C-AB29-495B-AD21-E402F7885341}" type="slidenum">
              <a:rPr lang="en-GB" smtClean="0"/>
              <a:t>‹#›</a:t>
            </a:fld>
            <a:endParaRPr lang="en-GB"/>
          </a:p>
        </p:txBody>
      </p:sp>
    </p:spTree>
    <p:extLst>
      <p:ext uri="{BB962C8B-B14F-4D97-AF65-F5344CB8AC3E}">
        <p14:creationId xmlns:p14="http://schemas.microsoft.com/office/powerpoint/2010/main" val="30152586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A5DB865-8C9A-430F-A08C-74E79BF6642A}" type="datetimeFigureOut">
              <a:rPr lang="en-GB">
                <a:solidFill>
                  <a:prstClr val="black">
                    <a:tint val="75000"/>
                  </a:prstClr>
                </a:solidFill>
              </a:rPr>
              <a:pPr/>
              <a:t>04/02/2019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DFBEC20-2102-4AB0-BFA6-5BFAF0EFAF42}"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8338685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A5DB865-8C9A-430F-A08C-74E79BF6642A}" type="datetimeFigureOut">
              <a:rPr lang="en-GB">
                <a:solidFill>
                  <a:prstClr val="black">
                    <a:tint val="75000"/>
                  </a:prstClr>
                </a:solidFill>
              </a:rPr>
              <a:pPr/>
              <a:t>04/02/2019</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3DFBEC20-2102-4AB0-BFA6-5BFAF0EFAF42}"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137775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A5DB865-8C9A-430F-A08C-74E79BF6642A}" type="datetimeFigureOut">
              <a:rPr lang="en-GB">
                <a:solidFill>
                  <a:prstClr val="black">
                    <a:tint val="75000"/>
                  </a:prstClr>
                </a:solidFill>
              </a:rPr>
              <a:pPr/>
              <a:t>04/02/2019</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3DFBEC20-2102-4AB0-BFA6-5BFAF0EFAF42}"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7244701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5DB865-8C9A-430F-A08C-74E79BF6642A}" type="datetimeFigureOut">
              <a:rPr lang="en-GB">
                <a:solidFill>
                  <a:prstClr val="black">
                    <a:tint val="75000"/>
                  </a:prstClr>
                </a:solidFill>
              </a:rPr>
              <a:pPr/>
              <a:t>04/02/2019</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3DFBEC20-2102-4AB0-BFA6-5BFAF0EFAF42}"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2515983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5DB865-8C9A-430F-A08C-74E79BF6642A}" type="datetimeFigureOut">
              <a:rPr lang="en-GB">
                <a:solidFill>
                  <a:prstClr val="black">
                    <a:tint val="75000"/>
                  </a:prstClr>
                </a:solidFill>
              </a:rPr>
              <a:pPr/>
              <a:t>04/02/2019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DFBEC20-2102-4AB0-BFA6-5BFAF0EFAF42}"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6076121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5DB865-8C9A-430F-A08C-74E79BF6642A}" type="datetimeFigureOut">
              <a:rPr lang="en-GB">
                <a:solidFill>
                  <a:prstClr val="black">
                    <a:tint val="75000"/>
                  </a:prstClr>
                </a:solidFill>
              </a:rPr>
              <a:pPr/>
              <a:t>04/02/2019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DFBEC20-2102-4AB0-BFA6-5BFAF0EFAF42}"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0234414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A5DB865-8C9A-430F-A08C-74E79BF6642A}" type="datetimeFigureOut">
              <a:rPr lang="en-GB">
                <a:solidFill>
                  <a:prstClr val="black">
                    <a:tint val="75000"/>
                  </a:prstClr>
                </a:solidFill>
              </a:rPr>
              <a:pPr/>
              <a:t>04/02/2019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DFBEC20-2102-4AB0-BFA6-5BFAF0EFAF42}"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1413111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A5DB865-8C9A-430F-A08C-74E79BF6642A}" type="datetimeFigureOut">
              <a:rPr lang="en-GB">
                <a:solidFill>
                  <a:prstClr val="black">
                    <a:tint val="75000"/>
                  </a:prstClr>
                </a:solidFill>
              </a:rPr>
              <a:pPr/>
              <a:t>04/02/2019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DFBEC20-2102-4AB0-BFA6-5BFAF0EFAF42}"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62553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70F59A5-C1C0-4D88-B238-C6B9FF1069F2}" type="datetimeFigureOut">
              <a:rPr lang="en-GB" smtClean="0"/>
              <a:t>04/02/2019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3B3E4E-444A-4081-AA5E-456B45BA42A6}" type="slidenum">
              <a:rPr lang="en-GB" smtClean="0"/>
              <a:t>‹#›</a:t>
            </a:fld>
            <a:endParaRPr lang="en-GB"/>
          </a:p>
        </p:txBody>
      </p:sp>
    </p:spTree>
    <p:extLst>
      <p:ext uri="{BB962C8B-B14F-4D97-AF65-F5344CB8AC3E}">
        <p14:creationId xmlns:p14="http://schemas.microsoft.com/office/powerpoint/2010/main" val="275042956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70F59A5-C1C0-4D88-B238-C6B9FF1069F2}" type="datetimeFigureOut">
              <a:rPr lang="en-GB" smtClean="0"/>
              <a:t>04/02/2019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3B3E4E-444A-4081-AA5E-456B45BA42A6}" type="slidenum">
              <a:rPr lang="en-GB" smtClean="0"/>
              <a:t>‹#›</a:t>
            </a:fld>
            <a:endParaRPr lang="en-GB"/>
          </a:p>
        </p:txBody>
      </p:sp>
    </p:spTree>
    <p:extLst>
      <p:ext uri="{BB962C8B-B14F-4D97-AF65-F5344CB8AC3E}">
        <p14:creationId xmlns:p14="http://schemas.microsoft.com/office/powerpoint/2010/main" val="1688206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85730F-649B-44EE-A99C-59C2A58AC57C}" type="datetimeFigureOut">
              <a:rPr lang="en-GB" smtClean="0"/>
              <a:t>04/02/2019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1A5BD1C-AB29-495B-AD21-E402F7885341}" type="slidenum">
              <a:rPr lang="en-GB" smtClean="0"/>
              <a:t>‹#›</a:t>
            </a:fld>
            <a:endParaRPr lang="en-GB"/>
          </a:p>
        </p:txBody>
      </p:sp>
    </p:spTree>
    <p:extLst>
      <p:ext uri="{BB962C8B-B14F-4D97-AF65-F5344CB8AC3E}">
        <p14:creationId xmlns:p14="http://schemas.microsoft.com/office/powerpoint/2010/main" val="169991373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70F59A5-C1C0-4D88-B238-C6B9FF1069F2}" type="datetimeFigureOut">
              <a:rPr lang="en-GB" smtClean="0"/>
              <a:t>04/02/2019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3B3E4E-444A-4081-AA5E-456B45BA42A6}" type="slidenum">
              <a:rPr lang="en-GB" smtClean="0"/>
              <a:t>‹#›</a:t>
            </a:fld>
            <a:endParaRPr lang="en-GB"/>
          </a:p>
        </p:txBody>
      </p:sp>
    </p:spTree>
    <p:extLst>
      <p:ext uri="{BB962C8B-B14F-4D97-AF65-F5344CB8AC3E}">
        <p14:creationId xmlns:p14="http://schemas.microsoft.com/office/powerpoint/2010/main" val="341907476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70F59A5-C1C0-4D88-B238-C6B9FF1069F2}" type="datetimeFigureOut">
              <a:rPr lang="en-GB" smtClean="0"/>
              <a:t>04/02/2019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3B3E4E-444A-4081-AA5E-456B45BA42A6}" type="slidenum">
              <a:rPr lang="en-GB" smtClean="0"/>
              <a:t>‹#›</a:t>
            </a:fld>
            <a:endParaRPr lang="en-GB"/>
          </a:p>
        </p:txBody>
      </p:sp>
    </p:spTree>
    <p:extLst>
      <p:ext uri="{BB962C8B-B14F-4D97-AF65-F5344CB8AC3E}">
        <p14:creationId xmlns:p14="http://schemas.microsoft.com/office/powerpoint/2010/main" val="292800378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70F59A5-C1C0-4D88-B238-C6B9FF1069F2}" type="datetimeFigureOut">
              <a:rPr lang="en-GB" smtClean="0"/>
              <a:t>04/02/2019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43B3E4E-444A-4081-AA5E-456B45BA42A6}" type="slidenum">
              <a:rPr lang="en-GB" smtClean="0"/>
              <a:t>‹#›</a:t>
            </a:fld>
            <a:endParaRPr lang="en-GB"/>
          </a:p>
        </p:txBody>
      </p:sp>
    </p:spTree>
    <p:extLst>
      <p:ext uri="{BB962C8B-B14F-4D97-AF65-F5344CB8AC3E}">
        <p14:creationId xmlns:p14="http://schemas.microsoft.com/office/powerpoint/2010/main" val="212566567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70F59A5-C1C0-4D88-B238-C6B9FF1069F2}" type="datetimeFigureOut">
              <a:rPr lang="en-GB" smtClean="0"/>
              <a:t>04/02/2019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43B3E4E-444A-4081-AA5E-456B45BA42A6}" type="slidenum">
              <a:rPr lang="en-GB" smtClean="0"/>
              <a:t>‹#›</a:t>
            </a:fld>
            <a:endParaRPr lang="en-GB"/>
          </a:p>
        </p:txBody>
      </p:sp>
    </p:spTree>
    <p:extLst>
      <p:ext uri="{BB962C8B-B14F-4D97-AF65-F5344CB8AC3E}">
        <p14:creationId xmlns:p14="http://schemas.microsoft.com/office/powerpoint/2010/main" val="160278725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0F59A5-C1C0-4D88-B238-C6B9FF1069F2}" type="datetimeFigureOut">
              <a:rPr lang="en-GB" smtClean="0"/>
              <a:t>04/02/2019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43B3E4E-444A-4081-AA5E-456B45BA42A6}" type="slidenum">
              <a:rPr lang="en-GB" smtClean="0"/>
              <a:t>‹#›</a:t>
            </a:fld>
            <a:endParaRPr lang="en-GB"/>
          </a:p>
        </p:txBody>
      </p:sp>
    </p:spTree>
    <p:extLst>
      <p:ext uri="{BB962C8B-B14F-4D97-AF65-F5344CB8AC3E}">
        <p14:creationId xmlns:p14="http://schemas.microsoft.com/office/powerpoint/2010/main" val="377763807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B70F59A5-C1C0-4D88-B238-C6B9FF1069F2}" type="datetimeFigureOut">
              <a:rPr lang="en-GB" smtClean="0"/>
              <a:t>04/02/2019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3B3E4E-444A-4081-AA5E-456B45BA42A6}" type="slidenum">
              <a:rPr lang="en-GB" smtClean="0"/>
              <a:t>‹#›</a:t>
            </a:fld>
            <a:endParaRPr lang="en-GB"/>
          </a:p>
        </p:txBody>
      </p:sp>
    </p:spTree>
    <p:extLst>
      <p:ext uri="{BB962C8B-B14F-4D97-AF65-F5344CB8AC3E}">
        <p14:creationId xmlns:p14="http://schemas.microsoft.com/office/powerpoint/2010/main" val="330007701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B70F59A5-C1C0-4D88-B238-C6B9FF1069F2}" type="datetimeFigureOut">
              <a:rPr lang="en-GB" smtClean="0"/>
              <a:t>04/02/2019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3B3E4E-444A-4081-AA5E-456B45BA42A6}" type="slidenum">
              <a:rPr lang="en-GB" smtClean="0"/>
              <a:t>‹#›</a:t>
            </a:fld>
            <a:endParaRPr lang="en-GB"/>
          </a:p>
        </p:txBody>
      </p:sp>
    </p:spTree>
    <p:extLst>
      <p:ext uri="{BB962C8B-B14F-4D97-AF65-F5344CB8AC3E}">
        <p14:creationId xmlns:p14="http://schemas.microsoft.com/office/powerpoint/2010/main" val="94473079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70F59A5-C1C0-4D88-B238-C6B9FF1069F2}" type="datetimeFigureOut">
              <a:rPr lang="en-GB" smtClean="0"/>
              <a:t>04/02/2019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3B3E4E-444A-4081-AA5E-456B45BA42A6}" type="slidenum">
              <a:rPr lang="en-GB" smtClean="0"/>
              <a:t>‹#›</a:t>
            </a:fld>
            <a:endParaRPr lang="en-GB"/>
          </a:p>
        </p:txBody>
      </p:sp>
    </p:spTree>
    <p:extLst>
      <p:ext uri="{BB962C8B-B14F-4D97-AF65-F5344CB8AC3E}">
        <p14:creationId xmlns:p14="http://schemas.microsoft.com/office/powerpoint/2010/main" val="266756434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70F59A5-C1C0-4D88-B238-C6B9FF1069F2}" type="datetimeFigureOut">
              <a:rPr lang="en-GB" smtClean="0"/>
              <a:t>04/02/2019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3B3E4E-444A-4081-AA5E-456B45BA42A6}" type="slidenum">
              <a:rPr lang="en-GB" smtClean="0"/>
              <a:t>‹#›</a:t>
            </a:fld>
            <a:endParaRPr lang="en-GB"/>
          </a:p>
        </p:txBody>
      </p:sp>
    </p:spTree>
    <p:extLst>
      <p:ext uri="{BB962C8B-B14F-4D97-AF65-F5344CB8AC3E}">
        <p14:creationId xmlns:p14="http://schemas.microsoft.com/office/powerpoint/2010/main" val="4281237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85730F-649B-44EE-A99C-59C2A58AC57C}" type="datetimeFigureOut">
              <a:rPr lang="en-GB" smtClean="0"/>
              <a:t>04/02/2019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A5BD1C-AB29-495B-AD21-E402F7885341}" type="slidenum">
              <a:rPr lang="en-GB" smtClean="0"/>
              <a:t>‹#›</a:t>
            </a:fld>
            <a:endParaRPr lang="en-GB"/>
          </a:p>
        </p:txBody>
      </p:sp>
    </p:spTree>
    <p:extLst>
      <p:ext uri="{BB962C8B-B14F-4D97-AF65-F5344CB8AC3E}">
        <p14:creationId xmlns:p14="http://schemas.microsoft.com/office/powerpoint/2010/main" val="2743697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85730F-649B-44EE-A99C-59C2A58AC57C}" type="datetimeFigureOut">
              <a:rPr lang="en-GB" smtClean="0"/>
              <a:t>04/02/2019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A5BD1C-AB29-495B-AD21-E402F7885341}" type="slidenum">
              <a:rPr lang="en-GB" smtClean="0"/>
              <a:t>‹#›</a:t>
            </a:fld>
            <a:endParaRPr lang="en-GB"/>
          </a:p>
        </p:txBody>
      </p:sp>
    </p:spTree>
    <p:extLst>
      <p:ext uri="{BB962C8B-B14F-4D97-AF65-F5344CB8AC3E}">
        <p14:creationId xmlns:p14="http://schemas.microsoft.com/office/powerpoint/2010/main" val="2018472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theme" Target="../theme/theme2.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3.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4.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5.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6.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F85730F-649B-44EE-A99C-59C2A58AC57C}" type="datetimeFigureOut">
              <a:rPr lang="en-GB" smtClean="0"/>
              <a:t>04/02/2019</a:t>
            </a:fld>
            <a:endParaRPr lang="en-GB"/>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31A5BD1C-AB29-495B-AD21-E402F7885341}" type="slidenum">
              <a:rPr lang="en-GB" smtClean="0"/>
              <a:t>‹#›</a:t>
            </a:fld>
            <a:endParaRPr lang="en-GB"/>
          </a:p>
        </p:txBody>
      </p:sp>
    </p:spTree>
    <p:extLst>
      <p:ext uri="{BB962C8B-B14F-4D97-AF65-F5344CB8AC3E}">
        <p14:creationId xmlns:p14="http://schemas.microsoft.com/office/powerpoint/2010/main" val="4949566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13109" y="1"/>
            <a:ext cx="1827610"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113234" y="685801"/>
            <a:ext cx="7514035"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13233" y="2667000"/>
            <a:ext cx="7514035"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9492" y="5883276"/>
            <a:ext cx="857250" cy="365125"/>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eaLnBrk="0" fontAlgn="base" hangingPunct="0">
              <a:spcBef>
                <a:spcPct val="0"/>
              </a:spcBef>
              <a:spcAft>
                <a:spcPct val="0"/>
              </a:spcAft>
              <a:defRPr/>
            </a:pPr>
            <a:fld id="{00A01561-4554-4C85-A8ED-3599C4E1F7E5}" type="datetimeFigureOut">
              <a:rPr lang="en-GB" smtClean="0">
                <a:solidFill>
                  <a:prstClr val="black"/>
                </a:solidFill>
              </a:rPr>
              <a:pPr eaLnBrk="0" fontAlgn="base" hangingPunct="0">
                <a:spcBef>
                  <a:spcPct val="0"/>
                </a:spcBef>
                <a:spcAft>
                  <a:spcPct val="0"/>
                </a:spcAft>
                <a:defRPr/>
              </a:pPr>
              <a:t>04/02/2019</a:t>
            </a:fld>
            <a:endParaRPr lang="en-GB">
              <a:solidFill>
                <a:prstClr val="black"/>
              </a:solidFill>
            </a:endParaRPr>
          </a:p>
        </p:txBody>
      </p:sp>
      <p:sp>
        <p:nvSpPr>
          <p:cNvPr id="5" name="Footer Placeholder 4"/>
          <p:cNvSpPr>
            <a:spLocks noGrp="1"/>
          </p:cNvSpPr>
          <p:nvPr>
            <p:ph type="ftr" sz="quarter" idx="3"/>
          </p:nvPr>
        </p:nvSpPr>
        <p:spPr>
          <a:xfrm>
            <a:off x="1929210" y="5883276"/>
            <a:ext cx="5313133" cy="365125"/>
          </a:xfrm>
          <a:prstGeom prst="rect">
            <a:avLst/>
          </a:prstGeom>
        </p:spPr>
        <p:txBody>
          <a:bodyPr vert="horz" lIns="91440" tIns="45720" rIns="91440" bIns="45720" rtlCol="0" anchor="ctr"/>
          <a:lstStyle>
            <a:lvl1pPr algn="l">
              <a:defRPr sz="750" b="0" i="0">
                <a:solidFill>
                  <a:schemeClr val="tx1"/>
                </a:solidFill>
                <a:effectLst/>
                <a:latin typeface="+mn-lt"/>
              </a:defRPr>
            </a:lvl1pPr>
          </a:lstStyle>
          <a:p>
            <a:pPr eaLnBrk="0" fontAlgn="base" hangingPunct="0">
              <a:spcBef>
                <a:spcPct val="0"/>
              </a:spcBef>
              <a:spcAft>
                <a:spcPct val="0"/>
              </a:spcAft>
              <a:defRPr/>
            </a:pPr>
            <a:endParaRPr lang="en-GB">
              <a:solidFill>
                <a:prstClr val="black"/>
              </a:solidFill>
            </a:endParaRPr>
          </a:p>
        </p:txBody>
      </p:sp>
      <p:sp>
        <p:nvSpPr>
          <p:cNvPr id="6" name="Slide Number Placeholder 5"/>
          <p:cNvSpPr>
            <a:spLocks noGrp="1"/>
          </p:cNvSpPr>
          <p:nvPr>
            <p:ph type="sldNum" sz="quarter" idx="4"/>
          </p:nvPr>
        </p:nvSpPr>
        <p:spPr>
          <a:xfrm>
            <a:off x="8213893" y="5883276"/>
            <a:ext cx="413375" cy="365125"/>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eaLnBrk="0" fontAlgn="base" hangingPunct="0">
              <a:spcBef>
                <a:spcPct val="0"/>
              </a:spcBef>
              <a:spcAft>
                <a:spcPct val="0"/>
              </a:spcAft>
              <a:defRPr/>
            </a:pPr>
            <a:fld id="{5FC2F478-B791-43CC-B73E-FC877A94DBCD}" type="slidenum">
              <a:rPr lang="en-GB" smtClean="0">
                <a:solidFill>
                  <a:prstClr val="black"/>
                </a:solidFill>
              </a:rPr>
              <a:pPr eaLnBrk="0" fontAlgn="base" hangingPunct="0">
                <a:spcBef>
                  <a:spcPct val="0"/>
                </a:spcBef>
                <a:spcAft>
                  <a:spcPct val="0"/>
                </a:spcAft>
                <a:defRPr/>
              </a:pPr>
              <a:t>‹#›</a:t>
            </a:fld>
            <a:endParaRPr lang="en-GB">
              <a:solidFill>
                <a:prstClr val="black"/>
              </a:solidFill>
            </a:endParaRPr>
          </a:p>
        </p:txBody>
      </p:sp>
    </p:spTree>
    <p:extLst>
      <p:ext uri="{BB962C8B-B14F-4D97-AF65-F5344CB8AC3E}">
        <p14:creationId xmlns:p14="http://schemas.microsoft.com/office/powerpoint/2010/main" val="629183377"/>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 id="2147483814" r:id="rId13"/>
    <p:sldLayoutId id="2147483815" r:id="rId14"/>
    <p:sldLayoutId id="2147483816" r:id="rId15"/>
    <p:sldLayoutId id="2147483817" r:id="rId16"/>
    <p:sldLayoutId id="2147483818" r:id="rId17"/>
    <p:sldLayoutId id="2147483819" r:id="rId18"/>
  </p:sldLayoutIdLst>
  <p:txStyles>
    <p:titleStyle>
      <a:lvl1pPr algn="ctr" defTabSz="342900" rtl="0" eaLnBrk="1" latinLnBrk="0" hangingPunct="1">
        <a:spcBef>
          <a:spcPct val="0"/>
        </a:spcBef>
        <a:buNone/>
        <a:defRPr sz="3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accent1">
            <a:lumMod val="75000"/>
          </a:schemeClr>
        </a:buClr>
        <a:buSzPct val="145000"/>
        <a:buFont typeface="Arial"/>
        <a:buChar char="•"/>
        <a:defRPr sz="1800" kern="1200" cap="none">
          <a:solidFill>
            <a:schemeClr val="tx1"/>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lumMod val="75000"/>
          </a:schemeClr>
        </a:buClr>
        <a:buSzPct val="145000"/>
        <a:buFont typeface="Arial"/>
        <a:buChar char="•"/>
        <a:defRPr sz="1500" kern="1200" cap="none">
          <a:solidFill>
            <a:schemeClr val="tx1"/>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lumMod val="75000"/>
          </a:schemeClr>
        </a:buClr>
        <a:buSzPct val="145000"/>
        <a:buFont typeface="Arial"/>
        <a:buChar char="•"/>
        <a:defRPr sz="1350" kern="1200" cap="none">
          <a:solidFill>
            <a:schemeClr val="tx1"/>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lumMod val="75000"/>
          </a:schemeClr>
        </a:buClr>
        <a:buSzPct val="145000"/>
        <a:buFont typeface="Arial"/>
        <a:buChar char="•"/>
        <a:defRPr sz="1200" kern="1200" cap="none">
          <a:solidFill>
            <a:schemeClr val="tx1"/>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44A007F-212B-4D7C-B2F2-C2D0A37E2833}" type="datetimeFigureOut">
              <a:rPr lang="en-GB" smtClean="0">
                <a:solidFill>
                  <a:prstClr val="black">
                    <a:tint val="75000"/>
                  </a:prstClr>
                </a:solidFill>
              </a:rPr>
              <a:pPr/>
              <a:t>04/02/2019</a:t>
            </a:fld>
            <a:endParaRPr lang="en-GB" smtClean="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smtClean="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F6F47FB-DFCB-4B10-BD16-7768EF336B58}" type="slidenum">
              <a:rPr lang="en-GB" smtClean="0">
                <a:solidFill>
                  <a:prstClr val="black">
                    <a:tint val="75000"/>
                  </a:prstClr>
                </a:solidFill>
              </a:rPr>
              <a:pPr/>
              <a:t>‹#›</a:t>
            </a:fld>
            <a:endParaRPr lang="en-GB" smtClean="0">
              <a:solidFill>
                <a:prstClr val="black">
                  <a:tint val="75000"/>
                </a:prstClr>
              </a:solidFill>
            </a:endParaRPr>
          </a:p>
        </p:txBody>
      </p:sp>
    </p:spTree>
    <p:extLst>
      <p:ext uri="{BB962C8B-B14F-4D97-AF65-F5344CB8AC3E}">
        <p14:creationId xmlns:p14="http://schemas.microsoft.com/office/powerpoint/2010/main" val="2688518419"/>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750">
                <a:solidFill>
                  <a:schemeClr val="tx1">
                    <a:lumMod val="95000"/>
                    <a:lumOff val="5000"/>
                  </a:schemeClr>
                </a:solidFill>
                <a:latin typeface="+mj-lt"/>
              </a:defRPr>
            </a:lvl1pPr>
          </a:lstStyle>
          <a:p>
            <a:fld id="{B44A007F-212B-4D7C-B2F2-C2D0A37E2833}" type="datetimeFigureOut">
              <a:rPr lang="en-GB" smtClean="0">
                <a:solidFill>
                  <a:prstClr val="black">
                    <a:lumMod val="95000"/>
                    <a:lumOff val="5000"/>
                  </a:prstClr>
                </a:solidFill>
              </a:rPr>
              <a:pPr/>
              <a:t>04/02/2019</a:t>
            </a:fld>
            <a:endParaRPr lang="en-GB">
              <a:solidFill>
                <a:prstClr val="black">
                  <a:lumMod val="95000"/>
                  <a:lumOff val="5000"/>
                </a:prstClr>
              </a:solidFill>
            </a:endParaRPr>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750" cap="all" baseline="0">
                <a:solidFill>
                  <a:schemeClr val="tx1">
                    <a:lumMod val="95000"/>
                    <a:lumOff val="5000"/>
                  </a:schemeClr>
                </a:solidFill>
                <a:latin typeface="+mj-lt"/>
              </a:defRPr>
            </a:lvl1pPr>
          </a:lstStyle>
          <a:p>
            <a:endParaRPr lang="en-GB">
              <a:solidFill>
                <a:prstClr val="black">
                  <a:lumMod val="95000"/>
                  <a:lumOff val="5000"/>
                </a:prstClr>
              </a:solidFill>
            </a:endParaRPr>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750">
                <a:solidFill>
                  <a:schemeClr val="tx1">
                    <a:lumMod val="95000"/>
                    <a:lumOff val="5000"/>
                  </a:schemeClr>
                </a:solidFill>
                <a:latin typeface="+mj-lt"/>
              </a:defRPr>
            </a:lvl1pPr>
          </a:lstStyle>
          <a:p>
            <a:fld id="{5F6F47FB-DFCB-4B10-BD16-7768EF336B58}" type="slidenum">
              <a:rPr lang="en-GB" smtClean="0">
                <a:solidFill>
                  <a:prstClr val="black">
                    <a:lumMod val="95000"/>
                    <a:lumOff val="5000"/>
                  </a:prstClr>
                </a:solidFill>
              </a:rPr>
              <a:pPr/>
              <a:t>‹#›</a:t>
            </a:fld>
            <a:endParaRPr lang="en-GB">
              <a:solidFill>
                <a:prstClr val="black">
                  <a:lumMod val="95000"/>
                  <a:lumOff val="5000"/>
                </a:prstClr>
              </a:solidFill>
            </a:endParaRPr>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0629849"/>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l" defTabSz="685800" rtl="0" eaLnBrk="1" latinLnBrk="0" hangingPunct="1">
        <a:lnSpc>
          <a:spcPct val="80000"/>
        </a:lnSpc>
        <a:spcBef>
          <a:spcPct val="0"/>
        </a:spcBef>
        <a:buNone/>
        <a:defRPr sz="3750" kern="1200" cap="all" spc="75" baseline="0">
          <a:solidFill>
            <a:schemeClr val="tx1">
              <a:lumMod val="95000"/>
              <a:lumOff val="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Tw Cen MT" panose="020B0602020104020603" pitchFamily="34" charset="0"/>
        <a:buChar char=" "/>
        <a:defRPr sz="1650" kern="1200">
          <a:solidFill>
            <a:schemeClr val="tx1"/>
          </a:solidFill>
          <a:latin typeface="+mn-lt"/>
          <a:ea typeface="+mn-ea"/>
          <a:cs typeface="+mn-cs"/>
        </a:defRPr>
      </a:lvl1pPr>
      <a:lvl2pPr marL="198882" indent="-102870" algn="l" defTabSz="685800" rtl="0" eaLnBrk="1" latinLnBrk="0" hangingPunct="1">
        <a:lnSpc>
          <a:spcPct val="90000"/>
        </a:lnSpc>
        <a:spcBef>
          <a:spcPts val="150"/>
        </a:spcBef>
        <a:spcAft>
          <a:spcPts val="300"/>
        </a:spcAft>
        <a:buClr>
          <a:schemeClr val="accent1"/>
        </a:buClr>
        <a:buFont typeface="Wingdings 3" pitchFamily="18" charset="2"/>
        <a:buChar char=""/>
        <a:defRPr sz="1350" kern="1200">
          <a:solidFill>
            <a:schemeClr val="tx1"/>
          </a:solidFill>
          <a:latin typeface="+mn-lt"/>
          <a:ea typeface="+mn-ea"/>
          <a:cs typeface="+mn-cs"/>
        </a:defRPr>
      </a:lvl2pPr>
      <a:lvl3pPr marL="336042"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3pPr>
      <a:lvl4pPr marL="445770"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4pPr>
      <a:lvl5pPr marL="582930"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5pPr>
      <a:lvl6pPr marL="685800"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6pPr>
      <a:lvl7pPr marL="795528"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7pPr>
      <a:lvl8pPr marL="912114"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8pPr>
      <a:lvl9pPr marL="1021842"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A5DB865-8C9A-430F-A08C-74E79BF6642A}" type="datetimeFigureOut">
              <a:rPr lang="en-GB" smtClean="0">
                <a:solidFill>
                  <a:prstClr val="black">
                    <a:tint val="75000"/>
                  </a:prstClr>
                </a:solidFill>
              </a:rPr>
              <a:pPr/>
              <a:t>04/02/2019</a:t>
            </a:fld>
            <a:endParaRPr lang="en-GB" smtClean="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smtClean="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DFBEC20-2102-4AB0-BFA6-5BFAF0EFAF42}" type="slidenum">
              <a:rPr lang="en-GB" smtClean="0">
                <a:solidFill>
                  <a:prstClr val="black">
                    <a:tint val="75000"/>
                  </a:prstClr>
                </a:solidFill>
              </a:rPr>
              <a:pPr/>
              <a:t>‹#›</a:t>
            </a:fld>
            <a:endParaRPr lang="en-GB" smtClean="0">
              <a:solidFill>
                <a:prstClr val="black">
                  <a:tint val="75000"/>
                </a:prstClr>
              </a:solidFill>
            </a:endParaRPr>
          </a:p>
        </p:txBody>
      </p:sp>
    </p:spTree>
    <p:extLst>
      <p:ext uri="{BB962C8B-B14F-4D97-AF65-F5344CB8AC3E}">
        <p14:creationId xmlns:p14="http://schemas.microsoft.com/office/powerpoint/2010/main" val="2348418374"/>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70F59A5-C1C0-4D88-B238-C6B9FF1069F2}" type="datetimeFigureOut">
              <a:rPr lang="en-GB" smtClean="0"/>
              <a:t>04/02/2019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43B3E4E-444A-4081-AA5E-456B45BA42A6}" type="slidenum">
              <a:rPr lang="en-GB" smtClean="0"/>
              <a:t>‹#›</a:t>
            </a:fld>
            <a:endParaRPr lang="en-GB"/>
          </a:p>
        </p:txBody>
      </p:sp>
    </p:spTree>
    <p:extLst>
      <p:ext uri="{BB962C8B-B14F-4D97-AF65-F5344CB8AC3E}">
        <p14:creationId xmlns:p14="http://schemas.microsoft.com/office/powerpoint/2010/main" val="4062627850"/>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7.xml"/><Relationship Id="rId1" Type="http://schemas.openxmlformats.org/officeDocument/2006/relationships/themeOverride" Target="../theme/themeOverride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hyperlink" Target="http://www.google.co.uk/url?sa=i&amp;rct=j&amp;q=&amp;esrc=s&amp;frm=1&amp;source=images&amp;cd=&amp;cad=rja&amp;uact=8&amp;ved=0CAcQjRw&amp;url=http://gracebakertypography.blogspot.com/2011/09/anti-jock-movement.html&amp;ei=sAMHVZiFGczjar6QgaAK&amp;bvm=bv.88198703,d.d2s&amp;psig=AFQjCNHzD8mnGzJtG-gUXIqSXnt2aDcRGg&amp;ust=1426609198746711" TargetMode="External"/><Relationship Id="rId3" Type="http://schemas.openxmlformats.org/officeDocument/2006/relationships/image" Target="../media/image5.png"/><Relationship Id="rId7" Type="http://schemas.openxmlformats.org/officeDocument/2006/relationships/image" Target="../media/image7.jpeg"/><Relationship Id="rId2" Type="http://schemas.openxmlformats.org/officeDocument/2006/relationships/hyperlink" Target="https://www.google.co.uk/url?sa=i&amp;rct=j&amp;q=&amp;esrc=s&amp;frm=1&amp;source=images&amp;cd=&amp;cad=rja&amp;uact=8&amp;ved=0CAcQjRw&amp;url=https://tvrecappersanonymous.wordpress.com/tag/puck-and-rachel/&amp;ei=eAMHVf6ML4zKaOHhgJAJ&amp;bvm=bv.88198703,d.d2s&amp;psig=AFQjCNHzD8mnGzJtG-gUXIqSXnt2aDcRGg&amp;ust=1426609198746711" TargetMode="External"/><Relationship Id="rId1" Type="http://schemas.openxmlformats.org/officeDocument/2006/relationships/slideLayout" Target="../slideLayouts/slideLayout2.xml"/><Relationship Id="rId6" Type="http://schemas.openxmlformats.org/officeDocument/2006/relationships/hyperlink" Target="http://www.google.co.uk/url?sa=i&amp;rct=j&amp;q=&amp;esrc=s&amp;frm=1&amp;source=images&amp;cd=&amp;cad=rja&amp;uact=8&amp;ved=0CAcQjRw&amp;url=http://en.wikipedia.org/wiki/American_Pie_(film)&amp;ei=WgAHVd_LL8PuaLXBgagM&amp;bvm=bv.88198703,d.d2s&amp;psig=AFQjCNGWUc65Bnl4AWephR_s1LgQFX497w&amp;ust=1426608529424455" TargetMode="External"/><Relationship Id="rId11" Type="http://schemas.openxmlformats.org/officeDocument/2006/relationships/image" Target="../media/image9.jpeg"/><Relationship Id="rId5" Type="http://schemas.openxmlformats.org/officeDocument/2006/relationships/image" Target="../media/image6.jpeg"/><Relationship Id="rId10" Type="http://schemas.openxmlformats.org/officeDocument/2006/relationships/hyperlink" Target="https://www.google.co.uk/url?sa=i&amp;rct=j&amp;q=&amp;esrc=s&amp;frm=1&amp;source=images&amp;cd=&amp;cad=rja&amp;uact=8&amp;ved=0CAcQjRw&amp;url=https://www.pinterest.com/valentina4/one-tree-hill/&amp;ei=vAQHVabSBJLXasLBgcgC&amp;psig=AFQjCNEsZPTiNB-b6pAqjv8ddvdNpVqkPQ&amp;ust=1426609650141399" TargetMode="External"/><Relationship Id="rId4" Type="http://schemas.openxmlformats.org/officeDocument/2006/relationships/hyperlink" Target="https://www.google.co.uk/url?sa=i&amp;rct=j&amp;q=&amp;esrc=s&amp;frm=1&amp;source=images&amp;cd=&amp;cad=rja&amp;uact=8&amp;ved=0CAcQjRw&amp;url=https://geeksonparade.wordpress.com/2013/03/11/early-nineties-nostaligia-saved-by-the-bell/&amp;ei=yf8GVfmSOoHpaK_qgNgC&amp;bvm=bv.88198703,d.d2s&amp;psig=AFQjCNEAJwWYYcgW_5KcD5sUoZ_3PCaClw&amp;ust=1426608438349695" TargetMode="External"/><Relationship Id="rId9" Type="http://schemas.openxmlformats.org/officeDocument/2006/relationships/image" Target="../media/image8.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Gender and DEA</a:t>
            </a:r>
            <a:endParaRPr lang="en-GB" dirty="0"/>
          </a:p>
        </p:txBody>
      </p:sp>
      <p:sp>
        <p:nvSpPr>
          <p:cNvPr id="3" name="Subtitle 2"/>
          <p:cNvSpPr>
            <a:spLocks noGrp="1"/>
          </p:cNvSpPr>
          <p:nvPr>
            <p:ph type="subTitle" idx="1"/>
          </p:nvPr>
        </p:nvSpPr>
        <p:spPr/>
        <p:txBody>
          <a:bodyPr/>
          <a:lstStyle/>
          <a:p>
            <a:pPr algn="ctr"/>
            <a:r>
              <a:rPr lang="en-GB" smtClean="0"/>
              <a:t>2019 </a:t>
            </a:r>
            <a:endParaRPr lang="en-GB" dirty="0"/>
          </a:p>
        </p:txBody>
      </p:sp>
    </p:spTree>
    <p:extLst>
      <p:ext uri="{BB962C8B-B14F-4D97-AF65-F5344CB8AC3E}">
        <p14:creationId xmlns:p14="http://schemas.microsoft.com/office/powerpoint/2010/main" val="16938640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Maturity?</a:t>
            </a:r>
            <a:r>
              <a:rPr lang="en-GB" dirty="0"/>
              <a:t/>
            </a:r>
            <a:br>
              <a:rPr lang="en-GB" dirty="0"/>
            </a:br>
            <a:endParaRPr lang="en-GB" dirty="0"/>
          </a:p>
        </p:txBody>
      </p:sp>
      <p:sp>
        <p:nvSpPr>
          <p:cNvPr id="3" name="Content Placeholder 2"/>
          <p:cNvSpPr>
            <a:spLocks noGrp="1"/>
          </p:cNvSpPr>
          <p:nvPr>
            <p:ph idx="1"/>
          </p:nvPr>
        </p:nvSpPr>
        <p:spPr/>
        <p:txBody>
          <a:bodyPr/>
          <a:lstStyle/>
          <a:p>
            <a:r>
              <a:rPr lang="en-GB" dirty="0"/>
              <a:t>Girls are thought to mature earlier, physically and emotionally (by the age of 16 girls are estimate to be more mature than boys, by up to 2 years). They work harder and they are better motivated with more peer-group support.</a:t>
            </a:r>
            <a:br>
              <a:rPr lang="en-GB" dirty="0"/>
            </a:br>
            <a:r>
              <a:rPr lang="en-GB" dirty="0"/>
              <a:t>Girls are more likely to view exams in a far more responsible way</a:t>
            </a:r>
          </a:p>
          <a:p>
            <a:endParaRPr lang="en-GB" dirty="0"/>
          </a:p>
        </p:txBody>
      </p:sp>
    </p:spTree>
    <p:extLst>
      <p:ext uri="{BB962C8B-B14F-4D97-AF65-F5344CB8AC3E}">
        <p14:creationId xmlns:p14="http://schemas.microsoft.com/office/powerpoint/2010/main" val="585534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p:cNvSpPr txBox="1"/>
          <p:nvPr/>
        </p:nvSpPr>
        <p:spPr>
          <a:xfrm>
            <a:off x="3695252" y="3140560"/>
            <a:ext cx="1920240" cy="300082"/>
          </a:xfrm>
          <a:prstGeom prst="rect">
            <a:avLst/>
          </a:prstGeom>
          <a:noFill/>
        </p:spPr>
        <p:txBody>
          <a:bodyPr wrap="square" rtlCol="0">
            <a:spAutoFit/>
          </a:bodyPr>
          <a:lstStyle/>
          <a:p>
            <a:pPr defTabSz="685800"/>
            <a:r>
              <a:rPr lang="en-GB" sz="1350" dirty="0">
                <a:solidFill>
                  <a:prstClr val="black"/>
                </a:solidFill>
                <a:latin typeface="Calibri" panose="020F0502020204030204"/>
              </a:rPr>
              <a:t>Insert Student work here</a:t>
            </a:r>
          </a:p>
        </p:txBody>
      </p:sp>
    </p:spTree>
    <p:extLst>
      <p:ext uri="{BB962C8B-B14F-4D97-AF65-F5344CB8AC3E}">
        <p14:creationId xmlns:p14="http://schemas.microsoft.com/office/powerpoint/2010/main" val="30547960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smtClean="0"/>
              <a:t>EXTERNAL FACTORS:</a:t>
            </a:r>
            <a:br>
              <a:rPr lang="en-GB" dirty="0" smtClean="0"/>
            </a:br>
            <a:r>
              <a:rPr lang="en-GB" dirty="0" smtClean="0"/>
              <a:t>Boys’ relative underachievement</a:t>
            </a:r>
            <a:endParaRPr lang="en-GB" dirty="0"/>
          </a:p>
        </p:txBody>
      </p:sp>
    </p:spTree>
    <p:extLst>
      <p:ext uri="{BB962C8B-B14F-4D97-AF65-F5344CB8AC3E}">
        <p14:creationId xmlns:p14="http://schemas.microsoft.com/office/powerpoint/2010/main" val="2600367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b="1" dirty="0"/>
              <a:t>Globalisation and declining traditional male employment opportunities</a:t>
            </a:r>
            <a:r>
              <a:rPr lang="en-GB" dirty="0"/>
              <a:t/>
            </a:r>
            <a:br>
              <a:rPr lang="en-GB" dirty="0"/>
            </a:br>
            <a:endParaRPr lang="en-GB" dirty="0"/>
          </a:p>
        </p:txBody>
      </p:sp>
      <p:sp>
        <p:nvSpPr>
          <p:cNvPr id="5" name="Content Placeholder 4"/>
          <p:cNvSpPr>
            <a:spLocks noGrp="1"/>
          </p:cNvSpPr>
          <p:nvPr>
            <p:ph idx="1"/>
          </p:nvPr>
        </p:nvSpPr>
        <p:spPr/>
        <p:txBody>
          <a:bodyPr/>
          <a:lstStyle/>
          <a:p>
            <a:r>
              <a:rPr lang="en-GB" dirty="0"/>
              <a:t>Since the 1980s, a significant decline in the primary sector and heavy industries such as iron and steel, shipbuilding, mining, and engineering. Partly the result of the globalisation of the economy, which lead to industry relocating to developing countries. Traditionally these industries were mainly employed by men  and associated with masculinity</a:t>
            </a:r>
          </a:p>
          <a:p>
            <a:endParaRPr lang="en-GB" dirty="0"/>
          </a:p>
        </p:txBody>
      </p:sp>
    </p:spTree>
    <p:extLst>
      <p:ext uri="{BB962C8B-B14F-4D97-AF65-F5344CB8AC3E}">
        <p14:creationId xmlns:p14="http://schemas.microsoft.com/office/powerpoint/2010/main" val="3275007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Male identity crisis</a:t>
            </a:r>
            <a:r>
              <a:rPr lang="en-GB" dirty="0"/>
              <a:t/>
            </a:r>
            <a:br>
              <a:rPr lang="en-GB" dirty="0"/>
            </a:br>
            <a:endParaRPr lang="en-GB" dirty="0"/>
          </a:p>
        </p:txBody>
      </p:sp>
      <p:sp>
        <p:nvSpPr>
          <p:cNvPr id="3" name="Content Placeholder 2"/>
          <p:cNvSpPr>
            <a:spLocks noGrp="1"/>
          </p:cNvSpPr>
          <p:nvPr>
            <p:ph idx="1"/>
          </p:nvPr>
        </p:nvSpPr>
        <p:spPr/>
        <p:txBody>
          <a:bodyPr/>
          <a:lstStyle/>
          <a:p>
            <a:r>
              <a:rPr lang="en-GB" dirty="0"/>
              <a:t>Mac an </a:t>
            </a:r>
            <a:r>
              <a:rPr lang="en-GB" dirty="0" err="1"/>
              <a:t>Ghaill</a:t>
            </a:r>
            <a:r>
              <a:rPr lang="en-GB" dirty="0"/>
              <a:t> suggests the decline in traditional male working-class jobs is a factor explaining why in particular working-class boys underperform. They lack motivation and ambition because of limited prospects, and qualifications will make no difference. </a:t>
            </a:r>
            <a:endParaRPr lang="en-GB" dirty="0" smtClean="0"/>
          </a:p>
          <a:p>
            <a:r>
              <a:rPr lang="en-GB" dirty="0" smtClean="0"/>
              <a:t>Boys </a:t>
            </a:r>
            <a:r>
              <a:rPr lang="en-GB" dirty="0"/>
              <a:t>and men having a lower expectations, a low self-image and a low self-esteem has led to the collapse of the traditional male breadwinner role.</a:t>
            </a:r>
            <a:endParaRPr lang="en-GB" dirty="0"/>
          </a:p>
        </p:txBody>
      </p:sp>
    </p:spTree>
    <p:extLst>
      <p:ext uri="{BB962C8B-B14F-4D97-AF65-F5344CB8AC3E}">
        <p14:creationId xmlns:p14="http://schemas.microsoft.com/office/powerpoint/2010/main" val="14943230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Hegemonic masculinity</a:t>
            </a:r>
            <a:r>
              <a:rPr lang="en-GB" dirty="0"/>
              <a:t/>
            </a:r>
            <a:br>
              <a:rPr lang="en-GB" dirty="0"/>
            </a:br>
            <a:endParaRPr lang="en-GB" dirty="0"/>
          </a:p>
        </p:txBody>
      </p:sp>
      <p:sp>
        <p:nvSpPr>
          <p:cNvPr id="3" name="Content Placeholder 2"/>
          <p:cNvSpPr>
            <a:spLocks noGrp="1"/>
          </p:cNvSpPr>
          <p:nvPr>
            <p:ph idx="1"/>
          </p:nvPr>
        </p:nvSpPr>
        <p:spPr/>
        <p:txBody>
          <a:bodyPr>
            <a:normAutofit lnSpcReduction="10000"/>
          </a:bodyPr>
          <a:lstStyle/>
          <a:p>
            <a:r>
              <a:rPr lang="en-GB" dirty="0"/>
              <a:t>A highly stereotypical view of how men should act and present themselves - called hegemonic because it crowds out other masculine styles such as artistic and gay masculine identities.</a:t>
            </a:r>
          </a:p>
          <a:p>
            <a:r>
              <a:rPr lang="en-GB" dirty="0"/>
              <a:t>The traditional view of a man involves lack of housework and childcare. Instead man is a risk taker, independent and self-reliant. </a:t>
            </a:r>
          </a:p>
          <a:p>
            <a:r>
              <a:rPr lang="en-GB" dirty="0"/>
              <a:t>This style of masculinity stresses toughness, competition and aggression. </a:t>
            </a:r>
          </a:p>
          <a:p>
            <a:r>
              <a:rPr lang="en-GB" dirty="0"/>
              <a:t>Young men are put under a lot of pressure to present themselves as hard, strong and independent.</a:t>
            </a:r>
          </a:p>
          <a:p>
            <a:r>
              <a:rPr lang="en-GB" dirty="0"/>
              <a:t>They learn to conceal any ‘girly’ signs of gentleness and kindness. </a:t>
            </a:r>
          </a:p>
          <a:p>
            <a:endParaRPr lang="en-GB" dirty="0"/>
          </a:p>
        </p:txBody>
      </p:sp>
    </p:spTree>
    <p:extLst>
      <p:ext uri="{BB962C8B-B14F-4D97-AF65-F5344CB8AC3E}">
        <p14:creationId xmlns:p14="http://schemas.microsoft.com/office/powerpoint/2010/main" val="520867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Hegemonic masculinity</a:t>
            </a:r>
            <a:r>
              <a:rPr lang="en-GB" dirty="0"/>
              <a:t/>
            </a:r>
            <a:br>
              <a:rPr lang="en-GB" dirty="0"/>
            </a:br>
            <a:endParaRPr lang="en-GB" dirty="0"/>
          </a:p>
        </p:txBody>
      </p:sp>
      <p:sp>
        <p:nvSpPr>
          <p:cNvPr id="3" name="Content Placeholder 2"/>
          <p:cNvSpPr>
            <a:spLocks noGrp="1"/>
          </p:cNvSpPr>
          <p:nvPr>
            <p:ph idx="1"/>
          </p:nvPr>
        </p:nvSpPr>
        <p:spPr/>
        <p:txBody>
          <a:bodyPr>
            <a:normAutofit lnSpcReduction="10000"/>
          </a:bodyPr>
          <a:lstStyle/>
          <a:p>
            <a:r>
              <a:rPr lang="en-GB" dirty="0"/>
              <a:t>Connell 1995- involves the study of domination over women and the power of some men over other (often minority groups of) men.</a:t>
            </a:r>
          </a:p>
          <a:p>
            <a:r>
              <a:rPr lang="en-GB" dirty="0" err="1"/>
              <a:t>Renold</a:t>
            </a:r>
            <a:r>
              <a:rPr lang="en-GB" dirty="0"/>
              <a:t> 2001- demonstrates the power of hegemonic masculinity in her study of boys in final year of primary school. Some are gentle, academic, artistic and non-sporty and risk being teased and ridiculed for being geeks and nerds rather than ‘real’ boys. Although they continue to study hard, they adopt strategies to avoid being seen as feminine,  joining in with the bullying of other studious boys or sometimes behave badly in order to disguise their positive attitude towards study. They also ridicule girls seen as too academic, and boys with poor sporting skills </a:t>
            </a:r>
          </a:p>
        </p:txBody>
      </p:sp>
    </p:spTree>
    <p:extLst>
      <p:ext uri="{BB962C8B-B14F-4D97-AF65-F5344CB8AC3E}">
        <p14:creationId xmlns:p14="http://schemas.microsoft.com/office/powerpoint/2010/main" val="36640940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Over estimation of ability</a:t>
            </a:r>
            <a:r>
              <a:rPr lang="en-GB" dirty="0"/>
              <a:t/>
            </a:r>
            <a:br>
              <a:rPr lang="en-GB" dirty="0"/>
            </a:br>
            <a:endParaRPr lang="en-GB" dirty="0"/>
          </a:p>
        </p:txBody>
      </p:sp>
      <p:sp>
        <p:nvSpPr>
          <p:cNvPr id="3" name="Content Placeholder 2"/>
          <p:cNvSpPr>
            <a:spLocks noGrp="1"/>
          </p:cNvSpPr>
          <p:nvPr>
            <p:ph idx="1"/>
          </p:nvPr>
        </p:nvSpPr>
        <p:spPr/>
        <p:txBody>
          <a:bodyPr/>
          <a:lstStyle/>
          <a:p>
            <a:r>
              <a:rPr lang="en-GB" dirty="0"/>
              <a:t>Boys and girls feel differently about their own ability, with most boys overestimating their ability, and girls underestimating theirs. </a:t>
            </a:r>
          </a:p>
          <a:p>
            <a:r>
              <a:rPr lang="en-GB" dirty="0"/>
              <a:t>Boys feel that they are bright and capable but at the same time they say they don’t like school and they just coast along rather than rise up to the challenge of academic work, and they don’t work enough to get the results of which they think they are capable</a:t>
            </a:r>
            <a:endParaRPr lang="en-GB" dirty="0"/>
          </a:p>
        </p:txBody>
      </p:sp>
    </p:spTree>
    <p:extLst>
      <p:ext uri="{BB962C8B-B14F-4D97-AF65-F5344CB8AC3E}">
        <p14:creationId xmlns:p14="http://schemas.microsoft.com/office/powerpoint/2010/main" val="14169828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Over estimation of ability</a:t>
            </a:r>
            <a:r>
              <a:rPr lang="en-GB" dirty="0"/>
              <a:t/>
            </a:r>
            <a:br>
              <a:rPr lang="en-GB" dirty="0"/>
            </a:br>
            <a:endParaRPr lang="en-GB" dirty="0"/>
          </a:p>
        </p:txBody>
      </p:sp>
      <p:sp>
        <p:nvSpPr>
          <p:cNvPr id="3" name="Content Placeholder 2"/>
          <p:cNvSpPr>
            <a:spLocks noGrp="1"/>
          </p:cNvSpPr>
          <p:nvPr>
            <p:ph idx="1"/>
          </p:nvPr>
        </p:nvSpPr>
        <p:spPr/>
        <p:txBody>
          <a:bodyPr/>
          <a:lstStyle/>
          <a:p>
            <a:r>
              <a:rPr lang="en-GB" dirty="0" err="1"/>
              <a:t>Stanworth</a:t>
            </a:r>
            <a:r>
              <a:rPr lang="en-GB" dirty="0"/>
              <a:t> (1983) and </a:t>
            </a:r>
            <a:r>
              <a:rPr lang="en-GB" dirty="0" err="1"/>
              <a:t>Licht</a:t>
            </a:r>
            <a:r>
              <a:rPr lang="en-GB" dirty="0"/>
              <a:t> and </a:t>
            </a:r>
            <a:r>
              <a:rPr lang="en-GB" dirty="0" err="1"/>
              <a:t>Dweck</a:t>
            </a:r>
            <a:r>
              <a:rPr lang="en-GB" dirty="0"/>
              <a:t> (1987) found girls lacked confidence in and underestimating their ability, and felt undervalued in the classroom.</a:t>
            </a:r>
          </a:p>
          <a:p>
            <a:r>
              <a:rPr lang="en-GB" dirty="0"/>
              <a:t>Paradoxically greater anxiety might lead to greater success.</a:t>
            </a:r>
          </a:p>
          <a:p>
            <a:r>
              <a:rPr lang="en-GB" dirty="0"/>
              <a:t>Research by Barber (1996) showed ‘that more boys than girls think that they are able or very able, and fewer boys than girls think they are “below average”’. Yet GCSE results show the opposite.</a:t>
            </a:r>
          </a:p>
          <a:p>
            <a:r>
              <a:rPr lang="en-GB" dirty="0"/>
              <a:t>Francis (1998-9) found boys thought it was easier to coast exams. When boys do fail they blame it on school or not putting in effort rather than their ability.</a:t>
            </a:r>
          </a:p>
        </p:txBody>
      </p:sp>
    </p:spTree>
    <p:extLst>
      <p:ext uri="{BB962C8B-B14F-4D97-AF65-F5344CB8AC3E}">
        <p14:creationId xmlns:p14="http://schemas.microsoft.com/office/powerpoint/2010/main" val="28770212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p:cNvSpPr txBox="1"/>
          <p:nvPr/>
        </p:nvSpPr>
        <p:spPr>
          <a:xfrm>
            <a:off x="3695252" y="3140560"/>
            <a:ext cx="1920240" cy="300082"/>
          </a:xfrm>
          <a:prstGeom prst="rect">
            <a:avLst/>
          </a:prstGeom>
          <a:noFill/>
        </p:spPr>
        <p:txBody>
          <a:bodyPr wrap="square" rtlCol="0">
            <a:spAutoFit/>
          </a:bodyPr>
          <a:lstStyle/>
          <a:p>
            <a:pPr defTabSz="685800"/>
            <a:r>
              <a:rPr lang="en-GB" sz="1350" dirty="0">
                <a:solidFill>
                  <a:prstClr val="black"/>
                </a:solidFill>
                <a:latin typeface="Calibri" panose="020F0502020204030204"/>
              </a:rPr>
              <a:t>Insert Student work here</a:t>
            </a:r>
          </a:p>
        </p:txBody>
      </p:sp>
    </p:spTree>
    <p:extLst>
      <p:ext uri="{BB962C8B-B14F-4D97-AF65-F5344CB8AC3E}">
        <p14:creationId xmlns:p14="http://schemas.microsoft.com/office/powerpoint/2010/main" val="36028151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607" y="332656"/>
            <a:ext cx="8229600" cy="864096"/>
          </a:xfrm>
        </p:spPr>
        <p:txBody>
          <a:bodyPr/>
          <a:lstStyle/>
          <a:p>
            <a:r>
              <a:rPr lang="en-GB" b="1" dirty="0" smtClean="0"/>
              <a:t>Gender and DEA: Data</a:t>
            </a:r>
            <a:endParaRPr lang="en-GB" b="1"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3131840" y="1196752"/>
            <a:ext cx="5449570" cy="5477510"/>
          </a:xfrm>
          <a:prstGeom prst="rect">
            <a:avLst/>
          </a:prstGeom>
          <a:noFill/>
          <a:ln>
            <a:noFill/>
          </a:ln>
          <a:effectLst/>
          <a:extLst/>
        </p:spPr>
      </p:pic>
    </p:spTree>
    <p:extLst>
      <p:ext uri="{BB962C8B-B14F-4D97-AF65-F5344CB8AC3E}">
        <p14:creationId xmlns:p14="http://schemas.microsoft.com/office/powerpoint/2010/main" val="13048502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smtClean="0"/>
              <a:t>INTERNAL FACTORS:</a:t>
            </a:r>
            <a:br>
              <a:rPr lang="en-GB" dirty="0" smtClean="0"/>
            </a:br>
            <a:r>
              <a:rPr lang="en-GB" dirty="0" smtClean="0"/>
              <a:t>Girls’ relative achievement</a:t>
            </a:r>
            <a:endParaRPr lang="en-GB" dirty="0"/>
          </a:p>
        </p:txBody>
      </p:sp>
    </p:spTree>
    <p:extLst>
      <p:ext uri="{BB962C8B-B14F-4D97-AF65-F5344CB8AC3E}">
        <p14:creationId xmlns:p14="http://schemas.microsoft.com/office/powerpoint/2010/main" val="96070332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b="1" dirty="0"/>
              <a:t>Labelling and the self-fulfilling prophecy</a:t>
            </a:r>
            <a:r>
              <a:rPr lang="en-GB" dirty="0"/>
              <a:t/>
            </a:r>
            <a:br>
              <a:rPr lang="en-GB" dirty="0"/>
            </a:br>
            <a:endParaRPr lang="en-GB" dirty="0"/>
          </a:p>
        </p:txBody>
      </p:sp>
      <p:sp>
        <p:nvSpPr>
          <p:cNvPr id="5" name="Content Placeholder 4"/>
          <p:cNvSpPr>
            <a:spLocks noGrp="1"/>
          </p:cNvSpPr>
          <p:nvPr>
            <p:ph idx="1"/>
          </p:nvPr>
        </p:nvSpPr>
        <p:spPr/>
        <p:txBody>
          <a:bodyPr>
            <a:normAutofit fontScale="92500"/>
          </a:bodyPr>
          <a:lstStyle/>
          <a:p>
            <a:r>
              <a:rPr lang="en-GB" dirty="0"/>
              <a:t>The ways in which teachers interact with girls and boys in schools differ</a:t>
            </a:r>
          </a:p>
          <a:p>
            <a:r>
              <a:rPr lang="en-GB" dirty="0"/>
              <a:t>Evidence suggests that staff are more strict with boys as with girls - ore likely to extend deadlines for work, to have lower expectations tolerate more bad behaviour. </a:t>
            </a:r>
          </a:p>
          <a:p>
            <a:r>
              <a:rPr lang="en-GB" dirty="0"/>
              <a:t>These lower expectations may create a self-fulfilling prophecy which contributes to boys lower achievement.</a:t>
            </a:r>
          </a:p>
          <a:p>
            <a:r>
              <a:rPr lang="en-GB" dirty="0"/>
              <a:t>Jane and Peter French found that although boys receive more attention due to being reprimanded, boys feel that they are disciplined more harshly than girls - this causes them to create a self-fulfilling prophecy that they will fail as they are getting told off more severely than girls and so have a negative view towards education</a:t>
            </a:r>
            <a:endParaRPr lang="en-GB" dirty="0"/>
          </a:p>
        </p:txBody>
      </p:sp>
    </p:spTree>
    <p:extLst>
      <p:ext uri="{BB962C8B-B14F-4D97-AF65-F5344CB8AC3E}">
        <p14:creationId xmlns:p14="http://schemas.microsoft.com/office/powerpoint/2010/main" val="42782170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Equal Opportunity Policies</a:t>
            </a:r>
            <a:r>
              <a:rPr lang="en-GB" dirty="0"/>
              <a:t/>
            </a:r>
            <a:br>
              <a:rPr lang="en-GB" dirty="0"/>
            </a:br>
            <a:endParaRPr lang="en-GB" dirty="0"/>
          </a:p>
        </p:txBody>
      </p:sp>
      <p:sp>
        <p:nvSpPr>
          <p:cNvPr id="3" name="Content Placeholder 2"/>
          <p:cNvSpPr>
            <a:spLocks noGrp="1"/>
          </p:cNvSpPr>
          <p:nvPr>
            <p:ph idx="1"/>
          </p:nvPr>
        </p:nvSpPr>
        <p:spPr>
          <a:xfrm>
            <a:off x="609599" y="1412776"/>
            <a:ext cx="6347714" cy="4628587"/>
          </a:xfrm>
        </p:spPr>
        <p:txBody>
          <a:bodyPr>
            <a:normAutofit fontScale="92500" lnSpcReduction="20000"/>
          </a:bodyPr>
          <a:lstStyle/>
          <a:p>
            <a:r>
              <a:rPr lang="en-GB" dirty="0"/>
              <a:t>Feminist ideas have had a major impact on the education system. Those who run the system are much more aware of gender issues and teachers are more sensitive to the need to avoid gender stereotype. The belief that boys and girls are equally capable and entitled to the same opportunities is now mainstream thinking in education and influences educational policies</a:t>
            </a:r>
          </a:p>
          <a:p>
            <a:r>
              <a:rPr lang="en-GB" dirty="0"/>
              <a:t>Policies such as GIST and WISE encourage girls to pursue careers in science - a non-traditional areas. Female scientists visit schools as role models, raising girls’ aspirations. Learning materials in science now reflect girls’ interests. </a:t>
            </a:r>
          </a:p>
          <a:p>
            <a:r>
              <a:rPr lang="en-GB" dirty="0"/>
              <a:t>The National Curriculum (1988), removed one source of gender inequality by making girls and boys study the same subjects which was often not the case before.</a:t>
            </a:r>
          </a:p>
          <a:p>
            <a:r>
              <a:rPr lang="en-GB" dirty="0"/>
              <a:t>Joe </a:t>
            </a:r>
            <a:r>
              <a:rPr lang="en-GB" dirty="0" err="1"/>
              <a:t>Boaler</a:t>
            </a:r>
            <a:r>
              <a:rPr lang="en-GB" dirty="0"/>
              <a:t> 1998 saw the impact of equal opportunities policies as a key reason for the changed in girls achievement. Many of the barriers have been removed and schools have become more meritocratic so that girls who generally work harder than boys achieve more overall. </a:t>
            </a:r>
          </a:p>
          <a:p>
            <a:endParaRPr lang="en-GB" dirty="0"/>
          </a:p>
        </p:txBody>
      </p:sp>
    </p:spTree>
    <p:extLst>
      <p:ext uri="{BB962C8B-B14F-4D97-AF65-F5344CB8AC3E}">
        <p14:creationId xmlns:p14="http://schemas.microsoft.com/office/powerpoint/2010/main" val="13364789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Positive role models in school</a:t>
            </a:r>
            <a:r>
              <a:rPr lang="en-GB" dirty="0"/>
              <a:t/>
            </a:r>
            <a:br>
              <a:rPr lang="en-GB" dirty="0"/>
            </a:br>
            <a:endParaRPr lang="en-GB" dirty="0"/>
          </a:p>
        </p:txBody>
      </p:sp>
      <p:sp>
        <p:nvSpPr>
          <p:cNvPr id="3" name="Content Placeholder 2"/>
          <p:cNvSpPr>
            <a:spLocks noGrp="1"/>
          </p:cNvSpPr>
          <p:nvPr>
            <p:ph idx="1"/>
          </p:nvPr>
        </p:nvSpPr>
        <p:spPr/>
        <p:txBody>
          <a:bodyPr/>
          <a:lstStyle/>
          <a:p>
            <a:r>
              <a:rPr lang="en-GB" dirty="0"/>
              <a:t>An increase in the amount of female leaders in schools. Women in senior roles act as good role models for female students as it demonstrates that women can achieve as much as or more than men and girls feel empowered in and out of school. </a:t>
            </a:r>
          </a:p>
          <a:p>
            <a:r>
              <a:rPr lang="en-GB" dirty="0"/>
              <a:t>Female teachers would have had to undertake intense and lengthy education and training and this may also encourage girls to work hard in school to achieve what their role models have</a:t>
            </a:r>
            <a:r>
              <a:rPr lang="en-GB" dirty="0" smtClean="0"/>
              <a:t>.</a:t>
            </a:r>
            <a:endParaRPr lang="en-GB" dirty="0"/>
          </a:p>
        </p:txBody>
      </p:sp>
    </p:spTree>
    <p:extLst>
      <p:ext uri="{BB962C8B-B14F-4D97-AF65-F5344CB8AC3E}">
        <p14:creationId xmlns:p14="http://schemas.microsoft.com/office/powerpoint/2010/main" val="39911475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Challenging gender stereotypes</a:t>
            </a:r>
            <a:r>
              <a:rPr lang="en-GB" dirty="0"/>
              <a:t/>
            </a:r>
            <a:br>
              <a:rPr lang="en-GB" dirty="0"/>
            </a:br>
            <a:endParaRPr lang="en-GB" dirty="0"/>
          </a:p>
        </p:txBody>
      </p:sp>
      <p:sp>
        <p:nvSpPr>
          <p:cNvPr id="3" name="Content Placeholder 2"/>
          <p:cNvSpPr>
            <a:spLocks noGrp="1"/>
          </p:cNvSpPr>
          <p:nvPr>
            <p:ph idx="1"/>
          </p:nvPr>
        </p:nvSpPr>
        <p:spPr/>
        <p:txBody>
          <a:bodyPr/>
          <a:lstStyle/>
          <a:p>
            <a:r>
              <a:rPr lang="en-GB" dirty="0"/>
              <a:t>Sociologists argue that by removing gender stereotypes from </a:t>
            </a:r>
            <a:r>
              <a:rPr lang="en-GB" dirty="0" smtClean="0"/>
              <a:t>textbooks, </a:t>
            </a:r>
            <a:r>
              <a:rPr lang="en-GB" dirty="0"/>
              <a:t>reading schemes and other learning materials </a:t>
            </a:r>
            <a:r>
              <a:rPr lang="en-GB" dirty="0" smtClean="0"/>
              <a:t>we have </a:t>
            </a:r>
            <a:r>
              <a:rPr lang="en-GB" dirty="0"/>
              <a:t>removed the barrier to girls achievement.</a:t>
            </a:r>
          </a:p>
          <a:p>
            <a:r>
              <a:rPr lang="en-GB" dirty="0" smtClean="0"/>
              <a:t>Gaby </a:t>
            </a:r>
            <a:r>
              <a:rPr lang="en-GB" dirty="0"/>
              <a:t>Weiner (1995) </a:t>
            </a:r>
            <a:r>
              <a:rPr lang="en-GB" dirty="0" smtClean="0"/>
              <a:t>argues </a:t>
            </a:r>
            <a:r>
              <a:rPr lang="en-GB" dirty="0"/>
              <a:t>that since the 1980’s, teachers have challenged such stereotypes</a:t>
            </a:r>
            <a:r>
              <a:rPr lang="en-GB" dirty="0" smtClean="0"/>
              <a:t>. In </a:t>
            </a:r>
            <a:r>
              <a:rPr lang="en-GB" dirty="0"/>
              <a:t>general sexist images have been removed from learning materials.</a:t>
            </a:r>
          </a:p>
          <a:p>
            <a:r>
              <a:rPr lang="en-GB" dirty="0"/>
              <a:t>This has helped to raise girls achievement by presenting them with positive images of what girls can do.</a:t>
            </a:r>
          </a:p>
          <a:p>
            <a:endParaRPr lang="en-GB" dirty="0"/>
          </a:p>
        </p:txBody>
      </p:sp>
    </p:spTree>
    <p:extLst>
      <p:ext uri="{BB962C8B-B14F-4D97-AF65-F5344CB8AC3E}">
        <p14:creationId xmlns:p14="http://schemas.microsoft.com/office/powerpoint/2010/main" val="16831443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Marketization</a:t>
            </a:r>
            <a:r>
              <a:rPr lang="en-GB" dirty="0"/>
              <a:t/>
            </a:r>
            <a:br>
              <a:rPr lang="en-GB" dirty="0"/>
            </a:br>
            <a:endParaRPr lang="en-GB" dirty="0"/>
          </a:p>
        </p:txBody>
      </p:sp>
      <p:sp>
        <p:nvSpPr>
          <p:cNvPr id="3" name="Content Placeholder 2"/>
          <p:cNvSpPr>
            <a:spLocks noGrp="1"/>
          </p:cNvSpPr>
          <p:nvPr>
            <p:ph idx="1"/>
          </p:nvPr>
        </p:nvSpPr>
        <p:spPr/>
        <p:txBody>
          <a:bodyPr>
            <a:normAutofit fontScale="92500" lnSpcReduction="10000"/>
          </a:bodyPr>
          <a:lstStyle/>
          <a:p>
            <a:r>
              <a:rPr lang="en-GB" dirty="0" err="1"/>
              <a:t>Marketisation</a:t>
            </a:r>
            <a:r>
              <a:rPr lang="en-GB" dirty="0"/>
              <a:t> policies have created a more competitive climate in which schools see girls as desirable recruits because they achieve better in exam results. </a:t>
            </a:r>
          </a:p>
          <a:p>
            <a:r>
              <a:rPr lang="en-GB" dirty="0"/>
              <a:t>As a result, boys may be seen as ‘liability students’- obstacles to the school improving its league table scores</a:t>
            </a:r>
            <a:r>
              <a:rPr lang="en-GB" dirty="0" smtClean="0"/>
              <a:t>.</a:t>
            </a:r>
          </a:p>
          <a:p>
            <a:r>
              <a:rPr lang="en-GB" dirty="0"/>
              <a:t>Dave Jackson (1988)- </a:t>
            </a:r>
            <a:r>
              <a:rPr lang="en-GB" dirty="0" smtClean="0"/>
              <a:t>believes that the introduction </a:t>
            </a:r>
            <a:r>
              <a:rPr lang="en-GB" dirty="0"/>
              <a:t>of exam league tables has improved opportunities for girls: high-achieving girls are attractive to schools, whereas low-achieving boys are not. Creates a self-fulfilling prophecy- girls are more likely to be recruited by good schools, they are more likely to do well. </a:t>
            </a:r>
          </a:p>
          <a:p>
            <a:r>
              <a:rPr lang="en-GB" dirty="0"/>
              <a:t>-Roger lee (1998)- boys are less attractive to schools because they are more likely to suffer from behavioural difficulties and are four times more likely to be excluded</a:t>
            </a:r>
            <a:endParaRPr lang="en-GB" dirty="0"/>
          </a:p>
        </p:txBody>
      </p:sp>
    </p:spTree>
    <p:extLst>
      <p:ext uri="{BB962C8B-B14F-4D97-AF65-F5344CB8AC3E}">
        <p14:creationId xmlns:p14="http://schemas.microsoft.com/office/powerpoint/2010/main" val="27336515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p:cNvSpPr txBox="1"/>
          <p:nvPr/>
        </p:nvSpPr>
        <p:spPr>
          <a:xfrm>
            <a:off x="3695252" y="3140560"/>
            <a:ext cx="1920240" cy="300082"/>
          </a:xfrm>
          <a:prstGeom prst="rect">
            <a:avLst/>
          </a:prstGeom>
          <a:noFill/>
        </p:spPr>
        <p:txBody>
          <a:bodyPr wrap="square" rtlCol="0">
            <a:spAutoFit/>
          </a:bodyPr>
          <a:lstStyle/>
          <a:p>
            <a:pPr defTabSz="685800"/>
            <a:r>
              <a:rPr lang="en-GB" sz="1350" dirty="0">
                <a:solidFill>
                  <a:prstClr val="black"/>
                </a:solidFill>
                <a:latin typeface="Calibri" panose="020F0502020204030204"/>
              </a:rPr>
              <a:t>Insert Student work here</a:t>
            </a:r>
          </a:p>
        </p:txBody>
      </p:sp>
    </p:spTree>
    <p:extLst>
      <p:ext uri="{BB962C8B-B14F-4D97-AF65-F5344CB8AC3E}">
        <p14:creationId xmlns:p14="http://schemas.microsoft.com/office/powerpoint/2010/main" val="29273008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smtClean="0"/>
              <a:t>INTERNAL FACTORS:</a:t>
            </a:r>
            <a:br>
              <a:rPr lang="en-GB" dirty="0" smtClean="0"/>
            </a:br>
            <a:r>
              <a:rPr lang="en-GB" dirty="0" smtClean="0"/>
              <a:t>Boys’ relative underachievement</a:t>
            </a:r>
            <a:endParaRPr lang="en-GB" dirty="0"/>
          </a:p>
        </p:txBody>
      </p:sp>
    </p:spTree>
    <p:extLst>
      <p:ext uri="{BB962C8B-B14F-4D97-AF65-F5344CB8AC3E}">
        <p14:creationId xmlns:p14="http://schemas.microsoft.com/office/powerpoint/2010/main" val="331606531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a:t>Labelling and the self-fulfilling prophecy</a:t>
            </a:r>
            <a:endParaRPr lang="en-GB" dirty="0"/>
          </a:p>
        </p:txBody>
      </p:sp>
      <p:sp>
        <p:nvSpPr>
          <p:cNvPr id="5" name="Content Placeholder 4"/>
          <p:cNvSpPr>
            <a:spLocks noGrp="1"/>
          </p:cNvSpPr>
          <p:nvPr>
            <p:ph idx="1"/>
          </p:nvPr>
        </p:nvSpPr>
        <p:spPr>
          <a:xfrm>
            <a:off x="609599" y="2160590"/>
            <a:ext cx="6347714" cy="4364754"/>
          </a:xfrm>
        </p:spPr>
        <p:txBody>
          <a:bodyPr>
            <a:normAutofit fontScale="92500" lnSpcReduction="10000"/>
          </a:bodyPr>
          <a:lstStyle/>
          <a:p>
            <a:r>
              <a:rPr lang="en-GB" dirty="0"/>
              <a:t>The ways in which teachers interact with girls and boys in schools differ</a:t>
            </a:r>
          </a:p>
          <a:p>
            <a:r>
              <a:rPr lang="en-GB" dirty="0"/>
              <a:t>Evidence suggests that staff are more strict with boys as with girls - more likely to extend deadlines for work, to have lower expectations tolerate more bad behaviour. </a:t>
            </a:r>
          </a:p>
          <a:p>
            <a:r>
              <a:rPr lang="en-GB" dirty="0"/>
              <a:t>These lower expectations may create a self-fulfilling prophecy which contributes to boys’ lower achievement.</a:t>
            </a:r>
          </a:p>
          <a:p>
            <a:r>
              <a:rPr lang="en-GB" dirty="0"/>
              <a:t>Jane and Peter French found that although boys receive more attention due to being reprimanded, boys feel that they are disciplined more harshly than girls - this causes them to create a self-fulfilling prophecy that they will fail as they are getting told off more severely than girls and so have a negative view towards education.</a:t>
            </a:r>
          </a:p>
          <a:p>
            <a:r>
              <a:rPr lang="en-GB" dirty="0"/>
              <a:t>Becky Francis (2000) </a:t>
            </a:r>
            <a:r>
              <a:rPr lang="en-GB" dirty="0" smtClean="0"/>
              <a:t>found </a:t>
            </a:r>
            <a:r>
              <a:rPr lang="en-GB" dirty="0"/>
              <a:t>that mixed gender classrooms tended to be dominated by boys, since they tend to monopolize space in the classroom and playground. </a:t>
            </a:r>
            <a:endParaRPr lang="en-GB" dirty="0"/>
          </a:p>
        </p:txBody>
      </p:sp>
    </p:spTree>
    <p:extLst>
      <p:ext uri="{BB962C8B-B14F-4D97-AF65-F5344CB8AC3E}">
        <p14:creationId xmlns:p14="http://schemas.microsoft.com/office/powerpoint/2010/main" val="5113633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Anti-School Subcultures</a:t>
            </a:r>
            <a:r>
              <a:rPr lang="en-GB" dirty="0"/>
              <a:t/>
            </a:r>
            <a:br>
              <a:rPr lang="en-GB" dirty="0"/>
            </a:br>
            <a:endParaRPr lang="en-GB" dirty="0"/>
          </a:p>
        </p:txBody>
      </p:sp>
      <p:sp>
        <p:nvSpPr>
          <p:cNvPr id="3" name="Content Placeholder 2"/>
          <p:cNvSpPr>
            <a:spLocks noGrp="1"/>
          </p:cNvSpPr>
          <p:nvPr>
            <p:ph idx="1"/>
          </p:nvPr>
        </p:nvSpPr>
        <p:spPr>
          <a:xfrm>
            <a:off x="609599" y="2160590"/>
            <a:ext cx="6347714" cy="4220738"/>
          </a:xfrm>
        </p:spPr>
        <p:txBody>
          <a:bodyPr>
            <a:normAutofit lnSpcReduction="10000"/>
          </a:bodyPr>
          <a:lstStyle/>
          <a:p>
            <a:r>
              <a:rPr lang="en-GB" dirty="0"/>
              <a:t>Boys may gain peer group status by not working and some develop a laddish, anti-education, anti-learning subculture, where school work is seen as ‘girly’ and ‘unmacho’, and where it is not ‘cool’ to work hard or achieve at school. This may explain why boys are often less conscientious and lack the persistence and application required for exam success</a:t>
            </a:r>
          </a:p>
          <a:p>
            <a:r>
              <a:rPr lang="en-GB" dirty="0"/>
              <a:t>Paul Willis (1977) identified the values of the “lads” as resistance to the school forming an anti-school subculture</a:t>
            </a:r>
          </a:p>
          <a:p>
            <a:r>
              <a:rPr lang="en-GB" dirty="0"/>
              <a:t>Francis’ (2000) research confirmed the view of boys achieving more peer-group macho status by resisting teachers and schools, through laddish behaviour like messing about in class and not getting on with their work, contributing to their underachievement</a:t>
            </a:r>
            <a:r>
              <a:rPr lang="en-GB" dirty="0" smtClean="0"/>
              <a:t>.</a:t>
            </a:r>
            <a:endParaRPr lang="en-GB" dirty="0"/>
          </a:p>
        </p:txBody>
      </p:sp>
    </p:spTree>
    <p:extLst>
      <p:ext uri="{BB962C8B-B14F-4D97-AF65-F5344CB8AC3E}">
        <p14:creationId xmlns:p14="http://schemas.microsoft.com/office/powerpoint/2010/main" val="2488063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Girls and Boys achievement in Education</a:t>
            </a:r>
            <a:endParaRPr lang="en-GB" dirty="0"/>
          </a:p>
        </p:txBody>
      </p:sp>
      <p:sp>
        <p:nvSpPr>
          <p:cNvPr id="3" name="Subtitle 2"/>
          <p:cNvSpPr>
            <a:spLocks noGrp="1"/>
          </p:cNvSpPr>
          <p:nvPr>
            <p:ph type="subTitle" idx="1"/>
          </p:nvPr>
        </p:nvSpPr>
        <p:spPr/>
        <p:txBody>
          <a:bodyPr/>
          <a:lstStyle/>
          <a:p>
            <a:r>
              <a:rPr lang="en-GB" dirty="0" smtClean="0"/>
              <a:t>D1 group </a:t>
            </a:r>
          </a:p>
          <a:p>
            <a:r>
              <a:rPr lang="en-GB" smtClean="0"/>
              <a:t>Jan 2018</a:t>
            </a:r>
          </a:p>
        </p:txBody>
      </p:sp>
      <p:sp>
        <p:nvSpPr>
          <p:cNvPr id="4" name="Title 1"/>
          <p:cNvSpPr txBox="1">
            <a:spLocks/>
          </p:cNvSpPr>
          <p:nvPr/>
        </p:nvSpPr>
        <p:spPr>
          <a:xfrm>
            <a:off x="755576" y="-459432"/>
            <a:ext cx="5826719" cy="1646302"/>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b="1" dirty="0" smtClean="0">
                <a:solidFill>
                  <a:schemeClr val="accent4">
                    <a:lumMod val="75000"/>
                  </a:schemeClr>
                </a:solidFill>
              </a:rPr>
              <a:t>STUDENT WORK</a:t>
            </a:r>
            <a:endParaRPr lang="en-GB" b="1" dirty="0">
              <a:solidFill>
                <a:schemeClr val="accent4">
                  <a:lumMod val="75000"/>
                </a:schemeClr>
              </a:solidFill>
            </a:endParaRPr>
          </a:p>
        </p:txBody>
      </p:sp>
    </p:spTree>
    <p:extLst>
      <p:ext uri="{BB962C8B-B14F-4D97-AF65-F5344CB8AC3E}">
        <p14:creationId xmlns:p14="http://schemas.microsoft.com/office/powerpoint/2010/main" val="8884245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Feminisation of the Curriculum</a:t>
            </a:r>
            <a:r>
              <a:rPr lang="en-GB" dirty="0"/>
              <a:t/>
            </a:r>
            <a:br>
              <a:rPr lang="en-GB" dirty="0"/>
            </a:br>
            <a:endParaRPr lang="en-GB" dirty="0"/>
          </a:p>
        </p:txBody>
      </p:sp>
      <p:sp>
        <p:nvSpPr>
          <p:cNvPr id="3" name="Content Placeholder 2"/>
          <p:cNvSpPr>
            <a:spLocks noGrp="1"/>
          </p:cNvSpPr>
          <p:nvPr>
            <p:ph idx="1"/>
          </p:nvPr>
        </p:nvSpPr>
        <p:spPr>
          <a:xfrm>
            <a:off x="609599" y="2160590"/>
            <a:ext cx="6347714" cy="4292746"/>
          </a:xfrm>
        </p:spPr>
        <p:txBody>
          <a:bodyPr>
            <a:normAutofit/>
          </a:bodyPr>
          <a:lstStyle/>
          <a:p>
            <a:r>
              <a:rPr lang="en-GB" dirty="0"/>
              <a:t>Tony Sewell claims our education system has become ‘feminised’. Schools no longer nurture masculine qualities such as competitiveness and leadership.</a:t>
            </a:r>
          </a:p>
          <a:p>
            <a:r>
              <a:rPr lang="en-GB" dirty="0"/>
              <a:t>They focus on qualities more closely associated with girls instead. (Methodical working, attentiveness in class.</a:t>
            </a:r>
          </a:p>
          <a:p>
            <a:r>
              <a:rPr lang="en-GB" dirty="0"/>
              <a:t>Sewell see coursework as a major cause of gender differences in achievement He argues that some coursework needs to be replaced with final exams and a greater emphasis must be placed on outdoor activity/adventure in the curriculum.</a:t>
            </a:r>
          </a:p>
          <a:p>
            <a:r>
              <a:rPr lang="en-GB" dirty="0"/>
              <a:t>Recent exam reforms have tended to downplay or eliminate coursework.</a:t>
            </a:r>
            <a:endParaRPr lang="en-GB" dirty="0"/>
          </a:p>
        </p:txBody>
      </p:sp>
    </p:spTree>
    <p:extLst>
      <p:ext uri="{BB962C8B-B14F-4D97-AF65-F5344CB8AC3E}">
        <p14:creationId xmlns:p14="http://schemas.microsoft.com/office/powerpoint/2010/main" val="5573023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Lack of male role models</a:t>
            </a:r>
            <a:r>
              <a:rPr lang="en-GB" dirty="0"/>
              <a:t/>
            </a:r>
            <a:br>
              <a:rPr lang="en-GB" dirty="0"/>
            </a:br>
            <a:endParaRPr lang="en-GB" dirty="0"/>
          </a:p>
        </p:txBody>
      </p:sp>
      <p:sp>
        <p:nvSpPr>
          <p:cNvPr id="3" name="Content Placeholder 2"/>
          <p:cNvSpPr>
            <a:spLocks noGrp="1"/>
          </p:cNvSpPr>
          <p:nvPr>
            <p:ph idx="1"/>
          </p:nvPr>
        </p:nvSpPr>
        <p:spPr>
          <a:xfrm>
            <a:off x="609599" y="2160590"/>
            <a:ext cx="6347714" cy="4148730"/>
          </a:xfrm>
        </p:spPr>
        <p:txBody>
          <a:bodyPr>
            <a:normAutofit lnSpcReduction="10000"/>
          </a:bodyPr>
          <a:lstStyle/>
          <a:p>
            <a:r>
              <a:rPr lang="en-GB" dirty="0"/>
              <a:t>Boys lack male role models at school and at home. </a:t>
            </a:r>
          </a:p>
          <a:p>
            <a:r>
              <a:rPr lang="en-GB" dirty="0"/>
              <a:t>Most boys surveyed are said to behave better and work harder in the presence of a male teacher.</a:t>
            </a:r>
          </a:p>
          <a:p>
            <a:r>
              <a:rPr lang="en-GB" dirty="0"/>
              <a:t>It is believed that the primary school has become feminised and female staff are unable to control boys’ behaviour. This view says that male teachers are more able to impose a strict discipline that boys need in order to concentrate.</a:t>
            </a:r>
          </a:p>
          <a:p>
            <a:r>
              <a:rPr lang="en-GB" dirty="0"/>
              <a:t>Large numbers of boys are being brought up in the 1.5 million female headed lone parent families in the UK.</a:t>
            </a:r>
          </a:p>
          <a:p>
            <a:r>
              <a:rPr lang="en-GB" dirty="0"/>
              <a:t>14% of primary school teachers are male.</a:t>
            </a:r>
          </a:p>
          <a:p>
            <a:r>
              <a:rPr lang="en-GB" dirty="0"/>
              <a:t>According to </a:t>
            </a:r>
            <a:r>
              <a:rPr lang="en-GB" dirty="0" err="1"/>
              <a:t>Yougov</a:t>
            </a:r>
            <a:r>
              <a:rPr lang="en-GB" dirty="0"/>
              <a:t>, 39% of 8-11 year old boys have no lessons whatsoever with a male teacher </a:t>
            </a:r>
            <a:endParaRPr lang="en-GB" dirty="0"/>
          </a:p>
        </p:txBody>
      </p:sp>
    </p:spTree>
    <p:extLst>
      <p:ext uri="{BB962C8B-B14F-4D97-AF65-F5344CB8AC3E}">
        <p14:creationId xmlns:p14="http://schemas.microsoft.com/office/powerpoint/2010/main" val="9149650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95252" y="3140560"/>
            <a:ext cx="1920240" cy="300082"/>
          </a:xfrm>
          <a:prstGeom prst="rect">
            <a:avLst/>
          </a:prstGeom>
          <a:noFill/>
        </p:spPr>
        <p:txBody>
          <a:bodyPr wrap="square" rtlCol="0">
            <a:spAutoFit/>
          </a:bodyPr>
          <a:lstStyle/>
          <a:p>
            <a:pPr defTabSz="685800"/>
            <a:r>
              <a:rPr lang="en-GB" sz="1350" dirty="0">
                <a:solidFill>
                  <a:prstClr val="black"/>
                </a:solidFill>
                <a:latin typeface="Calibri" panose="020F0502020204030204"/>
              </a:rPr>
              <a:t>Insert Student work here</a:t>
            </a:r>
          </a:p>
        </p:txBody>
      </p:sp>
    </p:spTree>
    <p:extLst>
      <p:ext uri="{BB962C8B-B14F-4D97-AF65-F5344CB8AC3E}">
        <p14:creationId xmlns:p14="http://schemas.microsoft.com/office/powerpoint/2010/main" val="15835012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sz="3600" b="1" dirty="0" smtClean="0"/>
              <a:t>CASE STUDY: Archer et al</a:t>
            </a:r>
            <a:endParaRPr lang="en-GB" sz="3600" b="1" dirty="0"/>
          </a:p>
        </p:txBody>
      </p:sp>
      <p:sp>
        <p:nvSpPr>
          <p:cNvPr id="5" name="Subtitle 4"/>
          <p:cNvSpPr>
            <a:spLocks noGrp="1"/>
          </p:cNvSpPr>
          <p:nvPr>
            <p:ph type="subTitle" idx="1"/>
          </p:nvPr>
        </p:nvSpPr>
        <p:spPr/>
        <p:txBody>
          <a:bodyPr/>
          <a:lstStyle/>
          <a:p>
            <a:r>
              <a:rPr lang="en-GB" dirty="0" smtClean="0"/>
              <a:t>You will need to review the booklet on page 7 and use the textbook pages 56-57 and article. This follows the main headings only </a:t>
            </a:r>
            <a:endParaRPr lang="en-GB" dirty="0"/>
          </a:p>
        </p:txBody>
      </p:sp>
      <p:pic>
        <p:nvPicPr>
          <p:cNvPr id="6" name="Picture 5"/>
          <p:cNvPicPr>
            <a:picLocks noChangeAspect="1"/>
          </p:cNvPicPr>
          <p:nvPr/>
        </p:nvPicPr>
        <p:blipFill rotWithShape="1">
          <a:blip r:embed="rId3"/>
          <a:srcRect l="23919" t="39506" r="2779" b="30864"/>
          <a:stretch/>
        </p:blipFill>
        <p:spPr>
          <a:xfrm>
            <a:off x="2167805" y="764704"/>
            <a:ext cx="6487958" cy="1639063"/>
          </a:xfrm>
          <a:prstGeom prst="rect">
            <a:avLst/>
          </a:prstGeom>
        </p:spPr>
      </p:pic>
    </p:spTree>
    <p:extLst>
      <p:ext uri="{BB962C8B-B14F-4D97-AF65-F5344CB8AC3E}">
        <p14:creationId xmlns:p14="http://schemas.microsoft.com/office/powerpoint/2010/main" val="813832255"/>
      </p:ext>
    </p:extLst>
  </p:cSld>
  <p:clrMapOvr>
    <a:overrideClrMapping bg1="lt1" tx1="dk1" bg2="lt2" tx2="dk2" accent1="accent1" accent2="accent2" accent3="accent3" accent4="accent4" accent5="accent5" accent6="accent6" hlink="hlink" folHlink="folHlink"/>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b="1" dirty="0" smtClean="0"/>
              <a:t>Archer et al</a:t>
            </a:r>
            <a:br>
              <a:rPr lang="en-GB" b="1" dirty="0" smtClean="0"/>
            </a:br>
            <a:r>
              <a:rPr lang="en-GB" b="1" dirty="0" smtClean="0"/>
              <a:t>Key headings</a:t>
            </a:r>
          </a:p>
        </p:txBody>
      </p:sp>
      <p:sp>
        <p:nvSpPr>
          <p:cNvPr id="3" name="Text Placeholder 2"/>
          <p:cNvSpPr>
            <a:spLocks noGrp="1"/>
          </p:cNvSpPr>
          <p:nvPr>
            <p:ph type="body" idx="1"/>
          </p:nvPr>
        </p:nvSpPr>
        <p:spPr>
          <a:xfrm>
            <a:off x="2848389" y="3196269"/>
            <a:ext cx="5092018" cy="2343151"/>
          </a:xfrm>
        </p:spPr>
        <p:txBody>
          <a:bodyPr>
            <a:normAutofit lnSpcReduction="10000"/>
          </a:bodyPr>
          <a:lstStyle/>
          <a:p>
            <a:pPr marL="385763" indent="-385763">
              <a:buFont typeface="+mj-lt"/>
              <a:buAutoNum type="arabicPeriod"/>
              <a:defRPr/>
            </a:pPr>
            <a:r>
              <a:rPr lang="en-GB" dirty="0" smtClean="0"/>
              <a:t>Symbolic Capital</a:t>
            </a:r>
          </a:p>
          <a:p>
            <a:pPr marL="385763" indent="-385763">
              <a:buFont typeface="+mj-lt"/>
              <a:buAutoNum type="arabicPeriod"/>
              <a:defRPr/>
            </a:pPr>
            <a:r>
              <a:rPr lang="en-GB" dirty="0" err="1" smtClean="0"/>
              <a:t>Hyperheterosexual</a:t>
            </a:r>
            <a:r>
              <a:rPr lang="en-GB" dirty="0" smtClean="0"/>
              <a:t> feminine identities</a:t>
            </a:r>
          </a:p>
          <a:p>
            <a:pPr marL="385763" indent="-385763">
              <a:buFont typeface="+mj-lt"/>
              <a:buAutoNum type="arabicPeriod"/>
              <a:defRPr/>
            </a:pPr>
            <a:r>
              <a:rPr lang="en-GB" dirty="0" smtClean="0"/>
              <a:t>Boyfriends</a:t>
            </a:r>
          </a:p>
          <a:p>
            <a:pPr marL="385763" indent="-385763">
              <a:buFont typeface="+mj-lt"/>
              <a:buAutoNum type="arabicPeriod"/>
              <a:defRPr/>
            </a:pPr>
            <a:r>
              <a:rPr lang="en-GB" dirty="0" smtClean="0"/>
              <a:t>Being "loud"</a:t>
            </a:r>
          </a:p>
          <a:p>
            <a:pPr marL="385763" indent="-385763">
              <a:buFont typeface="+mj-lt"/>
              <a:buAutoNum type="arabicPeriod"/>
              <a:defRPr/>
            </a:pPr>
            <a:r>
              <a:rPr lang="en-GB" dirty="0" smtClean="0"/>
              <a:t>Working Class Girls' dilemma</a:t>
            </a:r>
          </a:p>
          <a:p>
            <a:pPr marL="385763" indent="-385763">
              <a:buFont typeface="+mj-lt"/>
              <a:buAutoNum type="arabicPeriod"/>
              <a:defRPr/>
            </a:pPr>
            <a:r>
              <a:rPr lang="en-GB" dirty="0" smtClean="0"/>
              <a:t>'Successful' working class girls</a:t>
            </a:r>
          </a:p>
          <a:p>
            <a:pPr>
              <a:defRPr/>
            </a:pPr>
            <a:endParaRPr lang="en-GB" dirty="0" smtClean="0"/>
          </a:p>
        </p:txBody>
      </p:sp>
    </p:spTree>
    <p:extLst>
      <p:ext uri="{BB962C8B-B14F-4D97-AF65-F5344CB8AC3E}">
        <p14:creationId xmlns:p14="http://schemas.microsoft.com/office/powerpoint/2010/main" val="1452489571"/>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b="1" dirty="0" smtClean="0"/>
              <a:t>Symbolic Capital</a:t>
            </a:r>
          </a:p>
        </p:txBody>
      </p:sp>
      <p:sp>
        <p:nvSpPr>
          <p:cNvPr id="3" name="Text Placeholder 2"/>
          <p:cNvSpPr>
            <a:spLocks noGrp="1"/>
          </p:cNvSpPr>
          <p:nvPr>
            <p:ph type="body" idx="1"/>
          </p:nvPr>
        </p:nvSpPr>
        <p:spPr>
          <a:xfrm>
            <a:off x="1403648" y="2132856"/>
            <a:ext cx="7740351" cy="4320479"/>
          </a:xfrm>
        </p:spPr>
        <p:txBody>
          <a:bodyPr>
            <a:normAutofit/>
          </a:bodyPr>
          <a:lstStyle/>
          <a:p>
            <a:pPr>
              <a:defRPr/>
            </a:pPr>
            <a:r>
              <a:rPr lang="en-GB" sz="2200" dirty="0"/>
              <a:t>Symbolic </a:t>
            </a:r>
            <a:r>
              <a:rPr lang="en-GB" sz="2200" dirty="0" smtClean="0"/>
              <a:t>Capital = status, recognition, sense of worth from others</a:t>
            </a:r>
          </a:p>
          <a:p>
            <a:pPr>
              <a:defRPr/>
            </a:pPr>
            <a:r>
              <a:rPr lang="en-GB" sz="2200" dirty="0" smtClean="0"/>
              <a:t>This is gained by "performing" working class feminine identities</a:t>
            </a:r>
          </a:p>
          <a:p>
            <a:pPr>
              <a:defRPr/>
            </a:pPr>
            <a:r>
              <a:rPr lang="en-GB" sz="2200" dirty="0" smtClean="0"/>
              <a:t>Contrast to educational capital lost in conflict with schools</a:t>
            </a:r>
          </a:p>
          <a:p>
            <a:pPr>
              <a:defRPr/>
            </a:pPr>
            <a:r>
              <a:rPr lang="en-GB" sz="2200" dirty="0" smtClean="0"/>
              <a:t>strategies to create valued sense of self include:</a:t>
            </a:r>
          </a:p>
          <a:p>
            <a:pPr lvl="2">
              <a:defRPr/>
            </a:pPr>
            <a:r>
              <a:rPr lang="en-GB" sz="1500" dirty="0" smtClean="0"/>
              <a:t>hyper-</a:t>
            </a:r>
            <a:r>
              <a:rPr lang="en-GB" sz="1500" dirty="0" err="1" smtClean="0"/>
              <a:t>hetrosexuallity</a:t>
            </a:r>
            <a:endParaRPr lang="en-GB" sz="1500" dirty="0" smtClean="0"/>
          </a:p>
          <a:p>
            <a:pPr lvl="2">
              <a:defRPr/>
            </a:pPr>
            <a:r>
              <a:rPr lang="en-GB" sz="1500" dirty="0" smtClean="0"/>
              <a:t>having a boyfriend</a:t>
            </a:r>
          </a:p>
          <a:p>
            <a:pPr lvl="2">
              <a:defRPr/>
            </a:pPr>
            <a:r>
              <a:rPr lang="en-GB" sz="1500" dirty="0" smtClean="0"/>
              <a:t>being "loud"</a:t>
            </a:r>
          </a:p>
          <a:p>
            <a:pPr lvl="2">
              <a:defRPr/>
            </a:pPr>
            <a:r>
              <a:rPr lang="en-GB" sz="1500" dirty="0" smtClean="0"/>
              <a:t>etc.</a:t>
            </a:r>
          </a:p>
          <a:p>
            <a:pPr>
              <a:defRPr/>
            </a:pPr>
            <a:endParaRPr lang="en-GB" dirty="0" smtClean="0"/>
          </a:p>
        </p:txBody>
      </p:sp>
    </p:spTree>
    <p:extLst>
      <p:ext uri="{BB962C8B-B14F-4D97-AF65-F5344CB8AC3E}">
        <p14:creationId xmlns:p14="http://schemas.microsoft.com/office/powerpoint/2010/main" val="1722399651"/>
      </p:ext>
    </p:extLst>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GB" b="1" dirty="0" err="1" smtClean="0"/>
              <a:t>Hyperheterosexual</a:t>
            </a:r>
            <a:r>
              <a:rPr lang="en-GB" b="1" dirty="0" smtClean="0"/>
              <a:t> feminine identities</a:t>
            </a:r>
          </a:p>
        </p:txBody>
      </p:sp>
      <p:sp>
        <p:nvSpPr>
          <p:cNvPr id="3" name="Text Placeholder 2"/>
          <p:cNvSpPr>
            <a:spLocks noGrp="1"/>
          </p:cNvSpPr>
          <p:nvPr>
            <p:ph type="body" idx="1"/>
          </p:nvPr>
        </p:nvSpPr>
        <p:spPr>
          <a:xfrm>
            <a:off x="1113234" y="1844824"/>
            <a:ext cx="7884368" cy="4536504"/>
          </a:xfrm>
        </p:spPr>
        <p:txBody>
          <a:bodyPr/>
          <a:lstStyle/>
          <a:p>
            <a:pPr>
              <a:buClr>
                <a:srgbClr val="00CCFF"/>
              </a:buClr>
              <a:defRPr/>
            </a:pPr>
            <a:r>
              <a:rPr lang="en-GB" dirty="0" smtClean="0"/>
              <a:t>Bid </a:t>
            </a:r>
            <a:r>
              <a:rPr lang="en-GB" dirty="0"/>
              <a:t>for </a:t>
            </a:r>
            <a:r>
              <a:rPr lang="en-GB" dirty="0" smtClean="0"/>
              <a:t>status amongst peers to create a desirable/glamorous identity</a:t>
            </a:r>
          </a:p>
          <a:p>
            <a:pPr lvl="0">
              <a:buClr>
                <a:srgbClr val="00CCFF"/>
              </a:buClr>
              <a:defRPr/>
            </a:pPr>
            <a:r>
              <a:rPr lang="en-GB" dirty="0" smtClean="0"/>
              <a:t>Uses </a:t>
            </a:r>
            <a:r>
              <a:rPr lang="en-GB" dirty="0"/>
              <a:t>branding, </a:t>
            </a:r>
            <a:r>
              <a:rPr lang="en-GB" dirty="0" err="1"/>
              <a:t>etc</a:t>
            </a:r>
            <a:r>
              <a:rPr lang="en-GB" dirty="0"/>
              <a:t> - identity through </a:t>
            </a:r>
            <a:r>
              <a:rPr lang="en-GB" dirty="0" smtClean="0"/>
              <a:t>consumption</a:t>
            </a:r>
          </a:p>
          <a:p>
            <a:pPr lvl="1">
              <a:buClr>
                <a:srgbClr val="00CCFF"/>
              </a:buClr>
              <a:defRPr/>
            </a:pPr>
            <a:r>
              <a:rPr lang="en-GB" dirty="0" smtClean="0"/>
              <a:t>Takes time / effort / money </a:t>
            </a:r>
          </a:p>
          <a:p>
            <a:pPr>
              <a:defRPr/>
            </a:pPr>
            <a:r>
              <a:rPr lang="en-GB" dirty="0" smtClean="0"/>
              <a:t>Leads to conflict with schools</a:t>
            </a:r>
          </a:p>
          <a:p>
            <a:pPr lvl="1">
              <a:defRPr/>
            </a:pPr>
            <a:r>
              <a:rPr lang="en-GB" dirty="0" smtClean="0"/>
              <a:t>rules on jewellery / makeup / clothing </a:t>
            </a:r>
            <a:r>
              <a:rPr lang="en-GB" dirty="0" err="1" smtClean="0"/>
              <a:t>etc</a:t>
            </a:r>
            <a:endParaRPr lang="en-GB" dirty="0" smtClean="0"/>
          </a:p>
          <a:p>
            <a:pPr lvl="1">
              <a:defRPr/>
            </a:pPr>
            <a:r>
              <a:rPr lang="en-GB" dirty="0" smtClean="0"/>
              <a:t>Seen as a distraction from education</a:t>
            </a:r>
          </a:p>
          <a:p>
            <a:pPr>
              <a:defRPr/>
            </a:pPr>
            <a:r>
              <a:rPr lang="en-GB" dirty="0" smtClean="0"/>
              <a:t>THEREFORE school "</a:t>
            </a:r>
            <a:r>
              <a:rPr lang="en-GB" dirty="0" err="1" smtClean="0"/>
              <a:t>othered</a:t>
            </a:r>
            <a:r>
              <a:rPr lang="en-GB" dirty="0" smtClean="0"/>
              <a:t>" girls (Symbolic Violence)</a:t>
            </a:r>
          </a:p>
          <a:p>
            <a:pPr lvl="1">
              <a:defRPr/>
            </a:pPr>
            <a:r>
              <a:rPr lang="en-GB" dirty="0" smtClean="0"/>
              <a:t>Working class girls deemed “unworthy” / “incapable” by school and teachers</a:t>
            </a:r>
          </a:p>
          <a:p>
            <a:pPr>
              <a:defRPr/>
            </a:pPr>
            <a:endParaRPr lang="en-GB" dirty="0" smtClean="0"/>
          </a:p>
        </p:txBody>
      </p:sp>
    </p:spTree>
    <p:extLst>
      <p:ext uri="{BB962C8B-B14F-4D97-AF65-F5344CB8AC3E}">
        <p14:creationId xmlns:p14="http://schemas.microsoft.com/office/powerpoint/2010/main" val="2622362340"/>
      </p:ext>
    </p:extLst>
  </p:cSld>
  <p:clrMapOvr>
    <a:masterClrMapping/>
  </p:clrMapOvr>
  <p:transition spd="slow">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b="1" dirty="0" smtClean="0"/>
              <a:t>Boyfriends</a:t>
            </a:r>
          </a:p>
        </p:txBody>
      </p:sp>
      <p:sp>
        <p:nvSpPr>
          <p:cNvPr id="3" name="Text Placeholder 2"/>
          <p:cNvSpPr>
            <a:spLocks noGrp="1"/>
          </p:cNvSpPr>
          <p:nvPr>
            <p:ph type="body" idx="1"/>
          </p:nvPr>
        </p:nvSpPr>
        <p:spPr>
          <a:xfrm>
            <a:off x="1691680" y="2636912"/>
            <a:ext cx="7272808" cy="2736304"/>
          </a:xfrm>
        </p:spPr>
        <p:txBody>
          <a:bodyPr>
            <a:normAutofit/>
          </a:bodyPr>
          <a:lstStyle/>
          <a:p>
            <a:pPr>
              <a:defRPr/>
            </a:pPr>
            <a:r>
              <a:rPr lang="en-GB" sz="2100" dirty="0"/>
              <a:t>Increased symbolic capital with peers</a:t>
            </a:r>
          </a:p>
          <a:p>
            <a:pPr marL="0" indent="0" algn="ctr">
              <a:buNone/>
              <a:defRPr/>
            </a:pPr>
            <a:r>
              <a:rPr lang="en-GB" sz="2100" dirty="0"/>
              <a:t>BUT</a:t>
            </a:r>
          </a:p>
          <a:p>
            <a:pPr lvl="1">
              <a:defRPr/>
            </a:pPr>
            <a:r>
              <a:rPr lang="en-GB" sz="1800" dirty="0"/>
              <a:t>obstructs schoolwork</a:t>
            </a:r>
          </a:p>
          <a:p>
            <a:pPr lvl="1">
              <a:defRPr/>
            </a:pPr>
            <a:r>
              <a:rPr lang="en-GB" sz="1800" dirty="0"/>
              <a:t>lowered aspirations</a:t>
            </a:r>
          </a:p>
          <a:p>
            <a:pPr>
              <a:defRPr/>
            </a:pPr>
            <a:r>
              <a:rPr lang="en-GB" sz="2100" dirty="0"/>
              <a:t>“Settling down” becomes the only ambition/aspiration</a:t>
            </a:r>
          </a:p>
          <a:p>
            <a:pPr>
              <a:defRPr/>
            </a:pPr>
            <a:endParaRPr lang="en-GB" sz="2100" dirty="0"/>
          </a:p>
        </p:txBody>
      </p:sp>
    </p:spTree>
    <p:extLst>
      <p:ext uri="{BB962C8B-B14F-4D97-AF65-F5344CB8AC3E}">
        <p14:creationId xmlns:p14="http://schemas.microsoft.com/office/powerpoint/2010/main" val="4196798880"/>
      </p:ext>
    </p:extLst>
  </p:cSld>
  <p:clrMapOvr>
    <a:masterClrMapping/>
  </p:clrMapOvr>
  <p:transition spd="slow">
    <p:push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b="1" dirty="0" smtClean="0"/>
              <a:t>Being "loud"</a:t>
            </a:r>
          </a:p>
        </p:txBody>
      </p:sp>
      <p:sp>
        <p:nvSpPr>
          <p:cNvPr id="3" name="Text Placeholder 2"/>
          <p:cNvSpPr>
            <a:spLocks noGrp="1"/>
          </p:cNvSpPr>
          <p:nvPr>
            <p:ph type="body" idx="1"/>
          </p:nvPr>
        </p:nvSpPr>
        <p:spPr>
          <a:xfrm>
            <a:off x="1475656" y="2204864"/>
            <a:ext cx="7151613" cy="3816423"/>
          </a:xfrm>
        </p:spPr>
        <p:txBody>
          <a:bodyPr>
            <a:normAutofit/>
          </a:bodyPr>
          <a:lstStyle/>
          <a:p>
            <a:pPr>
              <a:defRPr/>
            </a:pPr>
            <a:r>
              <a:rPr lang="en-GB" sz="2400" dirty="0" smtClean="0"/>
              <a:t>Alternative option to be outspoken / assertive </a:t>
            </a:r>
          </a:p>
          <a:p>
            <a:pPr marL="0" indent="0" algn="ctr">
              <a:buClr>
                <a:srgbClr val="00CCFF"/>
              </a:buClr>
              <a:buNone/>
              <a:defRPr/>
            </a:pPr>
            <a:r>
              <a:rPr lang="en-GB" sz="2400" dirty="0" smtClean="0"/>
              <a:t>BUT</a:t>
            </a:r>
          </a:p>
          <a:p>
            <a:pPr lvl="0">
              <a:buClr>
                <a:srgbClr val="00CCFF"/>
              </a:buClr>
              <a:defRPr/>
            </a:pPr>
            <a:r>
              <a:rPr lang="en-GB" sz="2400" dirty="0" smtClean="0"/>
              <a:t>This leads </a:t>
            </a:r>
            <a:r>
              <a:rPr lang="en-GB" sz="2400" dirty="0"/>
              <a:t>to conflict with school</a:t>
            </a:r>
          </a:p>
          <a:p>
            <a:pPr>
              <a:defRPr/>
            </a:pPr>
            <a:endParaRPr lang="en-GB" sz="2400" dirty="0" smtClean="0"/>
          </a:p>
          <a:p>
            <a:pPr lvl="1">
              <a:defRPr/>
            </a:pPr>
            <a:r>
              <a:rPr lang="en-GB" sz="1800" dirty="0" smtClean="0"/>
              <a:t>Questioning teachers' authority</a:t>
            </a:r>
          </a:p>
          <a:p>
            <a:pPr lvl="1">
              <a:defRPr/>
            </a:pPr>
            <a:r>
              <a:rPr lang="en-GB" sz="1800" dirty="0" smtClean="0"/>
              <a:t>Behaviour interpreted as aggressive</a:t>
            </a:r>
            <a:br>
              <a:rPr lang="en-GB" sz="1800" dirty="0" smtClean="0"/>
            </a:br>
            <a:endParaRPr lang="en-GB" sz="1800" dirty="0" smtClean="0"/>
          </a:p>
          <a:p>
            <a:pPr>
              <a:defRPr/>
            </a:pPr>
            <a:endParaRPr lang="en-GB" dirty="0" smtClean="0"/>
          </a:p>
        </p:txBody>
      </p:sp>
    </p:spTree>
    <p:extLst>
      <p:ext uri="{BB962C8B-B14F-4D97-AF65-F5344CB8AC3E}">
        <p14:creationId xmlns:p14="http://schemas.microsoft.com/office/powerpoint/2010/main" val="15117593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b="1" dirty="0" smtClean="0"/>
              <a:t>Working Class Girls' dilemma</a:t>
            </a:r>
          </a:p>
        </p:txBody>
      </p:sp>
      <p:sp>
        <p:nvSpPr>
          <p:cNvPr id="3" name="Text Placeholder 2"/>
          <p:cNvSpPr>
            <a:spLocks noGrp="1"/>
          </p:cNvSpPr>
          <p:nvPr>
            <p:ph type="body" idx="1"/>
          </p:nvPr>
        </p:nvSpPr>
        <p:spPr>
          <a:xfrm>
            <a:off x="1547664" y="1916832"/>
            <a:ext cx="7200800" cy="4680520"/>
          </a:xfrm>
        </p:spPr>
        <p:txBody>
          <a:bodyPr>
            <a:normAutofit/>
          </a:bodyPr>
          <a:lstStyle/>
          <a:p>
            <a:pPr>
              <a:defRPr/>
            </a:pPr>
            <a:r>
              <a:rPr lang="en-GB" sz="2100" dirty="0"/>
              <a:t>EITHER</a:t>
            </a:r>
          </a:p>
          <a:p>
            <a:pPr lvl="1">
              <a:defRPr/>
            </a:pPr>
            <a:r>
              <a:rPr lang="en-GB" sz="1800" dirty="0"/>
              <a:t>gain symbolic capital from peers and</a:t>
            </a:r>
          </a:p>
          <a:p>
            <a:pPr lvl="1">
              <a:defRPr/>
            </a:pPr>
            <a:r>
              <a:rPr lang="en-GB" sz="1800" dirty="0"/>
              <a:t>maintain </a:t>
            </a:r>
            <a:r>
              <a:rPr lang="en-GB" sz="1800" dirty="0" err="1"/>
              <a:t>hyperheterosexual</a:t>
            </a:r>
            <a:r>
              <a:rPr lang="en-GB" sz="1800" dirty="0"/>
              <a:t> identity</a:t>
            </a:r>
          </a:p>
          <a:p>
            <a:pPr>
              <a:defRPr/>
            </a:pPr>
            <a:r>
              <a:rPr lang="en-GB" sz="2100" dirty="0"/>
              <a:t>OR</a:t>
            </a:r>
          </a:p>
          <a:p>
            <a:pPr lvl="1">
              <a:defRPr/>
            </a:pPr>
            <a:r>
              <a:rPr lang="en-GB" sz="1800" dirty="0"/>
              <a:t>gain educational capital from school through conformity but</a:t>
            </a:r>
          </a:p>
          <a:p>
            <a:pPr lvl="1">
              <a:defRPr/>
            </a:pPr>
            <a:r>
              <a:rPr lang="en-GB" sz="1800" dirty="0"/>
              <a:t>This rejects working class identity</a:t>
            </a:r>
          </a:p>
          <a:p>
            <a:pPr>
              <a:defRPr/>
            </a:pPr>
            <a:r>
              <a:rPr lang="en-GB" sz="2100" dirty="0"/>
              <a:t>MAYBE ALSO</a:t>
            </a:r>
          </a:p>
          <a:p>
            <a:pPr lvl="1">
              <a:defRPr/>
            </a:pPr>
            <a:r>
              <a:rPr lang="en-GB" sz="1800" dirty="0"/>
              <a:t>Try to be "good underneath"</a:t>
            </a:r>
          </a:p>
          <a:p>
            <a:pPr lvl="2">
              <a:defRPr/>
            </a:pPr>
            <a:r>
              <a:rPr lang="en-GB" sz="1500" dirty="0"/>
              <a:t>coping mechanism to deal with rejection by school</a:t>
            </a:r>
          </a:p>
          <a:p>
            <a:pPr lvl="2">
              <a:defRPr/>
            </a:pPr>
            <a:r>
              <a:rPr lang="en-GB" sz="1500" dirty="0"/>
              <a:t>establish self-worth in face of rejection</a:t>
            </a:r>
          </a:p>
          <a:p>
            <a:pPr>
              <a:defRPr/>
            </a:pPr>
            <a:endParaRPr lang="en-GB" dirty="0" smtClean="0"/>
          </a:p>
        </p:txBody>
      </p:sp>
    </p:spTree>
    <p:extLst>
      <p:ext uri="{BB962C8B-B14F-4D97-AF65-F5344CB8AC3E}">
        <p14:creationId xmlns:p14="http://schemas.microsoft.com/office/powerpoint/2010/main" val="3896390204"/>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969108261"/>
              </p:ext>
            </p:extLst>
          </p:nvPr>
        </p:nvGraphicFramePr>
        <p:xfrm>
          <a:off x="178905" y="663437"/>
          <a:ext cx="8632134" cy="5143490"/>
        </p:xfrm>
        <a:graphic>
          <a:graphicData uri="http://schemas.openxmlformats.org/drawingml/2006/table">
            <a:tbl>
              <a:tblPr firstRow="1" bandRow="1">
                <a:tableStyleId>{5C22544A-7EE6-4342-B048-85BDC9FD1C3A}</a:tableStyleId>
              </a:tblPr>
              <a:tblGrid>
                <a:gridCol w="4651513">
                  <a:extLst>
                    <a:ext uri="{9D8B030D-6E8A-4147-A177-3AD203B41FA5}">
                      <a16:colId xmlns:a16="http://schemas.microsoft.com/office/drawing/2014/main" val="20000"/>
                    </a:ext>
                  </a:extLst>
                </a:gridCol>
                <a:gridCol w="3980621">
                  <a:extLst>
                    <a:ext uri="{9D8B030D-6E8A-4147-A177-3AD203B41FA5}">
                      <a16:colId xmlns:a16="http://schemas.microsoft.com/office/drawing/2014/main" val="20001"/>
                    </a:ext>
                  </a:extLst>
                </a:gridCol>
              </a:tblGrid>
              <a:tr h="270710">
                <a:tc>
                  <a:txBody>
                    <a:bodyPr/>
                    <a:lstStyle/>
                    <a:p>
                      <a:endParaRPr lang="en-GB" sz="1000" dirty="0"/>
                    </a:p>
                  </a:txBody>
                  <a:tcPr marL="68580" marR="68580" marT="34290" marB="34290"/>
                </a:tc>
                <a:tc>
                  <a:txBody>
                    <a:bodyPr/>
                    <a:lstStyle/>
                    <a:p>
                      <a:endParaRPr lang="en-GB" sz="1000"/>
                    </a:p>
                  </a:txBody>
                  <a:tcPr marL="68580" marR="68580" marT="34290" marB="34290"/>
                </a:tc>
                <a:extLst>
                  <a:ext uri="{0D108BD9-81ED-4DB2-BD59-A6C34878D82A}">
                    <a16:rowId xmlns:a16="http://schemas.microsoft.com/office/drawing/2014/main" val="10000"/>
                  </a:ext>
                </a:extLst>
              </a:tr>
              <a:tr h="270710">
                <a:tc>
                  <a:txBody>
                    <a:bodyPr/>
                    <a:lstStyle/>
                    <a:p>
                      <a:r>
                        <a:rPr lang="en-GB" sz="1000" dirty="0" smtClean="0"/>
                        <a:t>The impact of the women’s movement</a:t>
                      </a:r>
                      <a:endParaRPr lang="en-GB" sz="1000" dirty="0"/>
                    </a:p>
                  </a:txBody>
                  <a:tcPr marL="68580" marR="68580" marT="34290" marB="34290"/>
                </a:tc>
                <a:tc>
                  <a:txBody>
                    <a:bodyPr/>
                    <a:lstStyle/>
                    <a:p>
                      <a:r>
                        <a:rPr lang="en-GB" sz="1000" dirty="0" smtClean="0"/>
                        <a:t>Webb 52 Browne 69</a:t>
                      </a:r>
                      <a:endParaRPr lang="en-GB" sz="1000" dirty="0"/>
                    </a:p>
                  </a:txBody>
                  <a:tcPr marL="68580" marR="68580" marT="34290" marB="34290"/>
                </a:tc>
                <a:extLst>
                  <a:ext uri="{0D108BD9-81ED-4DB2-BD59-A6C34878D82A}">
                    <a16:rowId xmlns:a16="http://schemas.microsoft.com/office/drawing/2014/main" val="10001"/>
                  </a:ext>
                </a:extLst>
              </a:tr>
              <a:tr h="270710">
                <a:tc>
                  <a:txBody>
                    <a:bodyPr/>
                    <a:lstStyle/>
                    <a:p>
                      <a:r>
                        <a:rPr lang="en-GB" sz="1000" dirty="0" smtClean="0"/>
                        <a:t>The Family</a:t>
                      </a:r>
                      <a:endParaRPr lang="en-GB" sz="10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Webb 52</a:t>
                      </a:r>
                    </a:p>
                  </a:txBody>
                  <a:tcPr marL="68580" marR="68580" marT="34290" marB="34290"/>
                </a:tc>
                <a:extLst>
                  <a:ext uri="{0D108BD9-81ED-4DB2-BD59-A6C34878D82A}">
                    <a16:rowId xmlns:a16="http://schemas.microsoft.com/office/drawing/2014/main" val="10002"/>
                  </a:ext>
                </a:extLst>
              </a:tr>
              <a:tr h="270710">
                <a:tc>
                  <a:txBody>
                    <a:bodyPr/>
                    <a:lstStyle/>
                    <a:p>
                      <a:r>
                        <a:rPr lang="en-GB" sz="1000" dirty="0" smtClean="0"/>
                        <a:t>Changes in women’s employment</a:t>
                      </a:r>
                      <a:endParaRPr lang="en-GB" sz="10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Webb 52 Browne 69-70</a:t>
                      </a:r>
                    </a:p>
                  </a:txBody>
                  <a:tcPr marL="68580" marR="68580" marT="34290" marB="34290"/>
                </a:tc>
                <a:extLst>
                  <a:ext uri="{0D108BD9-81ED-4DB2-BD59-A6C34878D82A}">
                    <a16:rowId xmlns:a16="http://schemas.microsoft.com/office/drawing/2014/main" val="10003"/>
                  </a:ext>
                </a:extLst>
              </a:tr>
              <a:tr h="270710">
                <a:tc>
                  <a:txBody>
                    <a:bodyPr/>
                    <a:lstStyle/>
                    <a:p>
                      <a:r>
                        <a:rPr lang="en-GB" sz="1000" dirty="0" smtClean="0"/>
                        <a:t>Girls’ ambition</a:t>
                      </a:r>
                      <a:endParaRPr lang="en-GB" sz="10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Webb 52 Browne 70</a:t>
                      </a:r>
                    </a:p>
                  </a:txBody>
                  <a:tcPr marL="68580" marR="68580" marT="34290" marB="34290"/>
                </a:tc>
                <a:extLst>
                  <a:ext uri="{0D108BD9-81ED-4DB2-BD59-A6C34878D82A}">
                    <a16:rowId xmlns:a16="http://schemas.microsoft.com/office/drawing/2014/main" val="10004"/>
                  </a:ext>
                </a:extLst>
              </a:tr>
              <a:tr h="270710">
                <a:tc>
                  <a:txBody>
                    <a:bodyPr/>
                    <a:lstStyle/>
                    <a:p>
                      <a:r>
                        <a:rPr lang="en-GB" sz="1000" dirty="0" smtClean="0"/>
                        <a:t>Maturity</a:t>
                      </a:r>
                      <a:endParaRPr lang="en-GB" sz="10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Browne 69 &amp; 70</a:t>
                      </a:r>
                    </a:p>
                  </a:txBody>
                  <a:tcPr marL="68580" marR="68580" marT="34290" marB="34290"/>
                </a:tc>
                <a:extLst>
                  <a:ext uri="{0D108BD9-81ED-4DB2-BD59-A6C34878D82A}">
                    <a16:rowId xmlns:a16="http://schemas.microsoft.com/office/drawing/2014/main" val="10005"/>
                  </a:ext>
                </a:extLst>
              </a:tr>
              <a:tr h="270710">
                <a:tc>
                  <a:txBody>
                    <a:bodyPr/>
                    <a:lstStyle/>
                    <a:p>
                      <a:r>
                        <a:rPr lang="en-GB" sz="1000" dirty="0" smtClean="0"/>
                        <a:t>Globalisation and declining traditional male employment</a:t>
                      </a:r>
                      <a:endParaRPr lang="en-GB" sz="10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Webb  57 Browne 71 SIF 184</a:t>
                      </a:r>
                    </a:p>
                  </a:txBody>
                  <a:tcPr marL="68580" marR="68580" marT="34290" marB="34290"/>
                </a:tc>
                <a:extLst>
                  <a:ext uri="{0D108BD9-81ED-4DB2-BD59-A6C34878D82A}">
                    <a16:rowId xmlns:a16="http://schemas.microsoft.com/office/drawing/2014/main" val="10006"/>
                  </a:ext>
                </a:extLst>
              </a:tr>
              <a:tr h="270710">
                <a:tc>
                  <a:txBody>
                    <a:bodyPr/>
                    <a:lstStyle/>
                    <a:p>
                      <a:r>
                        <a:rPr lang="en-GB" sz="1000" dirty="0" smtClean="0"/>
                        <a:t>Male Identity Crisis</a:t>
                      </a:r>
                      <a:endParaRPr lang="en-GB" sz="10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SIF 43 &amp; 184</a:t>
                      </a:r>
                    </a:p>
                  </a:txBody>
                  <a:tcPr marL="68580" marR="68580" marT="34290" marB="34290"/>
                </a:tc>
                <a:extLst>
                  <a:ext uri="{0D108BD9-81ED-4DB2-BD59-A6C34878D82A}">
                    <a16:rowId xmlns:a16="http://schemas.microsoft.com/office/drawing/2014/main" val="10007"/>
                  </a:ext>
                </a:extLst>
              </a:tr>
              <a:tr h="270710">
                <a:tc>
                  <a:txBody>
                    <a:bodyPr/>
                    <a:lstStyle/>
                    <a:p>
                      <a:r>
                        <a:rPr lang="en-GB" sz="1000" dirty="0" smtClean="0"/>
                        <a:t>Hegemonic Masculinity</a:t>
                      </a:r>
                      <a:endParaRPr lang="en-GB" sz="10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Webb 72 SIF 41</a:t>
                      </a:r>
                    </a:p>
                  </a:txBody>
                  <a:tcPr marL="68580" marR="68580" marT="34290" marB="34290"/>
                </a:tc>
                <a:extLst>
                  <a:ext uri="{0D108BD9-81ED-4DB2-BD59-A6C34878D82A}">
                    <a16:rowId xmlns:a16="http://schemas.microsoft.com/office/drawing/2014/main" val="10008"/>
                  </a:ext>
                </a:extLst>
              </a:tr>
              <a:tr h="270710">
                <a:tc>
                  <a:txBody>
                    <a:bodyPr/>
                    <a:lstStyle/>
                    <a:p>
                      <a:r>
                        <a:rPr lang="en-GB" sz="1000" dirty="0" smtClean="0"/>
                        <a:t>Over estimation of ability</a:t>
                      </a:r>
                      <a:endParaRPr lang="en-GB" sz="10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Browne 70 &amp; 71</a:t>
                      </a:r>
                    </a:p>
                  </a:txBody>
                  <a:tcPr marL="68580" marR="68580" marT="34290" marB="34290"/>
                </a:tc>
                <a:extLst>
                  <a:ext uri="{0D108BD9-81ED-4DB2-BD59-A6C34878D82A}">
                    <a16:rowId xmlns:a16="http://schemas.microsoft.com/office/drawing/2014/main" val="10009"/>
                  </a:ext>
                </a:extLst>
              </a:tr>
              <a:tr h="270710">
                <a:tc>
                  <a:txBody>
                    <a:bodyPr/>
                    <a:lstStyle/>
                    <a:p>
                      <a:r>
                        <a:rPr lang="en-GB" sz="1000" dirty="0" smtClean="0"/>
                        <a:t>Labelling and the Self-fulfilling prophecy</a:t>
                      </a:r>
                      <a:endParaRPr lang="en-GB" sz="10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Webb 54</a:t>
                      </a:r>
                    </a:p>
                  </a:txBody>
                  <a:tcPr marL="68580" marR="68580" marT="34290" marB="34290"/>
                </a:tc>
                <a:extLst>
                  <a:ext uri="{0D108BD9-81ED-4DB2-BD59-A6C34878D82A}">
                    <a16:rowId xmlns:a16="http://schemas.microsoft.com/office/drawing/2014/main" val="10010"/>
                  </a:ext>
                </a:extLst>
              </a:tr>
              <a:tr h="270710">
                <a:tc>
                  <a:txBody>
                    <a:bodyPr/>
                    <a:lstStyle/>
                    <a:p>
                      <a:r>
                        <a:rPr lang="en-GB" sz="1000" dirty="0" smtClean="0"/>
                        <a:t>Equal Opportunities Policies</a:t>
                      </a:r>
                      <a:endParaRPr lang="en-GB" sz="10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Webb 53-54 Browne 69</a:t>
                      </a:r>
                    </a:p>
                  </a:txBody>
                  <a:tcPr marL="68580" marR="68580" marT="34290" marB="34290"/>
                </a:tc>
                <a:extLst>
                  <a:ext uri="{0D108BD9-81ED-4DB2-BD59-A6C34878D82A}">
                    <a16:rowId xmlns:a16="http://schemas.microsoft.com/office/drawing/2014/main" val="10011"/>
                  </a:ext>
                </a:extLst>
              </a:tr>
              <a:tr h="270710">
                <a:tc>
                  <a:txBody>
                    <a:bodyPr/>
                    <a:lstStyle/>
                    <a:p>
                      <a:r>
                        <a:rPr lang="en-GB" sz="1000" dirty="0" smtClean="0"/>
                        <a:t>Positive role models in school</a:t>
                      </a:r>
                      <a:endParaRPr lang="en-GB" sz="10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Webb 53 &amp; 54 </a:t>
                      </a:r>
                    </a:p>
                  </a:txBody>
                  <a:tcPr marL="68580" marR="68580" marT="34290" marB="34290"/>
                </a:tc>
                <a:extLst>
                  <a:ext uri="{0D108BD9-81ED-4DB2-BD59-A6C34878D82A}">
                    <a16:rowId xmlns:a16="http://schemas.microsoft.com/office/drawing/2014/main" val="10012"/>
                  </a:ext>
                </a:extLst>
              </a:tr>
              <a:tr h="270710">
                <a:tc>
                  <a:txBody>
                    <a:bodyPr/>
                    <a:lstStyle/>
                    <a:p>
                      <a:r>
                        <a:rPr lang="en-GB" sz="1000" dirty="0" smtClean="0"/>
                        <a:t>Challenging gender stereotypes</a:t>
                      </a:r>
                      <a:endParaRPr lang="en-GB" sz="10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Webb 55</a:t>
                      </a:r>
                    </a:p>
                  </a:txBody>
                  <a:tcPr marL="68580" marR="68580" marT="34290" marB="34290"/>
                </a:tc>
                <a:extLst>
                  <a:ext uri="{0D108BD9-81ED-4DB2-BD59-A6C34878D82A}">
                    <a16:rowId xmlns:a16="http://schemas.microsoft.com/office/drawing/2014/main" val="10013"/>
                  </a:ext>
                </a:extLst>
              </a:tr>
              <a:tr h="270710">
                <a:tc>
                  <a:txBody>
                    <a:bodyPr/>
                    <a:lstStyle/>
                    <a:p>
                      <a:r>
                        <a:rPr lang="en-GB" sz="1000" dirty="0" smtClean="0"/>
                        <a:t>Marketization</a:t>
                      </a:r>
                      <a:endParaRPr lang="en-GB" sz="10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Webb 55</a:t>
                      </a:r>
                    </a:p>
                  </a:txBody>
                  <a:tcPr marL="68580" marR="68580" marT="34290" marB="34290"/>
                </a:tc>
                <a:extLst>
                  <a:ext uri="{0D108BD9-81ED-4DB2-BD59-A6C34878D82A}">
                    <a16:rowId xmlns:a16="http://schemas.microsoft.com/office/drawing/2014/main" val="10014"/>
                  </a:ext>
                </a:extLst>
              </a:tr>
              <a:tr h="270710">
                <a:tc>
                  <a:txBody>
                    <a:bodyPr/>
                    <a:lstStyle/>
                    <a:p>
                      <a:r>
                        <a:rPr lang="en-GB" sz="1000" dirty="0" smtClean="0"/>
                        <a:t>Labelling and the Self-Fulfilling Prophecy</a:t>
                      </a:r>
                      <a:endParaRPr lang="en-GB" sz="10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Webb 58 Browne 70</a:t>
                      </a:r>
                    </a:p>
                  </a:txBody>
                  <a:tcPr marL="68580" marR="68580" marT="34290" marB="34290"/>
                </a:tc>
                <a:extLst>
                  <a:ext uri="{0D108BD9-81ED-4DB2-BD59-A6C34878D82A}">
                    <a16:rowId xmlns:a16="http://schemas.microsoft.com/office/drawing/2014/main" val="10015"/>
                  </a:ext>
                </a:extLst>
              </a:tr>
              <a:tr h="270710">
                <a:tc>
                  <a:txBody>
                    <a:bodyPr/>
                    <a:lstStyle/>
                    <a:p>
                      <a:r>
                        <a:rPr lang="en-GB" sz="1000" dirty="0" smtClean="0"/>
                        <a:t>Anti-school</a:t>
                      </a:r>
                      <a:r>
                        <a:rPr lang="en-GB" sz="1000" baseline="0" dirty="0" smtClean="0"/>
                        <a:t> subcultures</a:t>
                      </a:r>
                      <a:endParaRPr lang="en-GB" sz="10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Webb 58 Browne 71</a:t>
                      </a:r>
                    </a:p>
                  </a:txBody>
                  <a:tcPr marL="68580" marR="68580" marT="34290" marB="34290"/>
                </a:tc>
                <a:extLst>
                  <a:ext uri="{0D108BD9-81ED-4DB2-BD59-A6C34878D82A}">
                    <a16:rowId xmlns:a16="http://schemas.microsoft.com/office/drawing/2014/main" val="10016"/>
                  </a:ext>
                </a:extLst>
              </a:tr>
              <a:tr h="270710">
                <a:tc>
                  <a:txBody>
                    <a:bodyPr/>
                    <a:lstStyle/>
                    <a:p>
                      <a:r>
                        <a:rPr lang="en-GB" sz="1000" dirty="0" smtClean="0"/>
                        <a:t>Feminised curriculum</a:t>
                      </a:r>
                      <a:endParaRPr lang="en-GB" sz="10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Webb  57 &amp; 58</a:t>
                      </a:r>
                    </a:p>
                  </a:txBody>
                  <a:tcPr marL="68580" marR="68580" marT="34290" marB="34290"/>
                </a:tc>
                <a:extLst>
                  <a:ext uri="{0D108BD9-81ED-4DB2-BD59-A6C34878D82A}">
                    <a16:rowId xmlns:a16="http://schemas.microsoft.com/office/drawing/2014/main" val="10017"/>
                  </a:ext>
                </a:extLst>
              </a:tr>
              <a:tr h="270710">
                <a:tc>
                  <a:txBody>
                    <a:bodyPr/>
                    <a:lstStyle/>
                    <a:p>
                      <a:r>
                        <a:rPr lang="en-GB" sz="1000" dirty="0" smtClean="0"/>
                        <a:t>Lack of male role models</a:t>
                      </a:r>
                      <a:endParaRPr lang="en-GB" sz="10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Webb57-58</a:t>
                      </a:r>
                    </a:p>
                  </a:txBody>
                  <a:tcPr marL="68580" marR="68580" marT="34290" marB="34290"/>
                </a:tc>
                <a:extLst>
                  <a:ext uri="{0D108BD9-81ED-4DB2-BD59-A6C34878D82A}">
                    <a16:rowId xmlns:a16="http://schemas.microsoft.com/office/drawing/2014/main" val="10018"/>
                  </a:ext>
                </a:extLst>
              </a:tr>
            </a:tbl>
          </a:graphicData>
        </a:graphic>
      </p:graphicFrame>
    </p:spTree>
    <p:extLst>
      <p:ext uri="{BB962C8B-B14F-4D97-AF65-F5344CB8AC3E}">
        <p14:creationId xmlns:p14="http://schemas.microsoft.com/office/powerpoint/2010/main" val="25021397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GB" b="1" dirty="0" smtClean="0"/>
              <a:t>“Successful” working class girls remain “home centred”</a:t>
            </a:r>
          </a:p>
        </p:txBody>
      </p:sp>
      <p:sp>
        <p:nvSpPr>
          <p:cNvPr id="3" name="Text Placeholder 2"/>
          <p:cNvSpPr>
            <a:spLocks noGrp="1"/>
          </p:cNvSpPr>
          <p:nvPr>
            <p:ph type="body" idx="1"/>
          </p:nvPr>
        </p:nvSpPr>
        <p:spPr>
          <a:xfrm>
            <a:off x="1259632" y="1988840"/>
            <a:ext cx="7992888" cy="4680520"/>
          </a:xfrm>
        </p:spPr>
        <p:txBody>
          <a:bodyPr>
            <a:normAutofit/>
          </a:bodyPr>
          <a:lstStyle/>
          <a:p>
            <a:pPr marL="0" indent="0">
              <a:buNone/>
              <a:defRPr/>
            </a:pPr>
            <a:r>
              <a:rPr lang="en-GB" dirty="0" smtClean="0"/>
              <a:t>Even successful girls wish to remain in parental home because</a:t>
            </a:r>
          </a:p>
          <a:p>
            <a:pPr marL="342900" indent="-342900">
              <a:buFont typeface="+mj-lt"/>
              <a:buAutoNum type="arabicPeriod"/>
              <a:defRPr/>
            </a:pPr>
            <a:r>
              <a:rPr lang="en-GB" dirty="0" smtClean="0"/>
              <a:t>They want to succeed educationally to help their family (Evans)</a:t>
            </a:r>
          </a:p>
          <a:p>
            <a:pPr marL="342900" indent="-342900">
              <a:buFont typeface="+mj-lt"/>
              <a:buAutoNum type="arabicPeriod"/>
              <a:defRPr/>
            </a:pPr>
            <a:r>
              <a:rPr lang="en-GB" dirty="0" smtClean="0"/>
              <a:t>Its an economic necessity</a:t>
            </a:r>
          </a:p>
          <a:p>
            <a:pPr lvl="1">
              <a:defRPr/>
            </a:pPr>
            <a:r>
              <a:rPr lang="en-GB" dirty="0" smtClean="0"/>
              <a:t>debt averse and may struggle to meet costs (limited resources)</a:t>
            </a:r>
          </a:p>
          <a:p>
            <a:pPr marL="342900" indent="-342900">
              <a:buFont typeface="+mj-lt"/>
              <a:buAutoNum type="arabicPeriod"/>
              <a:defRPr/>
            </a:pPr>
            <a:r>
              <a:rPr lang="en-GB" dirty="0" smtClean="0"/>
              <a:t>They positively choose home (Archer)</a:t>
            </a:r>
          </a:p>
          <a:p>
            <a:pPr lvl="1">
              <a:defRPr/>
            </a:pPr>
            <a:r>
              <a:rPr lang="en-GB" dirty="0" smtClean="0"/>
              <a:t>Habitus – they prefer local to distant</a:t>
            </a:r>
          </a:p>
          <a:p>
            <a:pPr marL="0" indent="0">
              <a:buNone/>
              <a:defRPr/>
            </a:pPr>
            <a:r>
              <a:rPr lang="en-GB" dirty="0" smtClean="0"/>
              <a:t>BUT taking the home option limits</a:t>
            </a:r>
          </a:p>
          <a:p>
            <a:pPr lvl="1">
              <a:defRPr/>
            </a:pPr>
            <a:r>
              <a:rPr lang="en-GB" sz="1800" dirty="0"/>
              <a:t>Their university choices</a:t>
            </a:r>
          </a:p>
          <a:p>
            <a:pPr lvl="1">
              <a:defRPr/>
            </a:pPr>
            <a:r>
              <a:rPr lang="en-GB" sz="1800" dirty="0"/>
              <a:t>The market value </a:t>
            </a:r>
            <a:r>
              <a:rPr lang="en-GB" sz="1650" dirty="0"/>
              <a:t>of available degrees</a:t>
            </a:r>
          </a:p>
          <a:p>
            <a:pPr>
              <a:defRPr/>
            </a:pPr>
            <a:endParaRPr lang="en-GB" dirty="0" smtClean="0"/>
          </a:p>
        </p:txBody>
      </p:sp>
    </p:spTree>
    <p:extLst>
      <p:ext uri="{BB962C8B-B14F-4D97-AF65-F5344CB8AC3E}">
        <p14:creationId xmlns:p14="http://schemas.microsoft.com/office/powerpoint/2010/main" val="2882915028"/>
      </p:ext>
    </p:extLst>
  </p:cSld>
  <p:clrMapOvr>
    <a:masterClrMapping/>
  </p:clrMapOvr>
  <p:transition spd="slow">
    <p:push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So overall…</a:t>
            </a:r>
            <a:endParaRPr lang="en-GB" dirty="0"/>
          </a:p>
        </p:txBody>
      </p:sp>
    </p:spTree>
    <p:extLst>
      <p:ext uri="{BB962C8B-B14F-4D97-AF65-F5344CB8AC3E}">
        <p14:creationId xmlns:p14="http://schemas.microsoft.com/office/powerpoint/2010/main" val="92331791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188" y="548680"/>
            <a:ext cx="6887108" cy="1611910"/>
          </a:xfrm>
        </p:spPr>
        <p:txBody>
          <a:bodyPr>
            <a:normAutofit fontScale="90000"/>
          </a:bodyPr>
          <a:lstStyle/>
          <a:p>
            <a:pPr>
              <a:spcBef>
                <a:spcPts val="300"/>
              </a:spcBef>
              <a:spcAft>
                <a:spcPts val="300"/>
              </a:spcAft>
            </a:pPr>
            <a:r>
              <a:rPr lang="en-GB" b="1" dirty="0" smtClean="0">
                <a:ea typeface="Times New Roman"/>
                <a:cs typeface="Arial"/>
              </a:rPr>
              <a:t>FEMINIST ANALYSIS blends </a:t>
            </a:r>
            <a:r>
              <a:rPr lang="en-GB" b="1" dirty="0">
                <a:ea typeface="Times New Roman"/>
                <a:cs typeface="Arial"/>
              </a:rPr>
              <a:t>the structuralist and Interactionist</a:t>
            </a:r>
            <a:r>
              <a:rPr lang="en-GB" dirty="0" smtClean="0">
                <a:effectLst/>
                <a:latin typeface="Times New Roman"/>
                <a:ea typeface="Times New Roman"/>
              </a:rPr>
              <a:t/>
            </a:r>
            <a:br>
              <a:rPr lang="en-GB" dirty="0" smtClean="0">
                <a:effectLst/>
                <a:latin typeface="Times New Roman"/>
                <a:ea typeface="Times New Roman"/>
              </a:rPr>
            </a:br>
            <a:endParaRPr lang="en-GB" dirty="0"/>
          </a:p>
        </p:txBody>
      </p:sp>
      <p:sp>
        <p:nvSpPr>
          <p:cNvPr id="3" name="Content Placeholder 2"/>
          <p:cNvSpPr>
            <a:spLocks noGrp="1"/>
          </p:cNvSpPr>
          <p:nvPr>
            <p:ph idx="1"/>
          </p:nvPr>
        </p:nvSpPr>
        <p:spPr/>
        <p:txBody>
          <a:bodyPr/>
          <a:lstStyle/>
          <a:p>
            <a:r>
              <a:rPr lang="en-GB" dirty="0"/>
              <a:t>C</a:t>
            </a:r>
            <a:r>
              <a:rPr lang="en-GB" dirty="0" smtClean="0"/>
              <a:t>oncerned </a:t>
            </a:r>
            <a:r>
              <a:rPr lang="en-GB" dirty="0"/>
              <a:t>with the ways </a:t>
            </a:r>
            <a:r>
              <a:rPr lang="en-GB" dirty="0" smtClean="0"/>
              <a:t>schooling </a:t>
            </a:r>
            <a:r>
              <a:rPr lang="en-GB" dirty="0"/>
              <a:t>may systematically </a:t>
            </a:r>
            <a:r>
              <a:rPr lang="en-GB" b="1" dirty="0"/>
              <a:t>disadvantage girls </a:t>
            </a:r>
            <a:r>
              <a:rPr lang="en-GB" dirty="0"/>
              <a:t>and reinforce the nature of </a:t>
            </a:r>
            <a:r>
              <a:rPr lang="en-GB" b="1" dirty="0"/>
              <a:t>patriarchy</a:t>
            </a:r>
            <a:r>
              <a:rPr lang="en-GB" dirty="0"/>
              <a:t>.</a:t>
            </a:r>
          </a:p>
        </p:txBody>
      </p:sp>
      <p:graphicFrame>
        <p:nvGraphicFramePr>
          <p:cNvPr id="4" name="Table 3"/>
          <p:cNvGraphicFramePr>
            <a:graphicFrameLocks noGrp="1"/>
          </p:cNvGraphicFramePr>
          <p:nvPr>
            <p:extLst/>
          </p:nvPr>
        </p:nvGraphicFramePr>
        <p:xfrm>
          <a:off x="323528" y="3501008"/>
          <a:ext cx="8424936" cy="2549015"/>
        </p:xfrm>
        <a:graphic>
          <a:graphicData uri="http://schemas.openxmlformats.org/drawingml/2006/table">
            <a:tbl>
              <a:tblPr firstRow="1" bandRow="1">
                <a:tableStyleId>{5C22544A-7EE6-4342-B048-85BDC9FD1C3A}</a:tableStyleId>
              </a:tblPr>
              <a:tblGrid>
                <a:gridCol w="4212468">
                  <a:extLst>
                    <a:ext uri="{9D8B030D-6E8A-4147-A177-3AD203B41FA5}">
                      <a16:colId xmlns:a16="http://schemas.microsoft.com/office/drawing/2014/main" val="20000"/>
                    </a:ext>
                  </a:extLst>
                </a:gridCol>
                <a:gridCol w="4212468">
                  <a:extLst>
                    <a:ext uri="{9D8B030D-6E8A-4147-A177-3AD203B41FA5}">
                      <a16:colId xmlns:a16="http://schemas.microsoft.com/office/drawing/2014/main" val="20001"/>
                    </a:ext>
                  </a:extLst>
                </a:gridCol>
              </a:tblGrid>
              <a:tr h="305558">
                <a:tc>
                  <a:txBody>
                    <a:bodyPr/>
                    <a:lstStyle/>
                    <a:p>
                      <a:r>
                        <a:rPr lang="en-GB" dirty="0" smtClean="0"/>
                        <a:t>PAST</a:t>
                      </a:r>
                      <a:endParaRPr lang="en-GB" dirty="0"/>
                    </a:p>
                  </a:txBody>
                  <a:tcPr/>
                </a:tc>
                <a:tc>
                  <a:txBody>
                    <a:bodyPr/>
                    <a:lstStyle/>
                    <a:p>
                      <a:r>
                        <a:rPr lang="en-GB" dirty="0" smtClean="0"/>
                        <a:t>PRESENT</a:t>
                      </a:r>
                      <a:endParaRPr lang="en-GB" dirty="0"/>
                    </a:p>
                  </a:txBody>
                  <a:tcPr/>
                </a:tc>
                <a:extLst>
                  <a:ext uri="{0D108BD9-81ED-4DB2-BD59-A6C34878D82A}">
                    <a16:rowId xmlns:a16="http://schemas.microsoft.com/office/drawing/2014/main" val="10000"/>
                  </a:ext>
                </a:extLst>
              </a:tr>
              <a:tr h="2183255">
                <a:tc>
                  <a:txBody>
                    <a:bodyPr/>
                    <a:lstStyle/>
                    <a:p>
                      <a:pPr marL="285750" indent="-285750">
                        <a:buFont typeface="Arial" panose="020B0604020202020204" pitchFamily="34" charset="0"/>
                        <a:buChar char="•"/>
                      </a:pPr>
                      <a:r>
                        <a:rPr kumimoji="0" lang="en-GB" sz="1800" kern="1200" dirty="0" smtClean="0">
                          <a:solidFill>
                            <a:schemeClr val="dk1"/>
                          </a:solidFill>
                          <a:effectLst/>
                          <a:latin typeface="+mn-lt"/>
                          <a:ea typeface="+mn-ea"/>
                          <a:cs typeface="+mn-cs"/>
                        </a:rPr>
                        <a:t>Concerned with the </a:t>
                      </a:r>
                      <a:r>
                        <a:rPr kumimoji="0" lang="en-GB" sz="1800" b="1" kern="1200" dirty="0" smtClean="0">
                          <a:solidFill>
                            <a:schemeClr val="dk1"/>
                          </a:solidFill>
                          <a:effectLst/>
                          <a:latin typeface="+mn-lt"/>
                          <a:ea typeface="+mn-ea"/>
                          <a:cs typeface="+mn-cs"/>
                        </a:rPr>
                        <a:t>underperformanc</a:t>
                      </a:r>
                      <a:r>
                        <a:rPr kumimoji="0" lang="en-GB" sz="1800" kern="1200" dirty="0" smtClean="0">
                          <a:solidFill>
                            <a:schemeClr val="dk1"/>
                          </a:solidFill>
                          <a:effectLst/>
                          <a:latin typeface="+mn-lt"/>
                          <a:ea typeface="+mn-ea"/>
                          <a:cs typeface="+mn-cs"/>
                        </a:rPr>
                        <a:t>e of girls in the educational system </a:t>
                      </a:r>
                    </a:p>
                    <a:p>
                      <a:pPr marL="285750" indent="-285750">
                        <a:buFont typeface="Arial" panose="020B0604020202020204" pitchFamily="34" charset="0"/>
                        <a:buChar char="•"/>
                      </a:pPr>
                      <a:r>
                        <a:rPr kumimoji="0" lang="en-GB" sz="1800" kern="1200" dirty="0" smtClean="0">
                          <a:solidFill>
                            <a:schemeClr val="dk1"/>
                          </a:solidFill>
                          <a:effectLst/>
                          <a:latin typeface="+mn-lt"/>
                          <a:ea typeface="+mn-ea"/>
                          <a:cs typeface="+mn-cs"/>
                        </a:rPr>
                        <a:t>The ways in which this may have been reinforced by </a:t>
                      </a:r>
                      <a:r>
                        <a:rPr kumimoji="0" lang="en-GB" sz="1800" b="1" kern="1200" dirty="0" smtClean="0">
                          <a:solidFill>
                            <a:schemeClr val="dk1"/>
                          </a:solidFill>
                          <a:effectLst/>
                          <a:latin typeface="+mn-lt"/>
                          <a:ea typeface="+mn-ea"/>
                          <a:cs typeface="+mn-cs"/>
                        </a:rPr>
                        <a:t>school structures </a:t>
                      </a:r>
                      <a:r>
                        <a:rPr kumimoji="0" lang="en-GB" sz="1800" kern="1200" dirty="0" smtClean="0">
                          <a:solidFill>
                            <a:schemeClr val="dk1"/>
                          </a:solidFill>
                          <a:effectLst/>
                          <a:latin typeface="+mn-lt"/>
                          <a:ea typeface="+mn-ea"/>
                          <a:cs typeface="+mn-cs"/>
                        </a:rPr>
                        <a:t>and </a:t>
                      </a:r>
                      <a:r>
                        <a:rPr kumimoji="0" lang="en-GB" sz="1800" b="1" kern="1200" dirty="0" smtClean="0">
                          <a:solidFill>
                            <a:schemeClr val="dk1"/>
                          </a:solidFill>
                          <a:effectLst/>
                          <a:latin typeface="+mn-lt"/>
                          <a:ea typeface="+mn-ea"/>
                          <a:cs typeface="+mn-cs"/>
                        </a:rPr>
                        <a:t>interaction</a:t>
                      </a:r>
                      <a:r>
                        <a:rPr kumimoji="0" lang="en-GB" sz="1800" kern="1200" dirty="0" smtClean="0">
                          <a:solidFill>
                            <a:schemeClr val="dk1"/>
                          </a:solidFill>
                          <a:effectLst/>
                          <a:latin typeface="+mn-lt"/>
                          <a:ea typeface="+mn-ea"/>
                          <a:cs typeface="+mn-cs"/>
                        </a:rPr>
                        <a:t>. </a:t>
                      </a:r>
                      <a:endParaRPr lang="en-GB" dirty="0"/>
                    </a:p>
                  </a:txBody>
                  <a:tcPr/>
                </a:tc>
                <a:tc>
                  <a:txBody>
                    <a:bodyPr/>
                    <a:lstStyle/>
                    <a:p>
                      <a:pPr marL="285750" indent="-285750">
                        <a:buFont typeface="Arial" panose="020B0604020202020204" pitchFamily="34" charset="0"/>
                        <a:buChar char="•"/>
                      </a:pPr>
                      <a:r>
                        <a:rPr lang="en-GB" dirty="0" smtClean="0"/>
                        <a:t>The remaining</a:t>
                      </a:r>
                      <a:r>
                        <a:rPr lang="en-GB" baseline="0" dirty="0" smtClean="0"/>
                        <a:t> </a:t>
                      </a:r>
                      <a:r>
                        <a:rPr lang="en-GB" b="1" baseline="0" dirty="0" smtClean="0"/>
                        <a:t>patriarchal systems </a:t>
                      </a:r>
                      <a:r>
                        <a:rPr lang="en-GB" baseline="0" dirty="0" smtClean="0"/>
                        <a:t>that exist in education.</a:t>
                      </a:r>
                    </a:p>
                    <a:p>
                      <a:pPr marL="285750" indent="-285750">
                        <a:buFont typeface="Arial" panose="020B0604020202020204" pitchFamily="34" charset="0"/>
                        <a:buChar char="•"/>
                      </a:pPr>
                      <a:r>
                        <a:rPr lang="en-GB" b="1" baseline="0" dirty="0" smtClean="0"/>
                        <a:t>Interactions</a:t>
                      </a:r>
                      <a:r>
                        <a:rPr lang="en-GB" baseline="0" dirty="0" smtClean="0"/>
                        <a:t> in the classroom and how they create DEA.</a:t>
                      </a:r>
                    </a:p>
                    <a:p>
                      <a:pPr marL="285750" indent="-285750">
                        <a:buFont typeface="Arial" panose="020B0604020202020204" pitchFamily="34" charset="0"/>
                        <a:buChar char="•"/>
                      </a:pPr>
                      <a:r>
                        <a:rPr lang="en-GB" baseline="0" dirty="0" smtClean="0"/>
                        <a:t>Some Feminists maybe interested in looking at why boys are now failing. (Liberal feminism)</a:t>
                      </a:r>
                      <a:endParaRPr lang="en-GB" dirty="0"/>
                    </a:p>
                  </a:txBody>
                  <a:tcPr/>
                </a:tc>
                <a:extLst>
                  <a:ext uri="{0D108BD9-81ED-4DB2-BD59-A6C34878D82A}">
                    <a16:rowId xmlns:a16="http://schemas.microsoft.com/office/drawing/2014/main" val="10001"/>
                  </a:ext>
                </a:extLst>
              </a:tr>
            </a:tbl>
          </a:graphicData>
        </a:graphic>
      </p:graphicFrame>
      <p:sp>
        <p:nvSpPr>
          <p:cNvPr id="5" name="TextBox 4"/>
          <p:cNvSpPr txBox="1"/>
          <p:nvPr/>
        </p:nvSpPr>
        <p:spPr>
          <a:xfrm>
            <a:off x="-108520" y="6254241"/>
            <a:ext cx="7560840" cy="369332"/>
          </a:xfrm>
          <a:prstGeom prst="rect">
            <a:avLst/>
          </a:prstGeom>
          <a:noFill/>
        </p:spPr>
        <p:txBody>
          <a:bodyPr wrap="square" rtlCol="0">
            <a:spAutoFit/>
          </a:bodyPr>
          <a:lstStyle/>
          <a:p>
            <a:pPr algn="ctr"/>
            <a:r>
              <a:rPr lang="en-GB" b="1" dirty="0" smtClean="0">
                <a:solidFill>
                  <a:prstClr val="black"/>
                </a:solidFill>
              </a:rPr>
              <a:t>[What may have influenced this change in focus?] </a:t>
            </a:r>
            <a:endParaRPr lang="en-GB" b="1" dirty="0">
              <a:solidFill>
                <a:prstClr val="black"/>
              </a:solidFill>
            </a:endParaRPr>
          </a:p>
        </p:txBody>
      </p:sp>
    </p:spTree>
    <p:extLst>
      <p:ext uri="{BB962C8B-B14F-4D97-AF65-F5344CB8AC3E}">
        <p14:creationId xmlns:p14="http://schemas.microsoft.com/office/powerpoint/2010/main" val="28969041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198" y="221698"/>
            <a:ext cx="7272808" cy="1399032"/>
          </a:xfrm>
        </p:spPr>
        <p:txBody>
          <a:bodyPr>
            <a:normAutofit fontScale="90000"/>
          </a:bodyPr>
          <a:lstStyle/>
          <a:p>
            <a:r>
              <a:rPr lang="en-GB" b="1" dirty="0">
                <a:effectLst/>
              </a:rPr>
              <a:t>Recent Trends in Gender from the late 1980s to the present day. </a:t>
            </a:r>
            <a:r>
              <a:rPr lang="en-GB" dirty="0">
                <a:effectLst/>
              </a:rPr>
              <a:t/>
            </a:r>
            <a:br>
              <a:rPr lang="en-GB" dirty="0">
                <a:effectLst/>
              </a:rPr>
            </a:br>
            <a:endParaRPr lang="en-GB" dirty="0"/>
          </a:p>
        </p:txBody>
      </p:sp>
      <p:sp>
        <p:nvSpPr>
          <p:cNvPr id="3" name="Content Placeholder 2"/>
          <p:cNvSpPr>
            <a:spLocks noGrp="1"/>
          </p:cNvSpPr>
          <p:nvPr>
            <p:ph idx="1"/>
          </p:nvPr>
        </p:nvSpPr>
        <p:spPr>
          <a:xfrm>
            <a:off x="323528" y="1628800"/>
            <a:ext cx="7139136" cy="4975192"/>
          </a:xfrm>
        </p:spPr>
        <p:txBody>
          <a:bodyPr>
            <a:normAutofit fontScale="92500" lnSpcReduction="10000"/>
          </a:bodyPr>
          <a:lstStyle/>
          <a:p>
            <a:pPr lvl="0"/>
            <a:r>
              <a:rPr lang="en-GB" dirty="0"/>
              <a:t>GCSE was introduced in </a:t>
            </a:r>
            <a:r>
              <a:rPr lang="en-GB" b="1" dirty="0"/>
              <a:t>1988</a:t>
            </a:r>
            <a:r>
              <a:rPr lang="en-GB" dirty="0"/>
              <a:t> and from then onwards the female- male gender difference in educational achievement at GCSE level widened</a:t>
            </a:r>
          </a:p>
          <a:p>
            <a:pPr lvl="0"/>
            <a:r>
              <a:rPr lang="en-GB" dirty="0"/>
              <a:t>By the late 1980s females were more likely than males to gain two or more A Level passes and during the course of the 1990s they also became more likely to gain 3 or more A level passes.</a:t>
            </a:r>
          </a:p>
          <a:p>
            <a:pPr lvl="0"/>
            <a:r>
              <a:rPr lang="en-GB" dirty="0"/>
              <a:t>Females became more likely than males to gain A grades in almost all A Level subjects BUT gender differences in exam performance at A level are smaller than at GCSE.</a:t>
            </a:r>
          </a:p>
          <a:p>
            <a:pPr lvl="0"/>
            <a:r>
              <a:rPr lang="en-GB" dirty="0"/>
              <a:t>Females are more likely than males to enrol on Undergraduate and Post Graduate courses.</a:t>
            </a:r>
          </a:p>
          <a:p>
            <a:pPr lvl="0"/>
            <a:r>
              <a:rPr lang="en-GB" dirty="0"/>
              <a:t>Males are still marginally more likely than females to gain First Class degrees but females are significantly more likely than males to gain Upper Second degrees.</a:t>
            </a:r>
          </a:p>
          <a:p>
            <a:pPr lvl="0"/>
            <a:r>
              <a:rPr lang="en-GB" dirty="0"/>
              <a:t>There are still some significant gender differences in subject choice at Advanced level and Degree level and these differences could potentially restrict women’s future employment prospects.</a:t>
            </a:r>
          </a:p>
          <a:p>
            <a:endParaRPr lang="en-GB" dirty="0"/>
          </a:p>
        </p:txBody>
      </p:sp>
    </p:spTree>
    <p:extLst>
      <p:ext uri="{BB962C8B-B14F-4D97-AF65-F5344CB8AC3E}">
        <p14:creationId xmlns:p14="http://schemas.microsoft.com/office/powerpoint/2010/main" val="21381029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effectLst/>
              </a:rPr>
              <a:t>Problems with this picture</a:t>
            </a:r>
            <a:r>
              <a:rPr lang="en-GB" dirty="0">
                <a:effectLst/>
              </a:rPr>
              <a:t/>
            </a:r>
            <a:br>
              <a:rPr lang="en-GB" dirty="0">
                <a:effectLst/>
              </a:rPr>
            </a:br>
            <a:endParaRPr lang="en-GB" dirty="0"/>
          </a:p>
        </p:txBody>
      </p:sp>
      <p:sp>
        <p:nvSpPr>
          <p:cNvPr id="3" name="Content Placeholder 2"/>
          <p:cNvSpPr>
            <a:spLocks noGrp="1"/>
          </p:cNvSpPr>
          <p:nvPr>
            <p:ph idx="1"/>
          </p:nvPr>
        </p:nvSpPr>
        <p:spPr>
          <a:xfrm>
            <a:off x="539552" y="1340768"/>
            <a:ext cx="6347714" cy="3880773"/>
          </a:xfrm>
        </p:spPr>
        <p:txBody>
          <a:bodyPr>
            <a:normAutofit lnSpcReduction="10000"/>
          </a:bodyPr>
          <a:lstStyle/>
          <a:p>
            <a:pPr lvl="0"/>
            <a:r>
              <a:rPr lang="en-GB" dirty="0"/>
              <a:t>It is important to consider the relative sizes of gender, social class and ethnic differences in educational achievement and the </a:t>
            </a:r>
            <a:r>
              <a:rPr lang="en-GB" b="1" u="sng" dirty="0"/>
              <a:t>interconnected</a:t>
            </a:r>
            <a:r>
              <a:rPr lang="en-GB" dirty="0"/>
              <a:t> effects of gender, ethnicity and social class on educational achievement</a:t>
            </a:r>
            <a:r>
              <a:rPr lang="en-GB" dirty="0" smtClean="0"/>
              <a:t>. This is called </a:t>
            </a:r>
            <a:r>
              <a:rPr lang="en-GB" b="1" dirty="0" smtClean="0">
                <a:solidFill>
                  <a:srgbClr val="FF0000"/>
                </a:solidFill>
              </a:rPr>
              <a:t>INTERSECTIONALITY</a:t>
            </a:r>
            <a:r>
              <a:rPr lang="en-GB" dirty="0" smtClean="0"/>
              <a:t>.</a:t>
            </a:r>
            <a:endParaRPr lang="en-GB" dirty="0"/>
          </a:p>
          <a:p>
            <a:pPr lvl="0"/>
            <a:r>
              <a:rPr lang="en-GB" dirty="0"/>
              <a:t>Gender differences </a:t>
            </a:r>
            <a:r>
              <a:rPr lang="en-GB" b="1" u="sng" dirty="0"/>
              <a:t>are far smaller than social class differences</a:t>
            </a:r>
            <a:r>
              <a:rPr lang="en-GB" dirty="0"/>
              <a:t> in educational achievement. Students of both sexes who are eligible for free school meals are far less likely than students of both sexes ineligible to be successful at all levels of the education system.</a:t>
            </a:r>
          </a:p>
          <a:p>
            <a:pPr lvl="0"/>
            <a:r>
              <a:rPr lang="en-GB" dirty="0"/>
              <a:t>Some </a:t>
            </a:r>
            <a:r>
              <a:rPr lang="en-GB" b="1" u="sng" dirty="0"/>
              <a:t>ethnic differences in educational achievement are also greater</a:t>
            </a:r>
            <a:r>
              <a:rPr lang="en-GB" dirty="0"/>
              <a:t> than gender differences in educational achievement.</a:t>
            </a:r>
          </a:p>
          <a:p>
            <a:endParaRPr lang="en-GB" dirty="0"/>
          </a:p>
        </p:txBody>
      </p:sp>
      <p:sp>
        <p:nvSpPr>
          <p:cNvPr id="4" name="TextBox 3"/>
          <p:cNvSpPr txBox="1"/>
          <p:nvPr/>
        </p:nvSpPr>
        <p:spPr>
          <a:xfrm>
            <a:off x="156099" y="5121712"/>
            <a:ext cx="6801213" cy="830997"/>
          </a:xfrm>
          <a:prstGeom prst="rect">
            <a:avLst/>
          </a:prstGeom>
          <a:noFill/>
        </p:spPr>
        <p:txBody>
          <a:bodyPr wrap="square" rtlCol="0">
            <a:spAutoFit/>
          </a:bodyPr>
          <a:lstStyle/>
          <a:p>
            <a:pPr algn="ctr"/>
            <a:r>
              <a:rPr lang="en-GB" sz="2400" b="1" dirty="0" smtClean="0">
                <a:solidFill>
                  <a:prstClr val="black"/>
                </a:solidFill>
              </a:rPr>
              <a:t>NOTE: All of these are potential evaluation points to include in a relevant essay! </a:t>
            </a:r>
            <a:endParaRPr lang="en-GB" sz="2400" b="1" dirty="0">
              <a:solidFill>
                <a:prstClr val="black"/>
              </a:solidFill>
            </a:endParaRPr>
          </a:p>
        </p:txBody>
      </p:sp>
    </p:spTree>
    <p:extLst>
      <p:ext uri="{BB962C8B-B14F-4D97-AF65-F5344CB8AC3E}">
        <p14:creationId xmlns:p14="http://schemas.microsoft.com/office/powerpoint/2010/main" val="11005624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8" y="620688"/>
            <a:ext cx="7056784" cy="731168"/>
          </a:xfrm>
        </p:spPr>
        <p:txBody>
          <a:bodyPr>
            <a:normAutofit/>
          </a:bodyPr>
          <a:lstStyle/>
          <a:p>
            <a:r>
              <a:rPr lang="en-GB" sz="2800" b="1" dirty="0" smtClean="0">
                <a:effectLst/>
              </a:rPr>
              <a:t>Summary: Explaining </a:t>
            </a:r>
            <a:r>
              <a:rPr lang="en-GB" sz="2800" b="1" dirty="0">
                <a:effectLst/>
              </a:rPr>
              <a:t>the </a:t>
            </a:r>
            <a:r>
              <a:rPr lang="en-GB" sz="2800" b="1" dirty="0" smtClean="0">
                <a:effectLst/>
              </a:rPr>
              <a:t>differences</a:t>
            </a:r>
            <a:endParaRPr lang="en-GB" sz="2800" dirty="0"/>
          </a:p>
        </p:txBody>
      </p:sp>
      <p:sp>
        <p:nvSpPr>
          <p:cNvPr id="3" name="Content Placeholder 2"/>
          <p:cNvSpPr>
            <a:spLocks noGrp="1"/>
          </p:cNvSpPr>
          <p:nvPr>
            <p:ph idx="1"/>
          </p:nvPr>
        </p:nvSpPr>
        <p:spPr>
          <a:xfrm>
            <a:off x="323528" y="1124744"/>
            <a:ext cx="7056784" cy="4580778"/>
          </a:xfrm>
        </p:spPr>
        <p:txBody>
          <a:bodyPr>
            <a:noAutofit/>
          </a:bodyPr>
          <a:lstStyle/>
          <a:p>
            <a:pPr lvl="0"/>
            <a:r>
              <a:rPr lang="en-GB" dirty="0"/>
              <a:t>In order to analyse the relative educational improvement from the 1980s onwards we must distinguish between:</a:t>
            </a:r>
          </a:p>
          <a:p>
            <a:pPr lvl="3"/>
            <a:r>
              <a:rPr lang="en-GB" sz="1800" b="1" dirty="0"/>
              <a:t>factors accelerating the rate of female </a:t>
            </a:r>
            <a:r>
              <a:rPr lang="en-GB" sz="1800" b="1" dirty="0" smtClean="0"/>
              <a:t>improvement</a:t>
            </a:r>
            <a:endParaRPr lang="en-GB" sz="1800" b="1" dirty="0"/>
          </a:p>
          <a:p>
            <a:pPr lvl="3"/>
            <a:r>
              <a:rPr lang="en-GB" sz="1800" b="1" dirty="0"/>
              <a:t>factors restricting the rate of male improvement.</a:t>
            </a:r>
          </a:p>
          <a:p>
            <a:pPr marL="400050" lvl="1" indent="0">
              <a:buNone/>
            </a:pPr>
            <a:r>
              <a:rPr lang="en-GB" dirty="0" smtClean="0"/>
              <a:t>and then look at the possible division between schools as a factor in this or wider socio-economic issues</a:t>
            </a:r>
          </a:p>
          <a:p>
            <a:pPr marL="0" lvl="0" indent="0">
              <a:buNone/>
            </a:pPr>
            <a:r>
              <a:rPr lang="en-GB" dirty="0" smtClean="0"/>
              <a:t>		</a:t>
            </a:r>
            <a:r>
              <a:rPr lang="en-GB" b="1" dirty="0" smtClean="0">
                <a:solidFill>
                  <a:srgbClr val="00B050"/>
                </a:solidFill>
              </a:rPr>
              <a:t>BUT REMEMBER</a:t>
            </a:r>
            <a:r>
              <a:rPr lang="en-GB" dirty="0" smtClean="0"/>
              <a:t>:</a:t>
            </a:r>
          </a:p>
          <a:p>
            <a:pPr lvl="0"/>
            <a:r>
              <a:rPr lang="en-GB" b="1" dirty="0" smtClean="0">
                <a:solidFill>
                  <a:srgbClr val="00B050"/>
                </a:solidFill>
              </a:rPr>
              <a:t>Females</a:t>
            </a:r>
            <a:r>
              <a:rPr lang="en-GB" b="1" dirty="0">
                <a:solidFill>
                  <a:srgbClr val="00B050"/>
                </a:solidFill>
              </a:rPr>
              <a:t>’ </a:t>
            </a:r>
            <a:r>
              <a:rPr lang="en-GB" b="1" u="sng" dirty="0">
                <a:solidFill>
                  <a:srgbClr val="00B050"/>
                </a:solidFill>
              </a:rPr>
              <a:t>and</a:t>
            </a:r>
            <a:r>
              <a:rPr lang="en-GB" b="1" dirty="0">
                <a:solidFill>
                  <a:srgbClr val="00B050"/>
                </a:solidFill>
              </a:rPr>
              <a:t> males’ educational achievements have </a:t>
            </a:r>
            <a:r>
              <a:rPr lang="en-GB" b="1" u="sng" dirty="0" smtClean="0">
                <a:solidFill>
                  <a:srgbClr val="00B050"/>
                </a:solidFill>
              </a:rPr>
              <a:t>both</a:t>
            </a:r>
            <a:r>
              <a:rPr lang="en-GB" b="1" dirty="0" smtClean="0">
                <a:solidFill>
                  <a:srgbClr val="00B050"/>
                </a:solidFill>
              </a:rPr>
              <a:t> improved over time </a:t>
            </a:r>
            <a:r>
              <a:rPr lang="en-GB" dirty="0" smtClean="0"/>
              <a:t>- </a:t>
            </a:r>
            <a:r>
              <a:rPr lang="en-GB" dirty="0"/>
              <a:t>the rate of female improvement has been faster and this widened the female-male achievement gap</a:t>
            </a:r>
          </a:p>
          <a:p>
            <a:pPr lvl="0"/>
            <a:r>
              <a:rPr lang="en-GB" b="1" dirty="0" smtClean="0">
                <a:solidFill>
                  <a:srgbClr val="00B050"/>
                </a:solidFill>
              </a:rPr>
              <a:t>Gender</a:t>
            </a:r>
            <a:r>
              <a:rPr lang="en-GB" b="1" dirty="0">
                <a:solidFill>
                  <a:srgbClr val="00B050"/>
                </a:solidFill>
              </a:rPr>
              <a:t>, social class and ethnicity are </a:t>
            </a:r>
            <a:r>
              <a:rPr lang="en-GB" b="1" u="sng" dirty="0">
                <a:solidFill>
                  <a:srgbClr val="00B050"/>
                </a:solidFill>
              </a:rPr>
              <a:t>interconnected</a:t>
            </a:r>
            <a:r>
              <a:rPr lang="en-GB" dirty="0"/>
              <a:t>. Girls are more successful than boys in all ethnic groups but middle class boys are still more educationally successful than working class girls in all ethnic groups.</a:t>
            </a:r>
          </a:p>
          <a:p>
            <a:endParaRPr lang="en-GB" sz="1000" dirty="0"/>
          </a:p>
        </p:txBody>
      </p:sp>
    </p:spTree>
    <p:extLst>
      <p:ext uri="{BB962C8B-B14F-4D97-AF65-F5344CB8AC3E}">
        <p14:creationId xmlns:p14="http://schemas.microsoft.com/office/powerpoint/2010/main" val="309474632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effectLst/>
              </a:rPr>
              <a:t>CONTINUING PROBLEMS FOR </a:t>
            </a:r>
            <a:r>
              <a:rPr lang="en-US" b="1" dirty="0" smtClean="0">
                <a:effectLst/>
              </a:rPr>
              <a:t>GIRLS? </a:t>
            </a:r>
            <a:r>
              <a:rPr lang="en-US" b="1" smtClean="0">
                <a:effectLst/>
              </a:rPr>
              <a:t>2 examples</a:t>
            </a:r>
            <a:r>
              <a:rPr lang="en-GB" b="1" dirty="0">
                <a:effectLst/>
              </a:rPr>
              <a:t/>
            </a:r>
            <a:br>
              <a:rPr lang="en-GB" b="1" dirty="0">
                <a:effectLst/>
              </a:rPr>
            </a:br>
            <a:endParaRPr lang="en-GB" dirty="0"/>
          </a:p>
        </p:txBody>
      </p:sp>
      <p:sp>
        <p:nvSpPr>
          <p:cNvPr id="3" name="Content Placeholder 2"/>
          <p:cNvSpPr>
            <a:spLocks noGrp="1"/>
          </p:cNvSpPr>
          <p:nvPr>
            <p:ph idx="1"/>
          </p:nvPr>
        </p:nvSpPr>
        <p:spPr>
          <a:xfrm>
            <a:off x="323528" y="1916832"/>
            <a:ext cx="7272808" cy="4572000"/>
          </a:xfrm>
        </p:spPr>
        <p:txBody>
          <a:bodyPr>
            <a:normAutofit fontScale="85000" lnSpcReduction="20000"/>
          </a:bodyPr>
          <a:lstStyle/>
          <a:p>
            <a:pPr marL="64008" indent="0">
              <a:buNone/>
            </a:pPr>
            <a:r>
              <a:rPr lang="en-GB" b="1" u="sng" cap="all" dirty="0" smtClean="0"/>
              <a:t>IN EMPLOYMENT</a:t>
            </a:r>
          </a:p>
          <a:p>
            <a:pPr marL="349758" indent="-285750"/>
            <a:r>
              <a:rPr lang="en-GB" dirty="0" smtClean="0"/>
              <a:t>The so-called “glass ceiling” still exists in employment – as women’s careers can stall because of</a:t>
            </a:r>
          </a:p>
          <a:p>
            <a:pPr marL="749808" lvl="1"/>
            <a:r>
              <a:rPr lang="en-GB" dirty="0" smtClean="0"/>
              <a:t>family pressures / maternity leave</a:t>
            </a:r>
          </a:p>
          <a:p>
            <a:pPr marL="749808" lvl="1"/>
            <a:r>
              <a:rPr lang="en-GB" dirty="0" smtClean="0"/>
              <a:t>Stereotyping by employers</a:t>
            </a:r>
          </a:p>
          <a:p>
            <a:pPr marL="749808" lvl="1"/>
            <a:r>
              <a:rPr lang="en-GB" dirty="0" smtClean="0"/>
              <a:t>“Old Boy” Networks</a:t>
            </a:r>
          </a:p>
          <a:p>
            <a:pPr marL="749808" lvl="1"/>
            <a:r>
              <a:rPr lang="en-GB" dirty="0" err="1" smtClean="0"/>
              <a:t>etc</a:t>
            </a:r>
            <a:endParaRPr lang="en-GB" dirty="0" smtClean="0"/>
          </a:p>
          <a:p>
            <a:pPr marL="349758" indent="-285750"/>
            <a:endParaRPr lang="en-GB" b="1" u="sng" cap="all" dirty="0"/>
          </a:p>
          <a:p>
            <a:pPr marL="64008" indent="0">
              <a:buNone/>
            </a:pPr>
            <a:r>
              <a:rPr lang="en-GB" b="1" u="sng" cap="all" dirty="0" smtClean="0"/>
              <a:t>(Post</a:t>
            </a:r>
            <a:r>
              <a:rPr lang="en-GB" b="1" u="sng" cap="all" dirty="0"/>
              <a:t>?) feminist approaches </a:t>
            </a:r>
            <a:r>
              <a:rPr lang="en-GB" b="1" u="sng" cap="all" dirty="0" smtClean="0"/>
              <a:t>– THE “GENDER REGIME”</a:t>
            </a:r>
            <a:endParaRPr lang="en-GB" b="1" dirty="0"/>
          </a:p>
          <a:p>
            <a:r>
              <a:rPr lang="en-GB" b="1" dirty="0" smtClean="0"/>
              <a:t>Valerie Hey/ Martin Mac an </a:t>
            </a:r>
            <a:r>
              <a:rPr lang="en-GB" b="1" dirty="0" err="1" smtClean="0"/>
              <a:t>Ghaill</a:t>
            </a:r>
            <a:r>
              <a:rPr lang="en-GB" b="1" dirty="0" smtClean="0"/>
              <a:t> – Heteronormativity</a:t>
            </a:r>
          </a:p>
          <a:p>
            <a:r>
              <a:rPr lang="en-GB" dirty="0" smtClean="0"/>
              <a:t>Heterosexuality </a:t>
            </a:r>
            <a:r>
              <a:rPr lang="en-GB" dirty="0"/>
              <a:t>is a </a:t>
            </a:r>
            <a:r>
              <a:rPr lang="en-GB" u="sng" dirty="0"/>
              <a:t>learned</a:t>
            </a:r>
            <a:r>
              <a:rPr lang="en-GB" dirty="0"/>
              <a:t> characteristic for most if not all, </a:t>
            </a:r>
            <a:r>
              <a:rPr lang="en-GB" dirty="0" smtClean="0"/>
              <a:t>and hegemonic male sexuality dominates</a:t>
            </a:r>
          </a:p>
          <a:p>
            <a:r>
              <a:rPr lang="en-GB" dirty="0" smtClean="0"/>
              <a:t>Other sexualities and genders </a:t>
            </a:r>
            <a:r>
              <a:rPr lang="en-GB" dirty="0"/>
              <a:t>are </a:t>
            </a:r>
            <a:r>
              <a:rPr lang="en-GB" dirty="0" smtClean="0"/>
              <a:t>relatively stigmatised</a:t>
            </a:r>
            <a:r>
              <a:rPr lang="en-GB" dirty="0"/>
              <a:t>, marginalised or punished through the hidden curriculum of the school, or the actions of other pupils in reinforcing group norms</a:t>
            </a:r>
            <a:r>
              <a:rPr lang="en-GB" dirty="0" smtClean="0"/>
              <a:t>.</a:t>
            </a:r>
          </a:p>
          <a:p>
            <a:r>
              <a:rPr lang="en-GB" dirty="0" smtClean="0"/>
              <a:t>So girls still learn subordination and schools still reinforce patriarchal attitudes</a:t>
            </a:r>
            <a:endParaRPr lang="en-GB" dirty="0"/>
          </a:p>
          <a:p>
            <a:pPr marL="64008" indent="0">
              <a:buNone/>
            </a:pPr>
            <a:endParaRPr lang="en-GB" dirty="0"/>
          </a:p>
          <a:p>
            <a:endParaRPr lang="en-GB" b="1" dirty="0"/>
          </a:p>
        </p:txBody>
      </p:sp>
    </p:spTree>
    <p:extLst>
      <p:ext uri="{BB962C8B-B14F-4D97-AF65-F5344CB8AC3E}">
        <p14:creationId xmlns:p14="http://schemas.microsoft.com/office/powerpoint/2010/main" val="1745753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 calcmode="lin" valueType="num">
                                      <p:cBhvr additive="base">
                                        <p:cTn id="4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 calcmode="lin" valueType="num">
                                      <p:cBhvr additive="base">
                                        <p:cTn id="4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 calcmode="lin" valueType="num">
                                      <p:cBhvr additive="base">
                                        <p:cTn id="4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tvrecappersanonymous.files.wordpress.com/2011/02/2-11-slush.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4059308"/>
            <a:ext cx="4203861" cy="214330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90314" y="298459"/>
            <a:ext cx="6347713" cy="1320800"/>
          </a:xfrm>
        </p:spPr>
        <p:txBody>
          <a:bodyPr>
            <a:normAutofit fontScale="90000"/>
          </a:bodyPr>
          <a:lstStyle/>
          <a:p>
            <a:r>
              <a:rPr lang="en-GB" b="1" dirty="0" smtClean="0"/>
              <a:t>Heteronormativity represented in US TV shows/ Films: </a:t>
            </a:r>
            <a:endParaRPr lang="en-GB" b="1" dirty="0"/>
          </a:p>
        </p:txBody>
      </p:sp>
      <p:sp>
        <p:nvSpPr>
          <p:cNvPr id="4" name="Text Box 2"/>
          <p:cNvSpPr txBox="1">
            <a:spLocks noChangeArrowheads="1"/>
          </p:cNvSpPr>
          <p:nvPr/>
        </p:nvSpPr>
        <p:spPr bwMode="auto">
          <a:xfrm>
            <a:off x="6732240" y="5733256"/>
            <a:ext cx="2272665" cy="93871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spAutoFit/>
          </a:bodyPr>
          <a:lstStyle/>
          <a:p>
            <a:r>
              <a:rPr lang="en-GB" sz="1100" dirty="0">
                <a:solidFill>
                  <a:prstClr val="white"/>
                </a:solidFill>
                <a:latin typeface="Arial"/>
                <a:ea typeface="Times New Roman"/>
                <a:cs typeface="Arial Unicode MS"/>
              </a:rPr>
              <a:t>The </a:t>
            </a:r>
            <a:r>
              <a:rPr lang="en-GB" sz="1100" dirty="0">
                <a:solidFill>
                  <a:prstClr val="black"/>
                </a:solidFill>
                <a:latin typeface="Arial"/>
                <a:ea typeface="Times New Roman"/>
                <a:cs typeface="Arial Unicode MS"/>
              </a:rPr>
              <a:t>hierarchy of gender/sexuality</a:t>
            </a:r>
            <a:endParaRPr lang="en-GB" sz="1200" dirty="0">
              <a:solidFill>
                <a:prstClr val="black"/>
              </a:solidFill>
              <a:latin typeface="Times New Roman"/>
              <a:ea typeface="Times New Roman"/>
              <a:cs typeface="Arial Unicode MS"/>
            </a:endParaRPr>
          </a:p>
          <a:p>
            <a:pPr marL="342900" indent="-342900">
              <a:buFont typeface="+mj-lt"/>
              <a:buAutoNum type="arabicPeriod"/>
            </a:pPr>
            <a:r>
              <a:rPr lang="en-GB" sz="1100" dirty="0">
                <a:solidFill>
                  <a:prstClr val="black"/>
                </a:solidFill>
                <a:latin typeface="Arial"/>
                <a:ea typeface="Times New Roman"/>
              </a:rPr>
              <a:t>Heterosexual male</a:t>
            </a:r>
            <a:endParaRPr lang="en-GB" sz="1200" dirty="0">
              <a:solidFill>
                <a:prstClr val="black"/>
              </a:solidFill>
              <a:latin typeface="Times New Roman"/>
              <a:ea typeface="Times New Roman"/>
            </a:endParaRPr>
          </a:p>
          <a:p>
            <a:pPr marL="342900" indent="-342900">
              <a:buFont typeface="+mj-lt"/>
              <a:buAutoNum type="arabicPeriod"/>
            </a:pPr>
            <a:r>
              <a:rPr lang="en-GB" sz="1100" dirty="0">
                <a:solidFill>
                  <a:prstClr val="black"/>
                </a:solidFill>
                <a:latin typeface="Arial"/>
                <a:ea typeface="Times New Roman"/>
              </a:rPr>
              <a:t>Heterosexual female</a:t>
            </a:r>
            <a:endParaRPr lang="en-GB" sz="1200" dirty="0">
              <a:solidFill>
                <a:prstClr val="black"/>
              </a:solidFill>
              <a:latin typeface="Times New Roman"/>
              <a:ea typeface="Times New Roman"/>
            </a:endParaRPr>
          </a:p>
          <a:p>
            <a:pPr marL="342900" indent="-342900">
              <a:buFont typeface="+mj-lt"/>
              <a:buAutoNum type="arabicPeriod"/>
            </a:pPr>
            <a:r>
              <a:rPr lang="en-GB" sz="1100" dirty="0">
                <a:solidFill>
                  <a:prstClr val="black"/>
                </a:solidFill>
                <a:latin typeface="Arial"/>
                <a:ea typeface="Times New Roman"/>
              </a:rPr>
              <a:t>Homosexual female</a:t>
            </a:r>
            <a:endParaRPr lang="en-GB" sz="1200" dirty="0">
              <a:solidFill>
                <a:prstClr val="black"/>
              </a:solidFill>
              <a:latin typeface="Times New Roman"/>
              <a:ea typeface="Times New Roman"/>
            </a:endParaRPr>
          </a:p>
          <a:p>
            <a:pPr marL="342900" indent="-342900">
              <a:buFont typeface="+mj-lt"/>
              <a:buAutoNum type="arabicPeriod"/>
            </a:pPr>
            <a:r>
              <a:rPr lang="en-GB" sz="1100" dirty="0">
                <a:solidFill>
                  <a:prstClr val="black"/>
                </a:solidFill>
                <a:latin typeface="Arial"/>
                <a:ea typeface="Times New Roman"/>
              </a:rPr>
              <a:t>Homosexual male</a:t>
            </a:r>
            <a:endParaRPr lang="en-GB" sz="1200" dirty="0">
              <a:solidFill>
                <a:prstClr val="black"/>
              </a:solidFill>
              <a:latin typeface="Times New Roman"/>
              <a:ea typeface="Times New Roman"/>
            </a:endParaRPr>
          </a:p>
        </p:txBody>
      </p:sp>
      <p:pic>
        <p:nvPicPr>
          <p:cNvPr id="1026" name="Picture 2" descr="https://geeksonparade.files.wordpress.com/2013/03/sbtb.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042286">
            <a:off x="176313" y="1732103"/>
            <a:ext cx="3261400" cy="24482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upload.wikimedia.org/wikipedia/en/c/c8/American_Pie1.jp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99792" y="2348880"/>
            <a:ext cx="2232247" cy="312411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2.bp.blogspot.com/-eJBtW6Mb1og/TnlM5jzZZ2I/AAAAAAAAAAU/_JmBXJEmvKk/s1600/Jock-Cheerleader-3-glee-9302703-500-320.jp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680478">
            <a:off x="4765718" y="1827152"/>
            <a:ext cx="3528392" cy="225817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s-media-cache-ak0.pinimg.com/originals/bb/4c/a0/bb4ca0ada7eae8507ef739b97b56baee.jpg">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5346" y="4335841"/>
            <a:ext cx="2709794" cy="2030788"/>
          </a:xfrm>
          <a:prstGeom prst="rect">
            <a:avLst/>
          </a:prstGeom>
          <a:noFill/>
          <a:extLst>
            <a:ext uri="{909E8E84-426E-40DD-AFC4-6F175D3DCCD1}">
              <a14:hiddenFill xmlns:a14="http://schemas.microsoft.com/office/drawing/2010/main">
                <a:solidFill>
                  <a:srgbClr val="FFFFFF"/>
                </a:solidFill>
              </a14:hiddenFill>
            </a:ext>
          </a:extLst>
        </p:spPr>
      </p:pic>
      <p:sp>
        <p:nvSpPr>
          <p:cNvPr id="6" name="Right Arrow 5"/>
          <p:cNvSpPr/>
          <p:nvPr/>
        </p:nvSpPr>
        <p:spPr>
          <a:xfrm>
            <a:off x="6353532" y="6323275"/>
            <a:ext cx="432048" cy="867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TextBox 11"/>
          <p:cNvSpPr txBox="1"/>
          <p:nvPr/>
        </p:nvSpPr>
        <p:spPr>
          <a:xfrm>
            <a:off x="3942954" y="6202615"/>
            <a:ext cx="2283539"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dirty="0">
                <a:solidFill>
                  <a:prstClr val="black"/>
                </a:solidFill>
              </a:rPr>
              <a:t>“Jock Culture”</a:t>
            </a:r>
          </a:p>
        </p:txBody>
      </p:sp>
      <p:sp>
        <p:nvSpPr>
          <p:cNvPr id="5" name="TextBox 4"/>
          <p:cNvSpPr txBox="1"/>
          <p:nvPr/>
        </p:nvSpPr>
        <p:spPr>
          <a:xfrm>
            <a:off x="3815914" y="6202615"/>
            <a:ext cx="2713999"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dirty="0" smtClean="0">
                <a:solidFill>
                  <a:prstClr val="black"/>
                </a:solidFill>
              </a:rPr>
              <a:t>Gender Regime</a:t>
            </a:r>
            <a:endParaRPr lang="en-GB" dirty="0">
              <a:solidFill>
                <a:prstClr val="black"/>
              </a:solidFill>
            </a:endParaRPr>
          </a:p>
        </p:txBody>
      </p:sp>
    </p:spTree>
    <p:extLst>
      <p:ext uri="{BB962C8B-B14F-4D97-AF65-F5344CB8AC3E}">
        <p14:creationId xmlns:p14="http://schemas.microsoft.com/office/powerpoint/2010/main" val="302957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45" presetClass="entr" presetSubtype="0"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2000"/>
                                        <p:tgtEl>
                                          <p:spTgt spid="1026"/>
                                        </p:tgtEl>
                                      </p:cBhvr>
                                    </p:animEffect>
                                    <p:anim calcmode="lin" valueType="num">
                                      <p:cBhvr>
                                        <p:cTn id="12" dur="2000" fill="hold"/>
                                        <p:tgtEl>
                                          <p:spTgt spid="1026"/>
                                        </p:tgtEl>
                                        <p:attrNameLst>
                                          <p:attrName>ppt_w</p:attrName>
                                        </p:attrNameLst>
                                      </p:cBhvr>
                                      <p:tavLst>
                                        <p:tav tm="0" fmla="#ppt_w*sin(2.5*pi*$)">
                                          <p:val>
                                            <p:fltVal val="0"/>
                                          </p:val>
                                        </p:tav>
                                        <p:tav tm="100000">
                                          <p:val>
                                            <p:fltVal val="1"/>
                                          </p:val>
                                        </p:tav>
                                      </p:tavLst>
                                    </p:anim>
                                    <p:anim calcmode="lin" valueType="num">
                                      <p:cBhvr>
                                        <p:cTn id="13" dur="2000" fill="hold"/>
                                        <p:tgtEl>
                                          <p:spTgt spid="1026"/>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fade">
                                      <p:cBhvr>
                                        <p:cTn id="16" dur="2000"/>
                                        <p:tgtEl>
                                          <p:spTgt spid="1028"/>
                                        </p:tgtEl>
                                      </p:cBhvr>
                                    </p:animEffect>
                                    <p:anim calcmode="lin" valueType="num">
                                      <p:cBhvr>
                                        <p:cTn id="17" dur="2000" fill="hold"/>
                                        <p:tgtEl>
                                          <p:spTgt spid="1028"/>
                                        </p:tgtEl>
                                        <p:attrNameLst>
                                          <p:attrName>ppt_w</p:attrName>
                                        </p:attrNameLst>
                                      </p:cBhvr>
                                      <p:tavLst>
                                        <p:tav tm="0" fmla="#ppt_w*sin(2.5*pi*$)">
                                          <p:val>
                                            <p:fltVal val="0"/>
                                          </p:val>
                                        </p:tav>
                                        <p:tav tm="100000">
                                          <p:val>
                                            <p:fltVal val="1"/>
                                          </p:val>
                                        </p:tav>
                                      </p:tavLst>
                                    </p:anim>
                                    <p:anim calcmode="lin" valueType="num">
                                      <p:cBhvr>
                                        <p:cTn id="18" dur="2000" fill="hold"/>
                                        <p:tgtEl>
                                          <p:spTgt spid="1028"/>
                                        </p:tgtEl>
                                        <p:attrNameLst>
                                          <p:attrName>ppt_h</p:attrName>
                                        </p:attrNameLst>
                                      </p:cBhvr>
                                      <p:tavLst>
                                        <p:tav tm="0">
                                          <p:val>
                                            <p:strVal val="#ppt_h"/>
                                          </p:val>
                                        </p:tav>
                                        <p:tav tm="100000">
                                          <p:val>
                                            <p:strVal val="#ppt_h"/>
                                          </p:val>
                                        </p:tav>
                                      </p:tavLst>
                                    </p:anim>
                                  </p:childTnLst>
                                </p:cTn>
                              </p:par>
                              <p:par>
                                <p:cTn id="19" presetID="45" presetClass="entr" presetSubtype="0" fill="hold" nodeType="withEffect">
                                  <p:stCondLst>
                                    <p:cond delay="0"/>
                                  </p:stCondLst>
                                  <p:childTnLst>
                                    <p:set>
                                      <p:cBhvr>
                                        <p:cTn id="20" dur="1" fill="hold">
                                          <p:stCondLst>
                                            <p:cond delay="0"/>
                                          </p:stCondLst>
                                        </p:cTn>
                                        <p:tgtEl>
                                          <p:spTgt spid="1032"/>
                                        </p:tgtEl>
                                        <p:attrNameLst>
                                          <p:attrName>style.visibility</p:attrName>
                                        </p:attrNameLst>
                                      </p:cBhvr>
                                      <p:to>
                                        <p:strVal val="visible"/>
                                      </p:to>
                                    </p:set>
                                    <p:animEffect transition="in" filter="fade">
                                      <p:cBhvr>
                                        <p:cTn id="21" dur="2000"/>
                                        <p:tgtEl>
                                          <p:spTgt spid="1032"/>
                                        </p:tgtEl>
                                      </p:cBhvr>
                                    </p:animEffect>
                                    <p:anim calcmode="lin" valueType="num">
                                      <p:cBhvr>
                                        <p:cTn id="22" dur="2000" fill="hold"/>
                                        <p:tgtEl>
                                          <p:spTgt spid="1032"/>
                                        </p:tgtEl>
                                        <p:attrNameLst>
                                          <p:attrName>ppt_w</p:attrName>
                                        </p:attrNameLst>
                                      </p:cBhvr>
                                      <p:tavLst>
                                        <p:tav tm="0" fmla="#ppt_w*sin(2.5*pi*$)">
                                          <p:val>
                                            <p:fltVal val="0"/>
                                          </p:val>
                                        </p:tav>
                                        <p:tav tm="100000">
                                          <p:val>
                                            <p:fltVal val="1"/>
                                          </p:val>
                                        </p:tav>
                                      </p:tavLst>
                                    </p:anim>
                                    <p:anim calcmode="lin" valueType="num">
                                      <p:cBhvr>
                                        <p:cTn id="23" dur="2000" fill="hold"/>
                                        <p:tgtEl>
                                          <p:spTgt spid="1032"/>
                                        </p:tgtEl>
                                        <p:attrNameLst>
                                          <p:attrName>ppt_h</p:attrName>
                                        </p:attrNameLst>
                                      </p:cBhvr>
                                      <p:tavLst>
                                        <p:tav tm="0">
                                          <p:val>
                                            <p:strVal val="#ppt_h"/>
                                          </p:val>
                                        </p:tav>
                                        <p:tav tm="100000">
                                          <p:val>
                                            <p:strVal val="#ppt_h"/>
                                          </p:val>
                                        </p:tav>
                                      </p:tavLst>
                                    </p:anim>
                                  </p:childTnLst>
                                </p:cTn>
                              </p:par>
                              <p:par>
                                <p:cTn id="24" presetID="45" presetClass="entr" presetSubtype="0" fill="hold" nodeType="withEffect">
                                  <p:stCondLst>
                                    <p:cond delay="0"/>
                                  </p:stCondLst>
                                  <p:childTnLst>
                                    <p:set>
                                      <p:cBhvr>
                                        <p:cTn id="25" dur="1" fill="hold">
                                          <p:stCondLst>
                                            <p:cond delay="0"/>
                                          </p:stCondLst>
                                        </p:cTn>
                                        <p:tgtEl>
                                          <p:spTgt spid="1030"/>
                                        </p:tgtEl>
                                        <p:attrNameLst>
                                          <p:attrName>style.visibility</p:attrName>
                                        </p:attrNameLst>
                                      </p:cBhvr>
                                      <p:to>
                                        <p:strVal val="visible"/>
                                      </p:to>
                                    </p:set>
                                    <p:animEffect transition="in" filter="fade">
                                      <p:cBhvr>
                                        <p:cTn id="26" dur="2000"/>
                                        <p:tgtEl>
                                          <p:spTgt spid="1030"/>
                                        </p:tgtEl>
                                      </p:cBhvr>
                                    </p:animEffect>
                                    <p:anim calcmode="lin" valueType="num">
                                      <p:cBhvr>
                                        <p:cTn id="27" dur="2000" fill="hold"/>
                                        <p:tgtEl>
                                          <p:spTgt spid="1030"/>
                                        </p:tgtEl>
                                        <p:attrNameLst>
                                          <p:attrName>ppt_w</p:attrName>
                                        </p:attrNameLst>
                                      </p:cBhvr>
                                      <p:tavLst>
                                        <p:tav tm="0" fmla="#ppt_w*sin(2.5*pi*$)">
                                          <p:val>
                                            <p:fltVal val="0"/>
                                          </p:val>
                                        </p:tav>
                                        <p:tav tm="100000">
                                          <p:val>
                                            <p:fltVal val="1"/>
                                          </p:val>
                                        </p:tav>
                                      </p:tavLst>
                                    </p:anim>
                                    <p:anim calcmode="lin" valueType="num">
                                      <p:cBhvr>
                                        <p:cTn id="28" dur="2000" fill="hold"/>
                                        <p:tgtEl>
                                          <p:spTgt spid="103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2000"/>
                                        <p:tgtEl>
                                          <p:spTgt spid="1034"/>
                                        </p:tgtEl>
                                      </p:cBhvr>
                                    </p:animEffect>
                                    <p:anim calcmode="lin" valueType="num">
                                      <p:cBhvr>
                                        <p:cTn id="32" dur="2000" fill="hold"/>
                                        <p:tgtEl>
                                          <p:spTgt spid="1034"/>
                                        </p:tgtEl>
                                        <p:attrNameLst>
                                          <p:attrName>ppt_w</p:attrName>
                                        </p:attrNameLst>
                                      </p:cBhvr>
                                      <p:tavLst>
                                        <p:tav tm="0" fmla="#ppt_w*sin(2.5*pi*$)">
                                          <p:val>
                                            <p:fltVal val="0"/>
                                          </p:val>
                                        </p:tav>
                                        <p:tav tm="100000">
                                          <p:val>
                                            <p:fltVal val="1"/>
                                          </p:val>
                                        </p:tav>
                                      </p:tavLst>
                                    </p:anim>
                                    <p:anim calcmode="lin" valueType="num">
                                      <p:cBhvr>
                                        <p:cTn id="33" dur="2000" fill="hold"/>
                                        <p:tgtEl>
                                          <p:spTgt spid="103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Planning/Evaluating?</a:t>
            </a:r>
            <a:endParaRPr lang="en-GB" dirty="0"/>
          </a:p>
        </p:txBody>
      </p:sp>
      <p:sp>
        <p:nvSpPr>
          <p:cNvPr id="4" name="Text Placeholder 3"/>
          <p:cNvSpPr>
            <a:spLocks noGrp="1"/>
          </p:cNvSpPr>
          <p:nvPr>
            <p:ph type="body" idx="1"/>
          </p:nvPr>
        </p:nvSpPr>
        <p:spPr/>
        <p:txBody>
          <a:bodyPr/>
          <a:lstStyle/>
          <a:p>
            <a:r>
              <a:rPr lang="en-GB" dirty="0" smtClean="0"/>
              <a:t>Gender &amp; Education</a:t>
            </a:r>
            <a:endParaRPr lang="en-GB" dirty="0"/>
          </a:p>
        </p:txBody>
      </p:sp>
    </p:spTree>
    <p:extLst>
      <p:ext uri="{BB962C8B-B14F-4D97-AF65-F5344CB8AC3E}">
        <p14:creationId xmlns:p14="http://schemas.microsoft.com/office/powerpoint/2010/main" val="3575357669"/>
      </p:ext>
    </p:extLst>
  </p:cSld>
  <p:clrMapOvr>
    <a:masterClrMapping/>
  </p:clrMapOvr>
  <p:transition spd="slow">
    <p:wip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4474020" y="1041246"/>
            <a:ext cx="407" cy="4315522"/>
          </a:xfrm>
          <a:prstGeom prst="line">
            <a:avLst/>
          </a:prstGeom>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3846764" y="2546660"/>
            <a:ext cx="1229828" cy="122982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solidFill>
                <a:prstClr val="white"/>
              </a:solidFill>
            </a:endParaRPr>
          </a:p>
        </p:txBody>
      </p:sp>
      <p:pic>
        <p:nvPicPr>
          <p:cNvPr id="1026" name="Picture 2" descr="http://steve-lovelace.com/wordpress/wp-content/uploads/2013/09/aiga-symbol-sign-for-restroom.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6764" y="2546660"/>
            <a:ext cx="1229828" cy="122982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1997" y="1041245"/>
            <a:ext cx="3039843" cy="253916"/>
          </a:xfrm>
          <a:prstGeom prst="rect">
            <a:avLst/>
          </a:prstGeom>
          <a:noFill/>
        </p:spPr>
        <p:txBody>
          <a:bodyPr wrap="square" rtlCol="0">
            <a:spAutoFit/>
          </a:bodyPr>
          <a:lstStyle/>
          <a:p>
            <a:r>
              <a:rPr lang="en-GB" sz="1050" dirty="0">
                <a:solidFill>
                  <a:prstClr val="black"/>
                </a:solidFill>
              </a:rPr>
              <a:t>Key factors </a:t>
            </a:r>
            <a:r>
              <a:rPr lang="en-GB" sz="1050" b="1" dirty="0">
                <a:solidFill>
                  <a:prstClr val="black"/>
                </a:solidFill>
              </a:rPr>
              <a:t>within schools </a:t>
            </a:r>
            <a:r>
              <a:rPr lang="en-GB" sz="1050" dirty="0">
                <a:solidFill>
                  <a:prstClr val="black"/>
                </a:solidFill>
              </a:rPr>
              <a:t>with studies/evidence</a:t>
            </a:r>
          </a:p>
        </p:txBody>
      </p:sp>
      <p:sp>
        <p:nvSpPr>
          <p:cNvPr id="7" name="TextBox 6"/>
          <p:cNvSpPr txBox="1"/>
          <p:nvPr/>
        </p:nvSpPr>
        <p:spPr>
          <a:xfrm>
            <a:off x="5854390" y="1041245"/>
            <a:ext cx="3225491" cy="253916"/>
          </a:xfrm>
          <a:prstGeom prst="rect">
            <a:avLst/>
          </a:prstGeom>
          <a:noFill/>
        </p:spPr>
        <p:txBody>
          <a:bodyPr wrap="square" rtlCol="0">
            <a:spAutoFit/>
          </a:bodyPr>
          <a:lstStyle/>
          <a:p>
            <a:r>
              <a:rPr lang="en-GB" sz="1050" dirty="0">
                <a:solidFill>
                  <a:prstClr val="black"/>
                </a:solidFill>
              </a:rPr>
              <a:t>Key factors from </a:t>
            </a:r>
            <a:r>
              <a:rPr lang="en-GB" sz="1050" b="1" dirty="0">
                <a:solidFill>
                  <a:prstClr val="black"/>
                </a:solidFill>
              </a:rPr>
              <a:t>outside schools </a:t>
            </a:r>
            <a:r>
              <a:rPr lang="en-GB" sz="1050" dirty="0">
                <a:solidFill>
                  <a:prstClr val="black"/>
                </a:solidFill>
              </a:rPr>
              <a:t>with studies/evidence</a:t>
            </a:r>
          </a:p>
        </p:txBody>
      </p:sp>
      <p:sp>
        <p:nvSpPr>
          <p:cNvPr id="15" name="TextBox 14"/>
          <p:cNvSpPr txBox="1"/>
          <p:nvPr/>
        </p:nvSpPr>
        <p:spPr>
          <a:xfrm>
            <a:off x="2555776" y="5877272"/>
            <a:ext cx="4185482" cy="900246"/>
          </a:xfrm>
          <a:prstGeom prst="rect">
            <a:avLst/>
          </a:prstGeom>
          <a:noFill/>
        </p:spPr>
        <p:txBody>
          <a:bodyPr wrap="square" rtlCol="0">
            <a:spAutoFit/>
          </a:bodyPr>
          <a:lstStyle/>
          <a:p>
            <a:r>
              <a:rPr lang="en-GB" sz="1050" dirty="0">
                <a:solidFill>
                  <a:prstClr val="black"/>
                </a:solidFill>
              </a:rPr>
              <a:t>NB </a:t>
            </a:r>
            <a:endParaRPr lang="en-GB" sz="1050" dirty="0" smtClean="0">
              <a:solidFill>
                <a:prstClr val="black"/>
              </a:solidFill>
            </a:endParaRPr>
          </a:p>
          <a:p>
            <a:pPr marL="228600" indent="-228600">
              <a:buFont typeface="+mj-lt"/>
              <a:buAutoNum type="arabicPeriod"/>
            </a:pPr>
            <a:r>
              <a:rPr lang="en-GB" sz="1050" dirty="0" smtClean="0">
                <a:solidFill>
                  <a:prstClr val="black"/>
                </a:solidFill>
              </a:rPr>
              <a:t>Do </a:t>
            </a:r>
            <a:r>
              <a:rPr lang="en-GB" sz="1050" dirty="0">
                <a:solidFill>
                  <a:prstClr val="black"/>
                </a:solidFill>
              </a:rPr>
              <a:t>these factors effectively explain the change from 1988 onward?</a:t>
            </a:r>
          </a:p>
          <a:p>
            <a:pPr marL="228600" indent="-228600">
              <a:buFont typeface="+mj-lt"/>
              <a:buAutoNum type="arabicPeriod"/>
            </a:pPr>
            <a:r>
              <a:rPr lang="en-GB" sz="1050" dirty="0">
                <a:solidFill>
                  <a:prstClr val="black"/>
                </a:solidFill>
              </a:rPr>
              <a:t>Are these factors measurable/quantifiable</a:t>
            </a:r>
            <a:r>
              <a:rPr lang="en-GB" sz="1050" dirty="0" smtClean="0">
                <a:solidFill>
                  <a:prstClr val="black"/>
                </a:solidFill>
              </a:rPr>
              <a:t>?</a:t>
            </a:r>
          </a:p>
          <a:p>
            <a:pPr marL="228600" indent="-228600">
              <a:buFont typeface="+mj-lt"/>
              <a:buAutoNum type="arabicPeriod"/>
            </a:pPr>
            <a:r>
              <a:rPr lang="en-GB" sz="1050" dirty="0" smtClean="0">
                <a:solidFill>
                  <a:prstClr val="black"/>
                </a:solidFill>
              </a:rPr>
              <a:t>Do they focus on girls’ relative success or boys’ relative failure?</a:t>
            </a:r>
          </a:p>
          <a:p>
            <a:pPr marL="228600" indent="-228600">
              <a:buFont typeface="+mj-lt"/>
              <a:buAutoNum type="arabicPeriod"/>
            </a:pPr>
            <a:r>
              <a:rPr lang="en-GB" sz="1050" dirty="0" smtClean="0">
                <a:solidFill>
                  <a:prstClr val="black"/>
                </a:solidFill>
              </a:rPr>
              <a:t>Can we assume that girls really “do better” in an </a:t>
            </a:r>
            <a:r>
              <a:rPr lang="en-GB" sz="1050" smtClean="0">
                <a:solidFill>
                  <a:prstClr val="black"/>
                </a:solidFill>
              </a:rPr>
              <a:t>unqualified way?</a:t>
            </a:r>
            <a:endParaRPr lang="en-GB" sz="1050" dirty="0">
              <a:solidFill>
                <a:prstClr val="black"/>
              </a:solidFill>
            </a:endParaRPr>
          </a:p>
        </p:txBody>
      </p:sp>
      <p:sp>
        <p:nvSpPr>
          <p:cNvPr id="2" name="TextBox 1"/>
          <p:cNvSpPr txBox="1"/>
          <p:nvPr/>
        </p:nvSpPr>
        <p:spPr>
          <a:xfrm rot="16200000">
            <a:off x="-1514379" y="3463450"/>
            <a:ext cx="3528392" cy="246221"/>
          </a:xfrm>
          <a:prstGeom prst="rect">
            <a:avLst/>
          </a:prstGeom>
          <a:noFill/>
        </p:spPr>
        <p:txBody>
          <a:bodyPr wrap="square" rtlCol="0">
            <a:spAutoFit/>
          </a:bodyPr>
          <a:lstStyle/>
          <a:p>
            <a:r>
              <a:rPr lang="en-GB" sz="1000" dirty="0" smtClean="0">
                <a:solidFill>
                  <a:prstClr val="black"/>
                </a:solidFill>
              </a:rPr>
              <a:t>Identify 3/4 key factors and supporting evidence you would use</a:t>
            </a:r>
            <a:endParaRPr lang="en-GB" sz="1000" dirty="0">
              <a:solidFill>
                <a:prstClr val="black"/>
              </a:solidFill>
            </a:endParaRPr>
          </a:p>
        </p:txBody>
      </p:sp>
      <p:sp>
        <p:nvSpPr>
          <p:cNvPr id="10" name="TextBox 9"/>
          <p:cNvSpPr txBox="1"/>
          <p:nvPr/>
        </p:nvSpPr>
        <p:spPr>
          <a:xfrm rot="5400000">
            <a:off x="6963363" y="3463451"/>
            <a:ext cx="3528392" cy="246221"/>
          </a:xfrm>
          <a:prstGeom prst="rect">
            <a:avLst/>
          </a:prstGeom>
          <a:noFill/>
        </p:spPr>
        <p:txBody>
          <a:bodyPr wrap="square" rtlCol="0">
            <a:spAutoFit/>
          </a:bodyPr>
          <a:lstStyle/>
          <a:p>
            <a:r>
              <a:rPr lang="en-GB" sz="1000" dirty="0" smtClean="0">
                <a:solidFill>
                  <a:prstClr val="black"/>
                </a:solidFill>
              </a:rPr>
              <a:t>Identify 3/4 key factors and supporting evidence you would use</a:t>
            </a:r>
            <a:endParaRPr lang="en-GB" sz="1000" dirty="0">
              <a:solidFill>
                <a:prstClr val="black"/>
              </a:solidFill>
            </a:endParaRPr>
          </a:p>
        </p:txBody>
      </p:sp>
      <p:sp>
        <p:nvSpPr>
          <p:cNvPr id="11" name="TextBox 10"/>
          <p:cNvSpPr txBox="1"/>
          <p:nvPr/>
        </p:nvSpPr>
        <p:spPr>
          <a:xfrm>
            <a:off x="372928" y="322765"/>
            <a:ext cx="8231520" cy="369332"/>
          </a:xfrm>
          <a:prstGeom prst="rect">
            <a:avLst/>
          </a:prstGeom>
          <a:noFill/>
        </p:spPr>
        <p:txBody>
          <a:bodyPr wrap="square" rtlCol="0">
            <a:spAutoFit/>
          </a:bodyPr>
          <a:lstStyle/>
          <a:p>
            <a:pPr algn="ctr"/>
            <a:r>
              <a:rPr lang="en-GB" dirty="0" smtClean="0">
                <a:solidFill>
                  <a:prstClr val="black"/>
                </a:solidFill>
              </a:rPr>
              <a:t>Q. Why do girls do better than boys in the education system?</a:t>
            </a:r>
            <a:endParaRPr lang="en-GB" dirty="0">
              <a:solidFill>
                <a:prstClr val="black"/>
              </a:solidFill>
            </a:endParaRPr>
          </a:p>
        </p:txBody>
      </p:sp>
      <p:sp>
        <p:nvSpPr>
          <p:cNvPr id="3" name="TextBox 2"/>
          <p:cNvSpPr txBox="1"/>
          <p:nvPr/>
        </p:nvSpPr>
        <p:spPr>
          <a:xfrm>
            <a:off x="2005506" y="692097"/>
            <a:ext cx="1512168" cy="369332"/>
          </a:xfrm>
          <a:prstGeom prst="rect">
            <a:avLst/>
          </a:prstGeom>
          <a:noFill/>
        </p:spPr>
        <p:txBody>
          <a:bodyPr wrap="square" rtlCol="0">
            <a:spAutoFit/>
          </a:bodyPr>
          <a:lstStyle/>
          <a:p>
            <a:r>
              <a:rPr lang="en-GB" dirty="0" smtClean="0">
                <a:solidFill>
                  <a:prstClr val="black"/>
                </a:solidFill>
              </a:rPr>
              <a:t>INTERNAL</a:t>
            </a:r>
            <a:endParaRPr lang="en-GB" dirty="0">
              <a:solidFill>
                <a:prstClr val="black"/>
              </a:solidFill>
            </a:endParaRPr>
          </a:p>
        </p:txBody>
      </p:sp>
      <p:sp>
        <p:nvSpPr>
          <p:cNvPr id="12" name="TextBox 11"/>
          <p:cNvSpPr txBox="1"/>
          <p:nvPr/>
        </p:nvSpPr>
        <p:spPr>
          <a:xfrm>
            <a:off x="5652120" y="671913"/>
            <a:ext cx="1512168" cy="369332"/>
          </a:xfrm>
          <a:prstGeom prst="rect">
            <a:avLst/>
          </a:prstGeom>
          <a:noFill/>
        </p:spPr>
        <p:txBody>
          <a:bodyPr wrap="square" rtlCol="0">
            <a:spAutoFit/>
          </a:bodyPr>
          <a:lstStyle/>
          <a:p>
            <a:r>
              <a:rPr lang="en-GB" dirty="0" smtClean="0">
                <a:solidFill>
                  <a:prstClr val="black"/>
                </a:solidFill>
              </a:rPr>
              <a:t>EXTERNAL</a:t>
            </a:r>
            <a:endParaRPr lang="en-GB" dirty="0">
              <a:solidFill>
                <a:prstClr val="black"/>
              </a:solidFill>
            </a:endParaRPr>
          </a:p>
        </p:txBody>
      </p:sp>
    </p:spTree>
    <p:extLst>
      <p:ext uri="{BB962C8B-B14F-4D97-AF65-F5344CB8AC3E}">
        <p14:creationId xmlns:p14="http://schemas.microsoft.com/office/powerpoint/2010/main" val="359195324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smtClean="0"/>
              <a:t>EXTERNAL FACTORS:</a:t>
            </a:r>
            <a:br>
              <a:rPr lang="en-GB" dirty="0" smtClean="0"/>
            </a:br>
            <a:r>
              <a:rPr lang="en-GB" dirty="0" smtClean="0"/>
              <a:t>Girls’ relative achievement</a:t>
            </a:r>
            <a:endParaRPr lang="en-GB" dirty="0"/>
          </a:p>
        </p:txBody>
      </p:sp>
    </p:spTree>
    <p:extLst>
      <p:ext uri="{BB962C8B-B14F-4D97-AF65-F5344CB8AC3E}">
        <p14:creationId xmlns:p14="http://schemas.microsoft.com/office/powerpoint/2010/main" val="4275444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b="1" dirty="0"/>
              <a:t>The Impact of the women’s movement and Feminism</a:t>
            </a:r>
            <a:r>
              <a:rPr lang="en-GB" dirty="0"/>
              <a:t/>
            </a:r>
            <a:br>
              <a:rPr lang="en-GB" dirty="0"/>
            </a:br>
            <a:endParaRPr lang="en-GB" dirty="0"/>
          </a:p>
        </p:txBody>
      </p:sp>
      <p:sp>
        <p:nvSpPr>
          <p:cNvPr id="5" name="Content Placeholder 4"/>
          <p:cNvSpPr>
            <a:spLocks noGrp="1"/>
          </p:cNvSpPr>
          <p:nvPr>
            <p:ph idx="1"/>
          </p:nvPr>
        </p:nvSpPr>
        <p:spPr/>
        <p:txBody>
          <a:bodyPr/>
          <a:lstStyle/>
          <a:p>
            <a:r>
              <a:rPr lang="en-GB" dirty="0"/>
              <a:t>Feminists have challenged the traditional stereotype of a woman’s role as exclusively that of mother and housewife in a patriarchal nuclear family and inferior to men outside the home, in work, education and the law.</a:t>
            </a:r>
          </a:p>
          <a:p>
            <a:r>
              <a:rPr lang="en-GB" dirty="0"/>
              <a:t>This has raised women’s expectations and esteem – girls’ lives and aspirations reflect this.</a:t>
            </a:r>
          </a:p>
          <a:p>
            <a:endParaRPr lang="en-GB" dirty="0" smtClean="0"/>
          </a:p>
          <a:p>
            <a:r>
              <a:rPr lang="en-GB" dirty="0"/>
              <a:t>Media evidence - </a:t>
            </a:r>
            <a:r>
              <a:rPr lang="en-GB" b="1" dirty="0"/>
              <a:t>Angela </a:t>
            </a:r>
            <a:r>
              <a:rPr lang="en-GB" b="1" dirty="0" err="1"/>
              <a:t>McRobbie</a:t>
            </a:r>
            <a:r>
              <a:rPr lang="en-GB" dirty="0"/>
              <a:t> found that girls’ magazines in the 1970s emphasized the importance of getting married and not being ‘left on the shelf’ whilst nowadays they contain images of assertive, independent women</a:t>
            </a:r>
            <a:endParaRPr lang="en-GB" dirty="0"/>
          </a:p>
        </p:txBody>
      </p:sp>
    </p:spTree>
    <p:extLst>
      <p:ext uri="{BB962C8B-B14F-4D97-AF65-F5344CB8AC3E}">
        <p14:creationId xmlns:p14="http://schemas.microsoft.com/office/powerpoint/2010/main" val="248223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The Family</a:t>
            </a:r>
            <a:r>
              <a:rPr lang="en-GB" dirty="0"/>
              <a:t/>
            </a:r>
            <a:br>
              <a:rPr lang="en-GB" dirty="0"/>
            </a:br>
            <a:endParaRPr lang="en-GB" dirty="0"/>
          </a:p>
        </p:txBody>
      </p:sp>
      <p:sp>
        <p:nvSpPr>
          <p:cNvPr id="3" name="Content Placeholder 2"/>
          <p:cNvSpPr>
            <a:spLocks noGrp="1"/>
          </p:cNvSpPr>
          <p:nvPr>
            <p:ph idx="1"/>
          </p:nvPr>
        </p:nvSpPr>
        <p:spPr/>
        <p:txBody>
          <a:bodyPr/>
          <a:lstStyle/>
          <a:p>
            <a:r>
              <a:rPr lang="en-GB" dirty="0"/>
              <a:t>There have been major changes in the family since 1970s these include; increases in the divorce rate, increase in cohabitation and a decrease in the number of first marriages, an increase in lone-parent families and smaller families in general. </a:t>
            </a:r>
          </a:p>
          <a:p>
            <a:r>
              <a:rPr lang="en-GB" dirty="0"/>
              <a:t>Family insecurity may make marriage no longer a viable “career” for girls. </a:t>
            </a:r>
          </a:p>
          <a:p>
            <a:endParaRPr lang="en-GB" dirty="0" smtClean="0"/>
          </a:p>
          <a:p>
            <a:r>
              <a:rPr lang="en-GB" dirty="0"/>
              <a:t>The work of Sue Sharpe shows this change in aspiration. Love and marriage no longer “come first”.</a:t>
            </a:r>
            <a:endParaRPr lang="en-GB" dirty="0"/>
          </a:p>
        </p:txBody>
      </p:sp>
    </p:spTree>
    <p:extLst>
      <p:ext uri="{BB962C8B-B14F-4D97-AF65-F5344CB8AC3E}">
        <p14:creationId xmlns:p14="http://schemas.microsoft.com/office/powerpoint/2010/main" val="2465660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Changes in the Position of Women in employment</a:t>
            </a:r>
            <a:r>
              <a:rPr lang="en-GB" dirty="0"/>
              <a:t/>
            </a:r>
            <a:br>
              <a:rPr lang="en-GB" dirty="0"/>
            </a:br>
            <a:endParaRPr lang="en-GB" dirty="0"/>
          </a:p>
        </p:txBody>
      </p:sp>
      <p:sp>
        <p:nvSpPr>
          <p:cNvPr id="3" name="Content Placeholder 2"/>
          <p:cNvSpPr>
            <a:spLocks noGrp="1"/>
          </p:cNvSpPr>
          <p:nvPr>
            <p:ph idx="1"/>
          </p:nvPr>
        </p:nvSpPr>
        <p:spPr/>
        <p:txBody>
          <a:bodyPr>
            <a:normAutofit fontScale="92500" lnSpcReduction="10000"/>
          </a:bodyPr>
          <a:lstStyle/>
          <a:p>
            <a:r>
              <a:rPr lang="en-GB" dirty="0"/>
              <a:t>There are growing employment opportunities for women in the service sector.</a:t>
            </a:r>
          </a:p>
          <a:p>
            <a:r>
              <a:rPr lang="en-GB" dirty="0"/>
              <a:t>As a consequences, girls may have become more ambitious, and less likely to see a home and family as </a:t>
            </a:r>
            <a:r>
              <a:rPr lang="en-GB" dirty="0" smtClean="0"/>
              <a:t>their </a:t>
            </a:r>
            <a:r>
              <a:rPr lang="en-GB" dirty="0"/>
              <a:t>main aim in life. </a:t>
            </a:r>
            <a:endParaRPr lang="en-GB" dirty="0" smtClean="0"/>
          </a:p>
          <a:p>
            <a:r>
              <a:rPr lang="en-GB" dirty="0"/>
              <a:t>Many girls growing up today have mothers in paid employment - provide positive role models. The future involves paid employment, often combined with family responsibilities.</a:t>
            </a:r>
          </a:p>
          <a:p>
            <a:r>
              <a:rPr lang="en-GB" dirty="0"/>
              <a:t>See Sue Sharpe </a:t>
            </a:r>
            <a:r>
              <a:rPr lang="en-GB" dirty="0" smtClean="0"/>
              <a:t>above – plus legislation </a:t>
            </a:r>
            <a:r>
              <a:rPr lang="en-GB" dirty="0"/>
              <a:t>such as </a:t>
            </a:r>
          </a:p>
          <a:p>
            <a:pPr lvl="1"/>
            <a:r>
              <a:rPr lang="en-GB" dirty="0"/>
              <a:t>Equal Pay Act 1970,</a:t>
            </a:r>
          </a:p>
          <a:p>
            <a:pPr lvl="1"/>
            <a:r>
              <a:rPr lang="en-GB" dirty="0"/>
              <a:t>Sexual Discrimination Act 1975</a:t>
            </a:r>
          </a:p>
          <a:p>
            <a:pPr lvl="1"/>
            <a:r>
              <a:rPr lang="en-GB" dirty="0"/>
              <a:t>Equality act 2010</a:t>
            </a:r>
            <a:endParaRPr lang="en-GB" dirty="0"/>
          </a:p>
        </p:txBody>
      </p:sp>
    </p:spTree>
    <p:extLst>
      <p:ext uri="{BB962C8B-B14F-4D97-AF65-F5344CB8AC3E}">
        <p14:creationId xmlns:p14="http://schemas.microsoft.com/office/powerpoint/2010/main" val="2516261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Girls’ </a:t>
            </a:r>
            <a:r>
              <a:rPr lang="en-GB" b="1" dirty="0"/>
              <a:t>ambition</a:t>
            </a:r>
            <a:r>
              <a:rPr lang="en-GB" dirty="0"/>
              <a:t/>
            </a:r>
            <a:br>
              <a:rPr lang="en-GB" dirty="0"/>
            </a:br>
            <a:endParaRPr lang="en-GB" dirty="0"/>
          </a:p>
        </p:txBody>
      </p:sp>
      <p:sp>
        <p:nvSpPr>
          <p:cNvPr id="3" name="Content Placeholder 2"/>
          <p:cNvSpPr>
            <a:spLocks noGrp="1"/>
          </p:cNvSpPr>
          <p:nvPr>
            <p:ph idx="1"/>
          </p:nvPr>
        </p:nvSpPr>
        <p:spPr/>
        <p:txBody>
          <a:bodyPr>
            <a:normAutofit lnSpcReduction="10000"/>
          </a:bodyPr>
          <a:lstStyle/>
          <a:p>
            <a:r>
              <a:rPr lang="en-GB" dirty="0"/>
              <a:t>With role models in the media and in the home and a belief in equality between the sexes, girls’ aspirations had grown to include a career before, during or even instead of marriage.</a:t>
            </a:r>
          </a:p>
          <a:p>
            <a:endParaRPr lang="en-GB" dirty="0" smtClean="0"/>
          </a:p>
          <a:p>
            <a:r>
              <a:rPr lang="en-GB" dirty="0"/>
              <a:t>Sue Sharpe’s interviews with girls in the 1970s and 1990s show a major shift in the way girls see their future.</a:t>
            </a:r>
          </a:p>
          <a:p>
            <a:r>
              <a:rPr lang="en-GB" dirty="0"/>
              <a:t>In 1974, the girls had low aspirations: educational success was unfeminine and appearing to be ambitious was unattractive. Their priorities were ‘love, marriage, husbands, children, jobs, and careers, more or less in that order</a:t>
            </a:r>
            <a:r>
              <a:rPr lang="en-GB" dirty="0" smtClean="0"/>
              <a:t>’. But by </a:t>
            </a:r>
            <a:r>
              <a:rPr lang="en-GB" dirty="0"/>
              <a:t>the 1990s this had </a:t>
            </a:r>
            <a:r>
              <a:rPr lang="en-GB" dirty="0" smtClean="0"/>
              <a:t>reversed</a:t>
            </a:r>
            <a:endParaRPr lang="en-GB" dirty="0"/>
          </a:p>
        </p:txBody>
      </p:sp>
    </p:spTree>
    <p:extLst>
      <p:ext uri="{BB962C8B-B14F-4D97-AF65-F5344CB8AC3E}">
        <p14:creationId xmlns:p14="http://schemas.microsoft.com/office/powerpoint/2010/main" val="3839367761"/>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themeOverride>
</file>

<file path=docProps/app.xml><?xml version="1.0" encoding="utf-8"?>
<Properties xmlns="http://schemas.openxmlformats.org/officeDocument/2006/extended-properties" xmlns:vt="http://schemas.openxmlformats.org/officeDocument/2006/docPropsVTypes">
  <Template>Facet</Template>
  <TotalTime>1442</TotalTime>
  <Words>3314</Words>
  <Application>Microsoft Office PowerPoint</Application>
  <PresentationFormat>On-screen Show (4:3)</PresentationFormat>
  <Paragraphs>269</Paragraphs>
  <Slides>49</Slides>
  <Notes>0</Notes>
  <HiddenSlides>3</HiddenSlides>
  <MMClips>0</MMClips>
  <ScaleCrop>false</ScaleCrop>
  <HeadingPairs>
    <vt:vector size="6" baseType="variant">
      <vt:variant>
        <vt:lpstr>Fonts Used</vt:lpstr>
      </vt:variant>
      <vt:variant>
        <vt:i4>11</vt:i4>
      </vt:variant>
      <vt:variant>
        <vt:lpstr>Theme</vt:lpstr>
      </vt:variant>
      <vt:variant>
        <vt:i4>6</vt:i4>
      </vt:variant>
      <vt:variant>
        <vt:lpstr>Slide Titles</vt:lpstr>
      </vt:variant>
      <vt:variant>
        <vt:i4>49</vt:i4>
      </vt:variant>
    </vt:vector>
  </HeadingPairs>
  <TitlesOfParts>
    <vt:vector size="66" baseType="lpstr">
      <vt:lpstr>Arial Unicode MS</vt:lpstr>
      <vt:lpstr>Arial</vt:lpstr>
      <vt:lpstr>Calibri</vt:lpstr>
      <vt:lpstr>Calibri Light</vt:lpstr>
      <vt:lpstr>Corbel</vt:lpstr>
      <vt:lpstr>Tahoma</vt:lpstr>
      <vt:lpstr>Times New Roman</vt:lpstr>
      <vt:lpstr>Trebuchet MS</vt:lpstr>
      <vt:lpstr>Tw Cen MT</vt:lpstr>
      <vt:lpstr>Tw Cen MT Condensed</vt:lpstr>
      <vt:lpstr>Wingdings 3</vt:lpstr>
      <vt:lpstr>Facet</vt:lpstr>
      <vt:lpstr>Parallax</vt:lpstr>
      <vt:lpstr>1_Office Theme</vt:lpstr>
      <vt:lpstr>Integral</vt:lpstr>
      <vt:lpstr>Office Theme</vt:lpstr>
      <vt:lpstr>2_Office Theme</vt:lpstr>
      <vt:lpstr>Gender and DEA</vt:lpstr>
      <vt:lpstr>Gender and DEA: Data</vt:lpstr>
      <vt:lpstr>Girls and Boys achievement in Education</vt:lpstr>
      <vt:lpstr>PowerPoint Presentation</vt:lpstr>
      <vt:lpstr>EXTERNAL FACTORS: Girls’ relative achievement</vt:lpstr>
      <vt:lpstr>The Impact of the women’s movement and Feminism </vt:lpstr>
      <vt:lpstr>The Family </vt:lpstr>
      <vt:lpstr>Changes in the Position of Women in employment </vt:lpstr>
      <vt:lpstr>Girls’ ambition </vt:lpstr>
      <vt:lpstr>Maturity? </vt:lpstr>
      <vt:lpstr>PowerPoint Presentation</vt:lpstr>
      <vt:lpstr>EXTERNAL FACTORS: Boys’ relative underachievement</vt:lpstr>
      <vt:lpstr>Globalisation and declining traditional male employment opportunities </vt:lpstr>
      <vt:lpstr>Male identity crisis </vt:lpstr>
      <vt:lpstr>Hegemonic masculinity </vt:lpstr>
      <vt:lpstr>Hegemonic masculinity </vt:lpstr>
      <vt:lpstr>Over estimation of ability </vt:lpstr>
      <vt:lpstr>Over estimation of ability </vt:lpstr>
      <vt:lpstr>PowerPoint Presentation</vt:lpstr>
      <vt:lpstr>INTERNAL FACTORS: Girls’ relative achievement</vt:lpstr>
      <vt:lpstr>Labelling and the self-fulfilling prophecy </vt:lpstr>
      <vt:lpstr>Equal Opportunity Policies </vt:lpstr>
      <vt:lpstr>Positive role models in school </vt:lpstr>
      <vt:lpstr>Challenging gender stereotypes </vt:lpstr>
      <vt:lpstr>Marketization </vt:lpstr>
      <vt:lpstr>PowerPoint Presentation</vt:lpstr>
      <vt:lpstr>INTERNAL FACTORS: Boys’ relative underachievement</vt:lpstr>
      <vt:lpstr>Labelling and the self-fulfilling prophecy</vt:lpstr>
      <vt:lpstr>Anti-School Subcultures </vt:lpstr>
      <vt:lpstr>Feminisation of the Curriculum </vt:lpstr>
      <vt:lpstr>Lack of male role models </vt:lpstr>
      <vt:lpstr>PowerPoint Presentation</vt:lpstr>
      <vt:lpstr>CASE STUDY: Archer et al</vt:lpstr>
      <vt:lpstr>Archer et al Key headings</vt:lpstr>
      <vt:lpstr>Symbolic Capital</vt:lpstr>
      <vt:lpstr>Hyperheterosexual feminine identities</vt:lpstr>
      <vt:lpstr>Boyfriends</vt:lpstr>
      <vt:lpstr>Being "loud"</vt:lpstr>
      <vt:lpstr>Working Class Girls' dilemma</vt:lpstr>
      <vt:lpstr>“Successful” working class girls remain “home centred”</vt:lpstr>
      <vt:lpstr>So overall…</vt:lpstr>
      <vt:lpstr>FEMINIST ANALYSIS blends the structuralist and Interactionist </vt:lpstr>
      <vt:lpstr>Recent Trends in Gender from the late 1980s to the present day.  </vt:lpstr>
      <vt:lpstr>Problems with this picture </vt:lpstr>
      <vt:lpstr>Summary: Explaining the differences</vt:lpstr>
      <vt:lpstr>CONTINUING PROBLEMS FOR GIRLS? 2 examples </vt:lpstr>
      <vt:lpstr>Heteronormativity represented in US TV shows/ Films: </vt:lpstr>
      <vt:lpstr>Planning/Evaluating?</vt:lpstr>
      <vt:lpstr>PowerPoint Presentation</vt:lpstr>
    </vt:vector>
  </TitlesOfParts>
  <Company>Godalming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Gender and DEA</dc:title>
  <dc:creator>Amy J Tidd</dc:creator>
  <cp:lastModifiedBy>Dave King</cp:lastModifiedBy>
  <cp:revision>74</cp:revision>
  <cp:lastPrinted>2017-03-13T10:45:20Z</cp:lastPrinted>
  <dcterms:created xsi:type="dcterms:W3CDTF">2015-03-16T12:29:02Z</dcterms:created>
  <dcterms:modified xsi:type="dcterms:W3CDTF">2019-02-04T08:34:48Z</dcterms:modified>
</cp:coreProperties>
</file>