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88" d="100"/>
          <a:sy n="88" d="100"/>
        </p:scale>
        <p:origin x="28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8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5" indent="0" algn="ctr">
              <a:buNone/>
              <a:defRPr sz="1500"/>
            </a:lvl2pPr>
            <a:lvl3pPr marL="685808" indent="0" algn="ctr">
              <a:buNone/>
              <a:defRPr sz="1350"/>
            </a:lvl3pPr>
            <a:lvl4pPr marL="1028713" indent="0" algn="ctr">
              <a:buNone/>
              <a:defRPr sz="1200"/>
            </a:lvl4pPr>
            <a:lvl5pPr marL="1371617" indent="0" algn="ctr">
              <a:buNone/>
              <a:defRPr sz="1200"/>
            </a:lvl5pPr>
            <a:lvl6pPr marL="1714521" indent="0" algn="ctr">
              <a:buNone/>
              <a:defRPr sz="1200"/>
            </a:lvl6pPr>
            <a:lvl7pPr marL="2057426" indent="0" algn="ctr">
              <a:buNone/>
              <a:defRPr sz="1200"/>
            </a:lvl7pPr>
            <a:lvl8pPr marL="2400330" indent="0" algn="ctr">
              <a:buNone/>
              <a:defRPr sz="1200"/>
            </a:lvl8pPr>
            <a:lvl9pPr marL="2743234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FA18-FF6D-46A2-9726-4CEA8B526B88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68798-D0C9-4E9E-B147-6AE0BBDFA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22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FA18-FF6D-46A2-9726-4CEA8B526B88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68798-D0C9-4E9E-B147-6AE0BBDFA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393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8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8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FA18-FF6D-46A2-9726-4CEA8B526B88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68798-D0C9-4E9E-B147-6AE0BBDFA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03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FA18-FF6D-46A2-9726-4CEA8B526B88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68798-D0C9-4E9E-B147-6AE0BBDFA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171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279657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119290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8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1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1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2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2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3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FA18-FF6D-46A2-9726-4CEA8B526B88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68798-D0C9-4E9E-B147-6AE0BBDFA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22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FA18-FF6D-46A2-9726-4CEA8B526B88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68798-D0C9-4E9E-B147-6AE0BBDFA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63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40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3" y="2241555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5" indent="0">
              <a:buNone/>
              <a:defRPr sz="1500" b="1"/>
            </a:lvl2pPr>
            <a:lvl3pPr marL="685808" indent="0">
              <a:buNone/>
              <a:defRPr sz="1350" b="1"/>
            </a:lvl3pPr>
            <a:lvl4pPr marL="1028713" indent="0">
              <a:buNone/>
              <a:defRPr sz="1200" b="1"/>
            </a:lvl4pPr>
            <a:lvl5pPr marL="1371617" indent="0">
              <a:buNone/>
              <a:defRPr sz="1200" b="1"/>
            </a:lvl5pPr>
            <a:lvl6pPr marL="1714521" indent="0">
              <a:buNone/>
              <a:defRPr sz="1200" b="1"/>
            </a:lvl6pPr>
            <a:lvl7pPr marL="2057426" indent="0">
              <a:buNone/>
              <a:defRPr sz="1200" b="1"/>
            </a:lvl7pPr>
            <a:lvl8pPr marL="2400330" indent="0">
              <a:buNone/>
              <a:defRPr sz="1200" b="1"/>
            </a:lvl8pPr>
            <a:lvl9pPr marL="2743234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3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241555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5" indent="0">
              <a:buNone/>
              <a:defRPr sz="1500" b="1"/>
            </a:lvl2pPr>
            <a:lvl3pPr marL="685808" indent="0">
              <a:buNone/>
              <a:defRPr sz="1350" b="1"/>
            </a:lvl3pPr>
            <a:lvl4pPr marL="1028713" indent="0">
              <a:buNone/>
              <a:defRPr sz="1200" b="1"/>
            </a:lvl4pPr>
            <a:lvl5pPr marL="1371617" indent="0">
              <a:buNone/>
              <a:defRPr sz="1200" b="1"/>
            </a:lvl5pPr>
            <a:lvl6pPr marL="1714521" indent="0">
              <a:buNone/>
              <a:defRPr sz="1200" b="1"/>
            </a:lvl6pPr>
            <a:lvl7pPr marL="2057426" indent="0">
              <a:buNone/>
              <a:defRPr sz="1200" b="1"/>
            </a:lvl7pPr>
            <a:lvl8pPr marL="2400330" indent="0">
              <a:buNone/>
              <a:defRPr sz="1200" b="1"/>
            </a:lvl8pPr>
            <a:lvl9pPr marL="2743234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FA18-FF6D-46A2-9726-4CEA8B526B88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68798-D0C9-4E9E-B147-6AE0BBDFA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FA18-FF6D-46A2-9726-4CEA8B526B88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68798-D0C9-4E9E-B147-6AE0BBDFA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355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FA18-FF6D-46A2-9726-4CEA8B526B88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68798-D0C9-4E9E-B147-6AE0BBDFA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177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316573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4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5" indent="0">
              <a:buNone/>
              <a:defRPr sz="1050"/>
            </a:lvl2pPr>
            <a:lvl3pPr marL="685808" indent="0">
              <a:buNone/>
              <a:defRPr sz="900"/>
            </a:lvl3pPr>
            <a:lvl4pPr marL="1028713" indent="0">
              <a:buNone/>
              <a:defRPr sz="750"/>
            </a:lvl4pPr>
            <a:lvl5pPr marL="1371617" indent="0">
              <a:buNone/>
              <a:defRPr sz="750"/>
            </a:lvl5pPr>
            <a:lvl6pPr marL="1714521" indent="0">
              <a:buNone/>
              <a:defRPr sz="750"/>
            </a:lvl6pPr>
            <a:lvl7pPr marL="2057426" indent="0">
              <a:buNone/>
              <a:defRPr sz="750"/>
            </a:lvl7pPr>
            <a:lvl8pPr marL="2400330" indent="0">
              <a:buNone/>
              <a:defRPr sz="750"/>
            </a:lvl8pPr>
            <a:lvl9pPr marL="2743234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FA18-FF6D-46A2-9726-4CEA8B526B88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68798-D0C9-4E9E-B147-6AE0BBDFA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822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316573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5" indent="0">
              <a:buNone/>
              <a:defRPr sz="2100"/>
            </a:lvl2pPr>
            <a:lvl3pPr marL="685808" indent="0">
              <a:buNone/>
              <a:defRPr sz="1800"/>
            </a:lvl3pPr>
            <a:lvl4pPr marL="1028713" indent="0">
              <a:buNone/>
              <a:defRPr sz="1500"/>
            </a:lvl4pPr>
            <a:lvl5pPr marL="1371617" indent="0">
              <a:buNone/>
              <a:defRPr sz="1500"/>
            </a:lvl5pPr>
            <a:lvl6pPr marL="1714521" indent="0">
              <a:buNone/>
              <a:defRPr sz="1500"/>
            </a:lvl6pPr>
            <a:lvl7pPr marL="2057426" indent="0">
              <a:buNone/>
              <a:defRPr sz="1500"/>
            </a:lvl7pPr>
            <a:lvl8pPr marL="2400330" indent="0">
              <a:buNone/>
              <a:defRPr sz="1500"/>
            </a:lvl8pPr>
            <a:lvl9pPr marL="2743234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4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5" indent="0">
              <a:buNone/>
              <a:defRPr sz="1050"/>
            </a:lvl2pPr>
            <a:lvl3pPr marL="685808" indent="0">
              <a:buNone/>
              <a:defRPr sz="900"/>
            </a:lvl3pPr>
            <a:lvl4pPr marL="1028713" indent="0">
              <a:buNone/>
              <a:defRPr sz="750"/>
            </a:lvl4pPr>
            <a:lvl5pPr marL="1371617" indent="0">
              <a:buNone/>
              <a:defRPr sz="750"/>
            </a:lvl5pPr>
            <a:lvl6pPr marL="1714521" indent="0">
              <a:buNone/>
              <a:defRPr sz="750"/>
            </a:lvl6pPr>
            <a:lvl7pPr marL="2057426" indent="0">
              <a:buNone/>
              <a:defRPr sz="750"/>
            </a:lvl7pPr>
            <a:lvl8pPr marL="2400330" indent="0">
              <a:buNone/>
              <a:defRPr sz="750"/>
            </a:lvl8pPr>
            <a:lvl9pPr marL="2743234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1FA18-FF6D-46A2-9726-4CEA8B526B88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68798-D0C9-4E9E-B147-6AE0BBDFA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025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0" y="486840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0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40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1FA18-FF6D-46A2-9726-4CEA8B526B88}" type="datetimeFigureOut">
              <a:rPr lang="en-GB" smtClean="0"/>
              <a:t>16/03/2018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5" y="8475140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40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68798-D0C9-4E9E-B147-6AE0BBDFA0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61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8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2" indent="-171452" algn="l" defTabSz="685808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6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61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65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69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74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78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82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87" indent="-171452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5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8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13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17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21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26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30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34" algn="l" defTabSz="68580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895840"/>
              </p:ext>
            </p:extLst>
          </p:nvPr>
        </p:nvGraphicFramePr>
        <p:xfrm>
          <a:off x="58936" y="315685"/>
          <a:ext cx="6766406" cy="76371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83203"/>
                <a:gridCol w="3383203"/>
              </a:tblGrid>
              <a:tr h="268607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/>
                        <a:t>Ou</a:t>
                      </a:r>
                      <a:r>
                        <a:rPr lang="en-GB" sz="1400" b="1" baseline="0" dirty="0" smtClean="0"/>
                        <a:t>t of school factors (p.52-53 Webb)</a:t>
                      </a:r>
                      <a:endParaRPr lang="en-GB" sz="1400" b="1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/>
                        <a:t>In school factors </a:t>
                      </a:r>
                      <a:r>
                        <a:rPr lang="en-GB" sz="1400" b="1" baseline="0" dirty="0" smtClean="0"/>
                        <a:t>(p.53-55 Webb)</a:t>
                      </a:r>
                      <a:endParaRPr lang="en-GB" sz="1400" b="1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4477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Impact of feminism</a:t>
                      </a:r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Equal opportunities policies and GCSE/coursework</a:t>
                      </a:r>
                      <a:r>
                        <a:rPr lang="en-GB" sz="1000" baseline="0" dirty="0" smtClean="0"/>
                        <a:t> </a:t>
                      </a:r>
                      <a:endParaRPr lang="en-GB" sz="10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7357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Changes in the family</a:t>
                      </a:r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Positive role models</a:t>
                      </a:r>
                      <a:endParaRPr lang="en-GB" sz="10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7357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Changes</a:t>
                      </a:r>
                      <a:r>
                        <a:rPr lang="en-GB" sz="1000" baseline="0" dirty="0" smtClean="0"/>
                        <a:t> in women’s employment</a:t>
                      </a:r>
                    </a:p>
                    <a:p>
                      <a:endParaRPr lang="en-GB" sz="1000" baseline="0" dirty="0" smtClean="0"/>
                    </a:p>
                    <a:p>
                      <a:endParaRPr lang="en-GB" sz="1000" baseline="0" dirty="0" smtClean="0"/>
                    </a:p>
                    <a:p>
                      <a:endParaRPr lang="en-GB" sz="1000" baseline="0" dirty="0" smtClean="0"/>
                    </a:p>
                    <a:p>
                      <a:endParaRPr lang="en-GB" sz="1000" baseline="0" dirty="0" smtClean="0"/>
                    </a:p>
                    <a:p>
                      <a:endParaRPr lang="en-GB" sz="1000" baseline="0" dirty="0" smtClean="0"/>
                    </a:p>
                    <a:p>
                      <a:endParaRPr lang="en-GB" sz="1000" baseline="0" dirty="0" smtClean="0"/>
                    </a:p>
                    <a:p>
                      <a:endParaRPr lang="en-GB" sz="1000" baseline="0" dirty="0" smtClean="0"/>
                    </a:p>
                    <a:p>
                      <a:endParaRPr lang="en-GB" sz="1000" baseline="0" dirty="0" smtClean="0"/>
                    </a:p>
                    <a:p>
                      <a:endParaRPr lang="en-GB" sz="1000" baseline="0" dirty="0" smtClean="0"/>
                    </a:p>
                    <a:p>
                      <a:endParaRPr lang="en-GB" sz="1000" baseline="0" dirty="0" smtClean="0"/>
                    </a:p>
                    <a:p>
                      <a:endParaRPr lang="en-GB" sz="10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Teacher attention</a:t>
                      </a:r>
                      <a:endParaRPr lang="en-GB" sz="10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7357"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Changing</a:t>
                      </a:r>
                      <a:r>
                        <a:rPr lang="en-GB" sz="1000" baseline="0" dirty="0" smtClean="0"/>
                        <a:t> ambitions</a:t>
                      </a:r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Selection</a:t>
                      </a:r>
                      <a:r>
                        <a:rPr lang="en-GB" sz="1000" baseline="0" dirty="0" smtClean="0"/>
                        <a:t> and league tables</a:t>
                      </a:r>
                      <a:endParaRPr lang="en-GB" sz="10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2917088" y="-102436"/>
            <a:ext cx="89319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400" dirty="0">
                <a:ln w="0"/>
                <a:solidFill>
                  <a:srgbClr val="FF66C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GIRLS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5812" y="7922681"/>
            <a:ext cx="6215743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However, there are differences between girls due to class differences, p.7 of your booklet, in terms of: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GB" sz="1100" dirty="0"/>
              <a:t>Symbolic capital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GB" sz="1100" dirty="0"/>
              <a:t>Hyper-heterosexual feminine identities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GB" sz="1100" dirty="0"/>
              <a:t>Boyfriends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GB" sz="1100" dirty="0"/>
              <a:t>Being ‘loud’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GB" sz="1100" dirty="0"/>
              <a:t>Working class girls’ dilemma</a:t>
            </a:r>
          </a:p>
          <a:p>
            <a:pPr marL="171443" indent="-171443">
              <a:buFont typeface="Arial" panose="020B0604020202020204" pitchFamily="34" charset="0"/>
              <a:buChar char="•"/>
            </a:pPr>
            <a:r>
              <a:rPr lang="en-GB" sz="1100" dirty="0"/>
              <a:t>Successful working class girls</a:t>
            </a:r>
          </a:p>
        </p:txBody>
      </p:sp>
    </p:spTree>
    <p:extLst>
      <p:ext uri="{BB962C8B-B14F-4D97-AF65-F5344CB8AC3E}">
        <p14:creationId xmlns:p14="http://schemas.microsoft.com/office/powerpoint/2010/main" val="1122611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621395"/>
              </p:ext>
            </p:extLst>
          </p:nvPr>
        </p:nvGraphicFramePr>
        <p:xfrm>
          <a:off x="48050" y="359229"/>
          <a:ext cx="6766406" cy="61836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83203"/>
                <a:gridCol w="3383203"/>
              </a:tblGrid>
              <a:tr h="268607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/>
                        <a:t>Ou</a:t>
                      </a:r>
                      <a:r>
                        <a:rPr lang="en-GB" sz="1400" b="1" baseline="0" dirty="0" smtClean="0"/>
                        <a:t>t of school factors</a:t>
                      </a:r>
                      <a:endParaRPr lang="en-GB" sz="1400" b="1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/>
                        <a:t>In school factors</a:t>
                      </a:r>
                      <a:endParaRPr lang="en-GB" sz="1400" b="1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7357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Boys and literacy (p.72 Browne)</a:t>
                      </a:r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/>
                        <a:t>Feminisation</a:t>
                      </a:r>
                      <a:r>
                        <a:rPr lang="en-GB" sz="900" baseline="0" dirty="0" smtClean="0"/>
                        <a:t> of the curriculum (p.57 Webb)</a:t>
                      </a:r>
                    </a:p>
                    <a:p>
                      <a:endParaRPr lang="en-GB" sz="9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0237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Globalisation and the decline of traditional</a:t>
                      </a:r>
                      <a:r>
                        <a:rPr lang="en-GB" sz="900" baseline="0" dirty="0" smtClean="0"/>
                        <a:t> manual jobs (p.71 Browne)</a:t>
                      </a:r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/>
                        <a:t>Shortage of male primary school teachers (57 Webb)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0237">
                <a:tc>
                  <a:txBody>
                    <a:bodyPr/>
                    <a:lstStyle/>
                    <a:p>
                      <a:r>
                        <a:rPr lang="en-GB" sz="900" baseline="0" dirty="0" smtClean="0"/>
                        <a:t>Differences in how boys and girls think and feel (p.71 Browne)</a:t>
                      </a:r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 smtClean="0"/>
                    </a:p>
                    <a:p>
                      <a:endParaRPr lang="en-GB" sz="9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‘Laddish’/ anti learning subcultures (p.71 Browne)</a:t>
                      </a:r>
                      <a:endParaRPr lang="en-GB" sz="900" dirty="0"/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945749" y="-102436"/>
            <a:ext cx="83587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400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BOYS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598" y="6672943"/>
            <a:ext cx="62701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Using p.11 of the booklet, list the 4 evaluation points that you think are most relevant/ interesting against this debate</a:t>
            </a:r>
          </a:p>
          <a:p>
            <a:pPr>
              <a:lnSpc>
                <a:spcPct val="250000"/>
              </a:lnSpc>
            </a:pPr>
            <a:r>
              <a:rPr lang="en-GB" sz="1200" dirty="0"/>
              <a:t>1.</a:t>
            </a:r>
          </a:p>
          <a:p>
            <a:pPr>
              <a:lnSpc>
                <a:spcPct val="250000"/>
              </a:lnSpc>
            </a:pPr>
            <a:r>
              <a:rPr lang="en-GB" sz="1200" dirty="0"/>
              <a:t>2.</a:t>
            </a:r>
          </a:p>
          <a:p>
            <a:pPr>
              <a:lnSpc>
                <a:spcPct val="250000"/>
              </a:lnSpc>
            </a:pPr>
            <a:r>
              <a:rPr lang="en-GB" sz="1200" dirty="0"/>
              <a:t>3.</a:t>
            </a:r>
          </a:p>
          <a:p>
            <a:pPr>
              <a:lnSpc>
                <a:spcPct val="250000"/>
              </a:lnSpc>
            </a:pPr>
            <a:r>
              <a:rPr lang="en-GB" sz="1200" dirty="0"/>
              <a:t>4.</a:t>
            </a:r>
          </a:p>
        </p:txBody>
      </p:sp>
    </p:spTree>
    <p:extLst>
      <p:ext uri="{BB962C8B-B14F-4D97-AF65-F5344CB8AC3E}">
        <p14:creationId xmlns:p14="http://schemas.microsoft.com/office/powerpoint/2010/main" val="2947951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</TotalTime>
  <Words>181</Words>
  <Application>Microsoft Office PowerPoint</Application>
  <PresentationFormat>On-screen Show (4:3)</PresentationFormat>
  <Paragraphs>100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Roberts</dc:creator>
  <cp:lastModifiedBy>Hannah Roberts</cp:lastModifiedBy>
  <cp:revision>12</cp:revision>
  <cp:lastPrinted>2018-03-16T16:56:02Z</cp:lastPrinted>
  <dcterms:created xsi:type="dcterms:W3CDTF">2018-02-23T11:35:31Z</dcterms:created>
  <dcterms:modified xsi:type="dcterms:W3CDTF">2018-03-16T16:58:55Z</dcterms:modified>
</cp:coreProperties>
</file>