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41"/>
  </p:notesMasterIdLst>
  <p:handoutMasterIdLst>
    <p:handoutMasterId r:id="rId42"/>
  </p:handoutMasterIdLst>
  <p:sldIdLst>
    <p:sldId id="256" r:id="rId5"/>
    <p:sldId id="257" r:id="rId6"/>
    <p:sldId id="258" r:id="rId7"/>
    <p:sldId id="259" r:id="rId8"/>
    <p:sldId id="260" r:id="rId9"/>
    <p:sldId id="261" r:id="rId10"/>
    <p:sldId id="262" r:id="rId11"/>
    <p:sldId id="288" r:id="rId12"/>
    <p:sldId id="287" r:id="rId13"/>
    <p:sldId id="263" r:id="rId14"/>
    <p:sldId id="264" r:id="rId15"/>
    <p:sldId id="282" r:id="rId16"/>
    <p:sldId id="268" r:id="rId17"/>
    <p:sldId id="265" r:id="rId18"/>
    <p:sldId id="267" r:id="rId19"/>
    <p:sldId id="266" r:id="rId20"/>
    <p:sldId id="269" r:id="rId21"/>
    <p:sldId id="284" r:id="rId22"/>
    <p:sldId id="270" r:id="rId23"/>
    <p:sldId id="285" r:id="rId24"/>
    <p:sldId id="291" r:id="rId25"/>
    <p:sldId id="271" r:id="rId26"/>
    <p:sldId id="272" r:id="rId27"/>
    <p:sldId id="273" r:id="rId28"/>
    <p:sldId id="274" r:id="rId29"/>
    <p:sldId id="275" r:id="rId30"/>
    <p:sldId id="276" r:id="rId31"/>
    <p:sldId id="277" r:id="rId32"/>
    <p:sldId id="278" r:id="rId33"/>
    <p:sldId id="279" r:id="rId34"/>
    <p:sldId id="292" r:id="rId35"/>
    <p:sldId id="289" r:id="rId36"/>
    <p:sldId id="290" r:id="rId37"/>
    <p:sldId id="286" r:id="rId38"/>
    <p:sldId id="281" r:id="rId39"/>
    <p:sldId id="280"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3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0611C36-A9CA-4CC0-970D-D6288794F464}" type="datetimeFigureOut">
              <a:rPr lang="en-GB" smtClean="0"/>
              <a:t>22/01/2019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609FA61-BF8A-47A1-A2F5-99B0AD73EE8E}" type="slidenum">
              <a:rPr lang="en-GB" smtClean="0"/>
              <a:t>‹#›</a:t>
            </a:fld>
            <a:endParaRPr lang="en-GB"/>
          </a:p>
        </p:txBody>
      </p:sp>
    </p:spTree>
    <p:extLst>
      <p:ext uri="{BB962C8B-B14F-4D97-AF65-F5344CB8AC3E}">
        <p14:creationId xmlns:p14="http://schemas.microsoft.com/office/powerpoint/2010/main" val="946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42821F1-2418-4175-82CF-76F61492DB4F}" type="datetimeFigureOut">
              <a:rPr lang="en-GB" smtClean="0"/>
              <a:t>22/01/2019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4681B27-9C3D-4C9F-9125-9E589EDCBAF6}" type="slidenum">
              <a:rPr lang="en-GB" smtClean="0"/>
              <a:t>‹#›</a:t>
            </a:fld>
            <a:endParaRPr lang="en-GB"/>
          </a:p>
        </p:txBody>
      </p:sp>
    </p:spTree>
    <p:extLst>
      <p:ext uri="{BB962C8B-B14F-4D97-AF65-F5344CB8AC3E}">
        <p14:creationId xmlns:p14="http://schemas.microsoft.com/office/powerpoint/2010/main" val="414715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681B27-9C3D-4C9F-9125-9E589EDCBAF6}" type="slidenum">
              <a:rPr lang="en-GB" smtClean="0"/>
              <a:t>13</a:t>
            </a:fld>
            <a:endParaRPr lang="en-GB"/>
          </a:p>
        </p:txBody>
      </p:sp>
    </p:spTree>
    <p:extLst>
      <p:ext uri="{BB962C8B-B14F-4D97-AF65-F5344CB8AC3E}">
        <p14:creationId xmlns:p14="http://schemas.microsoft.com/office/powerpoint/2010/main" val="110191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681B27-9C3D-4C9F-9125-9E589EDCBAF6}" type="slidenum">
              <a:rPr lang="en-GB" smtClean="0"/>
              <a:t>33</a:t>
            </a:fld>
            <a:endParaRPr lang="en-GB"/>
          </a:p>
        </p:txBody>
      </p:sp>
    </p:spTree>
    <p:extLst>
      <p:ext uri="{BB962C8B-B14F-4D97-AF65-F5344CB8AC3E}">
        <p14:creationId xmlns:p14="http://schemas.microsoft.com/office/powerpoint/2010/main" val="249249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EE2DAB-B94E-4555-9939-6BC227B34327}"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A1FC6-D35A-46DE-A6A8-026BAA533B99}"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E2DAB-B94E-4555-9939-6BC227B34327}"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A1FC6-D35A-46DE-A6A8-026BAA533B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EE2DAB-B94E-4555-9939-6BC227B34327}"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A1FC6-D35A-46DE-A6A8-026BAA533B9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E2DAB-B94E-4555-9939-6BC227B34327}"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A1FC6-D35A-46DE-A6A8-026BAA533B9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E2DAB-B94E-4555-9939-6BC227B34327}"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A1FC6-D35A-46DE-A6A8-026BAA533B99}"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EE2DAB-B94E-4555-9939-6BC227B34327}"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A1FC6-D35A-46DE-A6A8-026BAA533B9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EE2DAB-B94E-4555-9939-6BC227B34327}" type="datetimeFigureOut">
              <a:rPr lang="en-GB" smtClean="0"/>
              <a:t>22/01/2019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9A1FC6-D35A-46DE-A6A8-026BAA533B99}"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E2DAB-B94E-4555-9939-6BC227B34327}" type="datetimeFigureOut">
              <a:rPr lang="en-GB" smtClean="0"/>
              <a:t>22/01/2019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9A1FC6-D35A-46DE-A6A8-026BAA533B9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E2DAB-B94E-4555-9939-6BC227B34327}" type="datetimeFigureOut">
              <a:rPr lang="en-GB" smtClean="0"/>
              <a:t>22/01/2019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9A1FC6-D35A-46DE-A6A8-026BAA533B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E2DAB-B94E-4555-9939-6BC227B34327}"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A1FC6-D35A-46DE-A6A8-026BAA533B99}"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E2DAB-B94E-4555-9939-6BC227B34327}"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A1FC6-D35A-46DE-A6A8-026BAA533B9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6EE2DAB-B94E-4555-9939-6BC227B34327}" type="datetimeFigureOut">
              <a:rPr lang="en-GB" smtClean="0"/>
              <a:t>22/01/2019</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49A1FC6-D35A-46DE-A6A8-026BAA533B9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Education Revision</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75176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Social Class Differences in Achievement</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648068382"/>
              </p:ext>
            </p:extLst>
          </p:nvPr>
        </p:nvGraphicFramePr>
        <p:xfrm>
          <a:off x="467544" y="1484783"/>
          <a:ext cx="8064896" cy="466344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283056">
                <a:tc gridSpan="2">
                  <a:txBody>
                    <a:bodyPr/>
                    <a:lstStyle/>
                    <a:p>
                      <a:pPr algn="l"/>
                      <a:r>
                        <a:rPr lang="en-GB" sz="2400" dirty="0" smtClean="0"/>
                        <a:t>External Factors</a:t>
                      </a:r>
                      <a:endParaRPr lang="en-GB" sz="2400"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800" b="1" kern="1200" dirty="0" smtClean="0">
                          <a:solidFill>
                            <a:schemeClr val="dk1"/>
                          </a:solidFill>
                          <a:effectLst/>
                          <a:latin typeface="+mn-lt"/>
                          <a:ea typeface="+mn-ea"/>
                          <a:cs typeface="+mn-cs"/>
                        </a:rPr>
                        <a:t>Basil Bernstein</a:t>
                      </a:r>
                    </a:p>
                    <a:p>
                      <a:r>
                        <a:rPr lang="en-GB" sz="1800" kern="1200" dirty="0" smtClean="0">
                          <a:solidFill>
                            <a:schemeClr val="dk1"/>
                          </a:solidFill>
                          <a:effectLst/>
                          <a:latin typeface="+mn-lt"/>
                          <a:ea typeface="+mn-ea"/>
                          <a:cs typeface="+mn-cs"/>
                        </a:rPr>
                        <a:t>‘Linguistic Deprivation’</a:t>
                      </a:r>
                    </a:p>
                  </a:txBody>
                  <a:tcPr/>
                </a:tc>
                <a:tc>
                  <a:txBody>
                    <a:bodyPr/>
                    <a:lstStyle/>
                    <a:p>
                      <a:r>
                        <a:rPr lang="en-GB" sz="1800" kern="1200" dirty="0" smtClean="0">
                          <a:solidFill>
                            <a:schemeClr val="dk1"/>
                          </a:solidFill>
                          <a:effectLst/>
                          <a:latin typeface="+mn-lt"/>
                          <a:ea typeface="+mn-ea"/>
                          <a:cs typeface="+mn-cs"/>
                        </a:rPr>
                        <a:t>Working class use the </a:t>
                      </a:r>
                      <a:r>
                        <a:rPr lang="en-GB" sz="1800" b="1" i="1" kern="1200" dirty="0" smtClean="0">
                          <a:solidFill>
                            <a:schemeClr val="dk1"/>
                          </a:solidFill>
                          <a:effectLst/>
                          <a:latin typeface="+mn-lt"/>
                          <a:ea typeface="+mn-ea"/>
                          <a:cs typeface="+mn-cs"/>
                        </a:rPr>
                        <a:t>restricted code</a:t>
                      </a:r>
                      <a:endParaRPr lang="en-GB" sz="1800" b="0" i="1"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Middle class use </a:t>
                      </a:r>
                      <a:r>
                        <a:rPr lang="en-GB" sz="1800" b="1" i="1" kern="1200" dirty="0" smtClean="0">
                          <a:solidFill>
                            <a:schemeClr val="dk1"/>
                          </a:solidFill>
                          <a:effectLst/>
                          <a:latin typeface="+mn-lt"/>
                          <a:ea typeface="+mn-ea"/>
                          <a:cs typeface="+mn-cs"/>
                        </a:rPr>
                        <a:t>elaborated code </a:t>
                      </a:r>
                      <a:r>
                        <a:rPr lang="en-GB" sz="1800" kern="1200" dirty="0" smtClean="0">
                          <a:solidFill>
                            <a:schemeClr val="dk1"/>
                          </a:solidFill>
                          <a:effectLst/>
                          <a:latin typeface="+mn-lt"/>
                          <a:ea typeface="+mn-ea"/>
                          <a:cs typeface="+mn-cs"/>
                        </a:rPr>
                        <a:t>with wider vocabulary and more complex sentences</a:t>
                      </a:r>
                      <a:r>
                        <a:rPr lang="en-GB" sz="1800" kern="1200" baseline="0" dirty="0" smtClean="0">
                          <a:solidFill>
                            <a:schemeClr val="dk1"/>
                          </a:solidFill>
                          <a:effectLst/>
                          <a:latin typeface="+mn-lt"/>
                          <a:ea typeface="+mn-ea"/>
                          <a:cs typeface="+mn-cs"/>
                        </a:rPr>
                        <a:t> - </a:t>
                      </a:r>
                      <a:r>
                        <a:rPr lang="en-GB" sz="1800" kern="1200" dirty="0" smtClean="0">
                          <a:solidFill>
                            <a:schemeClr val="dk1"/>
                          </a:solidFill>
                          <a:effectLst/>
                          <a:latin typeface="+mn-lt"/>
                          <a:ea typeface="+mn-ea"/>
                          <a:cs typeface="+mn-cs"/>
                        </a:rPr>
                        <a:t>gives middle classes advantages at school</a:t>
                      </a:r>
                      <a:endParaRPr lang="en-GB" dirty="0"/>
                    </a:p>
                  </a:txBody>
                  <a:tcPr/>
                </a:tc>
                <a:extLst>
                  <a:ext uri="{0D108BD9-81ED-4DB2-BD59-A6C34878D82A}">
                    <a16:rowId xmlns:a16="http://schemas.microsoft.com/office/drawing/2014/main" val="10001"/>
                  </a:ext>
                </a:extLst>
              </a:tr>
              <a:tr h="370840">
                <a:tc>
                  <a:txBody>
                    <a:bodyPr/>
                    <a:lstStyle/>
                    <a:p>
                      <a:r>
                        <a:rPr lang="en-GB" sz="1800" b="1" kern="1200" dirty="0" smtClean="0">
                          <a:solidFill>
                            <a:schemeClr val="dk1"/>
                          </a:solidFill>
                          <a:effectLst/>
                          <a:latin typeface="+mn-lt"/>
                          <a:ea typeface="+mn-ea"/>
                          <a:cs typeface="+mn-cs"/>
                        </a:rPr>
                        <a:t>Barry </a:t>
                      </a:r>
                      <a:r>
                        <a:rPr lang="en-GB" sz="1800" b="1" kern="1200" dirty="0" err="1" smtClean="0">
                          <a:solidFill>
                            <a:schemeClr val="dk1"/>
                          </a:solidFill>
                          <a:effectLst/>
                          <a:latin typeface="+mn-lt"/>
                          <a:ea typeface="+mn-ea"/>
                          <a:cs typeface="+mn-cs"/>
                        </a:rPr>
                        <a:t>Sugarman</a:t>
                      </a:r>
                      <a:endParaRPr lang="en-GB" sz="1800" b="1" kern="1200" dirty="0" smtClean="0">
                        <a:solidFill>
                          <a:schemeClr val="dk1"/>
                        </a:solidFill>
                        <a:effectLst/>
                        <a:latin typeface="+mn-lt"/>
                        <a:ea typeface="+mn-ea"/>
                        <a:cs typeface="+mn-cs"/>
                      </a:endParaRPr>
                    </a:p>
                  </a:txBody>
                  <a:tcPr/>
                </a:tc>
                <a:tc>
                  <a:txBody>
                    <a:bodyPr/>
                    <a:lstStyle/>
                    <a:p>
                      <a:r>
                        <a:rPr lang="en-GB" sz="1800" kern="1200" dirty="0" smtClean="0">
                          <a:solidFill>
                            <a:schemeClr val="dk1"/>
                          </a:solidFill>
                          <a:effectLst/>
                          <a:latin typeface="+mn-lt"/>
                          <a:ea typeface="+mn-ea"/>
                          <a:cs typeface="+mn-cs"/>
                        </a:rPr>
                        <a:t>Working class sub-culture has 4 features that are a barrier to educational achievement:</a:t>
                      </a:r>
                    </a:p>
                    <a:p>
                      <a:r>
                        <a:rPr lang="en-GB" sz="1800" b="1" i="1" kern="1200" dirty="0" smtClean="0">
                          <a:solidFill>
                            <a:schemeClr val="dk1"/>
                          </a:solidFill>
                          <a:effectLst/>
                          <a:latin typeface="+mn-lt"/>
                          <a:ea typeface="+mn-ea"/>
                          <a:cs typeface="+mn-cs"/>
                        </a:rPr>
                        <a:t>Fatalism</a:t>
                      </a:r>
                      <a:r>
                        <a:rPr lang="en-GB" sz="1800" i="1" kern="1200" dirty="0" smtClean="0">
                          <a:solidFill>
                            <a:schemeClr val="dk1"/>
                          </a:solidFill>
                          <a:effectLst/>
                          <a:latin typeface="+mn-lt"/>
                          <a:ea typeface="+mn-ea"/>
                          <a:cs typeface="+mn-cs"/>
                        </a:rPr>
                        <a:t>, </a:t>
                      </a:r>
                      <a:r>
                        <a:rPr lang="en-GB" sz="1800" b="1" i="1" kern="1200" dirty="0" smtClean="0">
                          <a:solidFill>
                            <a:schemeClr val="dk1"/>
                          </a:solidFill>
                          <a:effectLst/>
                          <a:latin typeface="+mn-lt"/>
                          <a:ea typeface="+mn-ea"/>
                          <a:cs typeface="+mn-cs"/>
                        </a:rPr>
                        <a:t>Collectivism</a:t>
                      </a:r>
                      <a:r>
                        <a:rPr lang="en-GB" sz="1800" i="1" kern="1200" dirty="0" smtClean="0">
                          <a:solidFill>
                            <a:schemeClr val="dk1"/>
                          </a:solidFill>
                          <a:effectLst/>
                          <a:latin typeface="+mn-lt"/>
                          <a:ea typeface="+mn-ea"/>
                          <a:cs typeface="+mn-cs"/>
                        </a:rPr>
                        <a:t>, </a:t>
                      </a:r>
                      <a:r>
                        <a:rPr lang="en-GB" sz="1800" b="1" i="1" kern="1200" dirty="0" smtClean="0">
                          <a:solidFill>
                            <a:schemeClr val="dk1"/>
                          </a:solidFill>
                          <a:effectLst/>
                          <a:latin typeface="+mn-lt"/>
                          <a:ea typeface="+mn-ea"/>
                          <a:cs typeface="+mn-cs"/>
                        </a:rPr>
                        <a:t>Immediate gratification</a:t>
                      </a:r>
                      <a:r>
                        <a:rPr lang="en-GB" sz="1800" i="1" kern="1200" dirty="0" smtClean="0">
                          <a:solidFill>
                            <a:schemeClr val="dk1"/>
                          </a:solidFill>
                          <a:effectLst/>
                          <a:latin typeface="+mn-lt"/>
                          <a:ea typeface="+mn-ea"/>
                          <a:cs typeface="+mn-cs"/>
                        </a:rPr>
                        <a:t>,</a:t>
                      </a:r>
                      <a:r>
                        <a:rPr lang="en-GB" sz="1800" i="1" kern="1200" baseline="0" dirty="0" smtClean="0">
                          <a:solidFill>
                            <a:schemeClr val="dk1"/>
                          </a:solidFill>
                          <a:effectLst/>
                          <a:latin typeface="+mn-lt"/>
                          <a:ea typeface="+mn-ea"/>
                          <a:cs typeface="+mn-cs"/>
                        </a:rPr>
                        <a:t> </a:t>
                      </a:r>
                      <a:r>
                        <a:rPr lang="en-GB" sz="1800" b="1" i="1" kern="1200" dirty="0" smtClean="0">
                          <a:solidFill>
                            <a:schemeClr val="dk1"/>
                          </a:solidFill>
                          <a:effectLst/>
                          <a:latin typeface="+mn-lt"/>
                          <a:ea typeface="+mn-ea"/>
                          <a:cs typeface="+mn-cs"/>
                        </a:rPr>
                        <a:t>Present-time orientation</a:t>
                      </a:r>
                      <a:endParaRPr lang="en-GB" b="1" i="1" dirty="0"/>
                    </a:p>
                  </a:txBody>
                  <a:tcPr/>
                </a:tc>
                <a:extLst>
                  <a:ext uri="{0D108BD9-81ED-4DB2-BD59-A6C34878D82A}">
                    <a16:rowId xmlns:a16="http://schemas.microsoft.com/office/drawing/2014/main" val="10002"/>
                  </a:ext>
                </a:extLst>
              </a:tr>
              <a:tr h="370840">
                <a:tc>
                  <a:txBody>
                    <a:bodyPr/>
                    <a:lstStyle/>
                    <a:p>
                      <a:r>
                        <a:rPr lang="en-GB" sz="1800" b="1" kern="1200" dirty="0" smtClean="0">
                          <a:solidFill>
                            <a:schemeClr val="dk1"/>
                          </a:solidFill>
                          <a:effectLst/>
                          <a:latin typeface="+mn-lt"/>
                          <a:ea typeface="+mn-ea"/>
                          <a:cs typeface="+mn-cs"/>
                        </a:rPr>
                        <a:t>Pierre Bourdieu</a:t>
                      </a:r>
                    </a:p>
                  </a:txBody>
                  <a:tcPr/>
                </a:tc>
                <a:tc>
                  <a:txBody>
                    <a:bodyPr/>
                    <a:lstStyle/>
                    <a:p>
                      <a:r>
                        <a:rPr lang="en-GB" sz="1800" kern="1200" dirty="0" smtClean="0">
                          <a:solidFill>
                            <a:schemeClr val="dk1"/>
                          </a:solidFill>
                          <a:effectLst/>
                          <a:latin typeface="+mn-lt"/>
                          <a:ea typeface="+mn-ea"/>
                          <a:cs typeface="+mn-cs"/>
                        </a:rPr>
                        <a:t>Middle-class children have </a:t>
                      </a:r>
                      <a:r>
                        <a:rPr lang="en-GB" sz="1800" b="1" i="1" kern="1200" dirty="0" smtClean="0">
                          <a:solidFill>
                            <a:schemeClr val="dk1"/>
                          </a:solidFill>
                          <a:effectLst/>
                          <a:latin typeface="+mn-lt"/>
                          <a:ea typeface="+mn-ea"/>
                          <a:cs typeface="+mn-cs"/>
                        </a:rPr>
                        <a:t>‘cultural capital’</a:t>
                      </a:r>
                      <a:r>
                        <a:rPr lang="en-GB" sz="1800" kern="1200" dirty="0" smtClean="0">
                          <a:solidFill>
                            <a:schemeClr val="dk1"/>
                          </a:solidFill>
                          <a:effectLst/>
                          <a:latin typeface="+mn-lt"/>
                          <a:ea typeface="+mn-ea"/>
                          <a:cs typeface="+mn-cs"/>
                        </a:rPr>
                        <a:t> which helps at school. It includes knowledge, attitudes, language and tastes.</a:t>
                      </a:r>
                      <a:endParaRPr lang="en-GB" b="1" dirty="0"/>
                    </a:p>
                  </a:txBody>
                  <a:tcPr/>
                </a:tc>
                <a:extLst>
                  <a:ext uri="{0D108BD9-81ED-4DB2-BD59-A6C34878D82A}">
                    <a16:rowId xmlns:a16="http://schemas.microsoft.com/office/drawing/2014/main" val="10003"/>
                  </a:ext>
                </a:extLst>
              </a:tr>
              <a:tr h="370840">
                <a:tc>
                  <a:txBody>
                    <a:bodyPr/>
                    <a:lstStyle/>
                    <a:p>
                      <a:r>
                        <a:rPr lang="en-GB" sz="1800" b="1" kern="1200" dirty="0" smtClean="0">
                          <a:solidFill>
                            <a:schemeClr val="dk1"/>
                          </a:solidFill>
                          <a:effectLst/>
                          <a:latin typeface="+mn-lt"/>
                          <a:ea typeface="+mn-ea"/>
                          <a:cs typeface="+mn-cs"/>
                        </a:rPr>
                        <a:t>Sharon </a:t>
                      </a:r>
                      <a:r>
                        <a:rPr lang="en-GB" sz="1800" b="1" kern="1200" dirty="0" err="1" smtClean="0">
                          <a:solidFill>
                            <a:schemeClr val="dk1"/>
                          </a:solidFill>
                          <a:effectLst/>
                          <a:latin typeface="+mn-lt"/>
                          <a:ea typeface="+mn-ea"/>
                          <a:cs typeface="+mn-cs"/>
                        </a:rPr>
                        <a:t>Gewirtz</a:t>
                      </a:r>
                      <a:endParaRPr lang="en-GB" sz="1800" b="1"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1" kern="1200" dirty="0" smtClean="0">
                          <a:solidFill>
                            <a:schemeClr val="dk1"/>
                          </a:solidFill>
                          <a:effectLst/>
                          <a:latin typeface="+mn-lt"/>
                          <a:ea typeface="+mn-ea"/>
                          <a:cs typeface="+mn-cs"/>
                        </a:rPr>
                        <a:t>Cultural</a:t>
                      </a:r>
                      <a:r>
                        <a:rPr lang="en-GB" sz="1800" kern="1200" dirty="0" smtClean="0">
                          <a:solidFill>
                            <a:schemeClr val="dk1"/>
                          </a:solidFill>
                          <a:effectLst/>
                          <a:latin typeface="+mn-lt"/>
                          <a:ea typeface="+mn-ea"/>
                          <a:cs typeface="+mn-cs"/>
                        </a:rPr>
                        <a:t> and </a:t>
                      </a:r>
                      <a:r>
                        <a:rPr lang="en-GB" sz="1800" b="1" i="1" kern="1200" dirty="0" smtClean="0">
                          <a:solidFill>
                            <a:schemeClr val="dk1"/>
                          </a:solidFill>
                          <a:effectLst/>
                          <a:latin typeface="+mn-lt"/>
                          <a:ea typeface="+mn-ea"/>
                          <a:cs typeface="+mn-cs"/>
                        </a:rPr>
                        <a:t>economic capital </a:t>
                      </a:r>
                      <a:r>
                        <a:rPr lang="en-GB" sz="1800" kern="1200" dirty="0" smtClean="0">
                          <a:solidFill>
                            <a:schemeClr val="dk1"/>
                          </a:solidFill>
                          <a:effectLst/>
                          <a:latin typeface="+mn-lt"/>
                          <a:ea typeface="+mn-ea"/>
                          <a:cs typeface="+mn-cs"/>
                        </a:rPr>
                        <a:t>give middle-class families more choice of schools since marketization started.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31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4664"/>
            <a:ext cx="8229600" cy="720080"/>
          </a:xfrm>
        </p:spPr>
        <p:txBody>
          <a:bodyPr>
            <a:normAutofit fontScale="90000"/>
          </a:bodyPr>
          <a:lstStyle/>
          <a:p>
            <a:r>
              <a:rPr lang="en-GB" dirty="0" smtClean="0"/>
              <a:t>Social Class Differences in Achievement</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640938601"/>
              </p:ext>
            </p:extLst>
          </p:nvPr>
        </p:nvGraphicFramePr>
        <p:xfrm>
          <a:off x="539552" y="1412776"/>
          <a:ext cx="8064896" cy="493776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283056">
                <a:tc gridSpan="2">
                  <a:txBody>
                    <a:bodyPr/>
                    <a:lstStyle/>
                    <a:p>
                      <a:pPr algn="l"/>
                      <a:r>
                        <a:rPr lang="en-GB" sz="2400" dirty="0" smtClean="0"/>
                        <a:t>Internal Factors</a:t>
                      </a:r>
                      <a:endParaRPr lang="en-GB" sz="2400"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800" b="1" kern="1200" dirty="0" smtClean="0">
                          <a:solidFill>
                            <a:schemeClr val="dk1"/>
                          </a:solidFill>
                          <a:effectLst/>
                          <a:latin typeface="+mn-lt"/>
                          <a:ea typeface="+mn-ea"/>
                          <a:cs typeface="+mn-cs"/>
                        </a:rPr>
                        <a:t>Ray</a:t>
                      </a:r>
                      <a:r>
                        <a:rPr lang="en-GB" sz="1800" b="1" kern="1200" baseline="0" dirty="0" smtClean="0">
                          <a:solidFill>
                            <a:schemeClr val="dk1"/>
                          </a:solidFill>
                          <a:effectLst/>
                          <a:latin typeface="+mn-lt"/>
                          <a:ea typeface="+mn-ea"/>
                          <a:cs typeface="+mn-cs"/>
                        </a:rPr>
                        <a:t> </a:t>
                      </a:r>
                      <a:r>
                        <a:rPr lang="en-GB" sz="1800" b="1" kern="1200" baseline="0" dirty="0" err="1" smtClean="0">
                          <a:solidFill>
                            <a:schemeClr val="dk1"/>
                          </a:solidFill>
                          <a:effectLst/>
                          <a:latin typeface="+mn-lt"/>
                          <a:ea typeface="+mn-ea"/>
                          <a:cs typeface="+mn-cs"/>
                        </a:rPr>
                        <a:t>Rist</a:t>
                      </a:r>
                      <a:endParaRPr lang="en-GB" sz="1800" b="1" kern="1200" dirty="0" smtClean="0">
                        <a:solidFill>
                          <a:schemeClr val="dk1"/>
                        </a:solidFill>
                        <a:effectLst/>
                        <a:latin typeface="+mn-lt"/>
                        <a:ea typeface="+mn-ea"/>
                        <a:cs typeface="+mn-cs"/>
                      </a:endParaRPr>
                    </a:p>
                  </a:txBody>
                  <a:tcPr/>
                </a:tc>
                <a:tc>
                  <a:txBody>
                    <a:bodyPr/>
                    <a:lstStyle/>
                    <a:p>
                      <a:r>
                        <a:rPr lang="en-GB" sz="1800" kern="1200" dirty="0" smtClean="0">
                          <a:solidFill>
                            <a:schemeClr val="dk1"/>
                          </a:solidFill>
                          <a:effectLst/>
                          <a:latin typeface="+mn-lt"/>
                          <a:ea typeface="+mn-ea"/>
                          <a:cs typeface="+mn-cs"/>
                        </a:rPr>
                        <a:t>Studied American kindergarten. Teacher </a:t>
                      </a:r>
                      <a:r>
                        <a:rPr lang="en-GB" sz="1800" b="1" i="1" kern="1200" dirty="0" smtClean="0">
                          <a:solidFill>
                            <a:schemeClr val="dk1"/>
                          </a:solidFill>
                          <a:effectLst/>
                          <a:latin typeface="+mn-lt"/>
                          <a:ea typeface="+mn-ea"/>
                          <a:cs typeface="+mn-cs"/>
                        </a:rPr>
                        <a:t>labelled </a:t>
                      </a:r>
                      <a:r>
                        <a:rPr lang="en-GB" sz="1800" kern="1200" dirty="0" smtClean="0">
                          <a:solidFill>
                            <a:schemeClr val="dk1"/>
                          </a:solidFill>
                          <a:effectLst/>
                          <a:latin typeface="+mn-lt"/>
                          <a:ea typeface="+mn-ea"/>
                          <a:cs typeface="+mn-cs"/>
                        </a:rPr>
                        <a:t>and grouped children as fast learners called ‘tigers’ who were mainly middle class. She treated them differently from ‘cardinals’ and ‘clowns’ who were mainly working class</a:t>
                      </a:r>
                      <a:endParaRPr lang="en-GB" dirty="0"/>
                    </a:p>
                  </a:txBody>
                  <a:tcPr/>
                </a:tc>
                <a:extLst>
                  <a:ext uri="{0D108BD9-81ED-4DB2-BD59-A6C34878D82A}">
                    <a16:rowId xmlns:a16="http://schemas.microsoft.com/office/drawing/2014/main" val="10001"/>
                  </a:ext>
                </a:extLst>
              </a:tr>
              <a:tr h="370840">
                <a:tc>
                  <a:txBody>
                    <a:bodyPr/>
                    <a:lstStyle/>
                    <a:p>
                      <a:r>
                        <a:rPr lang="en-GB" sz="1800" b="1" kern="1200" dirty="0" smtClean="0">
                          <a:solidFill>
                            <a:schemeClr val="dk1"/>
                          </a:solidFill>
                          <a:effectLst/>
                          <a:latin typeface="+mn-lt"/>
                          <a:ea typeface="+mn-ea"/>
                          <a:cs typeface="+mn-cs"/>
                        </a:rPr>
                        <a:t>Rosenthal &amp; Jacobson</a:t>
                      </a:r>
                    </a:p>
                  </a:txBody>
                  <a:tcPr/>
                </a:tc>
                <a:tc>
                  <a:txBody>
                    <a:bodyPr/>
                    <a:lstStyle/>
                    <a:p>
                      <a:r>
                        <a:rPr lang="en-GB" sz="1800" kern="1200" dirty="0" smtClean="0">
                          <a:solidFill>
                            <a:schemeClr val="dk1"/>
                          </a:solidFill>
                          <a:effectLst/>
                          <a:latin typeface="+mn-lt"/>
                          <a:ea typeface="+mn-ea"/>
                          <a:cs typeface="+mn-cs"/>
                        </a:rPr>
                        <a:t>Tested pupils and told teachers they had identified ‘</a:t>
                      </a:r>
                      <a:r>
                        <a:rPr lang="en-GB" sz="1800" kern="1200" dirty="0" err="1" smtClean="0">
                          <a:solidFill>
                            <a:schemeClr val="dk1"/>
                          </a:solidFill>
                          <a:effectLst/>
                          <a:latin typeface="+mn-lt"/>
                          <a:ea typeface="+mn-ea"/>
                          <a:cs typeface="+mn-cs"/>
                        </a:rPr>
                        <a:t>spurters</a:t>
                      </a:r>
                      <a:r>
                        <a:rPr lang="en-GB" sz="1800" kern="1200" dirty="0" smtClean="0">
                          <a:solidFill>
                            <a:schemeClr val="dk1"/>
                          </a:solidFill>
                          <a:effectLst/>
                          <a:latin typeface="+mn-lt"/>
                          <a:ea typeface="+mn-ea"/>
                          <a:cs typeface="+mn-cs"/>
                        </a:rPr>
                        <a:t>’ (but these were chosen at random). They returned and tested pupils a year later. They found half had spurted. They concluded this was due to labelling and different treatment which led to a </a:t>
                      </a:r>
                      <a:r>
                        <a:rPr lang="en-GB" sz="1800" b="1" i="1" kern="1200" dirty="0" smtClean="0">
                          <a:solidFill>
                            <a:schemeClr val="dk1"/>
                          </a:solidFill>
                          <a:effectLst/>
                          <a:latin typeface="+mn-lt"/>
                          <a:ea typeface="+mn-ea"/>
                          <a:cs typeface="+mn-cs"/>
                        </a:rPr>
                        <a:t>self-fulfilling prophecy</a:t>
                      </a:r>
                      <a:endParaRPr lang="en-GB" b="1" i="1" dirty="0"/>
                    </a:p>
                  </a:txBody>
                  <a:tcPr/>
                </a:tc>
                <a:extLst>
                  <a:ext uri="{0D108BD9-81ED-4DB2-BD59-A6C34878D82A}">
                    <a16:rowId xmlns:a16="http://schemas.microsoft.com/office/drawing/2014/main" val="10002"/>
                  </a:ext>
                </a:extLst>
              </a:tr>
              <a:tr h="370840">
                <a:tc>
                  <a:txBody>
                    <a:bodyPr/>
                    <a:lstStyle/>
                    <a:p>
                      <a:r>
                        <a:rPr lang="en-GB" sz="1800" b="1" kern="1200" dirty="0" smtClean="0">
                          <a:solidFill>
                            <a:schemeClr val="dk1"/>
                          </a:solidFill>
                          <a:effectLst/>
                          <a:latin typeface="+mn-lt"/>
                          <a:ea typeface="+mn-ea"/>
                          <a:cs typeface="+mn-cs"/>
                        </a:rPr>
                        <a:t>Colin </a:t>
                      </a:r>
                      <a:r>
                        <a:rPr lang="en-GB" sz="1800" b="1" kern="1200" dirty="0" err="1" smtClean="0">
                          <a:solidFill>
                            <a:schemeClr val="dk1"/>
                          </a:solidFill>
                          <a:effectLst/>
                          <a:latin typeface="+mn-lt"/>
                          <a:ea typeface="+mn-ea"/>
                          <a:cs typeface="+mn-cs"/>
                        </a:rPr>
                        <a:t>Lacey</a:t>
                      </a:r>
                      <a:endParaRPr lang="en-GB" sz="1800" b="1" kern="1200" dirty="0" smtClean="0">
                        <a:solidFill>
                          <a:schemeClr val="dk1"/>
                        </a:solidFill>
                        <a:effectLst/>
                        <a:latin typeface="+mn-lt"/>
                        <a:ea typeface="+mn-ea"/>
                        <a:cs typeface="+mn-cs"/>
                      </a:endParaRPr>
                    </a:p>
                  </a:txBody>
                  <a:tcPr/>
                </a:tc>
                <a:tc>
                  <a:txBody>
                    <a:bodyPr/>
                    <a:lstStyle/>
                    <a:p>
                      <a:r>
                        <a:rPr lang="en-GB" sz="1800" kern="1200" dirty="0" smtClean="0">
                          <a:solidFill>
                            <a:schemeClr val="dk1"/>
                          </a:solidFill>
                          <a:effectLst/>
                          <a:latin typeface="+mn-lt"/>
                          <a:ea typeface="+mn-ea"/>
                          <a:cs typeface="+mn-cs"/>
                        </a:rPr>
                        <a:t>Found that pupils place in low-streams (mainly working-class) lost self-esteem. Many then formed </a:t>
                      </a:r>
                      <a:r>
                        <a:rPr lang="en-GB" sz="1800" b="1" i="1" kern="1200" dirty="0" smtClean="0">
                          <a:solidFill>
                            <a:schemeClr val="dk1"/>
                          </a:solidFill>
                          <a:effectLst/>
                          <a:latin typeface="+mn-lt"/>
                          <a:ea typeface="+mn-ea"/>
                          <a:cs typeface="+mn-cs"/>
                        </a:rPr>
                        <a:t>anti-school subcultures</a:t>
                      </a:r>
                      <a:r>
                        <a:rPr lang="en-GB" sz="1800" kern="1200" dirty="0" smtClean="0">
                          <a:solidFill>
                            <a:schemeClr val="dk1"/>
                          </a:solidFill>
                          <a:effectLst/>
                          <a:latin typeface="+mn-lt"/>
                          <a:ea typeface="+mn-ea"/>
                          <a:cs typeface="+mn-cs"/>
                        </a:rPr>
                        <a:t> to gain status among peers.</a:t>
                      </a:r>
                      <a:endParaRPr lang="en-GB" b="1" dirty="0"/>
                    </a:p>
                  </a:txBody>
                  <a:tcPr/>
                </a:tc>
                <a:extLst>
                  <a:ext uri="{0D108BD9-81ED-4DB2-BD59-A6C34878D82A}">
                    <a16:rowId xmlns:a16="http://schemas.microsoft.com/office/drawing/2014/main" val="10003"/>
                  </a:ext>
                </a:extLst>
              </a:tr>
              <a:tr h="370840">
                <a:tc>
                  <a:txBody>
                    <a:bodyPr/>
                    <a:lstStyle/>
                    <a:p>
                      <a:r>
                        <a:rPr lang="en-GB" sz="1800" b="1" kern="1200" dirty="0" err="1" smtClean="0">
                          <a:solidFill>
                            <a:schemeClr val="dk1"/>
                          </a:solidFill>
                          <a:effectLst/>
                          <a:latin typeface="+mn-lt"/>
                          <a:ea typeface="+mn-ea"/>
                          <a:cs typeface="+mn-cs"/>
                        </a:rPr>
                        <a:t>Gilborn</a:t>
                      </a:r>
                      <a:r>
                        <a:rPr lang="en-GB" sz="1800" b="1" kern="1200" dirty="0" smtClean="0">
                          <a:solidFill>
                            <a:schemeClr val="dk1"/>
                          </a:solidFill>
                          <a:effectLst/>
                          <a:latin typeface="+mn-lt"/>
                          <a:ea typeface="+mn-ea"/>
                          <a:cs typeface="+mn-cs"/>
                        </a:rPr>
                        <a:t> and </a:t>
                      </a:r>
                      <a:r>
                        <a:rPr lang="en-GB" sz="1800" b="1" kern="1200" dirty="0" err="1" smtClean="0">
                          <a:solidFill>
                            <a:schemeClr val="dk1"/>
                          </a:solidFill>
                          <a:effectLst/>
                          <a:latin typeface="+mn-lt"/>
                          <a:ea typeface="+mn-ea"/>
                          <a:cs typeface="+mn-cs"/>
                        </a:rPr>
                        <a:t>Youdell</a:t>
                      </a:r>
                      <a:endParaRPr lang="en-GB" sz="1800" b="1"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1" kern="1200" dirty="0" smtClean="0">
                          <a:solidFill>
                            <a:schemeClr val="dk1"/>
                          </a:solidFill>
                          <a:effectLst/>
                          <a:latin typeface="+mn-lt"/>
                          <a:ea typeface="+mn-ea"/>
                          <a:cs typeface="+mn-cs"/>
                        </a:rPr>
                        <a:t>A-C economy since</a:t>
                      </a:r>
                      <a:r>
                        <a:rPr lang="en-GB" sz="1800" kern="1200" dirty="0" smtClean="0">
                          <a:solidFill>
                            <a:schemeClr val="dk1"/>
                          </a:solidFill>
                          <a:effectLst/>
                          <a:latin typeface="+mn-lt"/>
                          <a:ea typeface="+mn-ea"/>
                          <a:cs typeface="+mn-cs"/>
                        </a:rPr>
                        <a:t> marketization has led to ‘Educational triage’. Schools ignore ‘hopeless cases’ often working class and/or black which leads to self-fulfilling prophecy and failure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6262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Pupils’ class identities (new spec)</a:t>
            </a:r>
            <a:endParaRPr lang="en-GB" dirty="0"/>
          </a:p>
        </p:txBody>
      </p:sp>
      <p:sp>
        <p:nvSpPr>
          <p:cNvPr id="3" name="Content Placeholder 2"/>
          <p:cNvSpPr>
            <a:spLocks noGrp="1"/>
          </p:cNvSpPr>
          <p:nvPr>
            <p:ph idx="1"/>
          </p:nvPr>
        </p:nvSpPr>
        <p:spPr/>
        <p:txBody>
          <a:bodyPr/>
          <a:lstStyle/>
          <a:p>
            <a:r>
              <a:rPr lang="en-GB" dirty="0" smtClean="0"/>
              <a:t>Louise Archer (2010)</a:t>
            </a:r>
          </a:p>
          <a:p>
            <a:pPr lvl="1"/>
            <a:r>
              <a:rPr lang="en-GB" dirty="0"/>
              <a:t>Habitus (linked to Bourdieu’s concept of habitus)</a:t>
            </a:r>
          </a:p>
          <a:p>
            <a:pPr lvl="1"/>
            <a:r>
              <a:rPr lang="en-GB" dirty="0"/>
              <a:t>Symbolic capital and symbolic violence</a:t>
            </a:r>
          </a:p>
          <a:p>
            <a:pPr lvl="1"/>
            <a:r>
              <a:rPr lang="en-GB" dirty="0"/>
              <a:t>‘Nike’ identities</a:t>
            </a:r>
          </a:p>
          <a:p>
            <a:endParaRPr lang="en-GB" dirty="0" smtClean="0"/>
          </a:p>
          <a:p>
            <a:r>
              <a:rPr lang="en-GB" dirty="0" smtClean="0"/>
              <a:t>Nicola Ingram (2009)</a:t>
            </a:r>
          </a:p>
          <a:p>
            <a:pPr lvl="1"/>
            <a:r>
              <a:rPr lang="en-GB" dirty="0" smtClean="0"/>
              <a:t>Working-class identity and educational success</a:t>
            </a:r>
          </a:p>
          <a:p>
            <a:pPr lvl="1"/>
            <a:endParaRPr lang="en-GB" dirty="0"/>
          </a:p>
          <a:p>
            <a:r>
              <a:rPr lang="en-GB" dirty="0" smtClean="0"/>
              <a:t>Sarah Evans (2009)</a:t>
            </a:r>
          </a:p>
          <a:p>
            <a:pPr lvl="1"/>
            <a:r>
              <a:rPr lang="en-GB" dirty="0" smtClean="0"/>
              <a:t>Class identity and self-exclusion</a:t>
            </a:r>
            <a:endParaRPr lang="en-GB" dirty="0"/>
          </a:p>
        </p:txBody>
      </p:sp>
    </p:spTree>
    <p:extLst>
      <p:ext uri="{BB962C8B-B14F-4D97-AF65-F5344CB8AC3E}">
        <p14:creationId xmlns:p14="http://schemas.microsoft.com/office/powerpoint/2010/main" val="3464770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703912"/>
          </a:xfrm>
        </p:spPr>
        <p:txBody>
          <a:bodyPr>
            <a:normAutofit/>
          </a:bodyPr>
          <a:lstStyle/>
          <a:p>
            <a:r>
              <a:rPr lang="en-GB" sz="3400" dirty="0" smtClean="0"/>
              <a:t>Differences between social classes cannot be looked at totally separately to gender and ethnicity, you have to understand that these all interact with each other.</a:t>
            </a:r>
            <a:br>
              <a:rPr lang="en-GB" sz="3400" dirty="0" smtClean="0"/>
            </a:br>
            <a:r>
              <a:rPr lang="en-GB" sz="3400" dirty="0" smtClean="0"/>
              <a:t/>
            </a:r>
            <a:br>
              <a:rPr lang="en-GB" sz="3400" dirty="0" smtClean="0"/>
            </a:br>
            <a:r>
              <a:rPr lang="en-GB" sz="3400" dirty="0" smtClean="0"/>
              <a:t>However differences in educational attainment is more pronounced amongst social class than any other social group and therefore make it clear that </a:t>
            </a:r>
            <a:r>
              <a:rPr lang="en-GB" sz="3400" b="1" dirty="0" smtClean="0"/>
              <a:t>social class is the most important difference</a:t>
            </a:r>
            <a:r>
              <a:rPr lang="en-GB" sz="3400" dirty="0" smtClean="0"/>
              <a:t>.</a:t>
            </a:r>
            <a:endParaRPr lang="en-GB" sz="3400" dirty="0"/>
          </a:p>
        </p:txBody>
      </p:sp>
    </p:spTree>
    <p:extLst>
      <p:ext uri="{BB962C8B-B14F-4D97-AF65-F5344CB8AC3E}">
        <p14:creationId xmlns:p14="http://schemas.microsoft.com/office/powerpoint/2010/main" val="2068044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4096"/>
          </a:xfrm>
        </p:spPr>
        <p:txBody>
          <a:bodyPr/>
          <a:lstStyle/>
          <a:p>
            <a:r>
              <a:rPr lang="en-GB" dirty="0" smtClean="0"/>
              <a:t>Ethnicity &amp; Educational Achievement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41426984"/>
              </p:ext>
            </p:extLst>
          </p:nvPr>
        </p:nvGraphicFramePr>
        <p:xfrm>
          <a:off x="539552" y="1700807"/>
          <a:ext cx="7992888" cy="4321025"/>
        </p:xfrm>
        <a:graphic>
          <a:graphicData uri="http://schemas.openxmlformats.org/drawingml/2006/table">
            <a:tbl>
              <a:tblPr firstRow="1" bandRow="1">
                <a:tableStyleId>{21E4AEA4-8DFA-4A89-87EB-49C32662AFE0}</a:tableStyleId>
              </a:tblPr>
              <a:tblGrid>
                <a:gridCol w="2569143">
                  <a:extLst>
                    <a:ext uri="{9D8B030D-6E8A-4147-A177-3AD203B41FA5}">
                      <a16:colId xmlns:a16="http://schemas.microsoft.com/office/drawing/2014/main" val="20000"/>
                    </a:ext>
                  </a:extLst>
                </a:gridCol>
                <a:gridCol w="5423745">
                  <a:extLst>
                    <a:ext uri="{9D8B030D-6E8A-4147-A177-3AD203B41FA5}">
                      <a16:colId xmlns:a16="http://schemas.microsoft.com/office/drawing/2014/main" val="20001"/>
                    </a:ext>
                  </a:extLst>
                </a:gridCol>
              </a:tblGrid>
              <a:tr h="558911">
                <a:tc gridSpan="2">
                  <a:txBody>
                    <a:bodyPr/>
                    <a:lstStyle/>
                    <a:p>
                      <a:r>
                        <a:rPr lang="en-GB" sz="2200" dirty="0" smtClean="0"/>
                        <a:t>External Factors</a:t>
                      </a:r>
                      <a:endParaRPr lang="en-GB" sz="2200" dirty="0"/>
                    </a:p>
                  </a:txBody>
                  <a:tcPr/>
                </a:tc>
                <a:tc hMerge="1">
                  <a:txBody>
                    <a:bodyPr/>
                    <a:lstStyle/>
                    <a:p>
                      <a:endParaRPr lang="en-GB" dirty="0"/>
                    </a:p>
                  </a:txBody>
                  <a:tcPr/>
                </a:tc>
                <a:extLst>
                  <a:ext uri="{0D108BD9-81ED-4DB2-BD59-A6C34878D82A}">
                    <a16:rowId xmlns:a16="http://schemas.microsoft.com/office/drawing/2014/main" val="10000"/>
                  </a:ext>
                </a:extLst>
              </a:tr>
              <a:tr h="1378137">
                <a:tc>
                  <a:txBody>
                    <a:bodyPr/>
                    <a:lstStyle/>
                    <a:p>
                      <a:r>
                        <a:rPr lang="en-GB" sz="2200" b="1" kern="1200" dirty="0" smtClean="0">
                          <a:solidFill>
                            <a:schemeClr val="dk1"/>
                          </a:solidFill>
                          <a:effectLst/>
                          <a:latin typeface="+mn-lt"/>
                          <a:ea typeface="+mn-ea"/>
                          <a:cs typeface="+mn-cs"/>
                        </a:rPr>
                        <a:t>Daniel Moynihan</a:t>
                      </a:r>
                      <a:endParaRPr lang="en-GB" sz="2200" b="1" dirty="0"/>
                    </a:p>
                  </a:txBody>
                  <a:tcPr/>
                </a:tc>
                <a:tc>
                  <a:txBody>
                    <a:bodyPr/>
                    <a:lstStyle/>
                    <a:p>
                      <a:r>
                        <a:rPr lang="en-GB" sz="2000" kern="1200" dirty="0" smtClean="0">
                          <a:solidFill>
                            <a:schemeClr val="dk1"/>
                          </a:solidFill>
                          <a:effectLst/>
                          <a:latin typeface="+mn-lt"/>
                          <a:ea typeface="+mn-ea"/>
                          <a:cs typeface="+mn-cs"/>
                        </a:rPr>
                        <a:t>Black lone parent families suffer ‘</a:t>
                      </a:r>
                      <a:r>
                        <a:rPr lang="en-GB" sz="2000" b="1" kern="1200" dirty="0" smtClean="0">
                          <a:solidFill>
                            <a:schemeClr val="dk1"/>
                          </a:solidFill>
                          <a:effectLst/>
                          <a:latin typeface="+mn-lt"/>
                          <a:ea typeface="+mn-ea"/>
                          <a:cs typeface="+mn-cs"/>
                        </a:rPr>
                        <a:t>cultural deprivation</a:t>
                      </a:r>
                      <a:r>
                        <a:rPr lang="en-GB" sz="2000" kern="1200" dirty="0" smtClean="0">
                          <a:solidFill>
                            <a:schemeClr val="dk1"/>
                          </a:solidFill>
                          <a:effectLst/>
                          <a:latin typeface="+mn-lt"/>
                          <a:ea typeface="+mn-ea"/>
                          <a:cs typeface="+mn-cs"/>
                        </a:rPr>
                        <a:t>’ financially and because of lack of a male role model. This makes them underachieve.</a:t>
                      </a:r>
                      <a:endParaRPr lang="en-GB" sz="2000" dirty="0"/>
                    </a:p>
                  </a:txBody>
                  <a:tcPr/>
                </a:tc>
                <a:extLst>
                  <a:ext uri="{0D108BD9-81ED-4DB2-BD59-A6C34878D82A}">
                    <a16:rowId xmlns:a16="http://schemas.microsoft.com/office/drawing/2014/main" val="10001"/>
                  </a:ext>
                </a:extLst>
              </a:tr>
              <a:tr h="964696">
                <a:tc>
                  <a:txBody>
                    <a:bodyPr/>
                    <a:lstStyle/>
                    <a:p>
                      <a:r>
                        <a:rPr lang="en-GB" sz="2200" b="1" kern="1200" dirty="0" smtClean="0">
                          <a:solidFill>
                            <a:schemeClr val="dk1"/>
                          </a:solidFill>
                          <a:effectLst/>
                          <a:latin typeface="+mn-lt"/>
                          <a:ea typeface="+mn-ea"/>
                          <a:cs typeface="+mn-cs"/>
                        </a:rPr>
                        <a:t>Driver and Ballard</a:t>
                      </a:r>
                      <a:endParaRPr lang="en-GB" sz="2200" b="1" dirty="0"/>
                    </a:p>
                  </a:txBody>
                  <a:tcPr/>
                </a:tc>
                <a:tc>
                  <a:txBody>
                    <a:bodyPr/>
                    <a:lstStyle/>
                    <a:p>
                      <a:r>
                        <a:rPr lang="en-GB" sz="2000" kern="1200" dirty="0" smtClean="0">
                          <a:solidFill>
                            <a:schemeClr val="dk1"/>
                          </a:solidFill>
                          <a:effectLst/>
                          <a:latin typeface="+mn-lt"/>
                          <a:ea typeface="+mn-ea"/>
                          <a:cs typeface="+mn-cs"/>
                        </a:rPr>
                        <a:t>Asian parents have positive attitudes to education and </a:t>
                      </a:r>
                      <a:r>
                        <a:rPr lang="en-GB" sz="2000" b="1" kern="1200" dirty="0" smtClean="0">
                          <a:solidFill>
                            <a:schemeClr val="dk1"/>
                          </a:solidFill>
                          <a:effectLst/>
                          <a:latin typeface="+mn-lt"/>
                          <a:ea typeface="+mn-ea"/>
                          <a:cs typeface="+mn-cs"/>
                        </a:rPr>
                        <a:t>higher aspirations</a:t>
                      </a:r>
                      <a:r>
                        <a:rPr lang="en-GB" sz="2000" kern="1200" dirty="0" smtClean="0">
                          <a:solidFill>
                            <a:schemeClr val="dk1"/>
                          </a:solidFill>
                          <a:effectLst/>
                          <a:latin typeface="+mn-lt"/>
                          <a:ea typeface="+mn-ea"/>
                          <a:cs typeface="+mn-cs"/>
                        </a:rPr>
                        <a:t> so Asian pupils will do well.</a:t>
                      </a:r>
                      <a:endParaRPr lang="en-GB" sz="2000" dirty="0"/>
                    </a:p>
                  </a:txBody>
                  <a:tcPr/>
                </a:tc>
                <a:extLst>
                  <a:ext uri="{0D108BD9-81ED-4DB2-BD59-A6C34878D82A}">
                    <a16:rowId xmlns:a16="http://schemas.microsoft.com/office/drawing/2014/main" val="10002"/>
                  </a:ext>
                </a:extLst>
              </a:tr>
              <a:tr h="1378137">
                <a:tc>
                  <a:txBody>
                    <a:bodyPr/>
                    <a:lstStyle/>
                    <a:p>
                      <a:r>
                        <a:rPr lang="en-GB" sz="2200" b="1" kern="1200" dirty="0" smtClean="0">
                          <a:solidFill>
                            <a:schemeClr val="dk1"/>
                          </a:solidFill>
                          <a:effectLst/>
                          <a:latin typeface="+mn-lt"/>
                          <a:ea typeface="+mn-ea"/>
                          <a:cs typeface="+mn-cs"/>
                        </a:rPr>
                        <a:t>Flaherty </a:t>
                      </a:r>
                      <a:endParaRPr lang="en-GB" sz="2200" b="1" dirty="0"/>
                    </a:p>
                  </a:txBody>
                  <a:tcPr/>
                </a:tc>
                <a:tc>
                  <a:txBody>
                    <a:bodyPr/>
                    <a:lstStyle/>
                    <a:p>
                      <a:r>
                        <a:rPr lang="en-GB" sz="2000" kern="1200" dirty="0" smtClean="0">
                          <a:solidFill>
                            <a:schemeClr val="dk1"/>
                          </a:solidFill>
                          <a:effectLst/>
                          <a:latin typeface="+mn-lt"/>
                          <a:ea typeface="+mn-ea"/>
                          <a:cs typeface="+mn-cs"/>
                        </a:rPr>
                        <a:t>Pakistanis and </a:t>
                      </a:r>
                      <a:r>
                        <a:rPr lang="en-GB" sz="2000" kern="1200" dirty="0" err="1" smtClean="0">
                          <a:solidFill>
                            <a:schemeClr val="dk1"/>
                          </a:solidFill>
                          <a:effectLst/>
                          <a:latin typeface="+mn-lt"/>
                          <a:ea typeface="+mn-ea"/>
                          <a:cs typeface="+mn-cs"/>
                        </a:rPr>
                        <a:t>Bangladeshis’s</a:t>
                      </a:r>
                      <a:r>
                        <a:rPr lang="en-GB" sz="2000" kern="1200" dirty="0" smtClean="0">
                          <a:solidFill>
                            <a:schemeClr val="dk1"/>
                          </a:solidFill>
                          <a:effectLst/>
                          <a:latin typeface="+mn-lt"/>
                          <a:ea typeface="+mn-ea"/>
                          <a:cs typeface="+mn-cs"/>
                        </a:rPr>
                        <a:t> three times more likely than whites to be in poorest 20% of population and live in overcrowded households</a:t>
                      </a:r>
                      <a:endParaRPr lang="en-GB"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4688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4096"/>
          </a:xfrm>
        </p:spPr>
        <p:txBody>
          <a:bodyPr/>
          <a:lstStyle/>
          <a:p>
            <a:r>
              <a:rPr lang="en-GB" dirty="0" smtClean="0"/>
              <a:t>Ethnicity &amp; Educational Achievement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93224653"/>
              </p:ext>
            </p:extLst>
          </p:nvPr>
        </p:nvGraphicFramePr>
        <p:xfrm>
          <a:off x="539552" y="1412777"/>
          <a:ext cx="8136904" cy="5040558"/>
        </p:xfrm>
        <a:graphic>
          <a:graphicData uri="http://schemas.openxmlformats.org/drawingml/2006/table">
            <a:tbl>
              <a:tblPr firstRow="1" bandRow="1">
                <a:tableStyleId>{21E4AEA4-8DFA-4A89-87EB-49C32662AFE0}</a:tableStyleId>
              </a:tblPr>
              <a:tblGrid>
                <a:gridCol w="2199163">
                  <a:extLst>
                    <a:ext uri="{9D8B030D-6E8A-4147-A177-3AD203B41FA5}">
                      <a16:colId xmlns:a16="http://schemas.microsoft.com/office/drawing/2014/main" val="20000"/>
                    </a:ext>
                  </a:extLst>
                </a:gridCol>
                <a:gridCol w="5937741">
                  <a:extLst>
                    <a:ext uri="{9D8B030D-6E8A-4147-A177-3AD203B41FA5}">
                      <a16:colId xmlns:a16="http://schemas.microsoft.com/office/drawing/2014/main" val="20001"/>
                    </a:ext>
                  </a:extLst>
                </a:gridCol>
              </a:tblGrid>
              <a:tr h="533193">
                <a:tc gridSpan="2">
                  <a:txBody>
                    <a:bodyPr/>
                    <a:lstStyle/>
                    <a:p>
                      <a:r>
                        <a:rPr lang="en-GB" sz="2200" dirty="0" smtClean="0"/>
                        <a:t>Internal Factors</a:t>
                      </a:r>
                      <a:endParaRPr lang="en-GB" sz="2200" dirty="0"/>
                    </a:p>
                  </a:txBody>
                  <a:tcPr/>
                </a:tc>
                <a:tc hMerge="1">
                  <a:txBody>
                    <a:bodyPr/>
                    <a:lstStyle/>
                    <a:p>
                      <a:endParaRPr lang="en-GB" dirty="0"/>
                    </a:p>
                  </a:txBody>
                  <a:tcPr/>
                </a:tc>
                <a:extLst>
                  <a:ext uri="{0D108BD9-81ED-4DB2-BD59-A6C34878D82A}">
                    <a16:rowId xmlns:a16="http://schemas.microsoft.com/office/drawing/2014/main" val="10000"/>
                  </a:ext>
                </a:extLst>
              </a:tr>
              <a:tr h="1142555">
                <a:tc>
                  <a:txBody>
                    <a:bodyPr/>
                    <a:lstStyle/>
                    <a:p>
                      <a:r>
                        <a:rPr lang="en-GB" sz="2200" b="1" kern="1200" dirty="0" err="1" smtClean="0">
                          <a:solidFill>
                            <a:schemeClr val="dk1"/>
                          </a:solidFill>
                          <a:effectLst/>
                          <a:latin typeface="+mn-lt"/>
                          <a:ea typeface="+mn-ea"/>
                          <a:cs typeface="+mn-cs"/>
                        </a:rPr>
                        <a:t>Gillborn</a:t>
                      </a:r>
                      <a:r>
                        <a:rPr lang="en-GB" sz="2200" b="1" kern="1200" dirty="0" smtClean="0">
                          <a:solidFill>
                            <a:schemeClr val="dk1"/>
                          </a:solidFill>
                          <a:effectLst/>
                          <a:latin typeface="+mn-lt"/>
                          <a:ea typeface="+mn-ea"/>
                          <a:cs typeface="+mn-cs"/>
                        </a:rPr>
                        <a:t> and </a:t>
                      </a:r>
                      <a:r>
                        <a:rPr lang="en-GB" sz="2200" b="1" kern="1200" dirty="0" err="1" smtClean="0">
                          <a:solidFill>
                            <a:schemeClr val="dk1"/>
                          </a:solidFill>
                          <a:effectLst/>
                          <a:latin typeface="+mn-lt"/>
                          <a:ea typeface="+mn-ea"/>
                          <a:cs typeface="+mn-cs"/>
                        </a:rPr>
                        <a:t>Youdell</a:t>
                      </a:r>
                      <a:endParaRPr lang="en-GB" sz="2200" b="1" dirty="0"/>
                    </a:p>
                  </a:txBody>
                  <a:tcPr/>
                </a:tc>
                <a:tc>
                  <a:txBody>
                    <a:bodyPr/>
                    <a:lstStyle/>
                    <a:p>
                      <a:r>
                        <a:rPr lang="en-GB" sz="2000" kern="1200" dirty="0" smtClean="0">
                          <a:solidFill>
                            <a:schemeClr val="dk1"/>
                          </a:solidFill>
                          <a:effectLst/>
                          <a:latin typeface="+mn-lt"/>
                          <a:ea typeface="+mn-ea"/>
                          <a:cs typeface="+mn-cs"/>
                        </a:rPr>
                        <a:t>‘</a:t>
                      </a:r>
                      <a:r>
                        <a:rPr lang="en-GB" sz="2000" b="1" kern="1200" dirty="0" err="1" smtClean="0">
                          <a:solidFill>
                            <a:schemeClr val="dk1"/>
                          </a:solidFill>
                          <a:effectLst/>
                          <a:latin typeface="+mn-lt"/>
                          <a:ea typeface="+mn-ea"/>
                          <a:cs typeface="+mn-cs"/>
                        </a:rPr>
                        <a:t>Racialised</a:t>
                      </a:r>
                      <a:r>
                        <a:rPr lang="en-GB" sz="2000" b="1" kern="1200" dirty="0" smtClean="0">
                          <a:solidFill>
                            <a:schemeClr val="dk1"/>
                          </a:solidFill>
                          <a:effectLst/>
                          <a:latin typeface="+mn-lt"/>
                          <a:ea typeface="+mn-ea"/>
                          <a:cs typeface="+mn-cs"/>
                        </a:rPr>
                        <a:t> expectations’</a:t>
                      </a:r>
                      <a:r>
                        <a:rPr lang="en-GB" sz="2000" kern="1200" dirty="0" smtClean="0">
                          <a:solidFill>
                            <a:schemeClr val="dk1"/>
                          </a:solidFill>
                          <a:effectLst/>
                          <a:latin typeface="+mn-lt"/>
                          <a:ea typeface="+mn-ea"/>
                          <a:cs typeface="+mn-cs"/>
                        </a:rPr>
                        <a:t> led teachers to label black children and discipline them more than others for the same behaviour.</a:t>
                      </a:r>
                      <a:endParaRPr lang="en-GB" sz="2000" dirty="0"/>
                    </a:p>
                  </a:txBody>
                  <a:tcPr/>
                </a:tc>
                <a:extLst>
                  <a:ext uri="{0D108BD9-81ED-4DB2-BD59-A6C34878D82A}">
                    <a16:rowId xmlns:a16="http://schemas.microsoft.com/office/drawing/2014/main" val="10001"/>
                  </a:ext>
                </a:extLst>
              </a:tr>
              <a:tr h="1079700">
                <a:tc>
                  <a:txBody>
                    <a:bodyPr/>
                    <a:lstStyle/>
                    <a:p>
                      <a:r>
                        <a:rPr lang="en-GB" sz="2200" b="1" kern="1200" dirty="0" err="1" smtClean="0">
                          <a:solidFill>
                            <a:schemeClr val="dk1"/>
                          </a:solidFill>
                          <a:effectLst/>
                          <a:latin typeface="+mn-lt"/>
                          <a:ea typeface="+mn-ea"/>
                          <a:cs typeface="+mn-cs"/>
                        </a:rPr>
                        <a:t>Mirza</a:t>
                      </a:r>
                      <a:endParaRPr lang="en-GB" sz="2200" b="1" dirty="0"/>
                    </a:p>
                  </a:txBody>
                  <a:tcPr/>
                </a:tc>
                <a:tc>
                  <a:txBody>
                    <a:bodyPr/>
                    <a:lstStyle/>
                    <a:p>
                      <a:r>
                        <a:rPr lang="en-GB" sz="2000" kern="1200" dirty="0" smtClean="0">
                          <a:solidFill>
                            <a:schemeClr val="dk1"/>
                          </a:solidFill>
                          <a:effectLst/>
                          <a:latin typeface="+mn-lt"/>
                          <a:ea typeface="+mn-ea"/>
                          <a:cs typeface="+mn-cs"/>
                        </a:rPr>
                        <a:t>Racist teachers discouraged black pupils form being ambitious</a:t>
                      </a:r>
                      <a:endParaRPr lang="en-GB" sz="2000" dirty="0"/>
                    </a:p>
                  </a:txBody>
                  <a:tcPr/>
                </a:tc>
                <a:extLst>
                  <a:ext uri="{0D108BD9-81ED-4DB2-BD59-A6C34878D82A}">
                    <a16:rowId xmlns:a16="http://schemas.microsoft.com/office/drawing/2014/main" val="10002"/>
                  </a:ext>
                </a:extLst>
              </a:tr>
              <a:tr h="1142555">
                <a:tc>
                  <a:txBody>
                    <a:bodyPr/>
                    <a:lstStyle/>
                    <a:p>
                      <a:r>
                        <a:rPr lang="en-GB" sz="2200" b="1" dirty="0" smtClean="0"/>
                        <a:t>Sewell</a:t>
                      </a:r>
                      <a:endParaRPr lang="en-GB" sz="2200" b="1" dirty="0"/>
                    </a:p>
                  </a:txBody>
                  <a:tcPr/>
                </a:tc>
                <a:tc>
                  <a:txBody>
                    <a:bodyPr/>
                    <a:lstStyle/>
                    <a:p>
                      <a:r>
                        <a:rPr lang="en-GB" sz="2000" dirty="0" smtClean="0"/>
                        <a:t>Teachers stereotype black boys as rebellious, anti-authority and anti-school and they are therefore more likely to be excluded</a:t>
                      </a:r>
                      <a:r>
                        <a:rPr lang="en-GB" sz="2000" baseline="0" dirty="0" smtClean="0"/>
                        <a:t> from school.</a:t>
                      </a:r>
                      <a:endParaRPr lang="en-GB" sz="2000" dirty="0"/>
                    </a:p>
                  </a:txBody>
                  <a:tcPr/>
                </a:tc>
                <a:extLst>
                  <a:ext uri="{0D108BD9-81ED-4DB2-BD59-A6C34878D82A}">
                    <a16:rowId xmlns:a16="http://schemas.microsoft.com/office/drawing/2014/main" val="10003"/>
                  </a:ext>
                </a:extLst>
              </a:tr>
              <a:tr h="1142555">
                <a:tc>
                  <a:txBody>
                    <a:bodyPr/>
                    <a:lstStyle/>
                    <a:p>
                      <a:r>
                        <a:rPr lang="en-GB" sz="2200" b="1" kern="1200" dirty="0" err="1" smtClean="0">
                          <a:solidFill>
                            <a:schemeClr val="dk1"/>
                          </a:solidFill>
                          <a:effectLst/>
                          <a:latin typeface="+mn-lt"/>
                          <a:ea typeface="+mn-ea"/>
                          <a:cs typeface="+mn-cs"/>
                        </a:rPr>
                        <a:t>Troyna</a:t>
                      </a:r>
                      <a:r>
                        <a:rPr lang="en-GB" sz="2200" b="1" kern="1200" dirty="0" smtClean="0">
                          <a:solidFill>
                            <a:schemeClr val="dk1"/>
                          </a:solidFill>
                          <a:effectLst/>
                          <a:latin typeface="+mn-lt"/>
                          <a:ea typeface="+mn-ea"/>
                          <a:cs typeface="+mn-cs"/>
                        </a:rPr>
                        <a:t> and Williams </a:t>
                      </a:r>
                      <a:endParaRPr lang="en-GB" sz="2200" b="1" dirty="0"/>
                    </a:p>
                  </a:txBody>
                  <a:tcPr/>
                </a:tc>
                <a:tc>
                  <a:txBody>
                    <a:bodyPr/>
                    <a:lstStyle/>
                    <a:p>
                      <a:r>
                        <a:rPr lang="en-GB" sz="2000" b="1" kern="1200" dirty="0" smtClean="0">
                          <a:solidFill>
                            <a:schemeClr val="dk1"/>
                          </a:solidFill>
                          <a:effectLst/>
                          <a:latin typeface="+mn-lt"/>
                          <a:ea typeface="+mn-ea"/>
                          <a:cs typeface="+mn-cs"/>
                        </a:rPr>
                        <a:t>‘Ethnocentric curriculum’</a:t>
                      </a:r>
                      <a:r>
                        <a:rPr lang="en-GB" sz="2000" kern="1200" dirty="0" smtClean="0">
                          <a:solidFill>
                            <a:schemeClr val="dk1"/>
                          </a:solidFill>
                          <a:effectLst/>
                          <a:latin typeface="+mn-lt"/>
                          <a:ea typeface="+mn-ea"/>
                          <a:cs typeface="+mn-cs"/>
                        </a:rPr>
                        <a:t> in British schools which prioritises white culture. This is an example of </a:t>
                      </a:r>
                      <a:r>
                        <a:rPr lang="en-GB" sz="2000" b="1" kern="1200" dirty="0" smtClean="0">
                          <a:solidFill>
                            <a:schemeClr val="dk1"/>
                          </a:solidFill>
                          <a:effectLst/>
                          <a:latin typeface="+mn-lt"/>
                          <a:ea typeface="+mn-ea"/>
                          <a:cs typeface="+mn-cs"/>
                        </a:rPr>
                        <a:t>institutional racism</a:t>
                      </a:r>
                      <a:r>
                        <a:rPr lang="en-GB" sz="2000" kern="1200" dirty="0" smtClean="0">
                          <a:solidFill>
                            <a:schemeClr val="dk1"/>
                          </a:solidFill>
                          <a:effectLst/>
                          <a:latin typeface="+mn-lt"/>
                          <a:ea typeface="+mn-ea"/>
                          <a:cs typeface="+mn-cs"/>
                        </a:rPr>
                        <a:t> </a:t>
                      </a:r>
                      <a:endParaRPr lang="en-GB"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3071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fontScale="90000"/>
          </a:bodyPr>
          <a:lstStyle/>
          <a:p>
            <a:r>
              <a:rPr lang="en-GB" dirty="0" smtClean="0"/>
              <a:t>Gender &amp; Educational Achievement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573410562"/>
              </p:ext>
            </p:extLst>
          </p:nvPr>
        </p:nvGraphicFramePr>
        <p:xfrm>
          <a:off x="395536" y="1196752"/>
          <a:ext cx="8352928" cy="5328592"/>
        </p:xfrm>
        <a:graphic>
          <a:graphicData uri="http://schemas.openxmlformats.org/drawingml/2006/table">
            <a:tbl>
              <a:tblPr firstRow="1" bandRow="1">
                <a:tableStyleId>{F5AB1C69-6EDB-4FF4-983F-18BD219EF322}</a:tableStyleId>
              </a:tblPr>
              <a:tblGrid>
                <a:gridCol w="2614830">
                  <a:extLst>
                    <a:ext uri="{9D8B030D-6E8A-4147-A177-3AD203B41FA5}">
                      <a16:colId xmlns:a16="http://schemas.microsoft.com/office/drawing/2014/main" val="20000"/>
                    </a:ext>
                  </a:extLst>
                </a:gridCol>
                <a:gridCol w="5738098">
                  <a:extLst>
                    <a:ext uri="{9D8B030D-6E8A-4147-A177-3AD203B41FA5}">
                      <a16:colId xmlns:a16="http://schemas.microsoft.com/office/drawing/2014/main" val="20001"/>
                    </a:ext>
                  </a:extLst>
                </a:gridCol>
              </a:tblGrid>
              <a:tr h="399371">
                <a:tc gridSpan="2">
                  <a:txBody>
                    <a:bodyPr/>
                    <a:lstStyle/>
                    <a:p>
                      <a:r>
                        <a:rPr lang="en-GB" sz="2000" dirty="0" smtClean="0"/>
                        <a:t>External Factors </a:t>
                      </a:r>
                      <a:endParaRPr lang="en-GB" sz="2000" dirty="0"/>
                    </a:p>
                  </a:txBody>
                  <a:tcPr/>
                </a:tc>
                <a:tc hMerge="1">
                  <a:txBody>
                    <a:bodyPr/>
                    <a:lstStyle/>
                    <a:p>
                      <a:endParaRPr lang="en-GB" dirty="0"/>
                    </a:p>
                  </a:txBody>
                  <a:tcPr/>
                </a:tc>
                <a:extLst>
                  <a:ext uri="{0D108BD9-81ED-4DB2-BD59-A6C34878D82A}">
                    <a16:rowId xmlns:a16="http://schemas.microsoft.com/office/drawing/2014/main" val="10000"/>
                  </a:ext>
                </a:extLst>
              </a:tr>
              <a:tr h="1280175">
                <a:tc>
                  <a:txBody>
                    <a:bodyPr/>
                    <a:lstStyle/>
                    <a:p>
                      <a:r>
                        <a:rPr lang="en-GB" sz="1900" dirty="0" smtClean="0"/>
                        <a:t>Main reasons for girls rapid improvement in results</a:t>
                      </a:r>
                      <a:endParaRPr lang="en-GB" sz="1900" dirty="0"/>
                    </a:p>
                  </a:txBody>
                  <a:tcPr/>
                </a:tc>
                <a:tc>
                  <a:txBody>
                    <a:bodyPr/>
                    <a:lstStyle/>
                    <a:p>
                      <a:r>
                        <a:rPr lang="en-GB" sz="1900" dirty="0" smtClean="0"/>
                        <a:t>The impact of feminism, changes in the family, changes in women’s employment,</a:t>
                      </a:r>
                      <a:r>
                        <a:rPr lang="en-GB" sz="1900" baseline="0" dirty="0" smtClean="0"/>
                        <a:t> girls changing perceptions and ambitions</a:t>
                      </a:r>
                    </a:p>
                    <a:p>
                      <a:endParaRPr lang="en-GB" sz="1900" dirty="0" smtClean="0"/>
                    </a:p>
                  </a:txBody>
                  <a:tcPr/>
                </a:tc>
                <a:extLst>
                  <a:ext uri="{0D108BD9-81ED-4DB2-BD59-A6C34878D82A}">
                    <a16:rowId xmlns:a16="http://schemas.microsoft.com/office/drawing/2014/main" val="10001"/>
                  </a:ext>
                </a:extLst>
              </a:tr>
              <a:tr h="1280175">
                <a:tc>
                  <a:txBody>
                    <a:bodyPr/>
                    <a:lstStyle/>
                    <a:p>
                      <a:r>
                        <a:rPr lang="en-GB" sz="1800" b="1" kern="1200" dirty="0" smtClean="0">
                          <a:solidFill>
                            <a:schemeClr val="dk1"/>
                          </a:solidFill>
                          <a:effectLst/>
                          <a:latin typeface="+mn-lt"/>
                          <a:ea typeface="+mn-ea"/>
                          <a:cs typeface="+mn-cs"/>
                        </a:rPr>
                        <a:t>Sue</a:t>
                      </a:r>
                      <a:r>
                        <a:rPr lang="en-GB" sz="1800" b="1" kern="1200" baseline="0" dirty="0" smtClean="0">
                          <a:solidFill>
                            <a:schemeClr val="dk1"/>
                          </a:solidFill>
                          <a:effectLst/>
                          <a:latin typeface="+mn-lt"/>
                          <a:ea typeface="+mn-ea"/>
                          <a:cs typeface="+mn-cs"/>
                        </a:rPr>
                        <a:t> </a:t>
                      </a:r>
                      <a:r>
                        <a:rPr lang="en-GB" sz="1800" b="1" kern="1200" dirty="0" smtClean="0">
                          <a:solidFill>
                            <a:schemeClr val="dk1"/>
                          </a:solidFill>
                          <a:effectLst/>
                          <a:latin typeface="+mn-lt"/>
                          <a:ea typeface="+mn-ea"/>
                          <a:cs typeface="+mn-cs"/>
                        </a:rPr>
                        <a:t>Sharpe</a:t>
                      </a:r>
                      <a:endParaRPr lang="en-GB" b="1" dirty="0"/>
                    </a:p>
                  </a:txBody>
                  <a:tcPr/>
                </a:tc>
                <a:tc>
                  <a:txBody>
                    <a:bodyPr/>
                    <a:lstStyle/>
                    <a:p>
                      <a:r>
                        <a:rPr lang="en-GB" sz="1800" kern="1200" dirty="0" smtClean="0">
                          <a:solidFill>
                            <a:schemeClr val="dk1"/>
                          </a:solidFill>
                          <a:effectLst/>
                          <a:latin typeface="+mn-lt"/>
                          <a:ea typeface="+mn-ea"/>
                          <a:cs typeface="+mn-cs"/>
                        </a:rPr>
                        <a:t>Interviewed girls in 1970s and 1990s. Found low aspirations in 1970s and priorities were ‘low, marriage, husbands, jobs’. In 1990s careers to support themselves were a priority.</a:t>
                      </a:r>
                      <a:endParaRPr lang="en-GB" dirty="0"/>
                    </a:p>
                  </a:txBody>
                  <a:tcPr/>
                </a:tc>
                <a:extLst>
                  <a:ext uri="{0D108BD9-81ED-4DB2-BD59-A6C34878D82A}">
                    <a16:rowId xmlns:a16="http://schemas.microsoft.com/office/drawing/2014/main" val="10002"/>
                  </a:ext>
                </a:extLst>
              </a:tr>
              <a:tr h="399371">
                <a:tc>
                  <a:txBody>
                    <a:bodyPr/>
                    <a:lstStyle/>
                    <a:p>
                      <a:r>
                        <a:rPr lang="en-GB" b="1" dirty="0" smtClean="0"/>
                        <a:t>Hannon</a:t>
                      </a:r>
                      <a:endParaRPr lang="en-GB" b="1" dirty="0"/>
                    </a:p>
                  </a:txBody>
                  <a:tcPr/>
                </a:tc>
                <a:tc>
                  <a:txBody>
                    <a:bodyPr/>
                    <a:lstStyle/>
                    <a:p>
                      <a:r>
                        <a:rPr lang="en-GB" dirty="0" smtClean="0"/>
                        <a:t>Girls spend leisure time differently to boys</a:t>
                      </a:r>
                      <a:endParaRPr lang="en-GB" dirty="0"/>
                    </a:p>
                  </a:txBody>
                  <a:tcPr/>
                </a:tc>
                <a:extLst>
                  <a:ext uri="{0D108BD9-81ED-4DB2-BD59-A6C34878D82A}">
                    <a16:rowId xmlns:a16="http://schemas.microsoft.com/office/drawing/2014/main" val="10003"/>
                  </a:ext>
                </a:extLst>
              </a:tr>
              <a:tr h="984750">
                <a:tc>
                  <a:txBody>
                    <a:bodyPr/>
                    <a:lstStyle/>
                    <a:p>
                      <a:r>
                        <a:rPr lang="en-GB" b="1" dirty="0" smtClean="0"/>
                        <a:t>Mac an </a:t>
                      </a:r>
                      <a:r>
                        <a:rPr lang="en-GB" b="1" dirty="0" err="1" smtClean="0"/>
                        <a:t>Ghaill</a:t>
                      </a:r>
                      <a:endParaRPr lang="en-GB" b="1" dirty="0"/>
                    </a:p>
                  </a:txBody>
                  <a:tcPr/>
                </a:tc>
                <a:tc>
                  <a:txBody>
                    <a:bodyPr/>
                    <a:lstStyle/>
                    <a:p>
                      <a:r>
                        <a:rPr lang="en-GB" dirty="0" smtClean="0"/>
                        <a:t>‘Crisis of masculinity’ – traditional masculine roles are under threat and w/c boys perception of this may influence their motivation and ambition.</a:t>
                      </a:r>
                      <a:endParaRPr lang="en-GB" dirty="0"/>
                    </a:p>
                  </a:txBody>
                  <a:tcPr/>
                </a:tc>
                <a:extLst>
                  <a:ext uri="{0D108BD9-81ED-4DB2-BD59-A6C34878D82A}">
                    <a16:rowId xmlns:a16="http://schemas.microsoft.com/office/drawing/2014/main" val="10004"/>
                  </a:ext>
                </a:extLst>
              </a:tr>
              <a:tr h="984750">
                <a:tc>
                  <a:txBody>
                    <a:bodyPr/>
                    <a:lstStyle/>
                    <a:p>
                      <a:r>
                        <a:rPr lang="en-GB" b="1" dirty="0" smtClean="0"/>
                        <a:t>Francis</a:t>
                      </a:r>
                      <a:endParaRPr lang="en-GB" b="1" dirty="0"/>
                    </a:p>
                  </a:txBody>
                  <a:tcPr/>
                </a:tc>
                <a:tc>
                  <a:txBody>
                    <a:bodyPr/>
                    <a:lstStyle/>
                    <a:p>
                      <a:r>
                        <a:rPr lang="en-GB" dirty="0" smtClean="0"/>
                        <a:t>Boys have unrealistic career ambitions that are less likely to require academic success e.g. professional footballer</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289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33400"/>
            <a:ext cx="8229600" cy="735360"/>
          </a:xfrm>
        </p:spPr>
        <p:txBody>
          <a:bodyPr>
            <a:normAutofit/>
          </a:bodyPr>
          <a:lstStyle/>
          <a:p>
            <a:r>
              <a:rPr lang="en-GB" dirty="0" smtClean="0"/>
              <a:t>Gender &amp; Educational Achievement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47066273"/>
              </p:ext>
            </p:extLst>
          </p:nvPr>
        </p:nvGraphicFramePr>
        <p:xfrm>
          <a:off x="539552" y="1397000"/>
          <a:ext cx="7992888" cy="4968240"/>
        </p:xfrm>
        <a:graphic>
          <a:graphicData uri="http://schemas.openxmlformats.org/drawingml/2006/table">
            <a:tbl>
              <a:tblPr firstRow="1" bandRow="1">
                <a:tableStyleId>{F5AB1C69-6EDB-4FF4-983F-18BD219EF322}</a:tableStyleId>
              </a:tblPr>
              <a:tblGrid>
                <a:gridCol w="2160240">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370840">
                <a:tc gridSpan="2">
                  <a:txBody>
                    <a:bodyPr/>
                    <a:lstStyle/>
                    <a:p>
                      <a:r>
                        <a:rPr lang="en-GB" sz="2000" dirty="0" smtClean="0"/>
                        <a:t>Internal Factors</a:t>
                      </a:r>
                      <a:endParaRPr lang="en-GB" sz="2000"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800" b="1" kern="1200" dirty="0" smtClean="0">
                          <a:solidFill>
                            <a:schemeClr val="dk1"/>
                          </a:solidFill>
                          <a:effectLst/>
                          <a:latin typeface="+mn-lt"/>
                          <a:ea typeface="+mn-ea"/>
                          <a:cs typeface="+mn-cs"/>
                        </a:rPr>
                        <a:t>Stephen </a:t>
                      </a:r>
                      <a:r>
                        <a:rPr lang="en-GB" sz="1800" b="1" kern="1200" dirty="0" err="1" smtClean="0">
                          <a:solidFill>
                            <a:schemeClr val="dk1"/>
                          </a:solidFill>
                          <a:effectLst/>
                          <a:latin typeface="+mn-lt"/>
                          <a:ea typeface="+mn-ea"/>
                          <a:cs typeface="+mn-cs"/>
                        </a:rPr>
                        <a:t>Gorard</a:t>
                      </a:r>
                      <a:endParaRPr lang="en-GB" b="1" dirty="0"/>
                    </a:p>
                  </a:txBody>
                  <a:tcPr/>
                </a:tc>
                <a:tc>
                  <a:txBody>
                    <a:bodyPr/>
                    <a:lstStyle/>
                    <a:p>
                      <a:r>
                        <a:rPr lang="en-GB" sz="1800" kern="1200" dirty="0" smtClean="0">
                          <a:solidFill>
                            <a:schemeClr val="dk1"/>
                          </a:solidFill>
                          <a:effectLst/>
                          <a:latin typeface="+mn-lt"/>
                          <a:ea typeface="+mn-ea"/>
                          <a:cs typeface="+mn-cs"/>
                        </a:rPr>
                        <a:t>1988 GCSEs were introduced and coursework. This favoured girls who then did much better than boys.</a:t>
                      </a:r>
                      <a:endParaRPr lang="en-GB" dirty="0"/>
                    </a:p>
                  </a:txBody>
                  <a:tcPr/>
                </a:tc>
                <a:extLst>
                  <a:ext uri="{0D108BD9-81ED-4DB2-BD59-A6C34878D82A}">
                    <a16:rowId xmlns:a16="http://schemas.microsoft.com/office/drawing/2014/main" val="10001"/>
                  </a:ext>
                </a:extLst>
              </a:tr>
              <a:tr h="370840">
                <a:tc>
                  <a:txBody>
                    <a:bodyPr/>
                    <a:lstStyle/>
                    <a:p>
                      <a:r>
                        <a:rPr lang="en-GB" sz="1800" b="1" kern="1200" dirty="0" smtClean="0">
                          <a:solidFill>
                            <a:schemeClr val="dk1"/>
                          </a:solidFill>
                          <a:effectLst/>
                          <a:latin typeface="+mn-lt"/>
                          <a:ea typeface="+mn-ea"/>
                          <a:cs typeface="+mn-cs"/>
                        </a:rPr>
                        <a:t>Debbie Epstein</a:t>
                      </a:r>
                      <a:endParaRPr lang="en-GB" b="1" dirty="0"/>
                    </a:p>
                  </a:txBody>
                  <a:tcPr/>
                </a:tc>
                <a:tc>
                  <a:txBody>
                    <a:bodyPr/>
                    <a:lstStyle/>
                    <a:p>
                      <a:r>
                        <a:rPr lang="en-GB" sz="1800" b="1" i="1" kern="1200" dirty="0" smtClean="0">
                          <a:solidFill>
                            <a:schemeClr val="dk1"/>
                          </a:solidFill>
                          <a:effectLst/>
                          <a:latin typeface="+mn-lt"/>
                          <a:ea typeface="+mn-ea"/>
                          <a:cs typeface="+mn-cs"/>
                        </a:rPr>
                        <a:t>Laddish subcultures</a:t>
                      </a:r>
                      <a:r>
                        <a:rPr lang="en-GB" sz="1800" kern="1200" dirty="0" smtClean="0">
                          <a:solidFill>
                            <a:schemeClr val="dk1"/>
                          </a:solidFill>
                          <a:effectLst/>
                          <a:latin typeface="+mn-lt"/>
                          <a:ea typeface="+mn-ea"/>
                          <a:cs typeface="+mn-cs"/>
                        </a:rPr>
                        <a:t> form because working class boys who study are labelled as sissies or ‘gay’ because they associate masculinity with being tough and manual work.</a:t>
                      </a:r>
                      <a:endParaRPr lang="en-GB" dirty="0"/>
                    </a:p>
                  </a:txBody>
                  <a:tcPr/>
                </a:tc>
                <a:extLst>
                  <a:ext uri="{0D108BD9-81ED-4DB2-BD59-A6C34878D82A}">
                    <a16:rowId xmlns:a16="http://schemas.microsoft.com/office/drawing/2014/main" val="10002"/>
                  </a:ext>
                </a:extLst>
              </a:tr>
              <a:tr h="370840">
                <a:tc>
                  <a:txBody>
                    <a:bodyPr/>
                    <a:lstStyle/>
                    <a:p>
                      <a:r>
                        <a:rPr lang="en-GB" sz="1800" b="1" kern="1200" dirty="0" smtClean="0">
                          <a:solidFill>
                            <a:schemeClr val="dk1"/>
                          </a:solidFill>
                          <a:effectLst/>
                          <a:latin typeface="+mn-lt"/>
                          <a:ea typeface="+mn-ea"/>
                          <a:cs typeface="+mn-cs"/>
                        </a:rPr>
                        <a:t>Eileen Byrne</a:t>
                      </a:r>
                      <a:endParaRPr lang="en-GB" b="1" dirty="0"/>
                    </a:p>
                  </a:txBody>
                  <a:tcPr/>
                </a:tc>
                <a:tc>
                  <a:txBody>
                    <a:bodyPr/>
                    <a:lstStyle/>
                    <a:p>
                      <a:r>
                        <a:rPr lang="en-GB" sz="1800" kern="1200" dirty="0" smtClean="0">
                          <a:solidFill>
                            <a:schemeClr val="dk1"/>
                          </a:solidFill>
                          <a:effectLst/>
                          <a:latin typeface="+mn-lt"/>
                          <a:ea typeface="+mn-ea"/>
                          <a:cs typeface="+mn-cs"/>
                        </a:rPr>
                        <a:t>Teachers encourage boys to be tough and girls to be quiet and helpful. This early socialisation shapes boys and girls interests and ‘gender domains’.</a:t>
                      </a:r>
                      <a:endParaRPr lang="en-GB" dirty="0"/>
                    </a:p>
                  </a:txBody>
                  <a:tcPr/>
                </a:tc>
                <a:extLst>
                  <a:ext uri="{0D108BD9-81ED-4DB2-BD59-A6C34878D82A}">
                    <a16:rowId xmlns:a16="http://schemas.microsoft.com/office/drawing/2014/main" val="10003"/>
                  </a:ext>
                </a:extLst>
              </a:tr>
              <a:tr h="370840">
                <a:tc>
                  <a:txBody>
                    <a:bodyPr/>
                    <a:lstStyle/>
                    <a:p>
                      <a:r>
                        <a:rPr lang="en-GB" b="1" dirty="0" smtClean="0"/>
                        <a:t>Jo</a:t>
                      </a:r>
                      <a:r>
                        <a:rPr lang="en-GB" b="1" baseline="0" dirty="0" smtClean="0"/>
                        <a:t> </a:t>
                      </a:r>
                      <a:r>
                        <a:rPr lang="en-GB" b="1" baseline="0" dirty="0" err="1" smtClean="0"/>
                        <a:t>Boaler</a:t>
                      </a:r>
                      <a:endParaRPr lang="en-GB" b="1" dirty="0"/>
                    </a:p>
                  </a:txBody>
                  <a:tcPr/>
                </a:tc>
                <a:tc>
                  <a:txBody>
                    <a:bodyPr/>
                    <a:lstStyle/>
                    <a:p>
                      <a:r>
                        <a:rPr lang="en-GB" dirty="0" smtClean="0"/>
                        <a:t>Equal opportunity policies are key in girls</a:t>
                      </a:r>
                      <a:r>
                        <a:rPr lang="en-GB" baseline="0" dirty="0" smtClean="0"/>
                        <a:t> improvements. Policies such as GIST and WISE encourage girls to pursue careers in male dominated areas.</a:t>
                      </a:r>
                      <a:endParaRPr lang="en-GB" dirty="0"/>
                    </a:p>
                  </a:txBody>
                  <a:tcPr/>
                </a:tc>
                <a:extLst>
                  <a:ext uri="{0D108BD9-81ED-4DB2-BD59-A6C34878D82A}">
                    <a16:rowId xmlns:a16="http://schemas.microsoft.com/office/drawing/2014/main" val="10004"/>
                  </a:ext>
                </a:extLst>
              </a:tr>
              <a:tr h="370840">
                <a:tc>
                  <a:txBody>
                    <a:bodyPr/>
                    <a:lstStyle/>
                    <a:p>
                      <a:r>
                        <a:rPr lang="en-GB" b="1" dirty="0" smtClean="0"/>
                        <a:t>Gaby Weiner</a:t>
                      </a:r>
                      <a:endParaRPr lang="en-GB" b="1" dirty="0"/>
                    </a:p>
                  </a:txBody>
                  <a:tcPr/>
                </a:tc>
                <a:tc>
                  <a:txBody>
                    <a:bodyPr/>
                    <a:lstStyle/>
                    <a:p>
                      <a:r>
                        <a:rPr lang="en-GB" dirty="0" smtClean="0"/>
                        <a:t>Teachers challenge stereotypes and gender stereotypes have been removed from text books.</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32062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Identity, class and girls achievement</a:t>
            </a:r>
            <a:endParaRPr lang="en-GB" dirty="0"/>
          </a:p>
        </p:txBody>
      </p:sp>
      <p:sp>
        <p:nvSpPr>
          <p:cNvPr id="4" name="Content Placeholder 3"/>
          <p:cNvSpPr>
            <a:spLocks noGrp="1"/>
          </p:cNvSpPr>
          <p:nvPr>
            <p:ph idx="1"/>
          </p:nvPr>
        </p:nvSpPr>
        <p:spPr/>
        <p:txBody>
          <a:bodyPr/>
          <a:lstStyle/>
          <a:p>
            <a:r>
              <a:rPr lang="en-GB" dirty="0" smtClean="0"/>
              <a:t>Louise Archer (2010)</a:t>
            </a:r>
          </a:p>
          <a:p>
            <a:pPr lvl="1"/>
            <a:r>
              <a:rPr lang="en-GB" dirty="0" smtClean="0"/>
              <a:t>Symbolic Capital </a:t>
            </a:r>
          </a:p>
          <a:p>
            <a:pPr lvl="2"/>
            <a:r>
              <a:rPr lang="en-GB" dirty="0" smtClean="0"/>
              <a:t>Hyper-heterosexual feminine identities, boyfriends, being ‘loud’, and working-class girls dilemma</a:t>
            </a:r>
          </a:p>
          <a:p>
            <a:pPr lvl="2"/>
            <a:endParaRPr lang="en-GB" dirty="0"/>
          </a:p>
          <a:p>
            <a:r>
              <a:rPr lang="en-GB" dirty="0" smtClean="0"/>
              <a:t>Sarah Evans (2009)</a:t>
            </a:r>
          </a:p>
          <a:p>
            <a:pPr lvl="1"/>
            <a:r>
              <a:rPr lang="en-GB" dirty="0" smtClean="0"/>
              <a:t>‘Successful working-class girls</a:t>
            </a:r>
            <a:endParaRPr lang="en-GB" dirty="0"/>
          </a:p>
        </p:txBody>
      </p:sp>
    </p:spTree>
    <p:extLst>
      <p:ext uri="{BB962C8B-B14F-4D97-AF65-F5344CB8AC3E}">
        <p14:creationId xmlns:p14="http://schemas.microsoft.com/office/powerpoint/2010/main" val="547819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80120"/>
          </a:xfrm>
        </p:spPr>
        <p:txBody>
          <a:bodyPr>
            <a:noAutofit/>
          </a:bodyPr>
          <a:lstStyle/>
          <a:p>
            <a:r>
              <a:rPr lang="en-GB" sz="3100" dirty="0" smtClean="0"/>
              <a:t>Reasons for gender differences in subject choice</a:t>
            </a:r>
            <a:endParaRPr lang="en-GB" sz="3100" dirty="0"/>
          </a:p>
        </p:txBody>
      </p:sp>
      <p:sp>
        <p:nvSpPr>
          <p:cNvPr id="3" name="Content Placeholder 2"/>
          <p:cNvSpPr>
            <a:spLocks noGrp="1"/>
          </p:cNvSpPr>
          <p:nvPr>
            <p:ph idx="1"/>
          </p:nvPr>
        </p:nvSpPr>
        <p:spPr>
          <a:xfrm>
            <a:off x="457200" y="1628800"/>
            <a:ext cx="8229600" cy="4848200"/>
          </a:xfrm>
        </p:spPr>
        <p:txBody>
          <a:bodyPr>
            <a:normAutofit/>
          </a:bodyPr>
          <a:lstStyle/>
          <a:p>
            <a:r>
              <a:rPr lang="en-GB" sz="2800" dirty="0" smtClean="0"/>
              <a:t>Early socialisation</a:t>
            </a:r>
          </a:p>
          <a:p>
            <a:endParaRPr lang="en-GB" sz="2800" dirty="0" smtClean="0"/>
          </a:p>
          <a:p>
            <a:r>
              <a:rPr lang="en-GB" sz="2800" dirty="0" smtClean="0"/>
              <a:t>Gendered subject images</a:t>
            </a:r>
          </a:p>
          <a:p>
            <a:endParaRPr lang="en-GB" sz="2800" dirty="0" smtClean="0"/>
          </a:p>
          <a:p>
            <a:r>
              <a:rPr lang="en-GB" sz="2800" dirty="0" smtClean="0"/>
              <a:t>Peer pressure</a:t>
            </a:r>
          </a:p>
          <a:p>
            <a:pPr lvl="1"/>
            <a:endParaRPr lang="en-GB" sz="2800" dirty="0" smtClean="0"/>
          </a:p>
          <a:p>
            <a:r>
              <a:rPr lang="en-GB" sz="2800" dirty="0" smtClean="0"/>
              <a:t>Gendered career opportunities</a:t>
            </a:r>
            <a:endParaRPr lang="en-GB" sz="2800" dirty="0"/>
          </a:p>
        </p:txBody>
      </p:sp>
    </p:spTree>
    <p:extLst>
      <p:ext uri="{BB962C8B-B14F-4D97-AF65-F5344CB8AC3E}">
        <p14:creationId xmlns:p14="http://schemas.microsoft.com/office/powerpoint/2010/main" val="416491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lstStyle/>
          <a:p>
            <a:r>
              <a:rPr lang="en-GB" dirty="0" smtClean="0"/>
              <a:t>Education Topics</a:t>
            </a:r>
            <a:endParaRPr lang="en-GB" dirty="0"/>
          </a:p>
        </p:txBody>
      </p:sp>
      <p:sp>
        <p:nvSpPr>
          <p:cNvPr id="3" name="Content Placeholder 2"/>
          <p:cNvSpPr>
            <a:spLocks noGrp="1"/>
          </p:cNvSpPr>
          <p:nvPr>
            <p:ph idx="1"/>
          </p:nvPr>
        </p:nvSpPr>
        <p:spPr>
          <a:xfrm>
            <a:off x="457200" y="1268760"/>
            <a:ext cx="8229600" cy="5184576"/>
          </a:xfrm>
        </p:spPr>
        <p:txBody>
          <a:bodyPr>
            <a:normAutofit lnSpcReduction="10000"/>
          </a:bodyPr>
          <a:lstStyle/>
          <a:p>
            <a:r>
              <a:rPr lang="en-GB" sz="2800" dirty="0" smtClean="0"/>
              <a:t>Role &amp; Purpose</a:t>
            </a:r>
          </a:p>
          <a:p>
            <a:pPr lvl="1"/>
            <a:r>
              <a:rPr lang="en-GB" sz="2200" dirty="0" smtClean="0"/>
              <a:t>Functionalism, New Right, Marxism</a:t>
            </a:r>
          </a:p>
          <a:p>
            <a:r>
              <a:rPr lang="en-GB" sz="2800" dirty="0" smtClean="0"/>
              <a:t>Differences in Achievement between social groups</a:t>
            </a:r>
          </a:p>
          <a:p>
            <a:pPr lvl="1"/>
            <a:r>
              <a:rPr lang="en-GB" sz="2400" dirty="0" smtClean="0"/>
              <a:t>External Factors</a:t>
            </a:r>
          </a:p>
          <a:p>
            <a:pPr lvl="2"/>
            <a:r>
              <a:rPr lang="en-GB" sz="2200" dirty="0" smtClean="0"/>
              <a:t>Material deprivation, cultural deprivation, cultural capital, gender socialisation</a:t>
            </a:r>
          </a:p>
          <a:p>
            <a:pPr lvl="1"/>
            <a:r>
              <a:rPr lang="en-GB" sz="2400" dirty="0" smtClean="0"/>
              <a:t>Internal Processes</a:t>
            </a:r>
          </a:p>
          <a:p>
            <a:pPr lvl="2"/>
            <a:r>
              <a:rPr lang="en-GB" sz="2200" dirty="0" smtClean="0"/>
              <a:t>Teacher labelling &amp; self-fulfilling prophecy, setting/streaming, sub-cultures, pupil identities, curriculum</a:t>
            </a:r>
          </a:p>
          <a:p>
            <a:r>
              <a:rPr lang="en-GB" sz="2800" dirty="0" smtClean="0"/>
              <a:t>Educational Policy</a:t>
            </a:r>
          </a:p>
          <a:p>
            <a:pPr lvl="1"/>
            <a:r>
              <a:rPr lang="en-GB" sz="2200" dirty="0" smtClean="0"/>
              <a:t>Butler Act 1944, </a:t>
            </a:r>
            <a:r>
              <a:rPr lang="en-GB" sz="2200" dirty="0" err="1" smtClean="0"/>
              <a:t>Comprehensivisation</a:t>
            </a:r>
            <a:r>
              <a:rPr lang="en-GB" sz="2200" dirty="0" smtClean="0"/>
              <a:t>, New Right &amp; ERA 1988, New Labour 1997-2010, Coalition 2010-2015</a:t>
            </a:r>
          </a:p>
        </p:txBody>
      </p:sp>
    </p:spTree>
    <p:extLst>
      <p:ext uri="{BB962C8B-B14F-4D97-AF65-F5344CB8AC3E}">
        <p14:creationId xmlns:p14="http://schemas.microsoft.com/office/powerpoint/2010/main" val="8205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a:bodyPr>
          <a:lstStyle/>
          <a:p>
            <a:r>
              <a:rPr lang="en-GB" dirty="0" smtClean="0"/>
              <a:t>Pupils’ sexual gender identities</a:t>
            </a:r>
            <a:endParaRPr lang="en-GB" dirty="0"/>
          </a:p>
        </p:txBody>
      </p:sp>
      <p:sp>
        <p:nvSpPr>
          <p:cNvPr id="3" name="Content Placeholder 2"/>
          <p:cNvSpPr>
            <a:spLocks noGrp="1"/>
          </p:cNvSpPr>
          <p:nvPr>
            <p:ph idx="1"/>
          </p:nvPr>
        </p:nvSpPr>
        <p:spPr>
          <a:xfrm>
            <a:off x="457200" y="1340768"/>
            <a:ext cx="8229600" cy="4968552"/>
          </a:xfrm>
        </p:spPr>
        <p:txBody>
          <a:bodyPr>
            <a:normAutofit lnSpcReduction="10000"/>
          </a:bodyPr>
          <a:lstStyle/>
          <a:p>
            <a:pPr marL="0" indent="0">
              <a:buNone/>
            </a:pPr>
            <a:r>
              <a:rPr lang="en-GB" sz="2000" dirty="0" smtClean="0"/>
              <a:t>Pupils experiences in schools help to construct and reinforce their gender and sexual identities. These experiences may contribute to reinforcing what </a:t>
            </a:r>
            <a:r>
              <a:rPr lang="en-GB" sz="2000" b="1" dirty="0" smtClean="0"/>
              <a:t>Bob Connell </a:t>
            </a:r>
            <a:r>
              <a:rPr lang="en-GB" sz="2000" dirty="0" smtClean="0"/>
              <a:t>(1995) calls ‘</a:t>
            </a:r>
            <a:r>
              <a:rPr lang="en-GB" sz="2000" b="1" dirty="0" smtClean="0"/>
              <a:t>hegemonic masculinity</a:t>
            </a:r>
            <a:r>
              <a:rPr lang="en-GB" sz="2000" dirty="0" smtClean="0"/>
              <a:t>’ – the dominance of heterosexual masculine identity and the subordination of female and gay identities:</a:t>
            </a:r>
          </a:p>
          <a:p>
            <a:pPr marL="0" indent="0">
              <a:buNone/>
            </a:pPr>
            <a:endParaRPr lang="en-GB" sz="2000" dirty="0" smtClean="0"/>
          </a:p>
          <a:p>
            <a:r>
              <a:rPr lang="en-GB" dirty="0" smtClean="0"/>
              <a:t>Double standards</a:t>
            </a:r>
          </a:p>
          <a:p>
            <a:endParaRPr lang="en-GB" dirty="0"/>
          </a:p>
          <a:p>
            <a:r>
              <a:rPr lang="en-GB" dirty="0" smtClean="0"/>
              <a:t>Verbal abuse</a:t>
            </a:r>
          </a:p>
          <a:p>
            <a:endParaRPr lang="en-GB" dirty="0"/>
          </a:p>
          <a:p>
            <a:r>
              <a:rPr lang="en-GB" dirty="0" smtClean="0"/>
              <a:t>The male gaze</a:t>
            </a:r>
          </a:p>
          <a:p>
            <a:endParaRPr lang="en-GB" dirty="0"/>
          </a:p>
          <a:p>
            <a:r>
              <a:rPr lang="en-GB" dirty="0" smtClean="0"/>
              <a:t>Male peer groups</a:t>
            </a:r>
            <a:endParaRPr lang="en-GB" dirty="0"/>
          </a:p>
        </p:txBody>
      </p:sp>
      <p:sp>
        <p:nvSpPr>
          <p:cNvPr id="4" name="TextBox 3"/>
          <p:cNvSpPr txBox="1"/>
          <p:nvPr/>
        </p:nvSpPr>
        <p:spPr>
          <a:xfrm>
            <a:off x="5436096" y="6191726"/>
            <a:ext cx="3466728" cy="523220"/>
          </a:xfrm>
          <a:prstGeom prst="rect">
            <a:avLst/>
          </a:prstGeom>
          <a:noFill/>
        </p:spPr>
        <p:txBody>
          <a:bodyPr wrap="square" rtlCol="0">
            <a:spAutoFit/>
          </a:bodyPr>
          <a:lstStyle/>
          <a:p>
            <a:r>
              <a:rPr lang="en-GB" sz="1400" dirty="0" smtClean="0"/>
              <a:t>Source: Webb, R et al (2015) Sociology Book One, Napier Press</a:t>
            </a:r>
            <a:endParaRPr lang="en-GB" sz="1400" dirty="0"/>
          </a:p>
        </p:txBody>
      </p:sp>
    </p:spTree>
    <p:extLst>
      <p:ext uri="{BB962C8B-B14F-4D97-AF65-F5344CB8AC3E}">
        <p14:creationId xmlns:p14="http://schemas.microsoft.com/office/powerpoint/2010/main" val="3761426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792514"/>
          </a:xfrm>
        </p:spPr>
        <p:txBody>
          <a:bodyPr>
            <a:noAutofit/>
          </a:bodyPr>
          <a:lstStyle/>
          <a:p>
            <a:pPr algn="ctr"/>
            <a:r>
              <a:rPr lang="en-GB" sz="2000" dirty="0"/>
              <a:t>Applying material from Item </a:t>
            </a:r>
            <a:r>
              <a:rPr lang="en-GB" sz="2000" dirty="0" smtClean="0"/>
              <a:t>B </a:t>
            </a:r>
            <a:r>
              <a:rPr lang="en-GB" sz="2000" dirty="0"/>
              <a:t>and your knowledge, evaluate the view that gender differences in educational achievement are the result of factors within schools</a:t>
            </a:r>
            <a:r>
              <a:rPr lang="en-GB" sz="2000" dirty="0" smtClean="0"/>
              <a:t>. (30)</a:t>
            </a:r>
            <a:endParaRPr lang="en-GB" sz="2000" dirty="0"/>
          </a:p>
        </p:txBody>
      </p:sp>
      <p:pic>
        <p:nvPicPr>
          <p:cNvPr id="4" name="Picture 3"/>
          <p:cNvPicPr>
            <a:picLocks noChangeAspect="1"/>
          </p:cNvPicPr>
          <p:nvPr/>
        </p:nvPicPr>
        <p:blipFill rotWithShape="1">
          <a:blip r:embed="rId2"/>
          <a:srcRect l="13388" t="47267" r="11802" b="16334"/>
          <a:stretch/>
        </p:blipFill>
        <p:spPr>
          <a:xfrm>
            <a:off x="1287949" y="1268760"/>
            <a:ext cx="6577654"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a:srcRect l="21263" t="30800" r="11801" b="24070"/>
          <a:stretch/>
        </p:blipFill>
        <p:spPr>
          <a:xfrm>
            <a:off x="179512" y="3212798"/>
            <a:ext cx="5760640" cy="2184764"/>
          </a:xfrm>
          <a:prstGeom prst="rect">
            <a:avLst/>
          </a:prstGeom>
        </p:spPr>
      </p:pic>
      <p:pic>
        <p:nvPicPr>
          <p:cNvPr id="6" name="Picture 5"/>
          <p:cNvPicPr>
            <a:picLocks noChangeAspect="1"/>
          </p:cNvPicPr>
          <p:nvPr/>
        </p:nvPicPr>
        <p:blipFill rotWithShape="1">
          <a:blip r:embed="rId4"/>
          <a:srcRect l="11812" t="26896" r="10226" b="22704"/>
          <a:stretch/>
        </p:blipFill>
        <p:spPr>
          <a:xfrm>
            <a:off x="4645535" y="5273824"/>
            <a:ext cx="4356484" cy="1584176"/>
          </a:xfrm>
          <a:prstGeom prst="rect">
            <a:avLst/>
          </a:prstGeom>
        </p:spPr>
      </p:pic>
      <p:sp>
        <p:nvSpPr>
          <p:cNvPr id="7" name="Left Arrow 6"/>
          <p:cNvSpPr/>
          <p:nvPr/>
        </p:nvSpPr>
        <p:spPr>
          <a:xfrm>
            <a:off x="5912722" y="3165314"/>
            <a:ext cx="2952328" cy="12961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Top band marking criteria for AO1, AO2 and AO3</a:t>
            </a:r>
            <a:endParaRPr lang="en-GB" sz="1200" dirty="0"/>
          </a:p>
        </p:txBody>
      </p:sp>
      <p:sp>
        <p:nvSpPr>
          <p:cNvPr id="8" name="Down Arrow 7"/>
          <p:cNvSpPr/>
          <p:nvPr/>
        </p:nvSpPr>
        <p:spPr>
          <a:xfrm>
            <a:off x="5994921" y="4553833"/>
            <a:ext cx="2825551" cy="925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Content to use to answer the question</a:t>
            </a:r>
            <a:endParaRPr lang="en-GB" sz="1200" dirty="0"/>
          </a:p>
        </p:txBody>
      </p:sp>
    </p:spTree>
    <p:extLst>
      <p:ext uri="{BB962C8B-B14F-4D97-AF65-F5344CB8AC3E}">
        <p14:creationId xmlns:p14="http://schemas.microsoft.com/office/powerpoint/2010/main" val="280769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Educational Policies</a:t>
            </a:r>
            <a:endParaRPr lang="en-GB" dirty="0"/>
          </a:p>
        </p:txBody>
      </p:sp>
      <p:sp>
        <p:nvSpPr>
          <p:cNvPr id="3" name="Content Placeholder 2"/>
          <p:cNvSpPr>
            <a:spLocks noGrp="1"/>
          </p:cNvSpPr>
          <p:nvPr>
            <p:ph idx="1"/>
          </p:nvPr>
        </p:nvSpPr>
        <p:spPr/>
        <p:txBody>
          <a:bodyPr>
            <a:normAutofit/>
          </a:bodyPr>
          <a:lstStyle/>
          <a:p>
            <a:r>
              <a:rPr lang="en-GB" sz="2600" dirty="0" smtClean="0"/>
              <a:t>You need to know the main phases of educational policy in Britain.</a:t>
            </a:r>
          </a:p>
          <a:p>
            <a:endParaRPr lang="en-GB" sz="2600" dirty="0" smtClean="0"/>
          </a:p>
          <a:p>
            <a:r>
              <a:rPr lang="en-GB" sz="2600" dirty="0" smtClean="0"/>
              <a:t>You should be able to apply sociological perspectives to educational policies.</a:t>
            </a:r>
          </a:p>
          <a:p>
            <a:endParaRPr lang="en-GB" sz="2600" dirty="0" smtClean="0"/>
          </a:p>
          <a:p>
            <a:r>
              <a:rPr lang="en-GB" sz="2600" dirty="0" smtClean="0"/>
              <a:t>You must be able to evaluate the impact of educational policies on inequality of achievement.</a:t>
            </a:r>
            <a:endParaRPr lang="en-GB" sz="2600" dirty="0"/>
          </a:p>
        </p:txBody>
      </p:sp>
    </p:spTree>
    <p:extLst>
      <p:ext uri="{BB962C8B-B14F-4D97-AF65-F5344CB8AC3E}">
        <p14:creationId xmlns:p14="http://schemas.microsoft.com/office/powerpoint/2010/main" val="4284202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lstStyle/>
          <a:p>
            <a:r>
              <a:rPr lang="en-GB" dirty="0" smtClean="0"/>
              <a:t>Education (Butler) Act 1944</a:t>
            </a:r>
            <a:endParaRPr lang="en-GB" dirty="0"/>
          </a:p>
        </p:txBody>
      </p:sp>
      <p:sp>
        <p:nvSpPr>
          <p:cNvPr id="6" name="TextBox 5"/>
          <p:cNvSpPr txBox="1"/>
          <p:nvPr/>
        </p:nvSpPr>
        <p:spPr>
          <a:xfrm>
            <a:off x="467544" y="1340768"/>
            <a:ext cx="8208912"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u="sng" dirty="0" smtClean="0"/>
              <a:t>Tripartite System</a:t>
            </a:r>
          </a:p>
          <a:p>
            <a:r>
              <a:rPr lang="en-GB" sz="2000" dirty="0" smtClean="0"/>
              <a:t>11+ exam decided which type of secondary school pupils would go to</a:t>
            </a:r>
          </a:p>
          <a:p>
            <a:pPr marL="285750" indent="-285750">
              <a:buFont typeface="Arial" panose="020B0604020202020204" pitchFamily="34" charset="0"/>
              <a:buChar char="•"/>
            </a:pPr>
            <a:r>
              <a:rPr lang="en-GB" sz="2000" dirty="0" smtClean="0"/>
              <a:t>Grammar school (20%)</a:t>
            </a:r>
          </a:p>
          <a:p>
            <a:pPr marL="285750" indent="-285750">
              <a:buFont typeface="Arial" panose="020B0604020202020204" pitchFamily="34" charset="0"/>
              <a:buChar char="•"/>
            </a:pPr>
            <a:r>
              <a:rPr lang="en-GB" sz="2000" dirty="0" smtClean="0"/>
              <a:t>Technical (5%)</a:t>
            </a:r>
          </a:p>
          <a:p>
            <a:pPr marL="285750" indent="-285750">
              <a:buFont typeface="Arial" panose="020B0604020202020204" pitchFamily="34" charset="0"/>
              <a:buChar char="•"/>
            </a:pPr>
            <a:r>
              <a:rPr lang="en-GB" sz="2000" dirty="0" smtClean="0"/>
              <a:t>Secondary Modern (75%)</a:t>
            </a:r>
          </a:p>
          <a:p>
            <a:pPr marL="285750" indent="-285750">
              <a:buFont typeface="Arial" panose="020B0604020202020204" pitchFamily="34" charset="0"/>
              <a:buChar char="•"/>
            </a:pPr>
            <a:endParaRPr lang="en-GB" sz="2000" dirty="0"/>
          </a:p>
          <a:p>
            <a:r>
              <a:rPr lang="en-GB" sz="2000" dirty="0" smtClean="0"/>
              <a:t>GCSE ‘O’ Levels studied at Grammar schools</a:t>
            </a:r>
          </a:p>
          <a:p>
            <a:r>
              <a:rPr lang="en-GB" sz="2000" dirty="0" smtClean="0"/>
              <a:t>Later CSE’s were introduce at Secondary Modern schools</a:t>
            </a:r>
            <a:endParaRPr lang="en-GB" sz="2000" dirty="0"/>
          </a:p>
        </p:txBody>
      </p:sp>
      <p:sp>
        <p:nvSpPr>
          <p:cNvPr id="7" name="TextBox 6"/>
          <p:cNvSpPr txBox="1"/>
          <p:nvPr/>
        </p:nvSpPr>
        <p:spPr>
          <a:xfrm>
            <a:off x="484951" y="4221088"/>
            <a:ext cx="8208912" cy="2246769"/>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u="sng" dirty="0" smtClean="0"/>
              <a:t>Impact</a:t>
            </a:r>
          </a:p>
          <a:p>
            <a:pPr marL="342900" indent="-342900">
              <a:buFont typeface="Arial" panose="020B0604020202020204" pitchFamily="34" charset="0"/>
              <a:buChar char="•"/>
            </a:pPr>
            <a:r>
              <a:rPr lang="en-GB" sz="2000" dirty="0" smtClean="0"/>
              <a:t>2/3 of grammar school places went to M/C children and 11+ test was biased in favour of M/C children</a:t>
            </a:r>
          </a:p>
          <a:p>
            <a:pPr marL="342900" indent="-342900">
              <a:buFont typeface="Arial" panose="020B0604020202020204" pitchFamily="34" charset="0"/>
              <a:buChar char="•"/>
            </a:pPr>
            <a:r>
              <a:rPr lang="en-GB" sz="2000" dirty="0" smtClean="0"/>
              <a:t>The mainly W/C children that went to Secondary Moderns were labelled as failures and lacked the means and motivation to succeed</a:t>
            </a:r>
          </a:p>
          <a:p>
            <a:pPr marL="342900" indent="-342900">
              <a:buFont typeface="Arial" panose="020B0604020202020204" pitchFamily="34" charset="0"/>
              <a:buChar char="•"/>
            </a:pPr>
            <a:r>
              <a:rPr lang="en-GB" sz="2000" dirty="0" smtClean="0"/>
              <a:t>Girls achieved higher so their pass rate was set higher as there were fewer girls grammar schools</a:t>
            </a:r>
            <a:endParaRPr lang="en-GB" sz="2000" dirty="0"/>
          </a:p>
        </p:txBody>
      </p:sp>
    </p:spTree>
    <p:extLst>
      <p:ext uri="{BB962C8B-B14F-4D97-AF65-F5344CB8AC3E}">
        <p14:creationId xmlns:p14="http://schemas.microsoft.com/office/powerpoint/2010/main" val="9234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rmAutofit fontScale="90000"/>
          </a:bodyPr>
          <a:lstStyle/>
          <a:p>
            <a:r>
              <a:rPr lang="en-GB" dirty="0" err="1" smtClean="0"/>
              <a:t>Comprehensivisation</a:t>
            </a:r>
            <a:r>
              <a:rPr lang="en-GB" dirty="0" smtClean="0"/>
              <a:t> 1965-1979</a:t>
            </a:r>
            <a:endParaRPr lang="en-GB" dirty="0"/>
          </a:p>
        </p:txBody>
      </p:sp>
      <p:sp>
        <p:nvSpPr>
          <p:cNvPr id="3" name="TextBox 2"/>
          <p:cNvSpPr txBox="1"/>
          <p:nvPr/>
        </p:nvSpPr>
        <p:spPr>
          <a:xfrm>
            <a:off x="382180" y="1124744"/>
            <a:ext cx="842493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u="sng" dirty="0" smtClean="0"/>
              <a:t>Intention</a:t>
            </a:r>
          </a:p>
          <a:p>
            <a:r>
              <a:rPr lang="en-GB" sz="2000" dirty="0" smtClean="0"/>
              <a:t>Abolish selection at 11 and educate all children in one type of school regardless of class, gender, ethnicity or ability.</a:t>
            </a:r>
          </a:p>
          <a:p>
            <a:r>
              <a:rPr lang="en-GB" sz="2000" dirty="0" smtClean="0"/>
              <a:t>Selection was now based on geography – children would now go to their local school</a:t>
            </a:r>
          </a:p>
          <a:p>
            <a:r>
              <a:rPr lang="en-GB" sz="2000" dirty="0" smtClean="0"/>
              <a:t>The Labour government instructed all local authorities to reorganise schools to become comprehensives – not all of them did – some grammar schools remained.</a:t>
            </a:r>
            <a:endParaRPr lang="en-GB" sz="2000" dirty="0"/>
          </a:p>
        </p:txBody>
      </p:sp>
      <p:sp>
        <p:nvSpPr>
          <p:cNvPr id="4" name="TextBox 3"/>
          <p:cNvSpPr txBox="1"/>
          <p:nvPr/>
        </p:nvSpPr>
        <p:spPr>
          <a:xfrm>
            <a:off x="395536" y="3933056"/>
            <a:ext cx="8424936" cy="255454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u="sng" dirty="0" smtClean="0"/>
              <a:t>Problems</a:t>
            </a:r>
          </a:p>
          <a:p>
            <a:pPr marL="342900" indent="-342900">
              <a:buFont typeface="Arial" panose="020B0604020202020204" pitchFamily="34" charset="0"/>
              <a:buChar char="•"/>
            </a:pPr>
            <a:r>
              <a:rPr lang="en-GB" sz="2000" dirty="0" smtClean="0"/>
              <a:t>Catchment areas meant schools had little mixing of social classes and the ‘better’ schools were in the M/C areas attended by mainly M/C children</a:t>
            </a:r>
          </a:p>
          <a:p>
            <a:pPr marL="342900" indent="-342900">
              <a:buFont typeface="Arial" panose="020B0604020202020204" pitchFamily="34" charset="0"/>
              <a:buChar char="•"/>
            </a:pPr>
            <a:r>
              <a:rPr lang="en-GB" sz="2000" dirty="0" smtClean="0"/>
              <a:t>The tripartite system continued in some local authority areas</a:t>
            </a:r>
          </a:p>
          <a:p>
            <a:pPr marL="342900" indent="-342900">
              <a:buFont typeface="Arial" panose="020B0604020202020204" pitchFamily="34" charset="0"/>
              <a:buChar char="•"/>
            </a:pPr>
            <a:r>
              <a:rPr lang="en-GB" sz="2000" dirty="0" smtClean="0"/>
              <a:t>Comprehensives organised their classes by ability using setting or streaming, this led to the lower sets or streams being dominated by W/C children and therefore social class inequalities remained.</a:t>
            </a:r>
            <a:endParaRPr lang="en-GB" sz="2000" dirty="0"/>
          </a:p>
        </p:txBody>
      </p:sp>
    </p:spTree>
    <p:extLst>
      <p:ext uri="{BB962C8B-B14F-4D97-AF65-F5344CB8AC3E}">
        <p14:creationId xmlns:p14="http://schemas.microsoft.com/office/powerpoint/2010/main" val="36201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fontScale="90000"/>
          </a:bodyPr>
          <a:lstStyle/>
          <a:p>
            <a:r>
              <a:rPr lang="en-GB" dirty="0" smtClean="0"/>
              <a:t>New Right Policies (1979-1997)</a:t>
            </a:r>
            <a:endParaRPr lang="en-GB" dirty="0"/>
          </a:p>
        </p:txBody>
      </p:sp>
      <p:sp>
        <p:nvSpPr>
          <p:cNvPr id="3" name="TextBox 2"/>
          <p:cNvSpPr txBox="1"/>
          <p:nvPr/>
        </p:nvSpPr>
        <p:spPr>
          <a:xfrm>
            <a:off x="402679" y="1268760"/>
            <a:ext cx="835292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smtClean="0"/>
              <a:t>New </a:t>
            </a:r>
            <a:r>
              <a:rPr lang="en-GB" b="1" u="sng" dirty="0" err="1" smtClean="0"/>
              <a:t>Vocationalism</a:t>
            </a:r>
            <a:endParaRPr lang="en-GB" b="1" u="sng" dirty="0" smtClean="0"/>
          </a:p>
          <a:p>
            <a:r>
              <a:rPr lang="en-GB" dirty="0" smtClean="0"/>
              <a:t>The conservatives blamed youth unemployment on the failure of schools to teach work skills. They introduced:</a:t>
            </a:r>
          </a:p>
          <a:p>
            <a:pPr marL="285750" indent="-285750">
              <a:buFont typeface="Arial" panose="020B0604020202020204" pitchFamily="34" charset="0"/>
              <a:buChar char="•"/>
            </a:pPr>
            <a:r>
              <a:rPr lang="en-GB" dirty="0" smtClean="0"/>
              <a:t>NVQs – job specific qualifications studied p/t at college whilst also working f/t</a:t>
            </a:r>
          </a:p>
          <a:p>
            <a:pPr marL="285750" indent="-285750">
              <a:buFont typeface="Arial" panose="020B0604020202020204" pitchFamily="34" charset="0"/>
              <a:buChar char="•"/>
            </a:pPr>
            <a:r>
              <a:rPr lang="en-GB" dirty="0" smtClean="0"/>
              <a:t>GNVQs – studied in school as an alternative to academic qualifications</a:t>
            </a:r>
          </a:p>
          <a:p>
            <a:pPr marL="285750" indent="-285750">
              <a:buFont typeface="Arial" panose="020B0604020202020204" pitchFamily="34" charset="0"/>
              <a:buChar char="•"/>
            </a:pPr>
            <a:r>
              <a:rPr lang="en-GB" dirty="0" smtClean="0"/>
              <a:t>Modern Apprenticeships – combined training at work with college to gain NVQ</a:t>
            </a:r>
          </a:p>
          <a:p>
            <a:pPr marL="285750" indent="-285750">
              <a:buFont typeface="Arial" panose="020B0604020202020204" pitchFamily="34" charset="0"/>
              <a:buChar char="•"/>
            </a:pPr>
            <a:r>
              <a:rPr lang="en-GB" dirty="0" smtClean="0"/>
              <a:t>Training schemes – The YTS combined work experience with education – employers had to ensure trainees followed a training scheme which led towards a Level 2 NVQ</a:t>
            </a:r>
          </a:p>
        </p:txBody>
      </p:sp>
      <p:sp>
        <p:nvSpPr>
          <p:cNvPr id="4" name="TextBox 3"/>
          <p:cNvSpPr txBox="1"/>
          <p:nvPr/>
        </p:nvSpPr>
        <p:spPr>
          <a:xfrm>
            <a:off x="402679" y="4149080"/>
            <a:ext cx="8352928" cy="230832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smtClean="0"/>
              <a:t>Criticisms</a:t>
            </a:r>
          </a:p>
          <a:p>
            <a:pPr marL="285750" indent="-285750">
              <a:buFont typeface="Arial" panose="020B0604020202020204" pitchFamily="34" charset="0"/>
              <a:buChar char="•"/>
            </a:pPr>
            <a:r>
              <a:rPr lang="en-GB" dirty="0" smtClean="0"/>
              <a:t>Real purpose is to create good attitudes and work discipline so young people will come to accept a future of low-paid unskilled work</a:t>
            </a:r>
          </a:p>
          <a:p>
            <a:pPr marL="285750" indent="-285750">
              <a:buFont typeface="Arial" panose="020B0604020202020204" pitchFamily="34" charset="0"/>
              <a:buChar char="•"/>
            </a:pPr>
            <a:r>
              <a:rPr lang="en-GB" dirty="0" smtClean="0"/>
              <a:t>Perhaps young people don’t lack skills, perhaps there is a shortage of jobs.</a:t>
            </a:r>
          </a:p>
          <a:p>
            <a:pPr marL="285750" indent="-285750">
              <a:buFont typeface="Arial" panose="020B0604020202020204" pitchFamily="34" charset="0"/>
              <a:buChar char="•"/>
            </a:pPr>
            <a:r>
              <a:rPr lang="en-GB" dirty="0" smtClean="0"/>
              <a:t>Lower ability students put on vocational courses – this is another form of selection with a higher proportion of W/C and ethnic minority students</a:t>
            </a:r>
          </a:p>
          <a:p>
            <a:pPr marL="285750" indent="-285750">
              <a:buFont typeface="Arial" panose="020B0604020202020204" pitchFamily="34" charset="0"/>
              <a:buChar char="•"/>
            </a:pPr>
            <a:r>
              <a:rPr lang="en-GB" dirty="0" smtClean="0"/>
              <a:t>Training schemes were often gender stereotyped with girls going into hairdressing and beauty and boys construction – this is still the case today.</a:t>
            </a:r>
          </a:p>
        </p:txBody>
      </p:sp>
    </p:spTree>
    <p:extLst>
      <p:ext uri="{BB962C8B-B14F-4D97-AF65-F5344CB8AC3E}">
        <p14:creationId xmlns:p14="http://schemas.microsoft.com/office/powerpoint/2010/main" val="166487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08" y="564203"/>
            <a:ext cx="8229600" cy="735360"/>
          </a:xfrm>
        </p:spPr>
        <p:txBody>
          <a:bodyPr/>
          <a:lstStyle/>
          <a:p>
            <a:r>
              <a:rPr lang="en-GB" dirty="0" smtClean="0"/>
              <a:t>Education Reform Act 1988</a:t>
            </a:r>
            <a:endParaRPr lang="en-GB" dirty="0"/>
          </a:p>
        </p:txBody>
      </p:sp>
      <p:sp>
        <p:nvSpPr>
          <p:cNvPr id="3" name="TextBox 2"/>
          <p:cNvSpPr txBox="1"/>
          <p:nvPr/>
        </p:nvSpPr>
        <p:spPr>
          <a:xfrm>
            <a:off x="450137" y="1700808"/>
            <a:ext cx="8208912"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u="sng" dirty="0" err="1" smtClean="0"/>
              <a:t>Marketisation</a:t>
            </a:r>
            <a:r>
              <a:rPr lang="en-GB" sz="2000" b="1" u="sng" dirty="0" smtClean="0"/>
              <a:t> of Education </a:t>
            </a:r>
            <a:r>
              <a:rPr lang="en-GB" sz="2000" dirty="0" smtClean="0"/>
              <a:t>included:</a:t>
            </a:r>
          </a:p>
          <a:p>
            <a:endParaRPr lang="en-GB" sz="2000" dirty="0" smtClean="0"/>
          </a:p>
          <a:p>
            <a:pPr marL="285750" indent="-285750">
              <a:buFont typeface="Arial" panose="020B0604020202020204" pitchFamily="34" charset="0"/>
              <a:buChar char="•"/>
            </a:pPr>
            <a:r>
              <a:rPr lang="en-GB" sz="2000" b="1" dirty="0" smtClean="0"/>
              <a:t>Testing</a:t>
            </a:r>
            <a:r>
              <a:rPr lang="en-GB" sz="2000" dirty="0" smtClean="0"/>
              <a:t>  - students sat SATS at the ages of 7, 11 and 14, along with new GCSE and A levels.</a:t>
            </a:r>
          </a:p>
          <a:p>
            <a:pPr marL="285750" indent="-285750">
              <a:buFont typeface="Arial" panose="020B0604020202020204" pitchFamily="34" charset="0"/>
              <a:buChar char="•"/>
            </a:pPr>
            <a:r>
              <a:rPr lang="en-GB" sz="2000" b="1" dirty="0" smtClean="0"/>
              <a:t>League Tables </a:t>
            </a:r>
            <a:r>
              <a:rPr lang="en-GB" sz="2000" dirty="0" smtClean="0"/>
              <a:t>– Test and exam results published in league tables and parents use these to make an informed choice of secondary school.</a:t>
            </a:r>
          </a:p>
          <a:p>
            <a:pPr marL="285750" indent="-285750">
              <a:buFont typeface="Arial" panose="020B0604020202020204" pitchFamily="34" charset="0"/>
              <a:buChar char="•"/>
            </a:pPr>
            <a:r>
              <a:rPr lang="en-GB" sz="2000" b="1" dirty="0" smtClean="0"/>
              <a:t>Formula Funding </a:t>
            </a:r>
            <a:r>
              <a:rPr lang="en-GB" sz="2000" dirty="0" smtClean="0"/>
              <a:t>– schools receive an amount of funding per pupil.</a:t>
            </a:r>
          </a:p>
          <a:p>
            <a:pPr marL="285750" indent="-285750">
              <a:buFont typeface="Arial" panose="020B0604020202020204" pitchFamily="34" charset="0"/>
              <a:buChar char="•"/>
            </a:pPr>
            <a:r>
              <a:rPr lang="en-GB" sz="2000" b="1" dirty="0" smtClean="0"/>
              <a:t>National Curriculum </a:t>
            </a:r>
            <a:r>
              <a:rPr lang="en-GB" sz="2000" dirty="0" smtClean="0"/>
              <a:t>– All schools would have to teach a range of subjects </a:t>
            </a:r>
          </a:p>
          <a:p>
            <a:pPr marL="285750" indent="-285750">
              <a:buFont typeface="Arial" panose="020B0604020202020204" pitchFamily="34" charset="0"/>
              <a:buChar char="•"/>
            </a:pPr>
            <a:r>
              <a:rPr lang="en-GB" sz="2000" b="1" dirty="0" smtClean="0"/>
              <a:t>Opting Out </a:t>
            </a:r>
            <a:r>
              <a:rPr lang="en-GB" sz="2000" dirty="0" smtClean="0"/>
              <a:t>– Schools could now opt out of LEA control and decide how to manage their own budgets.</a:t>
            </a:r>
            <a:endParaRPr lang="en-GB" sz="2000" dirty="0"/>
          </a:p>
        </p:txBody>
      </p:sp>
    </p:spTree>
    <p:extLst>
      <p:ext uri="{BB962C8B-B14F-4D97-AF65-F5344CB8AC3E}">
        <p14:creationId xmlns:p14="http://schemas.microsoft.com/office/powerpoint/2010/main" val="2153602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08" y="564203"/>
            <a:ext cx="8229600" cy="735360"/>
          </a:xfrm>
        </p:spPr>
        <p:txBody>
          <a:bodyPr/>
          <a:lstStyle/>
          <a:p>
            <a:r>
              <a:rPr lang="en-GB" dirty="0" smtClean="0"/>
              <a:t>Education Reform Act 1988</a:t>
            </a:r>
            <a:endParaRPr lang="en-GB" dirty="0"/>
          </a:p>
        </p:txBody>
      </p:sp>
      <p:sp>
        <p:nvSpPr>
          <p:cNvPr id="3" name="TextBox 2"/>
          <p:cNvSpPr txBox="1"/>
          <p:nvPr/>
        </p:nvSpPr>
        <p:spPr>
          <a:xfrm>
            <a:off x="470171" y="1484784"/>
            <a:ext cx="8208912" cy="440120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u="sng" dirty="0" smtClean="0"/>
              <a:t>Criticisms</a:t>
            </a:r>
          </a:p>
          <a:p>
            <a:pPr marL="342900" indent="-342900">
              <a:buFont typeface="Arial" panose="020B0604020202020204" pitchFamily="34" charset="0"/>
              <a:buChar char="•"/>
            </a:pPr>
            <a:r>
              <a:rPr lang="en-GB" sz="2000" dirty="0" smtClean="0"/>
              <a:t>Concern over damaging, stressful affects on children on </a:t>
            </a:r>
            <a:r>
              <a:rPr lang="en-GB" sz="2000" b="1" dirty="0" smtClean="0"/>
              <a:t>testing </a:t>
            </a:r>
            <a:r>
              <a:rPr lang="en-GB" sz="2000" dirty="0" smtClean="0"/>
              <a:t>children so often. Schools would now only ‘teach to test’.</a:t>
            </a:r>
          </a:p>
          <a:p>
            <a:pPr marL="342900" indent="-342900">
              <a:buFont typeface="Arial" panose="020B0604020202020204" pitchFamily="34" charset="0"/>
              <a:buChar char="•"/>
            </a:pPr>
            <a:r>
              <a:rPr lang="en-GB" sz="2000" b="1" dirty="0" smtClean="0"/>
              <a:t>League tables </a:t>
            </a:r>
            <a:r>
              <a:rPr lang="en-GB" sz="2000" dirty="0" smtClean="0"/>
              <a:t>could lead to low achievers not being entered for exams, or because of competition schools spend large amounts of money on marketing the school rather than educating pupils.</a:t>
            </a:r>
          </a:p>
          <a:p>
            <a:pPr marL="342900" indent="-342900">
              <a:buFont typeface="Arial" panose="020B0604020202020204" pitchFamily="34" charset="0"/>
              <a:buChar char="•"/>
            </a:pPr>
            <a:r>
              <a:rPr lang="en-GB" sz="2000" b="1" dirty="0" smtClean="0"/>
              <a:t>Formula funding </a:t>
            </a:r>
            <a:r>
              <a:rPr lang="en-GB" sz="2000" dirty="0" smtClean="0"/>
              <a:t>would lead to popular schools gaining more funds and so could afford better qualified teachers and better facilities and attract more able/ambitious, generally M/C applicants.</a:t>
            </a:r>
          </a:p>
          <a:p>
            <a:pPr marL="342900" indent="-342900">
              <a:buFont typeface="Arial" panose="020B0604020202020204" pitchFamily="34" charset="0"/>
              <a:buChar char="•"/>
            </a:pPr>
            <a:r>
              <a:rPr lang="en-GB" sz="2000" b="1" dirty="0" err="1" smtClean="0"/>
              <a:t>Parentocracy</a:t>
            </a:r>
            <a:r>
              <a:rPr lang="en-GB" sz="2000" dirty="0" smtClean="0"/>
              <a:t> is a myth – M/C parents had more cultural and economic capital – they could make more informed choices OR move into a catchment area of a good performing school.</a:t>
            </a:r>
          </a:p>
          <a:p>
            <a:pPr marL="342900" indent="-342900">
              <a:buFont typeface="Arial" panose="020B0604020202020204" pitchFamily="34" charset="0"/>
              <a:buChar char="•"/>
            </a:pPr>
            <a:endParaRPr lang="en-GB" sz="2000" dirty="0"/>
          </a:p>
          <a:p>
            <a:r>
              <a:rPr lang="en-GB" sz="2000" b="1" dirty="0" smtClean="0"/>
              <a:t>Therefore reinforced social class differences again!</a:t>
            </a:r>
            <a:endParaRPr lang="en-GB" sz="2000" b="1" dirty="0"/>
          </a:p>
        </p:txBody>
      </p:sp>
    </p:spTree>
    <p:extLst>
      <p:ext uri="{BB962C8B-B14F-4D97-AF65-F5344CB8AC3E}">
        <p14:creationId xmlns:p14="http://schemas.microsoft.com/office/powerpoint/2010/main" val="1634450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8072"/>
          </a:xfrm>
        </p:spPr>
        <p:txBody>
          <a:bodyPr>
            <a:normAutofit fontScale="90000"/>
          </a:bodyPr>
          <a:lstStyle/>
          <a:p>
            <a:r>
              <a:rPr lang="en-GB" dirty="0" smtClean="0"/>
              <a:t>New Labour 1997-2010</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096406042"/>
              </p:ext>
            </p:extLst>
          </p:nvPr>
        </p:nvGraphicFramePr>
        <p:xfrm>
          <a:off x="323528" y="980728"/>
          <a:ext cx="8496944" cy="5410200"/>
        </p:xfrm>
        <a:graphic>
          <a:graphicData uri="http://schemas.openxmlformats.org/drawingml/2006/table">
            <a:tbl>
              <a:tblPr firstRow="1" bandRow="1">
                <a:tableStyleId>{7DF18680-E054-41AD-8BC1-D1AEF772440D}</a:tableStyleId>
              </a:tblPr>
              <a:tblGrid>
                <a:gridCol w="3945010">
                  <a:extLst>
                    <a:ext uri="{9D8B030D-6E8A-4147-A177-3AD203B41FA5}">
                      <a16:colId xmlns:a16="http://schemas.microsoft.com/office/drawing/2014/main" val="20000"/>
                    </a:ext>
                  </a:extLst>
                </a:gridCol>
                <a:gridCol w="4551934">
                  <a:extLst>
                    <a:ext uri="{9D8B030D-6E8A-4147-A177-3AD203B41FA5}">
                      <a16:colId xmlns:a16="http://schemas.microsoft.com/office/drawing/2014/main" val="20001"/>
                    </a:ext>
                  </a:extLst>
                </a:gridCol>
              </a:tblGrid>
              <a:tr h="370840">
                <a:tc>
                  <a:txBody>
                    <a:bodyPr/>
                    <a:lstStyle/>
                    <a:p>
                      <a:r>
                        <a:rPr lang="en-GB" sz="2000" b="1" dirty="0" smtClean="0"/>
                        <a:t>New Right Influenced Policies</a:t>
                      </a:r>
                      <a:endParaRPr lang="en-GB" sz="2000" b="1" dirty="0"/>
                    </a:p>
                  </a:txBody>
                  <a:tcPr/>
                </a:tc>
                <a:tc>
                  <a:txBody>
                    <a:bodyPr/>
                    <a:lstStyle/>
                    <a:p>
                      <a:r>
                        <a:rPr lang="en-GB" sz="2000" b="1" dirty="0" smtClean="0"/>
                        <a:t>Social Democratic Policies</a:t>
                      </a:r>
                      <a:endParaRPr lang="en-GB" sz="2000" b="1" dirty="0"/>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GB" sz="1900" b="1" dirty="0" smtClean="0"/>
                        <a:t>Specialist schools </a:t>
                      </a:r>
                      <a:r>
                        <a:rPr lang="en-GB" sz="1900" dirty="0" smtClean="0"/>
                        <a:t>– schools could apply for a specialist</a:t>
                      </a:r>
                      <a:r>
                        <a:rPr lang="en-GB" sz="1900" baseline="0" dirty="0" smtClean="0"/>
                        <a:t> status, which could gain extra government funding. Specialist schools can select 10% of students based on aptitude for their specialism.</a:t>
                      </a:r>
                      <a:endParaRPr lang="en-GB" sz="1900" dirty="0" smtClean="0"/>
                    </a:p>
                    <a:p>
                      <a:pPr marL="285750" indent="-285750">
                        <a:buFont typeface="Arial" panose="020B0604020202020204" pitchFamily="34" charset="0"/>
                        <a:buChar char="•"/>
                      </a:pPr>
                      <a:r>
                        <a:rPr lang="en-GB" sz="1900" b="1" dirty="0" smtClean="0"/>
                        <a:t>Work-related Learning </a:t>
                      </a:r>
                      <a:r>
                        <a:rPr lang="en-GB" sz="1900" dirty="0" smtClean="0"/>
                        <a:t>– Allow schools and colleges more options in providing vocational education – this is facilitated by raising school leaving age to 18, which would</a:t>
                      </a:r>
                      <a:r>
                        <a:rPr lang="en-GB" sz="1900" baseline="0" dirty="0" smtClean="0"/>
                        <a:t> also reduce ‘NEETS’</a:t>
                      </a:r>
                      <a:endParaRPr lang="en-GB" sz="1900" dirty="0" smtClean="0"/>
                    </a:p>
                    <a:p>
                      <a:pPr marL="342900" indent="-342900">
                        <a:buFont typeface="Arial" panose="020B0604020202020204" pitchFamily="34" charset="0"/>
                        <a:buChar char="•"/>
                      </a:pPr>
                      <a:r>
                        <a:rPr lang="en-GB" sz="1900" b="1" dirty="0" smtClean="0"/>
                        <a:t>University Fee’s </a:t>
                      </a:r>
                      <a:r>
                        <a:rPr lang="en-GB" sz="1900" dirty="0" smtClean="0"/>
                        <a:t>introduced</a:t>
                      </a:r>
                      <a:r>
                        <a:rPr lang="en-GB" sz="1900" baseline="0" dirty="0" smtClean="0"/>
                        <a:t> and grants replaced with loans.</a:t>
                      </a:r>
                      <a:endParaRPr lang="en-GB" sz="1900" dirty="0"/>
                    </a:p>
                  </a:txBody>
                  <a:tcPr/>
                </a:tc>
                <a:tc>
                  <a:txBody>
                    <a:bodyPr/>
                    <a:lstStyle/>
                    <a:p>
                      <a:pPr marL="285750" indent="-285750">
                        <a:buFont typeface="Arial" panose="020B0604020202020204" pitchFamily="34" charset="0"/>
                        <a:buChar char="•"/>
                      </a:pPr>
                      <a:r>
                        <a:rPr lang="en-GB" sz="1900" b="1" dirty="0" smtClean="0"/>
                        <a:t>Academies</a:t>
                      </a:r>
                      <a:r>
                        <a:rPr lang="en-GB" sz="1900" dirty="0" smtClean="0"/>
                        <a:t> – to replace failing schools in poor areas, </a:t>
                      </a:r>
                      <a:r>
                        <a:rPr lang="en-GB" sz="1900" dirty="0" smtClean="0">
                          <a:solidFill>
                            <a:srgbClr val="FF0000"/>
                          </a:solidFill>
                        </a:rPr>
                        <a:t>this led to private businesses becoming involved in state education</a:t>
                      </a:r>
                    </a:p>
                    <a:p>
                      <a:pPr marL="285750" indent="-285750">
                        <a:buFont typeface="Arial" panose="020B0604020202020204" pitchFamily="34" charset="0"/>
                        <a:buChar char="•"/>
                      </a:pPr>
                      <a:endParaRPr lang="en-GB" sz="1900" dirty="0" smtClean="0"/>
                    </a:p>
                    <a:p>
                      <a:pPr marL="285750" indent="-285750">
                        <a:buFont typeface="Arial" panose="020B0604020202020204" pitchFamily="34" charset="0"/>
                        <a:buChar char="•"/>
                      </a:pPr>
                      <a:r>
                        <a:rPr lang="en-GB" sz="1900" b="1" dirty="0" smtClean="0"/>
                        <a:t>Education</a:t>
                      </a:r>
                      <a:r>
                        <a:rPr lang="en-GB" sz="1900" b="1" baseline="0" dirty="0" smtClean="0"/>
                        <a:t> Action Zones </a:t>
                      </a:r>
                      <a:r>
                        <a:rPr lang="en-GB" sz="1900" baseline="0" dirty="0" smtClean="0"/>
                        <a:t>– More funding and support for schools in deprived areas</a:t>
                      </a:r>
                    </a:p>
                    <a:p>
                      <a:pPr marL="285750" indent="-285750">
                        <a:buFont typeface="Arial" panose="020B0604020202020204" pitchFamily="34" charset="0"/>
                        <a:buChar char="•"/>
                      </a:pPr>
                      <a:endParaRPr lang="en-GB" sz="1900" baseline="0" dirty="0" smtClean="0"/>
                    </a:p>
                    <a:p>
                      <a:pPr marL="285750" indent="-285750">
                        <a:buFont typeface="Arial" panose="020B0604020202020204" pitchFamily="34" charset="0"/>
                        <a:buChar char="•"/>
                      </a:pPr>
                      <a:r>
                        <a:rPr lang="en-GB" sz="1900" b="1" baseline="0" dirty="0" smtClean="0"/>
                        <a:t>Sure Start </a:t>
                      </a:r>
                      <a:r>
                        <a:rPr lang="en-GB" sz="1900" baseline="0" dirty="0" smtClean="0"/>
                        <a:t>– wide range of educational and support services in disadvantaged areas</a:t>
                      </a:r>
                    </a:p>
                    <a:p>
                      <a:pPr marL="285750" indent="-285750">
                        <a:buFont typeface="Arial" panose="020B0604020202020204" pitchFamily="34" charset="0"/>
                        <a:buChar char="•"/>
                      </a:pPr>
                      <a:endParaRPr lang="en-GB" sz="1900" baseline="0" dirty="0" smtClean="0"/>
                    </a:p>
                    <a:p>
                      <a:pPr marL="285750" indent="-285750">
                        <a:buFont typeface="Arial" panose="020B0604020202020204" pitchFamily="34" charset="0"/>
                        <a:buChar char="•"/>
                      </a:pPr>
                      <a:r>
                        <a:rPr lang="en-GB" sz="1900" b="1" baseline="0" dirty="0" smtClean="0"/>
                        <a:t>EMA</a:t>
                      </a:r>
                      <a:r>
                        <a:rPr lang="en-GB" sz="1900" baseline="0" dirty="0" smtClean="0"/>
                        <a:t> – available to 16-19 year old in f/t education from families on low incomes to encourage young people to stay in education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959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normAutofit fontScale="90000"/>
          </a:bodyPr>
          <a:lstStyle/>
          <a:p>
            <a:r>
              <a:rPr lang="en-GB" dirty="0" smtClean="0"/>
              <a:t>New Labour 1997 - 2010</a:t>
            </a:r>
            <a:endParaRPr lang="en-GB" dirty="0"/>
          </a:p>
        </p:txBody>
      </p:sp>
      <p:sp>
        <p:nvSpPr>
          <p:cNvPr id="3" name="TextBox 2"/>
          <p:cNvSpPr txBox="1"/>
          <p:nvPr/>
        </p:nvSpPr>
        <p:spPr>
          <a:xfrm>
            <a:off x="467544" y="1268760"/>
            <a:ext cx="8280920" cy="378565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u="sng" dirty="0" smtClean="0"/>
              <a:t>Criticisms</a:t>
            </a:r>
          </a:p>
          <a:p>
            <a:r>
              <a:rPr lang="en-GB" sz="2000" dirty="0" smtClean="0"/>
              <a:t>Contradictions in New Labours policies in tackling inequality and it’s commitment to </a:t>
            </a:r>
            <a:r>
              <a:rPr lang="en-GB" sz="2000" dirty="0" err="1" smtClean="0"/>
              <a:t>marketisation</a:t>
            </a:r>
            <a:r>
              <a:rPr lang="en-GB" sz="2000" dirty="0" smtClean="0"/>
              <a:t>.</a:t>
            </a:r>
          </a:p>
          <a:p>
            <a:pPr marL="342900" indent="-342900">
              <a:buFont typeface="Arial" panose="020B0604020202020204" pitchFamily="34" charset="0"/>
              <a:buChar char="•"/>
            </a:pPr>
            <a:r>
              <a:rPr lang="en-GB" sz="2000" dirty="0" smtClean="0"/>
              <a:t>Perhaps their anti-inequality policies are ‘cosmetic’ and don’t actually reduce inequalities. (EMA contradicted by </a:t>
            </a:r>
            <a:r>
              <a:rPr lang="en-GB" sz="2000" dirty="0" err="1" smtClean="0"/>
              <a:t>Uni</a:t>
            </a:r>
            <a:r>
              <a:rPr lang="en-GB" sz="2000" dirty="0" smtClean="0"/>
              <a:t> fees)</a:t>
            </a:r>
          </a:p>
          <a:p>
            <a:pPr marL="342900" indent="-342900">
              <a:buFont typeface="Arial" panose="020B0604020202020204" pitchFamily="34" charset="0"/>
              <a:buChar char="•"/>
            </a:pPr>
            <a:r>
              <a:rPr lang="en-GB" sz="2000" dirty="0" smtClean="0"/>
              <a:t>Labour are opposed to private schools for the privileged classes, but grammar and private fee-paying schools continue to exist when Labour could have abolished them.</a:t>
            </a:r>
          </a:p>
          <a:p>
            <a:pPr marL="342900" indent="-342900">
              <a:buFont typeface="Arial" panose="020B0604020202020204" pitchFamily="34" charset="0"/>
              <a:buChar char="•"/>
            </a:pPr>
            <a:r>
              <a:rPr lang="en-GB" sz="2000" dirty="0" smtClean="0"/>
              <a:t>Focus still on exam results and league tables mean M/C have gained most from their policies.</a:t>
            </a:r>
          </a:p>
          <a:p>
            <a:pPr marL="342900" indent="-342900">
              <a:buFont typeface="Arial" panose="020B0604020202020204" pitchFamily="34" charset="0"/>
              <a:buChar char="•"/>
            </a:pPr>
            <a:r>
              <a:rPr lang="en-GB" sz="2000" dirty="0" smtClean="0"/>
              <a:t>Increase in university entrants under New Labour, but more so for M/C</a:t>
            </a:r>
            <a:endParaRPr lang="en-GB" sz="2000" dirty="0"/>
          </a:p>
        </p:txBody>
      </p:sp>
      <p:sp>
        <p:nvSpPr>
          <p:cNvPr id="4" name="TextBox 3"/>
          <p:cNvSpPr txBox="1"/>
          <p:nvPr/>
        </p:nvSpPr>
        <p:spPr>
          <a:xfrm>
            <a:off x="467544" y="5445224"/>
            <a:ext cx="828092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smtClean="0">
                <a:solidFill>
                  <a:srgbClr val="FF0000"/>
                </a:solidFill>
              </a:rPr>
              <a:t>Overall opportunities have increased for everyone, but class inequalities remain. 		Does this just reflect society?</a:t>
            </a:r>
          </a:p>
        </p:txBody>
      </p:sp>
    </p:spTree>
    <p:extLst>
      <p:ext uri="{BB962C8B-B14F-4D97-AF65-F5344CB8AC3E}">
        <p14:creationId xmlns:p14="http://schemas.microsoft.com/office/powerpoint/2010/main" val="310087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&amp; Purpose – Functionalist View</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145722478"/>
              </p:ext>
            </p:extLst>
          </p:nvPr>
        </p:nvGraphicFramePr>
        <p:xfrm>
          <a:off x="467544" y="1628800"/>
          <a:ext cx="8280920" cy="4248472"/>
        </p:xfrm>
        <a:graphic>
          <a:graphicData uri="http://schemas.openxmlformats.org/drawingml/2006/table">
            <a:tbl>
              <a:tblPr firstRow="1" bandRow="1">
                <a:tableStyleId>{69CF1AB2-1976-4502-BF36-3FF5EA218861}</a:tableStyleId>
              </a:tblPr>
              <a:tblGrid>
                <a:gridCol w="2491604">
                  <a:extLst>
                    <a:ext uri="{9D8B030D-6E8A-4147-A177-3AD203B41FA5}">
                      <a16:colId xmlns:a16="http://schemas.microsoft.com/office/drawing/2014/main" val="20000"/>
                    </a:ext>
                  </a:extLst>
                </a:gridCol>
                <a:gridCol w="5789316">
                  <a:extLst>
                    <a:ext uri="{9D8B030D-6E8A-4147-A177-3AD203B41FA5}">
                      <a16:colId xmlns:a16="http://schemas.microsoft.com/office/drawing/2014/main" val="20001"/>
                    </a:ext>
                  </a:extLst>
                </a:gridCol>
              </a:tblGrid>
              <a:tr h="1412421">
                <a:tc>
                  <a:txBody>
                    <a:bodyPr/>
                    <a:lstStyle/>
                    <a:p>
                      <a:r>
                        <a:rPr lang="en-GB" sz="2400" dirty="0" smtClean="0"/>
                        <a:t>Durkheim</a:t>
                      </a:r>
                      <a:endParaRPr lang="en-GB" sz="2400" dirty="0"/>
                    </a:p>
                  </a:txBody>
                  <a:tcPr/>
                </a:tc>
                <a:tc>
                  <a:txBody>
                    <a:bodyPr/>
                    <a:lstStyle/>
                    <a:p>
                      <a:pPr marL="285750" indent="-285750">
                        <a:buFont typeface="Arial" panose="020B0604020202020204" pitchFamily="34" charset="0"/>
                        <a:buChar char="•"/>
                      </a:pPr>
                      <a:r>
                        <a:rPr lang="en-GB" sz="2400" b="0" dirty="0" smtClean="0"/>
                        <a:t>Creating</a:t>
                      </a:r>
                      <a:r>
                        <a:rPr lang="en-GB" sz="2400" b="1" dirty="0" smtClean="0"/>
                        <a:t> Social solidarity</a:t>
                      </a:r>
                    </a:p>
                    <a:p>
                      <a:pPr marL="285750" indent="-285750">
                        <a:buFont typeface="Arial" panose="020B0604020202020204" pitchFamily="34" charset="0"/>
                        <a:buChar char="•"/>
                      </a:pPr>
                      <a:r>
                        <a:rPr lang="en-GB" sz="2400" b="0" dirty="0" smtClean="0"/>
                        <a:t>Teaching </a:t>
                      </a:r>
                      <a:r>
                        <a:rPr lang="en-GB" sz="2400" b="1" dirty="0" smtClean="0"/>
                        <a:t>Specialist skills</a:t>
                      </a:r>
                      <a:endParaRPr lang="en-GB" sz="2400" b="1" dirty="0"/>
                    </a:p>
                  </a:txBody>
                  <a:tcPr/>
                </a:tc>
                <a:extLst>
                  <a:ext uri="{0D108BD9-81ED-4DB2-BD59-A6C34878D82A}">
                    <a16:rowId xmlns:a16="http://schemas.microsoft.com/office/drawing/2014/main" val="10000"/>
                  </a:ext>
                </a:extLst>
              </a:tr>
              <a:tr h="2017744">
                <a:tc>
                  <a:txBody>
                    <a:bodyPr/>
                    <a:lstStyle/>
                    <a:p>
                      <a:r>
                        <a:rPr lang="en-GB" sz="2400" b="1" dirty="0" smtClean="0"/>
                        <a:t>Parsons</a:t>
                      </a:r>
                      <a:endParaRPr lang="en-GB" sz="2400" b="1" dirty="0"/>
                    </a:p>
                  </a:txBody>
                  <a:tcPr/>
                </a:tc>
                <a:tc>
                  <a:txBody>
                    <a:bodyPr/>
                    <a:lstStyle/>
                    <a:p>
                      <a:pPr marL="285750" indent="-285750">
                        <a:buFont typeface="Arial" panose="020B0604020202020204" pitchFamily="34" charset="0"/>
                        <a:buChar char="•"/>
                      </a:pPr>
                      <a:r>
                        <a:rPr lang="en-GB" sz="2400" b="1" baseline="0" dirty="0" smtClean="0"/>
                        <a:t>Meritocracy</a:t>
                      </a:r>
                      <a:r>
                        <a:rPr lang="en-GB" sz="2400" b="0" baseline="0" dirty="0" smtClean="0"/>
                        <a:t> – everyone has an equal chance</a:t>
                      </a:r>
                      <a:endParaRPr lang="en-GB" sz="2400" baseline="0" dirty="0" smtClean="0"/>
                    </a:p>
                    <a:p>
                      <a:pPr marL="285750" indent="-285750">
                        <a:buFont typeface="Arial" panose="020B0604020202020204" pitchFamily="34" charset="0"/>
                        <a:buChar char="•"/>
                      </a:pPr>
                      <a:r>
                        <a:rPr lang="en-GB" sz="2400" b="1" dirty="0" smtClean="0"/>
                        <a:t>Bridge</a:t>
                      </a:r>
                      <a:r>
                        <a:rPr lang="en-GB" sz="2400" baseline="0" dirty="0" smtClean="0"/>
                        <a:t> between the family and wider society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baseline="0" dirty="0" smtClean="0"/>
                        <a:t>Universalistic standards</a:t>
                      </a:r>
                    </a:p>
                  </a:txBody>
                  <a:tcPr/>
                </a:tc>
                <a:extLst>
                  <a:ext uri="{0D108BD9-81ED-4DB2-BD59-A6C34878D82A}">
                    <a16:rowId xmlns:a16="http://schemas.microsoft.com/office/drawing/2014/main" val="10001"/>
                  </a:ext>
                </a:extLst>
              </a:tr>
              <a:tr h="818307">
                <a:tc>
                  <a:txBody>
                    <a:bodyPr/>
                    <a:lstStyle/>
                    <a:p>
                      <a:r>
                        <a:rPr lang="en-GB" sz="2400" b="1" dirty="0" smtClean="0"/>
                        <a:t>Davis &amp; Moore</a:t>
                      </a:r>
                      <a:endParaRPr lang="en-GB" sz="2400" b="1" dirty="0"/>
                    </a:p>
                  </a:txBody>
                  <a:tcPr/>
                </a:tc>
                <a:tc>
                  <a:txBody>
                    <a:bodyPr/>
                    <a:lstStyle/>
                    <a:p>
                      <a:pPr marL="285750" indent="-285750">
                        <a:buFont typeface="Arial" panose="020B0604020202020204" pitchFamily="34" charset="0"/>
                        <a:buChar char="•"/>
                      </a:pPr>
                      <a:r>
                        <a:rPr lang="en-GB" sz="2400" b="1" dirty="0" smtClean="0"/>
                        <a:t>Role Allocation</a:t>
                      </a:r>
                      <a:endParaRPr lang="en-GB" sz="24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48003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9336"/>
          </a:xfrm>
        </p:spPr>
        <p:txBody>
          <a:bodyPr>
            <a:normAutofit fontScale="90000"/>
          </a:bodyPr>
          <a:lstStyle/>
          <a:p>
            <a:r>
              <a:rPr lang="en-GB" dirty="0" smtClean="0"/>
              <a:t>Coalition Policies 2010 - 2015</a:t>
            </a:r>
            <a:endParaRPr lang="en-GB" dirty="0"/>
          </a:p>
        </p:txBody>
      </p:sp>
      <p:sp>
        <p:nvSpPr>
          <p:cNvPr id="3" name="TextBox 2"/>
          <p:cNvSpPr txBox="1"/>
          <p:nvPr/>
        </p:nvSpPr>
        <p:spPr>
          <a:xfrm>
            <a:off x="395536" y="1254410"/>
            <a:ext cx="8136904" cy="53245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GB" sz="2000" b="1" dirty="0" smtClean="0"/>
              <a:t>English </a:t>
            </a:r>
            <a:r>
              <a:rPr lang="en-GB" sz="2000" b="1" dirty="0"/>
              <a:t>Baccalaureate (</a:t>
            </a:r>
            <a:r>
              <a:rPr lang="en-GB" sz="2000" b="1" dirty="0" err="1"/>
              <a:t>EBacc</a:t>
            </a:r>
            <a:r>
              <a:rPr lang="en-GB" sz="2000" b="1" dirty="0" smtClean="0"/>
              <a:t>)</a:t>
            </a:r>
          </a:p>
          <a:p>
            <a:pPr marL="800100" lvl="1" indent="-342900">
              <a:buFont typeface="Arial" panose="020B0604020202020204" pitchFamily="34" charset="0"/>
              <a:buChar char="•"/>
            </a:pPr>
            <a:r>
              <a:rPr lang="en-GB" sz="2000" dirty="0" smtClean="0"/>
              <a:t>Students to study English, Maths, Science, Humanities &amp; MFL</a:t>
            </a:r>
            <a:endParaRPr lang="en-GB" sz="2000" dirty="0"/>
          </a:p>
          <a:p>
            <a:pPr marL="342900" indent="-342900">
              <a:buFont typeface="Arial" panose="020B0604020202020204" pitchFamily="34" charset="0"/>
              <a:buChar char="•"/>
            </a:pPr>
            <a:r>
              <a:rPr lang="en-GB" sz="2000" b="1" dirty="0" smtClean="0"/>
              <a:t>Pupil Premium</a:t>
            </a:r>
          </a:p>
          <a:p>
            <a:pPr marL="800100" lvl="1" indent="-342900">
              <a:buFont typeface="Arial" panose="020B0604020202020204" pitchFamily="34" charset="0"/>
              <a:buChar char="•"/>
            </a:pPr>
            <a:r>
              <a:rPr lang="en-GB" sz="2000" dirty="0" smtClean="0"/>
              <a:t>Pupils qualifying as FSM, LAC and from Service families gain extra funding to raise attainment/reduce inequality</a:t>
            </a:r>
          </a:p>
          <a:p>
            <a:pPr marL="342900" indent="-342900">
              <a:buFont typeface="Arial" panose="020B0604020202020204" pitchFamily="34" charset="0"/>
              <a:buChar char="•"/>
            </a:pPr>
            <a:r>
              <a:rPr lang="en-GB" sz="2000" b="1" dirty="0" smtClean="0"/>
              <a:t>Reformed A levels &amp; GCSE’s</a:t>
            </a:r>
          </a:p>
          <a:p>
            <a:pPr marL="800100" lvl="1" indent="-342900">
              <a:buFont typeface="Arial" panose="020B0604020202020204" pitchFamily="34" charset="0"/>
              <a:buChar char="•"/>
            </a:pPr>
            <a:r>
              <a:rPr lang="en-GB" sz="2000" dirty="0" smtClean="0"/>
              <a:t>Move from modular to liner exams, reduction of course work, new number categories for GCSE</a:t>
            </a:r>
          </a:p>
          <a:p>
            <a:pPr marL="342900" indent="-342900">
              <a:buFont typeface="Arial" panose="020B0604020202020204" pitchFamily="34" charset="0"/>
              <a:buChar char="•"/>
            </a:pPr>
            <a:r>
              <a:rPr lang="en-GB" sz="2000" b="1" dirty="0" smtClean="0"/>
              <a:t>Scrapped EMA and replaced with bursary</a:t>
            </a:r>
          </a:p>
          <a:p>
            <a:pPr marL="800100" lvl="1" indent="-342900">
              <a:buFont typeface="Arial" panose="020B0604020202020204" pitchFamily="34" charset="0"/>
              <a:buChar char="•"/>
            </a:pPr>
            <a:r>
              <a:rPr lang="en-GB" sz="2000" dirty="0" smtClean="0"/>
              <a:t>Some students from poorest families still receive help, but this is at the discretion of the school and is generally a lower amount and available to fewer students</a:t>
            </a:r>
          </a:p>
          <a:p>
            <a:pPr marL="342900" indent="-342900">
              <a:buFont typeface="Arial" panose="020B0604020202020204" pitchFamily="34" charset="0"/>
              <a:buChar char="•"/>
            </a:pPr>
            <a:r>
              <a:rPr lang="en-GB" sz="2000" b="1" dirty="0" smtClean="0"/>
              <a:t>Rise of University fees to £9000 per year</a:t>
            </a:r>
          </a:p>
          <a:p>
            <a:pPr marL="800100" lvl="1" indent="-342900">
              <a:buFont typeface="Arial" panose="020B0604020202020204" pitchFamily="34" charset="0"/>
              <a:buChar char="•"/>
            </a:pPr>
            <a:r>
              <a:rPr lang="en-GB" sz="2000" dirty="0" smtClean="0"/>
              <a:t>Reduced university entrants?, more students live at home, poorer students need to work p/t, much larger debts to pay back. </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20741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Exam question: Identify three ways in which selection policies may widen social class differences in educational achievement (6)</a:t>
            </a:r>
            <a:endParaRPr lang="en-GB" sz="2800" dirty="0"/>
          </a:p>
        </p:txBody>
      </p:sp>
      <p:sp>
        <p:nvSpPr>
          <p:cNvPr id="3" name="Content Placeholder 2"/>
          <p:cNvSpPr>
            <a:spLocks noGrp="1"/>
          </p:cNvSpPr>
          <p:nvPr>
            <p:ph idx="1"/>
          </p:nvPr>
        </p:nvSpPr>
        <p:spPr>
          <a:xfrm>
            <a:off x="457200" y="1844824"/>
            <a:ext cx="8229600" cy="4632176"/>
          </a:xfrm>
        </p:spPr>
        <p:txBody>
          <a:bodyPr>
            <a:normAutofit/>
          </a:bodyPr>
          <a:lstStyle/>
          <a:p>
            <a:pPr marL="0" indent="0">
              <a:buNone/>
            </a:pPr>
            <a:r>
              <a:rPr lang="en-GB" sz="2000" i="1" dirty="0" smtClean="0"/>
              <a:t>One way is through the introduction of the 11+ exam. Middle class students are more likely to pass this exam and go to a grammar school where they study an academic curriculum and are more likely to achieve better exam results.</a:t>
            </a:r>
          </a:p>
          <a:p>
            <a:pPr marL="0" indent="0">
              <a:buNone/>
            </a:pPr>
            <a:r>
              <a:rPr lang="en-GB" sz="2000" i="1" dirty="0" smtClean="0"/>
              <a:t>A second way is through streaming. Working class students are more likely to be placed in lower streams meaning they are unlikely to achieve the top grades.</a:t>
            </a:r>
          </a:p>
          <a:p>
            <a:pPr marL="0" indent="0">
              <a:buNone/>
            </a:pPr>
            <a:r>
              <a:rPr lang="en-GB" sz="2000" i="1" dirty="0" smtClean="0"/>
              <a:t>A third way is catchment areas. Successful, over-subscribed schools may only be open to those who can afford to live in the area, which is normally middle class families.</a:t>
            </a:r>
            <a:endParaRPr lang="en-GB" sz="2000" i="1" dirty="0"/>
          </a:p>
        </p:txBody>
      </p:sp>
      <p:sp>
        <p:nvSpPr>
          <p:cNvPr id="4" name="Rounded Rectangular Callout 3"/>
          <p:cNvSpPr/>
          <p:nvPr/>
        </p:nvSpPr>
        <p:spPr>
          <a:xfrm>
            <a:off x="3779912" y="5301208"/>
            <a:ext cx="5040560" cy="1175792"/>
          </a:xfrm>
          <a:prstGeom prst="wedgeRoundRectCallout">
            <a:avLst>
              <a:gd name="adj1" fmla="val -42123"/>
              <a:gd name="adj2" fmla="val -770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answer would achieve full marks. Each way is clearly identified. Each way is explained and clearly focused on the question</a:t>
            </a:r>
            <a:endParaRPr lang="en-GB" dirty="0"/>
          </a:p>
        </p:txBody>
      </p:sp>
    </p:spTree>
    <p:extLst>
      <p:ext uri="{BB962C8B-B14F-4D97-AF65-F5344CB8AC3E}">
        <p14:creationId xmlns:p14="http://schemas.microsoft.com/office/powerpoint/2010/main" val="446907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srcRect l="35437" t="19896" r="6288" b="19904"/>
          <a:stretch/>
        </p:blipFill>
        <p:spPr>
          <a:xfrm>
            <a:off x="107504" y="533400"/>
            <a:ext cx="8922294" cy="5184576"/>
          </a:xfrm>
          <a:prstGeom prst="rect">
            <a:avLst/>
          </a:prstGeom>
        </p:spPr>
      </p:pic>
    </p:spTree>
    <p:extLst>
      <p:ext uri="{BB962C8B-B14F-4D97-AF65-F5344CB8AC3E}">
        <p14:creationId xmlns:p14="http://schemas.microsoft.com/office/powerpoint/2010/main" val="106597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1812" t="19600" r="11014" b="6201"/>
          <a:stretch/>
        </p:blipFill>
        <p:spPr>
          <a:xfrm>
            <a:off x="0" y="260648"/>
            <a:ext cx="6923637" cy="3744416"/>
          </a:xfrm>
          <a:prstGeom prst="rect">
            <a:avLst/>
          </a:prstGeom>
        </p:spPr>
      </p:pic>
      <p:sp>
        <p:nvSpPr>
          <p:cNvPr id="2" name="Title 1"/>
          <p:cNvSpPr>
            <a:spLocks noGrp="1"/>
          </p:cNvSpPr>
          <p:nvPr>
            <p:ph type="title"/>
          </p:nvPr>
        </p:nvSpPr>
        <p:spPr>
          <a:xfrm>
            <a:off x="5335429" y="836712"/>
            <a:ext cx="3816424" cy="1794034"/>
          </a:xfrm>
        </p:spPr>
        <p:txBody>
          <a:bodyPr>
            <a:noAutofit/>
          </a:bodyPr>
          <a:lstStyle/>
          <a:p>
            <a:r>
              <a:rPr lang="en-GB" sz="2800" dirty="0" smtClean="0"/>
              <a:t>Outline two ways in which educational policies may have affected the experience of minority groups in education (10)*</a:t>
            </a:r>
            <a:endParaRPr lang="en-GB" sz="2800" dirty="0"/>
          </a:p>
        </p:txBody>
      </p:sp>
      <p:pic>
        <p:nvPicPr>
          <p:cNvPr id="4" name="Picture 3"/>
          <p:cNvPicPr>
            <a:picLocks noChangeAspect="1"/>
          </p:cNvPicPr>
          <p:nvPr/>
        </p:nvPicPr>
        <p:blipFill rotWithShape="1">
          <a:blip r:embed="rId4"/>
          <a:srcRect l="22838" t="56000" r="11801" b="13201"/>
          <a:stretch/>
        </p:blipFill>
        <p:spPr>
          <a:xfrm>
            <a:off x="2446594" y="4005064"/>
            <a:ext cx="6589902" cy="1746721"/>
          </a:xfrm>
          <a:prstGeom prst="rect">
            <a:avLst/>
          </a:prstGeom>
        </p:spPr>
      </p:pic>
      <p:sp>
        <p:nvSpPr>
          <p:cNvPr id="5" name="TextBox 4"/>
          <p:cNvSpPr txBox="1"/>
          <p:nvPr/>
        </p:nvSpPr>
        <p:spPr>
          <a:xfrm>
            <a:off x="83433" y="6093296"/>
            <a:ext cx="2520280" cy="646331"/>
          </a:xfrm>
          <a:prstGeom prst="rect">
            <a:avLst/>
          </a:prstGeom>
          <a:noFill/>
        </p:spPr>
        <p:txBody>
          <a:bodyPr wrap="square" rtlCol="0">
            <a:spAutoFit/>
          </a:bodyPr>
          <a:lstStyle/>
          <a:p>
            <a:r>
              <a:rPr lang="en-GB" sz="1200" i="1" dirty="0" smtClean="0"/>
              <a:t>*This is an AS question, for an A Level paper you would have an item to apply material from</a:t>
            </a:r>
            <a:endParaRPr lang="en-GB" sz="1200" i="1" dirty="0"/>
          </a:p>
        </p:txBody>
      </p:sp>
    </p:spTree>
    <p:extLst>
      <p:ext uri="{BB962C8B-B14F-4D97-AF65-F5344CB8AC3E}">
        <p14:creationId xmlns:p14="http://schemas.microsoft.com/office/powerpoint/2010/main" val="3264334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847928"/>
          </a:xfrm>
        </p:spPr>
        <p:txBody>
          <a:bodyPr>
            <a:normAutofit/>
          </a:bodyPr>
          <a:lstStyle/>
          <a:p>
            <a:r>
              <a:rPr lang="en-GB" dirty="0" smtClean="0"/>
              <a:t>Exam questions to try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Rectangle 2"/>
          <p:cNvSpPr/>
          <p:nvPr/>
        </p:nvSpPr>
        <p:spPr>
          <a:xfrm>
            <a:off x="323528" y="2780928"/>
            <a:ext cx="8363272" cy="3521733"/>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Outline two criticisms  of the comprehensive school system (4) </a:t>
            </a:r>
            <a:endParaRPr lang="en-GB"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Outline </a:t>
            </a:r>
            <a:r>
              <a:rPr lang="en-GB" sz="1600" dirty="0" smtClean="0">
                <a:latin typeface="Calibri" panose="020F0502020204030204" pitchFamily="34" charset="0"/>
                <a:ea typeface="Calibri" panose="020F0502020204030204" pitchFamily="34" charset="0"/>
                <a:cs typeface="Times New Roman" panose="02020603050405020304" pitchFamily="18" charset="0"/>
              </a:rPr>
              <a:t>three </a:t>
            </a:r>
            <a:r>
              <a:rPr lang="en-GB" sz="1600" dirty="0">
                <a:latin typeface="Calibri" panose="020F0502020204030204" pitchFamily="34" charset="0"/>
                <a:ea typeface="Calibri" panose="020F0502020204030204" pitchFamily="34" charset="0"/>
                <a:cs typeface="Times New Roman" panose="02020603050405020304" pitchFamily="18" charset="0"/>
              </a:rPr>
              <a:t>ways in which </a:t>
            </a:r>
            <a:r>
              <a:rPr lang="en-GB" sz="1600" dirty="0" err="1">
                <a:latin typeface="Calibri" panose="020F0502020204030204" pitchFamily="34" charset="0"/>
                <a:ea typeface="Calibri" panose="020F0502020204030204" pitchFamily="34" charset="0"/>
                <a:cs typeface="Times New Roman" panose="02020603050405020304" pitchFamily="18" charset="0"/>
              </a:rPr>
              <a:t>marketisation</a:t>
            </a:r>
            <a:r>
              <a:rPr lang="en-GB" sz="1600" dirty="0">
                <a:latin typeface="Calibri" panose="020F0502020204030204" pitchFamily="34" charset="0"/>
                <a:ea typeface="Calibri" panose="020F0502020204030204" pitchFamily="34" charset="0"/>
                <a:cs typeface="Times New Roman" panose="02020603050405020304" pitchFamily="18" charset="0"/>
              </a:rPr>
              <a:t> is shown in the education system (6) </a:t>
            </a:r>
            <a:endParaRPr lang="en-GB"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Outline three reasons why Government education policies aimed at reducing inequality may not always succeed (6) </a:t>
            </a:r>
          </a:p>
          <a:p>
            <a:pPr>
              <a:lnSpc>
                <a:spcPct val="115000"/>
              </a:lnSpc>
              <a:spcAft>
                <a:spcPts val="10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Analyse two polices creates to improve education for </a:t>
            </a:r>
            <a:r>
              <a:rPr lang="en-GB" sz="1600" dirty="0" smtClean="0">
                <a:latin typeface="Calibri" panose="020F0502020204030204" pitchFamily="34" charset="0"/>
                <a:ea typeface="Calibri" panose="020F0502020204030204" pitchFamily="34" charset="0"/>
                <a:cs typeface="Times New Roman" panose="02020603050405020304" pitchFamily="18" charset="0"/>
              </a:rPr>
              <a:t>disadvantaged  </a:t>
            </a:r>
            <a:r>
              <a:rPr lang="en-GB" sz="1600" dirty="0">
                <a:latin typeface="Calibri" panose="020F0502020204030204" pitchFamily="34" charset="0"/>
                <a:ea typeface="Calibri" panose="020F0502020204030204" pitchFamily="34" charset="0"/>
                <a:cs typeface="Times New Roman" panose="02020603050405020304" pitchFamily="18" charset="0"/>
              </a:rPr>
              <a:t>students </a:t>
            </a:r>
            <a:r>
              <a:rPr lang="en-GB" sz="1600" dirty="0" smtClean="0">
                <a:latin typeface="Calibri" panose="020F0502020204030204" pitchFamily="34" charset="0"/>
                <a:ea typeface="Calibri" panose="020F0502020204030204" pitchFamily="34" charset="0"/>
                <a:cs typeface="Times New Roman" panose="02020603050405020304" pitchFamily="18" charset="0"/>
              </a:rPr>
              <a:t>(10) </a:t>
            </a:r>
          </a:p>
          <a:p>
            <a:pPr>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1471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7368"/>
          </a:xfrm>
        </p:spPr>
        <p:txBody>
          <a:bodyPr/>
          <a:lstStyle/>
          <a:p>
            <a:r>
              <a:rPr lang="en-GB" dirty="0" smtClean="0"/>
              <a:t>Methods in Context</a:t>
            </a:r>
            <a:endParaRPr lang="en-GB" dirty="0"/>
          </a:p>
        </p:txBody>
      </p:sp>
      <p:sp>
        <p:nvSpPr>
          <p:cNvPr id="3" name="Content Placeholder 2"/>
          <p:cNvSpPr>
            <a:spLocks noGrp="1"/>
          </p:cNvSpPr>
          <p:nvPr>
            <p:ph idx="1"/>
          </p:nvPr>
        </p:nvSpPr>
        <p:spPr>
          <a:xfrm>
            <a:off x="457200" y="1412776"/>
            <a:ext cx="8229600" cy="5064224"/>
          </a:xfrm>
        </p:spPr>
        <p:txBody>
          <a:bodyPr/>
          <a:lstStyle/>
          <a:p>
            <a:r>
              <a:rPr lang="en-GB" dirty="0" smtClean="0"/>
              <a:t>Read back over methods in context sections in text books and your class notes.</a:t>
            </a:r>
          </a:p>
          <a:p>
            <a:endParaRPr lang="en-GB" dirty="0"/>
          </a:p>
          <a:p>
            <a:r>
              <a:rPr lang="en-GB" dirty="0" smtClean="0"/>
              <a:t>Remind yourselves of the studies we’ve looked at and make sure you can evaluate any research methods used to research issues in education.</a:t>
            </a:r>
          </a:p>
          <a:p>
            <a:endParaRPr lang="en-GB" dirty="0"/>
          </a:p>
          <a:p>
            <a:r>
              <a:rPr lang="en-GB" dirty="0" smtClean="0"/>
              <a:t>When answering this question it is not enough just to evaluate a method using </a:t>
            </a:r>
            <a:r>
              <a:rPr lang="en-GB" b="1" dirty="0" smtClean="0"/>
              <a:t>PERVRT</a:t>
            </a:r>
            <a:r>
              <a:rPr lang="en-GB" dirty="0" smtClean="0"/>
              <a:t>, you must relate it to the topic being studied within education</a:t>
            </a:r>
            <a:endParaRPr lang="en-GB" dirty="0"/>
          </a:p>
        </p:txBody>
      </p:sp>
    </p:spTree>
    <p:extLst>
      <p:ext uri="{BB962C8B-B14F-4D97-AF65-F5344CB8AC3E}">
        <p14:creationId xmlns:p14="http://schemas.microsoft.com/office/powerpoint/2010/main" val="1905205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rmAutofit fontScale="90000"/>
          </a:bodyPr>
          <a:lstStyle/>
          <a:p>
            <a:r>
              <a:rPr lang="en-GB" dirty="0" smtClean="0">
                <a:solidFill>
                  <a:schemeClr val="tx1"/>
                </a:solidFill>
              </a:rPr>
              <a:t>Exam Advice</a:t>
            </a:r>
            <a:endParaRPr lang="en-GB" dirty="0">
              <a:solidFill>
                <a:schemeClr val="tx1"/>
              </a:solidFill>
            </a:endParaRPr>
          </a:p>
        </p:txBody>
      </p:sp>
      <p:sp>
        <p:nvSpPr>
          <p:cNvPr id="3" name="Content Placeholder 2"/>
          <p:cNvSpPr>
            <a:spLocks noGrp="1"/>
          </p:cNvSpPr>
          <p:nvPr>
            <p:ph idx="1"/>
          </p:nvPr>
        </p:nvSpPr>
        <p:spPr>
          <a:xfrm>
            <a:off x="251520" y="1196752"/>
            <a:ext cx="8568952" cy="5328592"/>
          </a:xfrm>
        </p:spPr>
        <p:txBody>
          <a:bodyPr>
            <a:normAutofit/>
          </a:bodyPr>
          <a:lstStyle/>
          <a:p>
            <a:r>
              <a:rPr lang="en-GB" b="1" dirty="0" smtClean="0">
                <a:solidFill>
                  <a:schemeClr val="tx2"/>
                </a:solidFill>
              </a:rPr>
              <a:t>Education Section – (60 minutes)</a:t>
            </a:r>
          </a:p>
          <a:p>
            <a:pPr lvl="1"/>
            <a:r>
              <a:rPr lang="en-GB" dirty="0" smtClean="0"/>
              <a:t>Q1. Define a key term (2 marks)</a:t>
            </a:r>
          </a:p>
          <a:p>
            <a:pPr lvl="1"/>
            <a:r>
              <a:rPr lang="en-GB" dirty="0" smtClean="0"/>
              <a:t>Q2. Using an example explain… (2 marks)</a:t>
            </a:r>
          </a:p>
          <a:p>
            <a:pPr lvl="1"/>
            <a:r>
              <a:rPr lang="en-GB" dirty="0" smtClean="0"/>
              <a:t>Q3. Outline three reasons/criticisms/functions/policies (6 marks)</a:t>
            </a:r>
          </a:p>
          <a:p>
            <a:pPr lvl="1"/>
            <a:r>
              <a:rPr lang="en-GB" dirty="0" smtClean="0"/>
              <a:t>Q4. Outline and explain two reasons…. Mini essay (10 marks)</a:t>
            </a:r>
          </a:p>
          <a:p>
            <a:pPr lvl="1"/>
            <a:r>
              <a:rPr lang="en-GB" dirty="0" smtClean="0"/>
              <a:t>Q5. Essay purely on education – remember to use the </a:t>
            </a:r>
            <a:r>
              <a:rPr lang="en-GB" smtClean="0"/>
              <a:t>item (30 </a:t>
            </a:r>
            <a:r>
              <a:rPr lang="en-GB" dirty="0" smtClean="0"/>
              <a:t>marks)</a:t>
            </a:r>
          </a:p>
          <a:p>
            <a:pPr lvl="1"/>
            <a:endParaRPr lang="en-GB" dirty="0"/>
          </a:p>
          <a:p>
            <a:r>
              <a:rPr lang="en-GB" b="1" dirty="0" smtClean="0">
                <a:solidFill>
                  <a:srgbClr val="C00000"/>
                </a:solidFill>
              </a:rPr>
              <a:t>Methods in Context – (30 minutes)</a:t>
            </a:r>
          </a:p>
          <a:p>
            <a:pPr lvl="1"/>
            <a:r>
              <a:rPr lang="en-GB" dirty="0" smtClean="0"/>
              <a:t>Q6. Essay linking a topic in education to a particular research method.</a:t>
            </a:r>
          </a:p>
          <a:p>
            <a:pPr marL="274320" lvl="1" indent="0">
              <a:buNone/>
            </a:pPr>
            <a:r>
              <a:rPr lang="en-GB" dirty="0"/>
              <a:t>	</a:t>
            </a:r>
            <a:r>
              <a:rPr lang="en-GB" dirty="0" smtClean="0"/>
              <a:t>						(20 marks) </a:t>
            </a:r>
          </a:p>
          <a:p>
            <a:pPr lvl="1"/>
            <a:endParaRPr lang="en-GB" dirty="0"/>
          </a:p>
          <a:p>
            <a:pPr lvl="2"/>
            <a:r>
              <a:rPr lang="en-GB" sz="2000" dirty="0" smtClean="0"/>
              <a:t>E.g. Using Item B and your knowledge of research methods, evaluate the strengths and limitations of using _____________ to investigate___________________</a:t>
            </a:r>
            <a:endParaRPr lang="en-GB" sz="2000" dirty="0"/>
          </a:p>
        </p:txBody>
      </p:sp>
    </p:spTree>
    <p:extLst>
      <p:ext uri="{BB962C8B-B14F-4D97-AF65-F5344CB8AC3E}">
        <p14:creationId xmlns:p14="http://schemas.microsoft.com/office/powerpoint/2010/main" val="10409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75856" y="2702775"/>
            <a:ext cx="252028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Criticisms?</a:t>
            </a:r>
            <a:endParaRPr lang="en-GB" sz="3200" dirty="0"/>
          </a:p>
        </p:txBody>
      </p:sp>
    </p:spTree>
    <p:extLst>
      <p:ext uri="{BB962C8B-B14F-4D97-AF65-F5344CB8AC3E}">
        <p14:creationId xmlns:p14="http://schemas.microsoft.com/office/powerpoint/2010/main" val="3115619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Role &amp; Purpose – New Right View</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56692145"/>
              </p:ext>
            </p:extLst>
          </p:nvPr>
        </p:nvGraphicFramePr>
        <p:xfrm>
          <a:off x="539552" y="1700808"/>
          <a:ext cx="4104456" cy="2952329"/>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tblGrid>
              <a:tr h="613844">
                <a:tc>
                  <a:txBody>
                    <a:bodyPr/>
                    <a:lstStyle/>
                    <a:p>
                      <a:r>
                        <a:rPr lang="en-GB" sz="2100" dirty="0" smtClean="0"/>
                        <a:t>Similarities with functionalism</a:t>
                      </a:r>
                      <a:endParaRPr lang="en-GB" sz="2100" dirty="0"/>
                    </a:p>
                  </a:txBody>
                  <a:tcPr/>
                </a:tc>
                <a:extLst>
                  <a:ext uri="{0D108BD9-81ED-4DB2-BD59-A6C34878D82A}">
                    <a16:rowId xmlns:a16="http://schemas.microsoft.com/office/drawing/2014/main" val="10000"/>
                  </a:ext>
                </a:extLst>
              </a:tr>
              <a:tr h="779495">
                <a:tc>
                  <a:txBody>
                    <a:bodyPr/>
                    <a:lstStyle/>
                    <a:p>
                      <a:r>
                        <a:rPr lang="en-GB" dirty="0" smtClean="0"/>
                        <a:t>Some people are more naturally talented than others</a:t>
                      </a:r>
                      <a:endParaRPr lang="en-GB" dirty="0"/>
                    </a:p>
                  </a:txBody>
                  <a:tcPr/>
                </a:tc>
                <a:extLst>
                  <a:ext uri="{0D108BD9-81ED-4DB2-BD59-A6C34878D82A}">
                    <a16:rowId xmlns:a16="http://schemas.microsoft.com/office/drawing/2014/main" val="10001"/>
                  </a:ext>
                </a:extLst>
              </a:tr>
              <a:tr h="779495">
                <a:tc>
                  <a:txBody>
                    <a:bodyPr/>
                    <a:lstStyle/>
                    <a:p>
                      <a:r>
                        <a:rPr lang="en-GB" dirty="0" smtClean="0"/>
                        <a:t>Favour an education system run on the basis of meritocratic principles</a:t>
                      </a:r>
                      <a:endParaRPr lang="en-GB" dirty="0"/>
                    </a:p>
                  </a:txBody>
                  <a:tcPr/>
                </a:tc>
                <a:extLst>
                  <a:ext uri="{0D108BD9-81ED-4DB2-BD59-A6C34878D82A}">
                    <a16:rowId xmlns:a16="http://schemas.microsoft.com/office/drawing/2014/main" val="10002"/>
                  </a:ext>
                </a:extLst>
              </a:tr>
              <a:tr h="779495">
                <a:tc>
                  <a:txBody>
                    <a:bodyPr/>
                    <a:lstStyle/>
                    <a:p>
                      <a:r>
                        <a:rPr lang="en-GB" dirty="0" smtClean="0"/>
                        <a:t>Socialise shared values such as competition and national identity</a:t>
                      </a:r>
                      <a:endParaRPr lang="en-GB" dirty="0"/>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58319471"/>
              </p:ext>
            </p:extLst>
          </p:nvPr>
        </p:nvGraphicFramePr>
        <p:xfrm>
          <a:off x="5148064" y="1772816"/>
          <a:ext cx="3456384" cy="3078480"/>
        </p:xfrm>
        <a:graphic>
          <a:graphicData uri="http://schemas.openxmlformats.org/drawingml/2006/table">
            <a:tbl>
              <a:tblPr firstRow="1" bandRow="1">
                <a:tableStyleId>{93296810-A885-4BE3-A3E7-6D5BEEA58F35}</a:tableStyleId>
              </a:tblPr>
              <a:tblGrid>
                <a:gridCol w="3456384">
                  <a:extLst>
                    <a:ext uri="{9D8B030D-6E8A-4147-A177-3AD203B41FA5}">
                      <a16:colId xmlns:a16="http://schemas.microsoft.com/office/drawing/2014/main" val="20000"/>
                    </a:ext>
                  </a:extLst>
                </a:gridCol>
              </a:tblGrid>
              <a:tr h="370840">
                <a:tc>
                  <a:txBody>
                    <a:bodyPr/>
                    <a:lstStyle/>
                    <a:p>
                      <a:r>
                        <a:rPr lang="en-GB" sz="2200" dirty="0" smtClean="0"/>
                        <a:t>Key Criticism</a:t>
                      </a:r>
                      <a:endParaRPr lang="en-GB" sz="2200" dirty="0"/>
                    </a:p>
                  </a:txBody>
                  <a:tcPr/>
                </a:tc>
                <a:extLst>
                  <a:ext uri="{0D108BD9-81ED-4DB2-BD59-A6C34878D82A}">
                    <a16:rowId xmlns:a16="http://schemas.microsoft.com/office/drawing/2014/main" val="10000"/>
                  </a:ext>
                </a:extLst>
              </a:tr>
              <a:tr h="370840">
                <a:tc>
                  <a:txBody>
                    <a:bodyPr/>
                    <a:lstStyle/>
                    <a:p>
                      <a:r>
                        <a:rPr lang="en-GB" sz="2000" dirty="0" smtClean="0"/>
                        <a:t>The current educations system is failing because it is run by the state.</a:t>
                      </a:r>
                    </a:p>
                    <a:p>
                      <a:pPr marL="285750" indent="-285750">
                        <a:buFont typeface="Arial" panose="020B0604020202020204" pitchFamily="34" charset="0"/>
                        <a:buChar char="•"/>
                      </a:pPr>
                      <a:r>
                        <a:rPr lang="en-GB" dirty="0" smtClean="0"/>
                        <a:t>Inefficient</a:t>
                      </a:r>
                    </a:p>
                    <a:p>
                      <a:pPr marL="285750" indent="-285750">
                        <a:buFont typeface="Arial" panose="020B0604020202020204" pitchFamily="34" charset="0"/>
                        <a:buChar char="•"/>
                      </a:pPr>
                      <a:r>
                        <a:rPr lang="en-GB" dirty="0" smtClean="0"/>
                        <a:t>Not answerable to consumers</a:t>
                      </a:r>
                    </a:p>
                    <a:p>
                      <a:pPr marL="285750" indent="-285750">
                        <a:buFont typeface="Arial" panose="020B0604020202020204" pitchFamily="34" charset="0"/>
                        <a:buChar char="•"/>
                      </a:pPr>
                      <a:r>
                        <a:rPr lang="en-GB" dirty="0" smtClean="0"/>
                        <a:t>Low standards = less qualified workforce/less prosperous economy</a:t>
                      </a:r>
                    </a:p>
                  </a:txBody>
                  <a:tcPr/>
                </a:tc>
                <a:extLst>
                  <a:ext uri="{0D108BD9-81ED-4DB2-BD59-A6C34878D82A}">
                    <a16:rowId xmlns:a16="http://schemas.microsoft.com/office/drawing/2014/main" val="10001"/>
                  </a:ext>
                </a:extLst>
              </a:tr>
            </a:tbl>
          </a:graphicData>
        </a:graphic>
      </p:graphicFrame>
      <p:sp>
        <p:nvSpPr>
          <p:cNvPr id="7" name="Rounded Rectangle 6"/>
          <p:cNvSpPr/>
          <p:nvPr/>
        </p:nvSpPr>
        <p:spPr>
          <a:xfrm>
            <a:off x="1259632" y="5085184"/>
            <a:ext cx="6336704" cy="136815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bg1"/>
                </a:solidFill>
              </a:rPr>
              <a:t>Solution:</a:t>
            </a:r>
            <a:r>
              <a:rPr lang="en-GB" sz="2600" b="1" dirty="0" smtClean="0">
                <a:solidFill>
                  <a:schemeClr val="bg1"/>
                </a:solidFill>
              </a:rPr>
              <a:t> 	</a:t>
            </a:r>
            <a:r>
              <a:rPr lang="en-GB" sz="2800" b="1" dirty="0" err="1" smtClean="0">
                <a:solidFill>
                  <a:schemeClr val="bg1"/>
                </a:solidFill>
              </a:rPr>
              <a:t>Marketisation</a:t>
            </a:r>
            <a:endParaRPr lang="en-GB" sz="2800" b="1" dirty="0" smtClean="0">
              <a:solidFill>
                <a:schemeClr val="bg1"/>
              </a:solidFill>
            </a:endParaRPr>
          </a:p>
          <a:p>
            <a:pPr algn="ctr"/>
            <a:r>
              <a:rPr lang="en-GB" sz="2600" b="1" dirty="0" smtClean="0">
                <a:solidFill>
                  <a:schemeClr val="bg1"/>
                </a:solidFill>
              </a:rPr>
              <a:t>Create an ‘Education Market’</a:t>
            </a:r>
            <a:endParaRPr lang="en-GB" sz="2600" b="1" dirty="0">
              <a:solidFill>
                <a:schemeClr val="bg1"/>
              </a:solidFill>
            </a:endParaRPr>
          </a:p>
        </p:txBody>
      </p:sp>
    </p:spTree>
    <p:extLst>
      <p:ext uri="{BB962C8B-B14F-4D97-AF65-F5344CB8AC3E}">
        <p14:creationId xmlns:p14="http://schemas.microsoft.com/office/powerpoint/2010/main" val="136227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GB" dirty="0" smtClean="0"/>
              <a:t>Role &amp; Purpose – New Right View</a:t>
            </a:r>
            <a:endParaRPr lang="en-GB" dirty="0"/>
          </a:p>
        </p:txBody>
      </p:sp>
      <p:sp>
        <p:nvSpPr>
          <p:cNvPr id="4" name="Content Placeholder 3"/>
          <p:cNvSpPr>
            <a:spLocks noGrp="1"/>
          </p:cNvSpPr>
          <p:nvPr>
            <p:ph idx="1"/>
          </p:nvPr>
        </p:nvSpPr>
        <p:spPr>
          <a:xfrm>
            <a:off x="611560" y="2204864"/>
            <a:ext cx="7992888" cy="1036712"/>
          </a:xfrm>
        </p:spPr>
        <p:txBody>
          <a:bodyPr>
            <a:normAutofit/>
          </a:bodyPr>
          <a:lstStyle/>
          <a:p>
            <a:r>
              <a:rPr lang="en-GB" sz="3200" dirty="0" smtClean="0">
                <a:solidFill>
                  <a:schemeClr val="tx2"/>
                </a:solidFill>
              </a:rPr>
              <a:t>Chubb &amp; Moe – Education Vouchers</a:t>
            </a:r>
            <a:endParaRPr lang="en-GB" sz="3200" dirty="0">
              <a:solidFill>
                <a:schemeClr val="tx2"/>
              </a:solidFill>
            </a:endParaRPr>
          </a:p>
        </p:txBody>
      </p:sp>
      <p:sp>
        <p:nvSpPr>
          <p:cNvPr id="5" name="Rounded Rectangle 4"/>
          <p:cNvSpPr/>
          <p:nvPr/>
        </p:nvSpPr>
        <p:spPr>
          <a:xfrm>
            <a:off x="2987824" y="3573016"/>
            <a:ext cx="338437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rPr>
              <a:t>Evaluation??</a:t>
            </a:r>
            <a:endParaRPr lang="en-GB" sz="3200" b="1" dirty="0">
              <a:solidFill>
                <a:schemeClr val="bg1"/>
              </a:solidFill>
            </a:endParaRPr>
          </a:p>
        </p:txBody>
      </p:sp>
    </p:spTree>
    <p:extLst>
      <p:ext uri="{BB962C8B-B14F-4D97-AF65-F5344CB8AC3E}">
        <p14:creationId xmlns:p14="http://schemas.microsoft.com/office/powerpoint/2010/main" val="132749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&amp; Purpose – Marxist View</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67986732"/>
              </p:ext>
            </p:extLst>
          </p:nvPr>
        </p:nvGraphicFramePr>
        <p:xfrm>
          <a:off x="467544" y="1700808"/>
          <a:ext cx="8280920" cy="3336239"/>
        </p:xfrm>
        <a:graphic>
          <a:graphicData uri="http://schemas.openxmlformats.org/drawingml/2006/table">
            <a:tbl>
              <a:tblPr firstRow="1" bandRow="1">
                <a:tableStyleId>{22838BEF-8BB2-4498-84A7-C5851F593DF1}</a:tableStyleId>
              </a:tblPr>
              <a:tblGrid>
                <a:gridCol w="2397108">
                  <a:extLst>
                    <a:ext uri="{9D8B030D-6E8A-4147-A177-3AD203B41FA5}">
                      <a16:colId xmlns:a16="http://schemas.microsoft.com/office/drawing/2014/main" val="20000"/>
                    </a:ext>
                  </a:extLst>
                </a:gridCol>
                <a:gridCol w="5883812">
                  <a:extLst>
                    <a:ext uri="{9D8B030D-6E8A-4147-A177-3AD203B41FA5}">
                      <a16:colId xmlns:a16="http://schemas.microsoft.com/office/drawing/2014/main" val="20001"/>
                    </a:ext>
                  </a:extLst>
                </a:gridCol>
              </a:tblGrid>
              <a:tr h="1591569">
                <a:tc>
                  <a:txBody>
                    <a:bodyPr/>
                    <a:lstStyle/>
                    <a:p>
                      <a:r>
                        <a:rPr lang="en-GB" sz="2000" dirty="0" err="1" smtClean="0"/>
                        <a:t>Althusser</a:t>
                      </a:r>
                      <a:endParaRPr lang="en-GB" sz="2000" dirty="0"/>
                    </a:p>
                  </a:txBody>
                  <a:tcPr/>
                </a:tc>
                <a:tc>
                  <a:txBody>
                    <a:bodyPr/>
                    <a:lstStyle/>
                    <a:p>
                      <a:pPr marL="0" indent="0">
                        <a:buFont typeface="Arial" panose="020B0604020202020204" pitchFamily="34" charset="0"/>
                        <a:buNone/>
                      </a:pPr>
                      <a:r>
                        <a:rPr lang="en-GB" sz="2000" b="0" dirty="0" smtClean="0"/>
                        <a:t>Education is an ‘</a:t>
                      </a:r>
                      <a:r>
                        <a:rPr lang="en-GB" sz="2000" b="1" dirty="0" smtClean="0"/>
                        <a:t>Ideological State Apparatus</a:t>
                      </a:r>
                      <a:r>
                        <a:rPr lang="en-GB" sz="2000" b="0" dirty="0" smtClean="0"/>
                        <a:t>’</a:t>
                      </a:r>
                    </a:p>
                    <a:p>
                      <a:pPr marL="285750" indent="-285750">
                        <a:buFont typeface="Arial" panose="020B0604020202020204" pitchFamily="34" charset="0"/>
                        <a:buChar char="•"/>
                      </a:pPr>
                      <a:r>
                        <a:rPr lang="en-GB" sz="2000" b="0" dirty="0" smtClean="0"/>
                        <a:t>Reproduces inequalities by</a:t>
                      </a:r>
                      <a:r>
                        <a:rPr lang="en-GB" sz="2000" b="0" baseline="0" dirty="0" smtClean="0"/>
                        <a:t> transmitting from generation to generation</a:t>
                      </a:r>
                    </a:p>
                    <a:p>
                      <a:pPr marL="285750" indent="-285750">
                        <a:buFont typeface="Arial" panose="020B0604020202020204" pitchFamily="34" charset="0"/>
                        <a:buChar char="•"/>
                      </a:pPr>
                      <a:r>
                        <a:rPr lang="en-GB" sz="2000" b="0" baseline="0" dirty="0" smtClean="0"/>
                        <a:t>Legitimates inequalities through ruling class ideology</a:t>
                      </a:r>
                      <a:endParaRPr lang="en-GB" sz="2000" b="0" dirty="0"/>
                    </a:p>
                  </a:txBody>
                  <a:tcPr/>
                </a:tc>
                <a:extLst>
                  <a:ext uri="{0D108BD9-81ED-4DB2-BD59-A6C34878D82A}">
                    <a16:rowId xmlns:a16="http://schemas.microsoft.com/office/drawing/2014/main" val="10000"/>
                  </a:ext>
                </a:extLst>
              </a:tr>
              <a:tr h="1224284">
                <a:tc>
                  <a:txBody>
                    <a:bodyPr/>
                    <a:lstStyle/>
                    <a:p>
                      <a:r>
                        <a:rPr lang="en-GB" sz="2000" b="1" dirty="0" smtClean="0"/>
                        <a:t>Bowles &amp; </a:t>
                      </a:r>
                      <a:r>
                        <a:rPr lang="en-GB" sz="2000" b="1" dirty="0" err="1" smtClean="0"/>
                        <a:t>Gintis</a:t>
                      </a:r>
                      <a:endParaRPr lang="en-GB" sz="2000" b="1" dirty="0"/>
                    </a:p>
                  </a:txBody>
                  <a:tcPr/>
                </a:tc>
                <a:tc>
                  <a:txBody>
                    <a:bodyPr/>
                    <a:lstStyle/>
                    <a:p>
                      <a:pPr marL="285750" indent="-285750">
                        <a:buFont typeface="Arial" panose="020B0604020202020204" pitchFamily="34" charset="0"/>
                        <a:buChar char="•"/>
                      </a:pPr>
                      <a:r>
                        <a:rPr lang="en-GB" sz="2000" b="0" dirty="0" smtClean="0"/>
                        <a:t>Correspondence</a:t>
                      </a:r>
                      <a:r>
                        <a:rPr lang="en-GB" sz="2000" b="0" baseline="0" dirty="0" smtClean="0"/>
                        <a:t> principle</a:t>
                      </a:r>
                    </a:p>
                    <a:p>
                      <a:pPr marL="285750" indent="-285750">
                        <a:buFont typeface="Arial" panose="020B0604020202020204" pitchFamily="34" charset="0"/>
                        <a:buChar char="•"/>
                      </a:pPr>
                      <a:r>
                        <a:rPr lang="en-GB" sz="2000" b="0" baseline="0" dirty="0" smtClean="0"/>
                        <a:t>Hidden Curriculum</a:t>
                      </a:r>
                    </a:p>
                    <a:p>
                      <a:pPr marL="285750" indent="-285750">
                        <a:buFont typeface="Arial" panose="020B0604020202020204" pitchFamily="34" charset="0"/>
                        <a:buChar char="•"/>
                      </a:pPr>
                      <a:r>
                        <a:rPr lang="en-GB" sz="2000" b="0" baseline="0" dirty="0" smtClean="0"/>
                        <a:t>Myth of meritocracy</a:t>
                      </a:r>
                      <a:endParaRPr lang="en-GB" sz="2000" b="0" dirty="0"/>
                    </a:p>
                  </a:txBody>
                  <a:tcPr/>
                </a:tc>
                <a:extLst>
                  <a:ext uri="{0D108BD9-81ED-4DB2-BD59-A6C34878D82A}">
                    <a16:rowId xmlns:a16="http://schemas.microsoft.com/office/drawing/2014/main" val="10001"/>
                  </a:ext>
                </a:extLst>
              </a:tr>
              <a:tr h="496515">
                <a:tc>
                  <a:txBody>
                    <a:bodyPr/>
                    <a:lstStyle/>
                    <a:p>
                      <a:r>
                        <a:rPr lang="en-GB" sz="2000" b="1" dirty="0" smtClean="0"/>
                        <a:t>Paul Willis</a:t>
                      </a:r>
                      <a:endParaRPr lang="en-GB" sz="2000" b="1" dirty="0"/>
                    </a:p>
                  </a:txBody>
                  <a:tcPr/>
                </a:tc>
                <a:tc>
                  <a:txBody>
                    <a:bodyPr/>
                    <a:lstStyle/>
                    <a:p>
                      <a:pPr marL="285750" indent="-285750">
                        <a:buFont typeface="Arial" panose="020B0604020202020204" pitchFamily="34" charset="0"/>
                        <a:buChar char="•"/>
                      </a:pPr>
                      <a:r>
                        <a:rPr lang="en-GB" sz="2000" b="0" dirty="0" smtClean="0"/>
                        <a:t>Counter school sub-culture</a:t>
                      </a:r>
                      <a:endParaRPr lang="en-GB" sz="2000" b="0" dirty="0"/>
                    </a:p>
                  </a:txBody>
                  <a:tcPr/>
                </a:tc>
                <a:extLst>
                  <a:ext uri="{0D108BD9-81ED-4DB2-BD59-A6C34878D82A}">
                    <a16:rowId xmlns:a16="http://schemas.microsoft.com/office/drawing/2014/main" val="10002"/>
                  </a:ext>
                </a:extLst>
              </a:tr>
            </a:tbl>
          </a:graphicData>
        </a:graphic>
      </p:graphicFrame>
      <p:sp>
        <p:nvSpPr>
          <p:cNvPr id="6" name="Rounded Rectangle 5"/>
          <p:cNvSpPr/>
          <p:nvPr/>
        </p:nvSpPr>
        <p:spPr>
          <a:xfrm>
            <a:off x="494322" y="5445224"/>
            <a:ext cx="4104456" cy="7920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500" dirty="0" smtClean="0">
                <a:solidFill>
                  <a:schemeClr val="tx1"/>
                </a:solidFill>
              </a:rPr>
              <a:t>Evaluation?</a:t>
            </a:r>
            <a:endParaRPr lang="en-GB" sz="2500" dirty="0">
              <a:solidFill>
                <a:schemeClr val="tx1"/>
              </a:solidFill>
            </a:endParaRPr>
          </a:p>
        </p:txBody>
      </p:sp>
      <p:sp>
        <p:nvSpPr>
          <p:cNvPr id="3" name="TextBox 2"/>
          <p:cNvSpPr txBox="1"/>
          <p:nvPr/>
        </p:nvSpPr>
        <p:spPr>
          <a:xfrm>
            <a:off x="5148064" y="5518102"/>
            <a:ext cx="3538736" cy="646331"/>
          </a:xfrm>
          <a:prstGeom prst="rect">
            <a:avLst/>
          </a:prstGeom>
          <a:solidFill>
            <a:schemeClr val="bg2"/>
          </a:solidFill>
        </p:spPr>
        <p:txBody>
          <a:bodyPr wrap="square" rtlCol="0">
            <a:spAutoFit/>
          </a:bodyPr>
          <a:lstStyle/>
          <a:p>
            <a:r>
              <a:rPr lang="en-GB" dirty="0" smtClean="0"/>
              <a:t>Don’t forget to use Post-</a:t>
            </a:r>
            <a:r>
              <a:rPr lang="en-GB" dirty="0"/>
              <a:t>F</a:t>
            </a:r>
            <a:r>
              <a:rPr lang="en-GB" dirty="0" smtClean="0"/>
              <a:t>ordism and postmodernism here</a:t>
            </a:r>
            <a:endParaRPr lang="en-GB" dirty="0"/>
          </a:p>
        </p:txBody>
      </p:sp>
    </p:spTree>
    <p:extLst>
      <p:ext uri="{BB962C8B-B14F-4D97-AF65-F5344CB8AC3E}">
        <p14:creationId xmlns:p14="http://schemas.microsoft.com/office/powerpoint/2010/main" val="175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800" dirty="0" smtClean="0"/>
              <a:t>Exam Question: Outline </a:t>
            </a:r>
            <a:r>
              <a:rPr lang="en-GB" sz="2800" b="1" dirty="0"/>
              <a:t>three </a:t>
            </a:r>
            <a:r>
              <a:rPr lang="en-GB" sz="2800" dirty="0"/>
              <a:t>ways in which school may mirror work in capitalist society. </a:t>
            </a:r>
          </a:p>
        </p:txBody>
      </p:sp>
      <p:sp>
        <p:nvSpPr>
          <p:cNvPr id="4" name="Content Placeholder 3"/>
          <p:cNvSpPr>
            <a:spLocks noGrp="1"/>
          </p:cNvSpPr>
          <p:nvPr>
            <p:ph idx="1"/>
          </p:nvPr>
        </p:nvSpPr>
        <p:spPr/>
        <p:txBody>
          <a:bodyPr>
            <a:normAutofit fontScale="70000" lnSpcReduction="20000"/>
          </a:bodyPr>
          <a:lstStyle/>
          <a:p>
            <a:r>
              <a:rPr lang="en-GB" dirty="0" smtClean="0"/>
              <a:t>hierarchical </a:t>
            </a:r>
            <a:r>
              <a:rPr lang="en-GB" dirty="0"/>
              <a:t>structure (1 mark); in schools head teacher at the top and students low down, in work boss at the top workers low down (+1 mark) </a:t>
            </a:r>
          </a:p>
          <a:p>
            <a:endParaRPr lang="en-GB" dirty="0"/>
          </a:p>
          <a:p>
            <a:r>
              <a:rPr lang="en-GB" dirty="0" smtClean="0"/>
              <a:t>rewards </a:t>
            </a:r>
            <a:r>
              <a:rPr lang="en-GB" dirty="0"/>
              <a:t>(1 mark); grades in school, pay in work (+1 mark) </a:t>
            </a:r>
          </a:p>
          <a:p>
            <a:endParaRPr lang="en-GB" dirty="0"/>
          </a:p>
          <a:p>
            <a:r>
              <a:rPr lang="en-GB" dirty="0"/>
              <a:t>fragmentation (1 mark); school divided into unconnected subjects, work divided into unconnected tasks (+1 mark) </a:t>
            </a:r>
          </a:p>
          <a:p>
            <a:endParaRPr lang="en-GB" dirty="0"/>
          </a:p>
          <a:p>
            <a:r>
              <a:rPr lang="en-GB" dirty="0" smtClean="0"/>
              <a:t>degree </a:t>
            </a:r>
            <a:r>
              <a:rPr lang="en-GB" dirty="0"/>
              <a:t>of autonomy (1 mark); senior pupils/those in higher streams have more autonomy, managers/skilled workers have more autonomy (+1 mark) </a:t>
            </a:r>
          </a:p>
          <a:p>
            <a:endParaRPr lang="en-GB" dirty="0"/>
          </a:p>
          <a:p>
            <a:r>
              <a:rPr lang="en-GB" dirty="0" smtClean="0"/>
              <a:t>monotony </a:t>
            </a:r>
            <a:r>
              <a:rPr lang="en-GB" dirty="0"/>
              <a:t>(1 mark); having boring lessons, carrying out repetitive tasks at work (+1 mark) </a:t>
            </a:r>
          </a:p>
          <a:p>
            <a:endParaRPr lang="en-GB" dirty="0"/>
          </a:p>
          <a:p>
            <a:r>
              <a:rPr lang="en-GB" dirty="0" smtClean="0"/>
              <a:t>dress </a:t>
            </a:r>
            <a:r>
              <a:rPr lang="en-GB" dirty="0"/>
              <a:t>code (1 mark); in school you wear uniform to represent the school and in the workplace you wear uniform to represent the company/brand (+1 mark) </a:t>
            </a:r>
          </a:p>
          <a:p>
            <a:endParaRPr lang="en-GB" dirty="0"/>
          </a:p>
          <a:p>
            <a:r>
              <a:rPr lang="en-GB" dirty="0" smtClean="0"/>
              <a:t>legitimation </a:t>
            </a:r>
            <a:r>
              <a:rPr lang="en-GB" dirty="0"/>
              <a:t>(1 mark); in school pupils are taught that exams are fair and in work promotional opportunities are portrayed as fair (+1 mark) 	</a:t>
            </a:r>
          </a:p>
          <a:p>
            <a:endParaRPr lang="en-GB" dirty="0"/>
          </a:p>
          <a:p>
            <a:endParaRPr lang="en-GB" dirty="0"/>
          </a:p>
        </p:txBody>
      </p:sp>
    </p:spTree>
    <p:extLst>
      <p:ext uri="{BB962C8B-B14F-4D97-AF65-F5344CB8AC3E}">
        <p14:creationId xmlns:p14="http://schemas.microsoft.com/office/powerpoint/2010/main" val="340973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questions for this topic </a:t>
            </a:r>
            <a:r>
              <a:rPr lang="en-GB" dirty="0" smtClean="0">
                <a:sym typeface="Wingdings" panose="05000000000000000000" pitchFamily="2" charset="2"/>
              </a:rPr>
              <a:t> </a:t>
            </a:r>
            <a:endParaRPr lang="en-GB" dirty="0"/>
          </a:p>
        </p:txBody>
      </p:sp>
      <p:pic>
        <p:nvPicPr>
          <p:cNvPr id="6" name="Picture 5" descr="Macintosh HD:Users:Sophie:Desktop:Screen Shot 2018-03-03 at 14.46.01.png"/>
          <p:cNvPicPr/>
          <p:nvPr/>
        </p:nvPicPr>
        <p:blipFill>
          <a:blip r:embed="rId2">
            <a:extLst>
              <a:ext uri="{28A0092B-C50C-407E-A947-70E740481C1C}">
                <a14:useLocalDpi xmlns:a14="http://schemas.microsoft.com/office/drawing/2010/main" val="0"/>
              </a:ext>
            </a:extLst>
          </a:blip>
          <a:srcRect/>
          <a:stretch>
            <a:fillRect/>
          </a:stretch>
        </p:blipFill>
        <p:spPr bwMode="auto">
          <a:xfrm>
            <a:off x="0" y="1745057"/>
            <a:ext cx="6503035" cy="1593215"/>
          </a:xfrm>
          <a:prstGeom prst="rect">
            <a:avLst/>
          </a:prstGeom>
          <a:noFill/>
          <a:ln>
            <a:noFill/>
          </a:ln>
        </p:spPr>
      </p:pic>
      <p:sp>
        <p:nvSpPr>
          <p:cNvPr id="5" name="Rectangle 4"/>
          <p:cNvSpPr/>
          <p:nvPr/>
        </p:nvSpPr>
        <p:spPr>
          <a:xfrm>
            <a:off x="6503035" y="1410859"/>
            <a:ext cx="2596346" cy="2031325"/>
          </a:xfrm>
          <a:prstGeom prst="rect">
            <a:avLst/>
          </a:prstGeom>
        </p:spPr>
        <p:txBody>
          <a:bodyPr wrap="square">
            <a:spAutoFit/>
          </a:bodyPr>
          <a:lstStyle/>
          <a:p>
            <a:pPr algn="ctr">
              <a:spcAft>
                <a:spcPts val="0"/>
              </a:spcAft>
            </a:pPr>
            <a:r>
              <a:rPr lang="en-US" b="1" dirty="0">
                <a:latin typeface="Calibri" panose="020F0502020204030204" pitchFamily="34" charset="0"/>
                <a:ea typeface="MS Mincho" panose="02020609040205080304" pitchFamily="49" charset="-128"/>
                <a:cs typeface="Times New Roman" panose="02020603050405020304" pitchFamily="18" charset="0"/>
              </a:rPr>
              <a:t>Applying material from Item B and your knowledge, evaluate the usefulness of functionalist views of the education system in society today (30)</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Folded Corner 6"/>
          <p:cNvSpPr/>
          <p:nvPr/>
        </p:nvSpPr>
        <p:spPr>
          <a:xfrm>
            <a:off x="1115616" y="3677935"/>
            <a:ext cx="6912768" cy="2891018"/>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dirty="0" smtClean="0">
              <a:solidFill>
                <a:sysClr val="windowText" lastClr="000000"/>
              </a:solidFill>
              <a:latin typeface="Calibri" panose="020F0502020204030204" pitchFamily="34" charset="0"/>
            </a:endParaRPr>
          </a:p>
          <a:p>
            <a:pPr algn="ctr"/>
            <a:r>
              <a:rPr lang="en-GB" sz="1600" dirty="0" smtClean="0">
                <a:solidFill>
                  <a:sysClr val="windowText" lastClr="000000"/>
                </a:solidFill>
                <a:latin typeface="Calibri" panose="020F0502020204030204" pitchFamily="34" charset="0"/>
              </a:rPr>
              <a:t>Short answer questions:</a:t>
            </a:r>
          </a:p>
          <a:p>
            <a:pPr algn="ctr"/>
            <a:endParaRPr lang="en-GB" sz="1600" dirty="0" smtClean="0">
              <a:solidFill>
                <a:sysClr val="windowText" lastClr="000000"/>
              </a:solidFill>
              <a:latin typeface="Calibri" panose="020F0502020204030204" pitchFamily="34" charset="0"/>
            </a:endParaRPr>
          </a:p>
          <a:p>
            <a:pPr marL="342900" indent="-342900">
              <a:buFont typeface="+mj-lt"/>
              <a:buAutoNum type="arabicPeriod"/>
            </a:pPr>
            <a:r>
              <a:rPr lang="en-GB" sz="1600" dirty="0">
                <a:solidFill>
                  <a:sysClr val="windowText" lastClr="000000"/>
                </a:solidFill>
                <a:latin typeface="Calibri" panose="020F0502020204030204" pitchFamily="34" charset="0"/>
              </a:rPr>
              <a:t>Outline and Explain two ways in which New right views on education are similar to functionalist (4) </a:t>
            </a:r>
            <a:endParaRPr lang="en-GB" sz="1600" dirty="0" smtClean="0">
              <a:solidFill>
                <a:sysClr val="windowText" lastClr="000000"/>
              </a:solidFill>
              <a:latin typeface="Calibri" panose="020F0502020204030204" pitchFamily="34" charset="0"/>
            </a:endParaRPr>
          </a:p>
          <a:p>
            <a:pPr marL="342900" indent="-342900">
              <a:buFont typeface="+mj-lt"/>
              <a:buAutoNum type="arabicPeriod"/>
            </a:pPr>
            <a:r>
              <a:rPr lang="en-GB" sz="1600" dirty="0" smtClean="0">
                <a:solidFill>
                  <a:sysClr val="windowText" lastClr="000000"/>
                </a:solidFill>
                <a:latin typeface="Calibri" panose="020F0502020204030204" pitchFamily="34" charset="0"/>
              </a:rPr>
              <a:t>Outline three ways in which the education system serves capitalism (6)</a:t>
            </a:r>
          </a:p>
          <a:p>
            <a:pPr marL="342900" indent="-342900">
              <a:buFont typeface="+mj-lt"/>
              <a:buAutoNum type="arabicPeriod"/>
            </a:pPr>
            <a:r>
              <a:rPr lang="en-GB" sz="1600" dirty="0" smtClean="0">
                <a:solidFill>
                  <a:sysClr val="windowText" lastClr="000000"/>
                </a:solidFill>
                <a:latin typeface="Calibri" panose="020F0502020204030204" pitchFamily="34" charset="0"/>
              </a:rPr>
              <a:t>Outline two ways in which the schooling system may pass on values and ideas which are in the interests of dominant groups (4)</a:t>
            </a:r>
          </a:p>
          <a:p>
            <a:pPr marL="342900" indent="-342900">
              <a:buFont typeface="+mj-lt"/>
              <a:buAutoNum type="arabicPeriod"/>
            </a:pPr>
            <a:r>
              <a:rPr lang="en-GB" sz="1600" dirty="0" smtClean="0">
                <a:solidFill>
                  <a:sysClr val="windowText" lastClr="000000"/>
                </a:solidFill>
                <a:latin typeface="Calibri" panose="020F0502020204030204" pitchFamily="34" charset="0"/>
              </a:rPr>
              <a:t>Outline three ways in which schooling might contribute to social stability (6)</a:t>
            </a:r>
            <a:endParaRPr lang="en-GB" sz="1600" dirty="0">
              <a:solidFill>
                <a:sysClr val="windowText" lastClr="000000"/>
              </a:solidFill>
              <a:latin typeface="Calibri" panose="020F0502020204030204" pitchFamily="34" charset="0"/>
            </a:endParaRPr>
          </a:p>
        </p:txBody>
      </p:sp>
    </p:spTree>
    <p:extLst>
      <p:ext uri="{BB962C8B-B14F-4D97-AF65-F5344CB8AC3E}">
        <p14:creationId xmlns:p14="http://schemas.microsoft.com/office/powerpoint/2010/main" val="3420771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2A99670292B1E14DBE9FE3D16419C643" ma:contentTypeVersion="1" ma:contentTypeDescription="Create a new PowerPoint document" ma:contentTypeScope="" ma:versionID="1bcd93499e694cdd76fce4f16b79cfc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FE9940-0C65-412E-ADD1-0C87E51CA59D}">
  <ds:schemaRefs>
    <ds:schemaRef ds:uri="http://schemas.microsoft.com/sharepoint/v3/contenttype/forms"/>
  </ds:schemaRefs>
</ds:datastoreItem>
</file>

<file path=customXml/itemProps2.xml><?xml version="1.0" encoding="utf-8"?>
<ds:datastoreItem xmlns:ds="http://schemas.openxmlformats.org/officeDocument/2006/customXml" ds:itemID="{2D7C6EC7-B0D3-430A-8EF8-4656E5B29A4E}">
  <ds:schemaRefs>
    <ds:schemaRef ds:uri="http://purl.org/dc/dcmitype/"/>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E565F8F4-26DE-4C42-8714-D60A1C01A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Clarity</Template>
  <TotalTime>790</TotalTime>
  <Words>2962</Words>
  <Application>Microsoft Office PowerPoint</Application>
  <PresentationFormat>On-screen Show (4:3)</PresentationFormat>
  <Paragraphs>303</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vt:lpstr>
      <vt:lpstr>MS Mincho</vt:lpstr>
      <vt:lpstr>Times New Roman</vt:lpstr>
      <vt:lpstr>Wingdings</vt:lpstr>
      <vt:lpstr>Clarity</vt:lpstr>
      <vt:lpstr>Education Revision</vt:lpstr>
      <vt:lpstr>Education Topics</vt:lpstr>
      <vt:lpstr>Role &amp; Purpose – Functionalist View</vt:lpstr>
      <vt:lpstr>PowerPoint Presentation</vt:lpstr>
      <vt:lpstr>Role &amp; Purpose – New Right View</vt:lpstr>
      <vt:lpstr>Role &amp; Purpose – New Right View</vt:lpstr>
      <vt:lpstr>Role &amp; Purpose – Marxist View</vt:lpstr>
      <vt:lpstr>Exam Question: Outline three ways in which school may mirror work in capitalist society. </vt:lpstr>
      <vt:lpstr>Exam questions for this topic  </vt:lpstr>
      <vt:lpstr>Social Class Differences in Achievement</vt:lpstr>
      <vt:lpstr>Social Class Differences in Achievement</vt:lpstr>
      <vt:lpstr>Pupils’ class identities (new spec)</vt:lpstr>
      <vt:lpstr>Differences between social classes cannot be looked at totally separately to gender and ethnicity, you have to understand that these all interact with each other.  However differences in educational attainment is more pronounced amongst social class than any other social group and therefore make it clear that social class is the most important difference.</vt:lpstr>
      <vt:lpstr>Ethnicity &amp; Educational Achievement</vt:lpstr>
      <vt:lpstr>Ethnicity &amp; Educational Achievement</vt:lpstr>
      <vt:lpstr>Gender &amp; Educational Achievement</vt:lpstr>
      <vt:lpstr>Gender &amp; Educational Achievement</vt:lpstr>
      <vt:lpstr>Identity, class and girls achievement</vt:lpstr>
      <vt:lpstr>Reasons for gender differences in subject choice</vt:lpstr>
      <vt:lpstr>Pupils’ sexual gender identities</vt:lpstr>
      <vt:lpstr>Applying material from Item B and your knowledge, evaluate the view that gender differences in educational achievement are the result of factors within schools. (30)</vt:lpstr>
      <vt:lpstr>Educational Policies</vt:lpstr>
      <vt:lpstr>Education (Butler) Act 1944</vt:lpstr>
      <vt:lpstr>Comprehensivisation 1965-1979</vt:lpstr>
      <vt:lpstr>New Right Policies (1979-1997)</vt:lpstr>
      <vt:lpstr>Education Reform Act 1988</vt:lpstr>
      <vt:lpstr>Education Reform Act 1988</vt:lpstr>
      <vt:lpstr>New Labour 1997-2010</vt:lpstr>
      <vt:lpstr>New Labour 1997 - 2010</vt:lpstr>
      <vt:lpstr>Coalition Policies 2010 - 2015</vt:lpstr>
      <vt:lpstr>Exam question: Identify three ways in which selection policies may widen social class differences in educational achievement (6)</vt:lpstr>
      <vt:lpstr>PowerPoint Presentation</vt:lpstr>
      <vt:lpstr>Outline two ways in which educational policies may have affected the experience of minority groups in education (10)*</vt:lpstr>
      <vt:lpstr>Exam questions to try     </vt:lpstr>
      <vt:lpstr>Methods in Context</vt:lpstr>
      <vt:lpstr>Exam 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Revision</dc:title>
  <dc:creator>Knighton N.</dc:creator>
  <cp:lastModifiedBy>Sarah Fassam</cp:lastModifiedBy>
  <cp:revision>55</cp:revision>
  <cp:lastPrinted>2018-05-04T12:18:17Z</cp:lastPrinted>
  <dcterms:created xsi:type="dcterms:W3CDTF">2015-05-16T08:58:35Z</dcterms:created>
  <dcterms:modified xsi:type="dcterms:W3CDTF">2019-01-22T16:10:01Z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0x010100EA90949D6391244A906844C304818D4E002A99670292B1E14DBE9FE3D16419C643</vt:lpwstr>
  </property>
</Properties>
</file>