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2"/>
  </p:notesMasterIdLst>
  <p:handoutMasterIdLst>
    <p:handoutMasterId r:id="rId33"/>
  </p:handoutMasterIdLst>
  <p:sldIdLst>
    <p:sldId id="336" r:id="rId5"/>
    <p:sldId id="353" r:id="rId6"/>
    <p:sldId id="354" r:id="rId7"/>
    <p:sldId id="351" r:id="rId8"/>
    <p:sldId id="352" r:id="rId9"/>
    <p:sldId id="325" r:id="rId10"/>
    <p:sldId id="327" r:id="rId11"/>
    <p:sldId id="356" r:id="rId12"/>
    <p:sldId id="326" r:id="rId13"/>
    <p:sldId id="310" r:id="rId14"/>
    <p:sldId id="262" r:id="rId15"/>
    <p:sldId id="301" r:id="rId16"/>
    <p:sldId id="337" r:id="rId17"/>
    <p:sldId id="339" r:id="rId18"/>
    <p:sldId id="341" r:id="rId19"/>
    <p:sldId id="346" r:id="rId20"/>
    <p:sldId id="338" r:id="rId21"/>
    <p:sldId id="347" r:id="rId22"/>
    <p:sldId id="348" r:id="rId23"/>
    <p:sldId id="343" r:id="rId24"/>
    <p:sldId id="295" r:id="rId25"/>
    <p:sldId id="342" r:id="rId26"/>
    <p:sldId id="311" r:id="rId27"/>
    <p:sldId id="276" r:id="rId28"/>
    <p:sldId id="330" r:id="rId29"/>
    <p:sldId id="345" r:id="rId30"/>
    <p:sldId id="329" r:id="rId3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5A9A4E3-8BD9-4D35-9C7D-1C98B30E315D}" type="datetimeFigureOut">
              <a:rPr lang="en-GB" smtClean="0"/>
              <a:t>04/09/2019</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B8DB60-CC15-46FF-87A5-E26FC9058229}" type="slidenum">
              <a:rPr lang="en-GB" smtClean="0"/>
              <a:t>‹#›</a:t>
            </a:fld>
            <a:endParaRPr lang="en-GB"/>
          </a:p>
        </p:txBody>
      </p:sp>
    </p:spTree>
    <p:extLst>
      <p:ext uri="{BB962C8B-B14F-4D97-AF65-F5344CB8AC3E}">
        <p14:creationId xmlns:p14="http://schemas.microsoft.com/office/powerpoint/2010/main" val="40272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1413" tIns="45706" rIns="91413" bIns="45706" rtlCol="0"/>
          <a:lstStyle>
            <a:lvl1pPr algn="l">
              <a:defRPr sz="1200"/>
            </a:lvl1pPr>
          </a:lstStyle>
          <a:p>
            <a:endParaRPr lang="en-GB"/>
          </a:p>
        </p:txBody>
      </p:sp>
      <p:sp>
        <p:nvSpPr>
          <p:cNvPr id="3" name="Date Placeholder 2"/>
          <p:cNvSpPr>
            <a:spLocks noGrp="1"/>
          </p:cNvSpPr>
          <p:nvPr>
            <p:ph type="dt" idx="1"/>
          </p:nvPr>
        </p:nvSpPr>
        <p:spPr>
          <a:xfrm>
            <a:off x="3850443" y="1"/>
            <a:ext cx="2945659" cy="496332"/>
          </a:xfrm>
          <a:prstGeom prst="rect">
            <a:avLst/>
          </a:prstGeom>
        </p:spPr>
        <p:txBody>
          <a:bodyPr vert="horz" lIns="91413" tIns="45706" rIns="91413" bIns="45706" rtlCol="0"/>
          <a:lstStyle>
            <a:lvl1pPr algn="r">
              <a:defRPr sz="1200"/>
            </a:lvl1pPr>
          </a:lstStyle>
          <a:p>
            <a:fld id="{531AB696-DEA9-4B6D-A18F-7D616365A225}" type="datetimeFigureOut">
              <a:rPr lang="en-GB" smtClean="0"/>
              <a:pPr/>
              <a:t>04/09/2019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13" tIns="45706" rIns="91413" bIns="45706"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13" tIns="45706" rIns="91413" bIns="4570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6332"/>
          </a:xfrm>
          <a:prstGeom prst="rect">
            <a:avLst/>
          </a:prstGeom>
        </p:spPr>
        <p:txBody>
          <a:bodyPr vert="horz" lIns="91413" tIns="45706" rIns="91413" bIns="45706"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1413" tIns="45706" rIns="91413" bIns="45706" rtlCol="0" anchor="b"/>
          <a:lstStyle>
            <a:lvl1pPr algn="r">
              <a:defRPr sz="1200"/>
            </a:lvl1pPr>
          </a:lstStyle>
          <a:p>
            <a:fld id="{7FE0B13B-3394-4949-9118-B1BE6892A95A}" type="slidenum">
              <a:rPr lang="en-GB" smtClean="0"/>
              <a:pPr/>
              <a:t>‹#›</a:t>
            </a:fld>
            <a:endParaRPr lang="en-GB"/>
          </a:p>
        </p:txBody>
      </p:sp>
    </p:spTree>
    <p:extLst>
      <p:ext uri="{BB962C8B-B14F-4D97-AF65-F5344CB8AC3E}">
        <p14:creationId xmlns:p14="http://schemas.microsoft.com/office/powerpoint/2010/main" val="3587382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FE0B13B-3394-4949-9118-B1BE6892A95A}" type="slidenum">
              <a:rPr lang="en-GB" smtClean="0"/>
              <a:pPr/>
              <a:t>1</a:t>
            </a:fld>
            <a:endParaRPr lang="en-GB"/>
          </a:p>
        </p:txBody>
      </p:sp>
    </p:spTree>
    <p:extLst>
      <p:ext uri="{BB962C8B-B14F-4D97-AF65-F5344CB8AC3E}">
        <p14:creationId xmlns:p14="http://schemas.microsoft.com/office/powerpoint/2010/main" val="2205519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FE0B13B-3394-4949-9118-B1BE6892A95A}" type="slidenum">
              <a:rPr lang="en-GB" smtClean="0"/>
              <a:pPr/>
              <a:t>8</a:t>
            </a:fld>
            <a:endParaRPr lang="en-GB"/>
          </a:p>
        </p:txBody>
      </p:sp>
    </p:spTree>
    <p:extLst>
      <p:ext uri="{BB962C8B-B14F-4D97-AF65-F5344CB8AC3E}">
        <p14:creationId xmlns:p14="http://schemas.microsoft.com/office/powerpoint/2010/main" val="339280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FE0B13B-3394-4949-9118-B1BE6892A95A}" type="slidenum">
              <a:rPr lang="en-GB" smtClean="0"/>
              <a:pPr/>
              <a:t>11</a:t>
            </a:fld>
            <a:endParaRPr lang="en-GB"/>
          </a:p>
        </p:txBody>
      </p:sp>
    </p:spTree>
    <p:extLst>
      <p:ext uri="{BB962C8B-B14F-4D97-AF65-F5344CB8AC3E}">
        <p14:creationId xmlns:p14="http://schemas.microsoft.com/office/powerpoint/2010/main" val="568988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FE0B13B-3394-4949-9118-B1BE6892A95A}" type="slidenum">
              <a:rPr lang="en-GB" smtClean="0"/>
              <a:pPr/>
              <a:t>24</a:t>
            </a:fld>
            <a:endParaRPr lang="en-GB"/>
          </a:p>
        </p:txBody>
      </p:sp>
    </p:spTree>
    <p:extLst>
      <p:ext uri="{BB962C8B-B14F-4D97-AF65-F5344CB8AC3E}">
        <p14:creationId xmlns:p14="http://schemas.microsoft.com/office/powerpoint/2010/main" val="898968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5540B771-72CB-4D31-871F-51B307557BB1}" type="datetimeFigureOut">
              <a:rPr lang="en-GB" smtClean="0"/>
              <a:t>04/09/2019</a:t>
            </a:fld>
            <a:endParaRPr lang="en-GB"/>
          </a:p>
        </p:txBody>
      </p:sp>
      <p:sp>
        <p:nvSpPr>
          <p:cNvPr id="9" name="Slide Number Placeholder 8"/>
          <p:cNvSpPr>
            <a:spLocks noGrp="1"/>
          </p:cNvSpPr>
          <p:nvPr>
            <p:ph type="sldNum" sz="quarter" idx="11"/>
          </p:nvPr>
        </p:nvSpPr>
        <p:spPr/>
        <p:txBody>
          <a:bodyPr/>
          <a:lstStyle/>
          <a:p>
            <a:fld id="{FB30C012-3D1F-4BE7-9C72-0F6FC68DC158}"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7766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EC882-39FA-4A07-B58A-FE384048C3A7}" type="datetimeFigureOut">
              <a:rPr lang="en-GB" smtClean="0"/>
              <a:pPr/>
              <a:t>04/09/2019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05E904-6279-43A5-811D-6A8C89F30B4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EC882-39FA-4A07-B58A-FE384048C3A7}" type="datetimeFigureOut">
              <a:rPr lang="en-GB" smtClean="0"/>
              <a:pPr/>
              <a:t>04/09/2019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5E904-6279-43A5-811D-6A8C89F30B4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ompare-school-performance.service.gov.uk/schools-by-type?step=phase&amp;geographic=all&amp;region=0&amp;phase=secondary&amp;for=Ofsted+ratings&amp;&amp;schoolTypeFilter=stateSchools&amp;dataSetFilter=final&amp;page=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uk/url?sa=i&amp;rct=j&amp;q=school+vouchers&amp;source=images&amp;cd=&amp;cad=rja&amp;docid=EixIGJmzIJbiEM&amp;tbnid=Kq5rIoT7FUHRNM:&amp;ved=0CAUQjRw&amp;url=http://statenislandpolitics.wordpress.com/2012/10/07/senator-david-storobin-why-i-sponsored-school-vouchers/&amp;ei=jtMwUa7JGeiJ4ATmhoCwBw&amp;bvm=bv.43148975,d.bGE&amp;psig=AFQjCNGVCjcARNw1c2N-Tq_x8rkLHV9aGQ&amp;ust=1362240737105087" TargetMode="Externa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2.xml.rels><?xml version="1.0" encoding="UTF-8" standalone="yes"?>
<Relationships xmlns="http://schemas.openxmlformats.org/package/2006/relationships"><Relationship Id="rId2" Type="http://schemas.openxmlformats.org/officeDocument/2006/relationships/hyperlink" Target="https://www.bing.com/videos/search?q=Left+and+Right+Politics+For+Dummies&amp;&amp;view=detail&amp;mid=F41B2B9593234AD534E0F41B2B9593234AD534E0&amp;&amp;FORM=VRDGA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76672"/>
            <a:ext cx="7772400" cy="2736304"/>
          </a:xfrm>
          <a:solidFill>
            <a:schemeClr val="accent3">
              <a:lumMod val="40000"/>
              <a:lumOff val="60000"/>
            </a:schemeClr>
          </a:solidFill>
        </p:spPr>
        <p:txBody>
          <a:bodyPr>
            <a:noAutofit/>
          </a:bodyPr>
          <a:lstStyle/>
          <a:p>
            <a:r>
              <a:rPr lang="en-GB" sz="5400" dirty="0" smtClean="0"/>
              <a:t>Education Policy </a:t>
            </a:r>
            <a:br>
              <a:rPr lang="en-GB" sz="5400" dirty="0" smtClean="0"/>
            </a:br>
            <a:r>
              <a:rPr lang="en-GB" sz="5400" dirty="0" smtClean="0"/>
              <a:t>Social democratic V’s New right </a:t>
            </a:r>
            <a:endParaRPr lang="en-GB" sz="5400" dirty="0"/>
          </a:p>
        </p:txBody>
      </p:sp>
      <p:sp>
        <p:nvSpPr>
          <p:cNvPr id="4" name="Subtitle 3"/>
          <p:cNvSpPr>
            <a:spLocks noGrp="1"/>
          </p:cNvSpPr>
          <p:nvPr>
            <p:ph type="subTitle" idx="1"/>
          </p:nvPr>
        </p:nvSpPr>
        <p:spPr/>
        <p:txBody>
          <a:bodyPr/>
          <a:lstStyle/>
          <a:p>
            <a:endParaRPr lang="en-GB" dirty="0"/>
          </a:p>
        </p:txBody>
      </p:sp>
      <p:pic>
        <p:nvPicPr>
          <p:cNvPr id="5" name="Picture 4" descr="https://2.bp.blogspot.com/-OpUaLubxVNQ/WHsQFnOPlxI/AAAAAAAAACI/TEcKUItEtMgEIHdr8Sz0SZw0wI28hHl0gCLcB/s1600/edupolicy.png"/>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524250"/>
            <a:ext cx="5410200" cy="2476500"/>
          </a:xfrm>
          <a:prstGeom prst="rect">
            <a:avLst/>
          </a:prstGeom>
          <a:noFill/>
          <a:ln>
            <a:noFill/>
          </a:ln>
        </p:spPr>
      </p:pic>
    </p:spTree>
    <p:extLst>
      <p:ext uri="{BB962C8B-B14F-4D97-AF65-F5344CB8AC3E}">
        <p14:creationId xmlns:p14="http://schemas.microsoft.com/office/powerpoint/2010/main" val="840870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856984" cy="6552728"/>
          </a:xfrm>
        </p:spPr>
        <p:txBody>
          <a:bodyPr>
            <a:normAutofit fontScale="92500" lnSpcReduction="10000"/>
          </a:bodyPr>
          <a:lstStyle/>
          <a:p>
            <a:pPr>
              <a:buNone/>
            </a:pPr>
            <a:r>
              <a:rPr lang="en-GB" dirty="0" smtClean="0"/>
              <a:t>	BBC February 2014</a:t>
            </a:r>
          </a:p>
          <a:p>
            <a:pPr>
              <a:buNone/>
            </a:pPr>
            <a:r>
              <a:rPr lang="en-GB" b="1" dirty="0" smtClean="0"/>
              <a:t>	</a:t>
            </a:r>
            <a:r>
              <a:rPr lang="en-GB" dirty="0" smtClean="0"/>
              <a:t>Education Secretary, Gove calls for state schools to be more like private</a:t>
            </a:r>
          </a:p>
          <a:p>
            <a:endParaRPr lang="en-GB" dirty="0" smtClean="0"/>
          </a:p>
          <a:p>
            <a:pPr>
              <a:buNone/>
            </a:pPr>
            <a:r>
              <a:rPr lang="en-GB" b="1" dirty="0" smtClean="0"/>
              <a:t> </a:t>
            </a:r>
            <a:endParaRPr lang="en-GB" dirty="0" smtClean="0"/>
          </a:p>
          <a:p>
            <a:endParaRPr lang="en-GB" dirty="0" smtClean="0"/>
          </a:p>
          <a:p>
            <a:endParaRPr lang="en-GB" dirty="0" smtClean="0"/>
          </a:p>
          <a:p>
            <a:endParaRPr lang="en-GB" dirty="0" smtClean="0"/>
          </a:p>
          <a:p>
            <a:endParaRPr lang="en-GB" dirty="0" smtClean="0"/>
          </a:p>
          <a:p>
            <a:r>
              <a:rPr lang="en-GB" dirty="0" smtClean="0"/>
              <a:t>Michael Gove outlines his aim to break down the "Berlin Wall" between state and private schools.</a:t>
            </a:r>
          </a:p>
          <a:p>
            <a:r>
              <a:rPr lang="en-GB" dirty="0" smtClean="0"/>
              <a:t>State schools in England should be more like private schools, says Education Secretary Michael Gove.</a:t>
            </a:r>
            <a:endParaRPr lang="en-GB" dirty="0"/>
          </a:p>
        </p:txBody>
      </p:sp>
      <p:pic>
        <p:nvPicPr>
          <p:cNvPr id="4" name="Picture 3" descr="Michael Gove"/>
          <p:cNvPicPr/>
          <p:nvPr/>
        </p:nvPicPr>
        <p:blipFill>
          <a:blip r:embed="rId2" cstate="print"/>
          <a:srcRect/>
          <a:stretch>
            <a:fillRect/>
          </a:stretch>
        </p:blipFill>
        <p:spPr bwMode="auto">
          <a:xfrm>
            <a:off x="3995936" y="1628800"/>
            <a:ext cx="4752528" cy="2952328"/>
          </a:xfrm>
          <a:prstGeom prst="rect">
            <a:avLst/>
          </a:prstGeom>
          <a:noFill/>
          <a:ln w="9525">
            <a:noFill/>
            <a:miter lim="800000"/>
            <a:headEnd/>
            <a:tailEnd/>
          </a:ln>
        </p:spPr>
      </p:pic>
      <p:sp>
        <p:nvSpPr>
          <p:cNvPr id="5" name="TextBox 4"/>
          <p:cNvSpPr txBox="1"/>
          <p:nvPr/>
        </p:nvSpPr>
        <p:spPr>
          <a:xfrm rot="20694665">
            <a:off x="870421" y="1920160"/>
            <a:ext cx="3109670" cy="2400657"/>
          </a:xfrm>
          <a:prstGeom prst="rect">
            <a:avLst/>
          </a:prstGeom>
          <a:solidFill>
            <a:schemeClr val="tx1"/>
          </a:solidFill>
        </p:spPr>
        <p:txBody>
          <a:bodyPr wrap="square" rtlCol="0">
            <a:spAutoFit/>
          </a:bodyPr>
          <a:lstStyle/>
          <a:p>
            <a:r>
              <a:rPr lang="en-GB" sz="2800" b="1" dirty="0" smtClean="0">
                <a:solidFill>
                  <a:schemeClr val="bg1"/>
                </a:solidFill>
              </a:rPr>
              <a:t>STARTER</a:t>
            </a:r>
          </a:p>
          <a:p>
            <a:pPr>
              <a:buFont typeface="Arial" pitchFamily="34" charset="0"/>
              <a:buChar char="•"/>
            </a:pPr>
            <a:endParaRPr lang="en-GB" sz="2800" b="1" dirty="0" smtClean="0">
              <a:solidFill>
                <a:schemeClr val="bg1"/>
              </a:solidFill>
            </a:endParaRPr>
          </a:p>
          <a:p>
            <a:pPr>
              <a:buFont typeface="Arial" pitchFamily="34" charset="0"/>
              <a:buChar char="•"/>
            </a:pPr>
            <a:r>
              <a:rPr lang="en-GB" sz="2800" b="1" dirty="0" smtClean="0">
                <a:solidFill>
                  <a:schemeClr val="bg1"/>
                </a:solidFill>
              </a:rPr>
              <a:t>Do you think his idea is good/bad? </a:t>
            </a:r>
          </a:p>
          <a:p>
            <a:pPr>
              <a:buFont typeface="Arial" pitchFamily="34" charset="0"/>
              <a:buChar char="•"/>
            </a:pPr>
            <a:endParaRPr lang="en-GB" sz="1000" b="1" dirty="0" smtClean="0">
              <a:solidFill>
                <a:schemeClr val="bg1"/>
              </a:solidFill>
            </a:endParaRPr>
          </a:p>
          <a:p>
            <a:pPr>
              <a:buFont typeface="Arial" pitchFamily="34" charset="0"/>
              <a:buChar char="•"/>
            </a:pPr>
            <a:r>
              <a:rPr lang="en-GB" sz="2800" b="1" dirty="0" smtClean="0">
                <a:solidFill>
                  <a:schemeClr val="bg1"/>
                </a:solidFill>
              </a:rPr>
              <a:t>Why?</a:t>
            </a:r>
            <a:endParaRPr lang="en-GB" sz="2800"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332656"/>
            <a:ext cx="8208912" cy="1224136"/>
          </a:xfrm>
          <a:solidFill>
            <a:schemeClr val="accent3">
              <a:lumMod val="40000"/>
              <a:lumOff val="60000"/>
            </a:schemeClr>
          </a:solidFill>
        </p:spPr>
        <p:txBody>
          <a:bodyPr>
            <a:normAutofit fontScale="90000"/>
          </a:bodyPr>
          <a:lstStyle/>
          <a:p>
            <a:r>
              <a:rPr lang="en-GB" dirty="0" smtClean="0"/>
              <a:t>The New Right – </a:t>
            </a:r>
            <a:br>
              <a:rPr lang="en-GB" dirty="0" smtClean="0"/>
            </a:br>
            <a:r>
              <a:rPr lang="en-GB" dirty="0" smtClean="0"/>
              <a:t>Key idea: </a:t>
            </a:r>
            <a:r>
              <a:rPr lang="en-GB" b="1" dirty="0" smtClean="0">
                <a:solidFill>
                  <a:srgbClr val="FF0000"/>
                </a:solidFill>
              </a:rPr>
              <a:t>marketisation</a:t>
            </a:r>
            <a:r>
              <a:rPr lang="en-GB" dirty="0" smtClean="0"/>
              <a:t> of schools</a:t>
            </a:r>
            <a:endParaRPr lang="en-GB" dirty="0"/>
          </a:p>
        </p:txBody>
      </p:sp>
      <p:sp>
        <p:nvSpPr>
          <p:cNvPr id="5" name="TextBox 4"/>
          <p:cNvSpPr txBox="1"/>
          <p:nvPr/>
        </p:nvSpPr>
        <p:spPr>
          <a:xfrm>
            <a:off x="251520" y="2204864"/>
            <a:ext cx="8640960" cy="4524315"/>
          </a:xfrm>
          <a:prstGeom prst="rect">
            <a:avLst/>
          </a:prstGeom>
          <a:noFill/>
          <a:ln>
            <a:solidFill>
              <a:schemeClr val="accent3">
                <a:lumMod val="50000"/>
              </a:schemeClr>
            </a:solidFill>
          </a:ln>
        </p:spPr>
        <p:txBody>
          <a:bodyPr wrap="square" rtlCol="0">
            <a:spAutoFit/>
          </a:bodyPr>
          <a:lstStyle/>
          <a:p>
            <a:pPr>
              <a:buFont typeface="Arial" pitchFamily="34" charset="0"/>
              <a:buChar char="•"/>
            </a:pPr>
            <a:r>
              <a:rPr lang="en-GB" sz="3200" dirty="0" smtClean="0"/>
              <a:t>The 1988 Education act under  Conservative Government introduced </a:t>
            </a:r>
            <a:r>
              <a:rPr lang="en-GB" sz="3200" dirty="0" err="1" smtClean="0"/>
              <a:t>Marketisation</a:t>
            </a:r>
            <a:r>
              <a:rPr lang="en-GB" sz="3200" dirty="0" smtClean="0"/>
              <a:t> as an education policy. </a:t>
            </a:r>
          </a:p>
          <a:p>
            <a:endParaRPr lang="en-GB" sz="3200" dirty="0" smtClean="0"/>
          </a:p>
          <a:p>
            <a:pPr>
              <a:buFont typeface="Arial" pitchFamily="34" charset="0"/>
              <a:buChar char="•"/>
            </a:pPr>
            <a:r>
              <a:rPr lang="en-GB" sz="3200" dirty="0" smtClean="0"/>
              <a:t>Argues the state cannot meet people’s needs and people are best left to meet their own needs through the free market.</a:t>
            </a:r>
          </a:p>
          <a:p>
            <a:endParaRPr lang="en-GB" sz="3200" dirty="0" smtClean="0"/>
          </a:p>
          <a:p>
            <a:pPr>
              <a:buFont typeface="Arial" pitchFamily="34" charset="0"/>
              <a:buChar char="•"/>
            </a:pPr>
            <a:r>
              <a:rPr lang="en-GB" sz="3200" dirty="0" smtClean="0"/>
              <a:t>Favour the </a:t>
            </a:r>
            <a:r>
              <a:rPr lang="en-GB" sz="3200" b="1" dirty="0" smtClean="0"/>
              <a:t>marketisation </a:t>
            </a:r>
            <a:r>
              <a:rPr lang="en-GB" sz="3200" dirty="0" smtClean="0"/>
              <a:t>of schools.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en-GB" dirty="0" smtClean="0"/>
              <a:t>Defining marketisation</a:t>
            </a:r>
            <a:endParaRPr lang="en-GB" dirty="0"/>
          </a:p>
        </p:txBody>
      </p:sp>
      <p:sp>
        <p:nvSpPr>
          <p:cNvPr id="4" name="TextBox 3"/>
          <p:cNvSpPr txBox="1"/>
          <p:nvPr/>
        </p:nvSpPr>
        <p:spPr>
          <a:xfrm>
            <a:off x="251520" y="1700808"/>
            <a:ext cx="8640960" cy="4970591"/>
          </a:xfrm>
          <a:prstGeom prst="rect">
            <a:avLst/>
          </a:prstGeom>
          <a:noFill/>
          <a:ln>
            <a:solidFill>
              <a:schemeClr val="accent3">
                <a:lumMod val="50000"/>
              </a:schemeClr>
            </a:solidFill>
          </a:ln>
        </p:spPr>
        <p:txBody>
          <a:bodyPr wrap="square" rtlCol="0">
            <a:spAutoFit/>
          </a:bodyPr>
          <a:lstStyle/>
          <a:p>
            <a:r>
              <a:rPr lang="en-GB" sz="2800" dirty="0" smtClean="0">
                <a:solidFill>
                  <a:srgbClr val="FF0000"/>
                </a:solidFill>
              </a:rPr>
              <a:t>Marketisation</a:t>
            </a:r>
            <a:r>
              <a:rPr lang="en-GB" sz="2800" dirty="0" smtClean="0"/>
              <a:t> is the policy of introducing market forces of supply and demand into areas run by the state, such as state education and the health service- </a:t>
            </a:r>
            <a:r>
              <a:rPr lang="en-GB" sz="2800" dirty="0" smtClean="0">
                <a:solidFill>
                  <a:srgbClr val="FF0000"/>
                </a:solidFill>
              </a:rPr>
              <a:t>write on page 33 </a:t>
            </a:r>
          </a:p>
          <a:p>
            <a:endParaRPr lang="en-GB" sz="2800" dirty="0" smtClean="0"/>
          </a:p>
          <a:p>
            <a:r>
              <a:rPr lang="en-GB" sz="2800" dirty="0" smtClean="0"/>
              <a:t>The </a:t>
            </a:r>
            <a:r>
              <a:rPr lang="en-GB" sz="2800" dirty="0" smtClean="0">
                <a:solidFill>
                  <a:srgbClr val="FF0000"/>
                </a:solidFill>
              </a:rPr>
              <a:t>1988 Education Reform Act </a:t>
            </a:r>
            <a:r>
              <a:rPr lang="en-GB" sz="2800" dirty="0" smtClean="0"/>
              <a:t>began the marketisation of education by encouraging competition between schools and giving parents/consumers more choice.</a:t>
            </a:r>
          </a:p>
          <a:p>
            <a:endParaRPr lang="en-GB" sz="2800" dirty="0" smtClean="0"/>
          </a:p>
          <a:p>
            <a:r>
              <a:rPr lang="en-GB" sz="2800" dirty="0" smtClean="0"/>
              <a:t>The introduction of </a:t>
            </a:r>
            <a:r>
              <a:rPr lang="en-GB" sz="2800" dirty="0" smtClean="0">
                <a:solidFill>
                  <a:srgbClr val="FF0000"/>
                </a:solidFill>
              </a:rPr>
              <a:t>school league tables </a:t>
            </a:r>
            <a:r>
              <a:rPr lang="en-GB" sz="2800" dirty="0" smtClean="0"/>
              <a:t>enables parents to recognise the best performing schools. This has influenced choices parents make. </a:t>
            </a:r>
            <a:r>
              <a:rPr lang="en-GB" sz="900" dirty="0" smtClean="0">
                <a:hlinkClick r:id="rId2"/>
              </a:rPr>
              <a:t>https://www.compare-school-performance.service.gov.uk/schools-by-type?step=phase&amp;geographic=all&amp;region=0&amp;phase=secondary&amp;for=Ofsted+ratings&amp;&amp;schoolTypeFilter=stateSchools&amp;dataSetFilter=final&amp;page=7</a:t>
            </a:r>
            <a:r>
              <a:rPr lang="en-GB" sz="900" dirty="0" smtClean="0"/>
              <a:t> </a:t>
            </a:r>
            <a:endParaRPr lang="en-GB" sz="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840" y="692696"/>
            <a:ext cx="5554960" cy="1143000"/>
          </a:xfrm>
        </p:spPr>
        <p:txBody>
          <a:bodyPr>
            <a:noAutofit/>
          </a:bodyPr>
          <a:lstStyle/>
          <a:p>
            <a:r>
              <a:rPr lang="en-GB" sz="3600" dirty="0" smtClean="0"/>
              <a:t>The 1988 Education Reform Act </a:t>
            </a:r>
            <a:br>
              <a:rPr lang="en-GB" sz="3600" dirty="0" smtClean="0"/>
            </a:br>
            <a:r>
              <a:rPr lang="en-GB" sz="3600" dirty="0" smtClean="0"/>
              <a:t>(ERA: Baker Act)</a:t>
            </a:r>
            <a:br>
              <a:rPr lang="en-GB" sz="3600" dirty="0" smtClean="0"/>
            </a:br>
            <a:r>
              <a:rPr lang="en-GB" sz="3600" dirty="0" smtClean="0"/>
              <a:t>A new right policy </a:t>
            </a:r>
            <a:endParaRPr lang="en-GB" sz="3600" dirty="0"/>
          </a:p>
        </p:txBody>
      </p:sp>
      <p:sp>
        <p:nvSpPr>
          <p:cNvPr id="3" name="Content Placeholder 2"/>
          <p:cNvSpPr>
            <a:spLocks noGrp="1"/>
          </p:cNvSpPr>
          <p:nvPr>
            <p:ph idx="1"/>
          </p:nvPr>
        </p:nvSpPr>
        <p:spPr>
          <a:xfrm>
            <a:off x="467544" y="2276872"/>
            <a:ext cx="8229600" cy="4021907"/>
          </a:xfrm>
        </p:spPr>
        <p:txBody>
          <a:bodyPr>
            <a:normAutofit fontScale="62500" lnSpcReduction="20000"/>
          </a:bodyPr>
          <a:lstStyle/>
          <a:p>
            <a:r>
              <a:rPr lang="en-GB" dirty="0" smtClean="0"/>
              <a:t>Believed that education should be standardised through pupils learning the same material and sitting the same exams.</a:t>
            </a:r>
          </a:p>
          <a:p>
            <a:r>
              <a:rPr lang="en-GB" dirty="0" smtClean="0"/>
              <a:t>Established the principle of </a:t>
            </a:r>
            <a:r>
              <a:rPr lang="en-GB" dirty="0" err="1" smtClean="0">
                <a:solidFill>
                  <a:srgbClr val="FF0000"/>
                </a:solidFill>
              </a:rPr>
              <a:t>marketisation</a:t>
            </a:r>
            <a:r>
              <a:rPr lang="en-GB" dirty="0" smtClean="0"/>
              <a:t> and competition in education favoured by the New Right.</a:t>
            </a:r>
          </a:p>
          <a:p>
            <a:r>
              <a:rPr lang="en-GB" dirty="0" err="1" smtClean="0">
                <a:solidFill>
                  <a:srgbClr val="FF0000"/>
                </a:solidFill>
              </a:rPr>
              <a:t>Marketisation</a:t>
            </a:r>
            <a:r>
              <a:rPr lang="en-GB" dirty="0" smtClean="0"/>
              <a:t> refers to the process of introducing market forces of consumer choice and competition between suppliers into areas run by the state, such as education or the NHS.</a:t>
            </a:r>
          </a:p>
          <a:p>
            <a:pPr>
              <a:buNone/>
            </a:pPr>
            <a:endParaRPr lang="en-GB" dirty="0" smtClean="0"/>
          </a:p>
          <a:p>
            <a:r>
              <a:rPr lang="en-GB" dirty="0" smtClean="0"/>
              <a:t>The ERA created an ‘education market’ by:</a:t>
            </a:r>
          </a:p>
          <a:p>
            <a:pPr>
              <a:buFontTx/>
              <a:buChar char="-"/>
            </a:pPr>
            <a:r>
              <a:rPr lang="en-GB" dirty="0" smtClean="0">
                <a:solidFill>
                  <a:srgbClr val="FF0000"/>
                </a:solidFill>
              </a:rPr>
              <a:t>Reducing direct state control over education</a:t>
            </a:r>
          </a:p>
          <a:p>
            <a:pPr>
              <a:buFontTx/>
              <a:buChar char="-"/>
            </a:pPr>
            <a:r>
              <a:rPr lang="en-GB" dirty="0" smtClean="0"/>
              <a:t>Increasing both </a:t>
            </a:r>
            <a:r>
              <a:rPr lang="en-GB" dirty="0" smtClean="0">
                <a:solidFill>
                  <a:srgbClr val="FF0000"/>
                </a:solidFill>
              </a:rPr>
              <a:t>competition between schools </a:t>
            </a:r>
            <a:r>
              <a:rPr lang="en-GB" dirty="0" smtClean="0"/>
              <a:t>and </a:t>
            </a:r>
            <a:r>
              <a:rPr lang="en-GB" dirty="0" smtClean="0">
                <a:solidFill>
                  <a:srgbClr val="FF0000"/>
                </a:solidFill>
              </a:rPr>
              <a:t>parental choice of school</a:t>
            </a:r>
          </a:p>
          <a:p>
            <a:pPr>
              <a:buFontTx/>
              <a:buChar char="-"/>
            </a:pPr>
            <a:endParaRPr lang="en-GB" dirty="0" smtClean="0"/>
          </a:p>
          <a:p>
            <a:pPr>
              <a:buNone/>
            </a:pPr>
            <a:r>
              <a:rPr lang="en-GB" dirty="0" smtClean="0"/>
              <a:t>Qu. Why would these two initiatives raise standards in education? Discuss.</a:t>
            </a:r>
            <a:endParaRPr lang="en-GB" dirty="0"/>
          </a:p>
        </p:txBody>
      </p:sp>
      <p:pic>
        <p:nvPicPr>
          <p:cNvPr id="11266" name="Picture 2" descr="http://static.flickr.com/35/74091290_1727b22b5d_o.jpg"/>
          <p:cNvPicPr>
            <a:picLocks noChangeAspect="1" noChangeArrowheads="1"/>
          </p:cNvPicPr>
          <p:nvPr/>
        </p:nvPicPr>
        <p:blipFill>
          <a:blip r:embed="rId2" cstate="print"/>
          <a:srcRect/>
          <a:stretch>
            <a:fillRect/>
          </a:stretch>
        </p:blipFill>
        <p:spPr bwMode="auto">
          <a:xfrm>
            <a:off x="179513" y="260648"/>
            <a:ext cx="2808312" cy="1556684"/>
          </a:xfrm>
          <a:prstGeom prst="rect">
            <a:avLst/>
          </a:prstGeom>
          <a:noFill/>
        </p:spPr>
      </p:pic>
    </p:spTree>
    <p:extLst>
      <p:ext uri="{BB962C8B-B14F-4D97-AF65-F5344CB8AC3E}">
        <p14:creationId xmlns:p14="http://schemas.microsoft.com/office/powerpoint/2010/main" val="93009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 schools ‘market’ themselves?</a:t>
            </a:r>
            <a:endParaRPr lang="en-GB" dirty="0"/>
          </a:p>
        </p:txBody>
      </p:sp>
      <p:sp>
        <p:nvSpPr>
          <p:cNvPr id="3" name="Content Placeholder 2"/>
          <p:cNvSpPr>
            <a:spLocks noGrp="1"/>
          </p:cNvSpPr>
          <p:nvPr>
            <p:ph idx="1"/>
          </p:nvPr>
        </p:nvSpPr>
        <p:spPr/>
        <p:txBody>
          <a:bodyPr/>
          <a:lstStyle/>
          <a:p>
            <a:endParaRPr lang="en-GB" dirty="0" smtClean="0"/>
          </a:p>
          <a:p>
            <a:r>
              <a:rPr lang="en-GB" dirty="0" smtClean="0"/>
              <a:t>Work in pairs and come up with as many ways as possible for schools to market themselves.</a:t>
            </a:r>
          </a:p>
          <a:p>
            <a:endParaRPr lang="en-GB" dirty="0"/>
          </a:p>
        </p:txBody>
      </p:sp>
    </p:spTree>
    <p:extLst>
      <p:ext uri="{BB962C8B-B14F-4D97-AF65-F5344CB8AC3E}">
        <p14:creationId xmlns:p14="http://schemas.microsoft.com/office/powerpoint/2010/main" val="2312078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Policies to promote </a:t>
            </a:r>
            <a:r>
              <a:rPr lang="en-GB" dirty="0" err="1" smtClean="0"/>
              <a:t>marketisation</a:t>
            </a:r>
            <a:endParaRPr lang="en-GB" dirty="0"/>
          </a:p>
        </p:txBody>
      </p:sp>
      <p:sp>
        <p:nvSpPr>
          <p:cNvPr id="3" name="Content Placeholder 2"/>
          <p:cNvSpPr>
            <a:spLocks noGrp="1"/>
          </p:cNvSpPr>
          <p:nvPr>
            <p:ph idx="1"/>
          </p:nvPr>
        </p:nvSpPr>
        <p:spPr>
          <a:xfrm>
            <a:off x="611560" y="1556792"/>
            <a:ext cx="8003232" cy="4968552"/>
          </a:xfrm>
        </p:spPr>
        <p:txBody>
          <a:bodyPr>
            <a:normAutofit fontScale="92500" lnSpcReduction="20000"/>
          </a:bodyPr>
          <a:lstStyle/>
          <a:p>
            <a:r>
              <a:rPr lang="en-GB" dirty="0" smtClean="0"/>
              <a:t>Publication of </a:t>
            </a:r>
            <a:r>
              <a:rPr lang="en-GB" dirty="0" smtClean="0">
                <a:solidFill>
                  <a:srgbClr val="FF0000"/>
                </a:solidFill>
              </a:rPr>
              <a:t>exam league tables </a:t>
            </a:r>
            <a:r>
              <a:rPr lang="en-GB" dirty="0" smtClean="0"/>
              <a:t>and </a:t>
            </a:r>
            <a:r>
              <a:rPr lang="en-GB" dirty="0" err="1" smtClean="0">
                <a:solidFill>
                  <a:srgbClr val="FF0000"/>
                </a:solidFill>
              </a:rPr>
              <a:t>Ofsted</a:t>
            </a:r>
            <a:r>
              <a:rPr lang="en-GB" dirty="0" smtClean="0">
                <a:solidFill>
                  <a:srgbClr val="FF0000"/>
                </a:solidFill>
              </a:rPr>
              <a:t> inspection </a:t>
            </a:r>
            <a:r>
              <a:rPr lang="en-GB" dirty="0" smtClean="0"/>
              <a:t>reports to give parents the information they need to choose the right school</a:t>
            </a:r>
          </a:p>
          <a:p>
            <a:r>
              <a:rPr lang="en-GB" dirty="0" smtClean="0">
                <a:solidFill>
                  <a:srgbClr val="FF0000"/>
                </a:solidFill>
              </a:rPr>
              <a:t>Business sponsorship of schools </a:t>
            </a:r>
            <a:r>
              <a:rPr lang="en-GB" dirty="0" smtClean="0"/>
              <a:t>e.g. City technology colleges</a:t>
            </a:r>
          </a:p>
          <a:p>
            <a:r>
              <a:rPr lang="en-GB" dirty="0" smtClean="0">
                <a:solidFill>
                  <a:srgbClr val="FF0000"/>
                </a:solidFill>
              </a:rPr>
              <a:t>Formula funding, </a:t>
            </a:r>
            <a:r>
              <a:rPr lang="en-GB" dirty="0" smtClean="0"/>
              <a:t>where schools receive the same amount of funding for each pupil</a:t>
            </a:r>
          </a:p>
          <a:p>
            <a:r>
              <a:rPr lang="en-GB" dirty="0" smtClean="0"/>
              <a:t>Schools being allowed to opt out of </a:t>
            </a:r>
            <a:r>
              <a:rPr lang="en-GB" dirty="0" smtClean="0">
                <a:solidFill>
                  <a:srgbClr val="FF0000"/>
                </a:solidFill>
              </a:rPr>
              <a:t>LEA </a:t>
            </a:r>
          </a:p>
          <a:p>
            <a:pPr>
              <a:buNone/>
            </a:pPr>
            <a:r>
              <a:rPr lang="en-GB" dirty="0" smtClean="0">
                <a:solidFill>
                  <a:srgbClr val="FF0000"/>
                </a:solidFill>
              </a:rPr>
              <a:t>	control ( academies) </a:t>
            </a:r>
          </a:p>
          <a:p>
            <a:r>
              <a:rPr lang="en-GB" dirty="0" smtClean="0"/>
              <a:t>Schools having to compete to attract pupils</a:t>
            </a:r>
          </a:p>
        </p:txBody>
      </p:sp>
      <p:pic>
        <p:nvPicPr>
          <p:cNvPr id="8196" name="Picture 4" descr="http://www.kgfl.org.uk/kgfl/schools/arts/web/Public%20Sections/Huddersfield%20Art%20Gallery/Links/Links/section0-tvl-backto--media-7-quizX5Fid-z20080905153143338X2Dw005X2DX54X50X2DX50rocessor34X2D16607-u-20080905153143338X2Dw005X2DX54X50X2DX50rocessor34X2D16607-z-f.gif"/>
          <p:cNvPicPr>
            <a:picLocks noChangeAspect="1" noChangeArrowheads="1"/>
          </p:cNvPicPr>
          <p:nvPr/>
        </p:nvPicPr>
        <p:blipFill>
          <a:blip r:embed="rId2" cstate="print"/>
          <a:srcRect/>
          <a:stretch>
            <a:fillRect/>
          </a:stretch>
        </p:blipFill>
        <p:spPr bwMode="auto">
          <a:xfrm>
            <a:off x="7812360" y="4839110"/>
            <a:ext cx="2007914" cy="1800200"/>
          </a:xfrm>
          <a:prstGeom prst="rect">
            <a:avLst/>
          </a:prstGeom>
          <a:noFill/>
        </p:spPr>
      </p:pic>
    </p:spTree>
    <p:extLst>
      <p:ext uri="{BB962C8B-B14F-4D97-AF65-F5344CB8AC3E}">
        <p14:creationId xmlns:p14="http://schemas.microsoft.com/office/powerpoint/2010/main" val="425322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Pg</a:t>
            </a:r>
            <a:r>
              <a:rPr lang="en-GB" smtClean="0"/>
              <a:t> 33  Consequences </a:t>
            </a:r>
            <a:r>
              <a:rPr lang="en-GB" dirty="0" smtClean="0"/>
              <a:t>of marketization polices </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Schools want the best exam results to be the most competitive in league tables and achieve a higher status – this can result in:</a:t>
            </a:r>
          </a:p>
          <a:p>
            <a:pPr marL="0" indent="0">
              <a:buNone/>
            </a:pPr>
            <a:r>
              <a:rPr lang="en-GB" dirty="0" smtClean="0">
                <a:solidFill>
                  <a:srgbClr val="FF0000"/>
                </a:solidFill>
              </a:rPr>
              <a:t>Cream skimming : </a:t>
            </a:r>
            <a:r>
              <a:rPr lang="en-GB" dirty="0" smtClean="0"/>
              <a:t>Good schools can be more selective and choose high achieving middle class students.</a:t>
            </a:r>
          </a:p>
          <a:p>
            <a:pPr marL="0" indent="0">
              <a:buNone/>
            </a:pPr>
            <a:r>
              <a:rPr lang="en-GB" dirty="0" smtClean="0">
                <a:solidFill>
                  <a:srgbClr val="FF0000"/>
                </a:solidFill>
              </a:rPr>
              <a:t>Silt Shifting: </a:t>
            </a:r>
            <a:r>
              <a:rPr lang="en-GB" dirty="0" smtClean="0"/>
              <a:t>Good schools can avoid taking less able pupils or those who may be disruptive- which may damage their position in the education system. </a:t>
            </a:r>
          </a:p>
          <a:p>
            <a:pPr marL="0" indent="0">
              <a:buNone/>
            </a:pPr>
            <a:r>
              <a:rPr lang="en-GB" dirty="0" smtClean="0"/>
              <a:t>Private Schools have been accused of expelling low ability students – blaming behaviour issues. </a:t>
            </a:r>
          </a:p>
          <a:p>
            <a:pPr marL="0" indent="0">
              <a:buNone/>
            </a:pPr>
            <a:endParaRPr lang="en-GB" dirty="0">
              <a:solidFill>
                <a:srgbClr val="FF0000"/>
              </a:solidFill>
            </a:endParaRPr>
          </a:p>
        </p:txBody>
      </p:sp>
    </p:spTree>
    <p:extLst>
      <p:ext uri="{BB962C8B-B14F-4D97-AF65-F5344CB8AC3E}">
        <p14:creationId xmlns:p14="http://schemas.microsoft.com/office/powerpoint/2010/main" val="3876872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t>
            </a:r>
            <a:r>
              <a:rPr lang="en-GB" dirty="0" err="1" smtClean="0"/>
              <a:t>Parentocracy</a:t>
            </a:r>
            <a:r>
              <a:rPr lang="en-GB" dirty="0" smtClean="0"/>
              <a:t>?</a:t>
            </a:r>
            <a:endParaRPr lang="en-GB" dirty="0"/>
          </a:p>
        </p:txBody>
      </p:sp>
      <p:sp>
        <p:nvSpPr>
          <p:cNvPr id="3" name="Content Placeholder 2"/>
          <p:cNvSpPr>
            <a:spLocks noGrp="1"/>
          </p:cNvSpPr>
          <p:nvPr>
            <p:ph idx="1"/>
          </p:nvPr>
        </p:nvSpPr>
        <p:spPr>
          <a:xfrm>
            <a:off x="251520" y="1484784"/>
            <a:ext cx="6048672" cy="4896544"/>
          </a:xfrm>
        </p:spPr>
        <p:txBody>
          <a:bodyPr>
            <a:normAutofit fontScale="70000" lnSpcReduction="20000"/>
          </a:bodyPr>
          <a:lstStyle/>
          <a:p>
            <a:r>
              <a:rPr lang="en-GB" dirty="0" smtClean="0"/>
              <a:t>The </a:t>
            </a:r>
            <a:r>
              <a:rPr lang="en-GB" dirty="0" smtClean="0">
                <a:solidFill>
                  <a:srgbClr val="FF0000"/>
                </a:solidFill>
              </a:rPr>
              <a:t>New Right favour </a:t>
            </a:r>
            <a:r>
              <a:rPr lang="en-GB" dirty="0" err="1" smtClean="0">
                <a:solidFill>
                  <a:srgbClr val="FF0000"/>
                </a:solidFill>
              </a:rPr>
              <a:t>marketisation</a:t>
            </a:r>
            <a:endParaRPr lang="en-GB" dirty="0" smtClean="0">
              <a:solidFill>
                <a:srgbClr val="FF0000"/>
              </a:solidFill>
            </a:endParaRPr>
          </a:p>
          <a:p>
            <a:r>
              <a:rPr lang="en-GB" dirty="0" smtClean="0"/>
              <a:t>They believe that state control leads to low standards, inefficiency and lack of choice for parents</a:t>
            </a:r>
          </a:p>
          <a:p>
            <a:r>
              <a:rPr lang="en-GB" dirty="0" err="1" smtClean="0"/>
              <a:t>Marketisation</a:t>
            </a:r>
            <a:r>
              <a:rPr lang="en-GB" dirty="0" smtClean="0"/>
              <a:t> means that schools are run more like businesses that have to attract customers  </a:t>
            </a:r>
            <a:r>
              <a:rPr lang="en-GB" dirty="0" smtClean="0">
                <a:solidFill>
                  <a:srgbClr val="FF0000"/>
                </a:solidFill>
              </a:rPr>
              <a:t>(parents) </a:t>
            </a:r>
            <a:r>
              <a:rPr lang="en-GB" dirty="0" smtClean="0"/>
              <a:t>by competing with each other in the market. Schools that provide their customers with what they want will thrive and those that don’t will ‘go out of business’.</a:t>
            </a:r>
          </a:p>
          <a:p>
            <a:r>
              <a:rPr lang="en-GB" dirty="0" smtClean="0">
                <a:solidFill>
                  <a:srgbClr val="FF0000"/>
                </a:solidFill>
              </a:rPr>
              <a:t>Miriam David </a:t>
            </a:r>
            <a:r>
              <a:rPr lang="en-GB" dirty="0" smtClean="0"/>
              <a:t>(1993) – In an education market the power shifts away from the producers of education (teachers and schools) to the consumer (the parents). This encourages diversity among schools and gives parents more choice, meets the needs of different parents and raises standards = </a:t>
            </a:r>
            <a:r>
              <a:rPr lang="en-GB" dirty="0" err="1" smtClean="0">
                <a:solidFill>
                  <a:srgbClr val="FF0000"/>
                </a:solidFill>
              </a:rPr>
              <a:t>parentocracy</a:t>
            </a:r>
            <a:r>
              <a:rPr lang="en-GB" dirty="0" smtClean="0">
                <a:solidFill>
                  <a:srgbClr val="FF0000"/>
                </a:solidFill>
              </a:rPr>
              <a:t> (rule by parents)</a:t>
            </a:r>
            <a:endParaRPr lang="en-GB" dirty="0">
              <a:solidFill>
                <a:srgbClr val="FF0000"/>
              </a:solidFill>
            </a:endParaRPr>
          </a:p>
        </p:txBody>
      </p:sp>
      <p:pic>
        <p:nvPicPr>
          <p:cNvPr id="10242" name="Picture 2" descr="http://static.guim.co.uk/sys-images/Guardian/Pix/pictures/2008/10/07/gil4.jpg"/>
          <p:cNvPicPr>
            <a:picLocks noChangeAspect="1" noChangeArrowheads="1"/>
          </p:cNvPicPr>
          <p:nvPr/>
        </p:nvPicPr>
        <p:blipFill>
          <a:blip r:embed="rId2" cstate="print"/>
          <a:srcRect/>
          <a:stretch>
            <a:fillRect/>
          </a:stretch>
        </p:blipFill>
        <p:spPr bwMode="auto">
          <a:xfrm>
            <a:off x="6228184" y="1844824"/>
            <a:ext cx="2592288" cy="3267963"/>
          </a:xfrm>
          <a:prstGeom prst="rect">
            <a:avLst/>
          </a:prstGeom>
          <a:noFill/>
        </p:spPr>
      </p:pic>
    </p:spTree>
    <p:extLst>
      <p:ext uri="{BB962C8B-B14F-4D97-AF65-F5344CB8AC3E}">
        <p14:creationId xmlns:p14="http://schemas.microsoft.com/office/powerpoint/2010/main" val="144299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5516" y="2564904"/>
            <a:ext cx="8712968" cy="3046988"/>
          </a:xfrm>
          <a:prstGeom prst="rect">
            <a:avLst/>
          </a:prstGeom>
          <a:noFill/>
        </p:spPr>
        <p:txBody>
          <a:bodyPr wrap="square" rtlCol="0">
            <a:spAutoFit/>
          </a:bodyPr>
          <a:lstStyle/>
          <a:p>
            <a:r>
              <a:rPr lang="en-GB" sz="2400" b="1" dirty="0" smtClean="0"/>
              <a:t>Chubb and Moe (USA)</a:t>
            </a:r>
          </a:p>
          <a:p>
            <a:pPr marL="514350" indent="-514350">
              <a:buFont typeface="+mj-lt"/>
              <a:buAutoNum type="arabicPeriod"/>
            </a:pPr>
            <a:r>
              <a:rPr lang="en-GB" sz="2400" dirty="0" smtClean="0"/>
              <a:t>State education in the USA has failed to create equal opportunities for disadvantaged groups.</a:t>
            </a:r>
          </a:p>
          <a:p>
            <a:pPr marL="514350" indent="-514350">
              <a:buFont typeface="+mj-lt"/>
              <a:buAutoNum type="arabicPeriod"/>
            </a:pPr>
            <a:r>
              <a:rPr lang="en-GB" sz="2400" dirty="0" smtClean="0"/>
              <a:t>State education has failed to produce a skilled workforce.</a:t>
            </a:r>
          </a:p>
          <a:p>
            <a:pPr marL="514350" indent="-514350">
              <a:buFont typeface="+mj-lt"/>
              <a:buAutoNum type="arabicPeriod"/>
            </a:pPr>
            <a:r>
              <a:rPr lang="en-GB" sz="2400" dirty="0" smtClean="0"/>
              <a:t>Private schools will perform better because they are answerable to the parents who pay school fees.</a:t>
            </a:r>
          </a:p>
          <a:p>
            <a:pPr marL="514350" indent="-514350">
              <a:buFont typeface="+mj-lt"/>
              <a:buAutoNum type="arabicPeriod"/>
            </a:pPr>
            <a:r>
              <a:rPr lang="en-GB" sz="2400" dirty="0" smtClean="0"/>
              <a:t>Favour a system of </a:t>
            </a:r>
            <a:r>
              <a:rPr lang="en-GB" sz="2400" b="1" dirty="0" smtClean="0">
                <a:solidFill>
                  <a:srgbClr val="C00000"/>
                </a:solidFill>
              </a:rPr>
              <a:t>school vouchers </a:t>
            </a:r>
            <a:r>
              <a:rPr lang="en-GB" sz="2400" dirty="0" smtClean="0"/>
              <a:t>which will empower parents and drive up standards.</a:t>
            </a:r>
          </a:p>
        </p:txBody>
      </p:sp>
      <p:sp>
        <p:nvSpPr>
          <p:cNvPr id="5" name="TextBox 4"/>
          <p:cNvSpPr txBox="1"/>
          <p:nvPr/>
        </p:nvSpPr>
        <p:spPr>
          <a:xfrm>
            <a:off x="179512" y="260648"/>
            <a:ext cx="8784976" cy="1569660"/>
          </a:xfrm>
          <a:prstGeom prst="rect">
            <a:avLst/>
          </a:prstGeom>
          <a:solidFill>
            <a:schemeClr val="accent3">
              <a:lumMod val="40000"/>
              <a:lumOff val="60000"/>
            </a:schemeClr>
          </a:solidFill>
        </p:spPr>
        <p:txBody>
          <a:bodyPr wrap="square" rtlCol="0">
            <a:spAutoFit/>
          </a:bodyPr>
          <a:lstStyle/>
          <a:p>
            <a:pPr algn="ctr"/>
            <a:r>
              <a:rPr lang="en-GB" sz="3200" dirty="0" smtClean="0"/>
              <a:t>Evidence to support </a:t>
            </a:r>
            <a:r>
              <a:rPr lang="en-GB" sz="3200" dirty="0" err="1" smtClean="0"/>
              <a:t>Parentocracy</a:t>
            </a:r>
            <a:r>
              <a:rPr lang="en-GB" sz="3200" dirty="0" smtClean="0"/>
              <a:t>: </a:t>
            </a:r>
          </a:p>
          <a:p>
            <a:pPr algn="ctr"/>
            <a:r>
              <a:rPr lang="en-GB" sz="3200" dirty="0" smtClean="0"/>
              <a:t>New Right thinkers - </a:t>
            </a:r>
            <a:r>
              <a:rPr lang="en-GB" sz="3200" b="1" dirty="0" smtClean="0"/>
              <a:t>Chubb and Moe</a:t>
            </a:r>
          </a:p>
          <a:p>
            <a:pPr algn="ctr"/>
            <a:r>
              <a:rPr lang="en-GB" sz="3200" dirty="0" smtClean="0"/>
              <a:t>Consumer choice in America</a:t>
            </a:r>
            <a:endParaRPr lang="en-GB" sz="3200" dirty="0"/>
          </a:p>
        </p:txBody>
      </p:sp>
    </p:spTree>
    <p:extLst>
      <p:ext uri="{BB962C8B-B14F-4D97-AF65-F5344CB8AC3E}">
        <p14:creationId xmlns:p14="http://schemas.microsoft.com/office/powerpoint/2010/main" val="412937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http://statenislandpolitics.files.wordpress.com/2012/10/ednext20044_51a.jpg">
            <a:hlinkClick r:id="rId2"/>
          </p:cNvPr>
          <p:cNvPicPr>
            <a:picLocks noChangeAspect="1" noChangeArrowheads="1"/>
          </p:cNvPicPr>
          <p:nvPr/>
        </p:nvPicPr>
        <p:blipFill>
          <a:blip r:embed="rId3" cstate="print"/>
          <a:srcRect r="4478"/>
          <a:stretch>
            <a:fillRect/>
          </a:stretch>
        </p:blipFill>
        <p:spPr bwMode="auto">
          <a:xfrm>
            <a:off x="539552" y="1628800"/>
            <a:ext cx="5112568" cy="4997270"/>
          </a:xfrm>
          <a:prstGeom prst="rect">
            <a:avLst/>
          </a:prstGeom>
          <a:noFill/>
        </p:spPr>
      </p:pic>
      <p:pic>
        <p:nvPicPr>
          <p:cNvPr id="5" name="Picture 4" descr="kids"/>
          <p:cNvPicPr/>
          <p:nvPr/>
        </p:nvPicPr>
        <p:blipFill>
          <a:blip r:embed="rId4" cstate="print"/>
          <a:srcRect/>
          <a:stretch>
            <a:fillRect/>
          </a:stretch>
        </p:blipFill>
        <p:spPr bwMode="auto">
          <a:xfrm>
            <a:off x="5292080" y="2420888"/>
            <a:ext cx="3456384" cy="3528392"/>
          </a:xfrm>
          <a:prstGeom prst="rect">
            <a:avLst/>
          </a:prstGeom>
          <a:noFill/>
          <a:ln w="9525">
            <a:solidFill>
              <a:schemeClr val="tx1"/>
            </a:solidFill>
            <a:miter lim="800000"/>
            <a:headEnd/>
            <a:tailEnd/>
          </a:ln>
        </p:spPr>
      </p:pic>
      <p:sp>
        <p:nvSpPr>
          <p:cNvPr id="7" name="TextBox 6"/>
          <p:cNvSpPr txBox="1"/>
          <p:nvPr/>
        </p:nvSpPr>
        <p:spPr>
          <a:xfrm>
            <a:off x="251520" y="260648"/>
            <a:ext cx="8676456" cy="1077218"/>
          </a:xfrm>
          <a:prstGeom prst="rect">
            <a:avLst/>
          </a:prstGeom>
          <a:solidFill>
            <a:schemeClr val="accent3">
              <a:lumMod val="40000"/>
              <a:lumOff val="60000"/>
            </a:schemeClr>
          </a:solidFill>
        </p:spPr>
        <p:txBody>
          <a:bodyPr wrap="square" rtlCol="0">
            <a:spAutoFit/>
          </a:bodyPr>
          <a:lstStyle/>
          <a:p>
            <a:pPr>
              <a:buNone/>
            </a:pPr>
            <a:r>
              <a:rPr lang="en-GB" sz="3200" b="1" dirty="0" smtClean="0"/>
              <a:t>School vouchers -</a:t>
            </a:r>
          </a:p>
          <a:p>
            <a:pPr>
              <a:buNone/>
            </a:pPr>
            <a:r>
              <a:rPr lang="en-GB" sz="3200" dirty="0" smtClean="0"/>
              <a:t>Task -Where would you prefer to ‘spend’ them?</a:t>
            </a:r>
          </a:p>
        </p:txBody>
      </p:sp>
    </p:spTree>
    <p:extLst>
      <p:ext uri="{BB962C8B-B14F-4D97-AF65-F5344CB8AC3E}">
        <p14:creationId xmlns:p14="http://schemas.microsoft.com/office/powerpoint/2010/main" val="2716855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Left or Right? </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u="sng" dirty="0">
                <a:solidFill>
                  <a:srgbClr val="0563C1"/>
                </a:solidFill>
                <a:latin typeface="Calibri" panose="020F0502020204030204" pitchFamily="34" charset="0"/>
                <a:ea typeface="Calibri" panose="020F0502020204030204" pitchFamily="34" charset="0"/>
                <a:hlinkClick r:id="rId2"/>
              </a:rPr>
              <a:t>https://www.bing.com/videos/search?q=Left+and+Right+Politics+For+Dummies&amp;&amp;view=detail&amp;mid=F41B2B9593234AD534E0F41B2B9593234AD534E0&amp;&amp;</a:t>
            </a:r>
            <a:r>
              <a:rPr lang="en-GB" u="sng" dirty="0" smtClean="0">
                <a:solidFill>
                  <a:srgbClr val="0563C1"/>
                </a:solidFill>
                <a:latin typeface="Calibri" panose="020F0502020204030204" pitchFamily="34" charset="0"/>
                <a:ea typeface="Calibri" panose="020F0502020204030204" pitchFamily="34" charset="0"/>
                <a:hlinkClick r:id="rId2"/>
              </a:rPr>
              <a:t>FORM=VRDGAR</a:t>
            </a:r>
            <a:endParaRPr lang="en-GB" u="sng" dirty="0" smtClean="0">
              <a:solidFill>
                <a:srgbClr val="0563C1"/>
              </a:solidFill>
              <a:latin typeface="Calibri" panose="020F0502020204030204" pitchFamily="34" charset="0"/>
              <a:ea typeface="Calibri" panose="020F0502020204030204" pitchFamily="34" charset="0"/>
            </a:endParaRPr>
          </a:p>
          <a:p>
            <a:pPr marL="0" indent="0">
              <a:buNone/>
            </a:pPr>
            <a:endParaRPr lang="en-GB" u="sng" dirty="0">
              <a:solidFill>
                <a:srgbClr val="0563C1"/>
              </a:solidFill>
              <a:latin typeface="Calibri" panose="020F0502020204030204" pitchFamily="34" charset="0"/>
              <a:ea typeface="Calibri" panose="020F0502020204030204" pitchFamily="34" charset="0"/>
            </a:endParaRPr>
          </a:p>
          <a:p>
            <a:r>
              <a:rPr lang="en-GB" dirty="0" smtClean="0"/>
              <a:t>Watch the clip and complete the table on page 2</a:t>
            </a:r>
          </a:p>
          <a:p>
            <a:r>
              <a:rPr lang="en-GB" dirty="0" smtClean="0"/>
              <a:t>What do you think this tells us about their viewpoints  </a:t>
            </a:r>
            <a:endParaRPr lang="en-GB" dirty="0"/>
          </a:p>
        </p:txBody>
      </p:sp>
    </p:spTree>
    <p:extLst>
      <p:ext uri="{BB962C8B-B14F-4D97-AF65-F5344CB8AC3E}">
        <p14:creationId xmlns:p14="http://schemas.microsoft.com/office/powerpoint/2010/main" val="3940185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Criticisms: The ‘Myth’ of </a:t>
            </a:r>
            <a:r>
              <a:rPr lang="en-GB" dirty="0" err="1" smtClean="0"/>
              <a:t>Parentocracy</a:t>
            </a:r>
            <a:endParaRPr lang="en-GB" dirty="0"/>
          </a:p>
        </p:txBody>
      </p:sp>
      <p:sp>
        <p:nvSpPr>
          <p:cNvPr id="3" name="Content Placeholder 2"/>
          <p:cNvSpPr>
            <a:spLocks noGrp="1"/>
          </p:cNvSpPr>
          <p:nvPr>
            <p:ph idx="1"/>
          </p:nvPr>
        </p:nvSpPr>
        <p:spPr>
          <a:xfrm>
            <a:off x="457200" y="1412776"/>
            <a:ext cx="5266928" cy="5112568"/>
          </a:xfrm>
        </p:spPr>
        <p:txBody>
          <a:bodyPr>
            <a:normAutofit fontScale="77500" lnSpcReduction="20000"/>
          </a:bodyPr>
          <a:lstStyle/>
          <a:p>
            <a:r>
              <a:rPr lang="en-GB" dirty="0" err="1" smtClean="0"/>
              <a:t>Marketisation</a:t>
            </a:r>
            <a:r>
              <a:rPr lang="en-GB" dirty="0" smtClean="0"/>
              <a:t> reproduces inequality and legitimates it concealing its true cause and by justifying its existence.</a:t>
            </a:r>
          </a:p>
          <a:p>
            <a:r>
              <a:rPr lang="en-GB" dirty="0" smtClean="0"/>
              <a:t>Ball: Its gives the appearance of creating a ‘</a:t>
            </a:r>
            <a:r>
              <a:rPr lang="en-GB" dirty="0" err="1" smtClean="0"/>
              <a:t>parentocracy</a:t>
            </a:r>
            <a:r>
              <a:rPr lang="en-GB" dirty="0" smtClean="0"/>
              <a:t>’ – parents having a free choice of school.</a:t>
            </a:r>
          </a:p>
          <a:p>
            <a:r>
              <a:rPr lang="en-GB" dirty="0" err="1" smtClean="0">
                <a:solidFill>
                  <a:srgbClr val="FF0000"/>
                </a:solidFill>
              </a:rPr>
              <a:t>Gewirtz</a:t>
            </a:r>
            <a:r>
              <a:rPr lang="en-GB" dirty="0" smtClean="0">
                <a:solidFill>
                  <a:srgbClr val="FF0000"/>
                </a:solidFill>
              </a:rPr>
              <a:t>: </a:t>
            </a:r>
            <a:r>
              <a:rPr lang="en-GB" dirty="0" smtClean="0"/>
              <a:t>in reality middle class parents have more economic and cultural capital and so are better able to take advantage of the choices available.</a:t>
            </a:r>
          </a:p>
          <a:p>
            <a:r>
              <a:rPr lang="en-GB" dirty="0" smtClean="0"/>
              <a:t>Leech &amp; Campos: Middle class parents can afford to move into the catchment areas of more desirable schools.</a:t>
            </a:r>
          </a:p>
        </p:txBody>
      </p:sp>
      <p:pic>
        <p:nvPicPr>
          <p:cNvPr id="2050" name="Picture 2" descr="http://www.bbc.co.uk/blogs/parents/elementary_student.JPG"/>
          <p:cNvPicPr>
            <a:picLocks noChangeAspect="1" noChangeArrowheads="1"/>
          </p:cNvPicPr>
          <p:nvPr/>
        </p:nvPicPr>
        <p:blipFill>
          <a:blip r:embed="rId2" cstate="print"/>
          <a:srcRect/>
          <a:stretch>
            <a:fillRect/>
          </a:stretch>
        </p:blipFill>
        <p:spPr bwMode="auto">
          <a:xfrm>
            <a:off x="5580112" y="2492896"/>
            <a:ext cx="3220543" cy="2627784"/>
          </a:xfrm>
          <a:prstGeom prst="rect">
            <a:avLst/>
          </a:prstGeom>
          <a:noFill/>
        </p:spPr>
      </p:pic>
    </p:spTree>
    <p:extLst>
      <p:ext uri="{BB962C8B-B14F-4D97-AF65-F5344CB8AC3E}">
        <p14:creationId xmlns:p14="http://schemas.microsoft.com/office/powerpoint/2010/main" val="1652724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611560" y="260648"/>
            <a:ext cx="7992888" cy="6480720"/>
          </a:xfrm>
          <a:prstGeom prst="wedgeEllipseCallout">
            <a:avLst>
              <a:gd name="adj1" fmla="val -54295"/>
              <a:gd name="adj2" fmla="val 46351"/>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smtClean="0"/>
          </a:p>
          <a:p>
            <a:pPr algn="ctr"/>
            <a:r>
              <a:rPr lang="en-GB" sz="2600" b="1" dirty="0" smtClean="0"/>
              <a:t>Do you agree with making schools become like business? Why?</a:t>
            </a:r>
          </a:p>
          <a:p>
            <a:pPr algn="ctr"/>
            <a:endParaRPr lang="en-GB" sz="2200" b="1" dirty="0"/>
          </a:p>
          <a:p>
            <a:pPr marL="342900" indent="-342900" algn="ctr">
              <a:buFont typeface="Arial" panose="020B0604020202020204" pitchFamily="34" charset="0"/>
              <a:buChar char="•"/>
            </a:pPr>
            <a:r>
              <a:rPr lang="en-GB" sz="2200" b="1" dirty="0" smtClean="0"/>
              <a:t> </a:t>
            </a:r>
            <a:r>
              <a:rPr lang="en-GB" sz="2600" b="1" dirty="0" smtClean="0"/>
              <a:t>e.g. ‘principal’ or ‘CEO’ instead of headteacher….</a:t>
            </a:r>
          </a:p>
          <a:p>
            <a:pPr marL="342900" indent="-342900" algn="ctr">
              <a:buFont typeface="Arial" panose="020B0604020202020204" pitchFamily="34" charset="0"/>
              <a:buChar char="•"/>
            </a:pPr>
            <a:endParaRPr lang="en-GB" sz="2200" b="1" dirty="0"/>
          </a:p>
          <a:p>
            <a:pPr marL="342900" indent="-342900" algn="ctr">
              <a:buFont typeface="Arial" panose="020B0604020202020204" pitchFamily="34" charset="0"/>
              <a:buChar char="•"/>
            </a:pPr>
            <a:r>
              <a:rPr lang="en-GB" sz="2600" b="1" dirty="0" smtClean="0"/>
              <a:t>More competition between schools and students?</a:t>
            </a:r>
          </a:p>
          <a:p>
            <a:pPr marL="342900" indent="-342900" algn="ctr">
              <a:buFont typeface="Arial" panose="020B0604020202020204" pitchFamily="34" charset="0"/>
              <a:buChar char="•"/>
            </a:pPr>
            <a:endParaRPr lang="en-GB" sz="2200" b="1" dirty="0"/>
          </a:p>
          <a:p>
            <a:pPr marL="342900" indent="-342900" algn="ctr">
              <a:buFont typeface="Arial" panose="020B0604020202020204" pitchFamily="34" charset="0"/>
              <a:buChar char="•"/>
            </a:pPr>
            <a:r>
              <a:rPr lang="en-GB" sz="2600" b="1" dirty="0" smtClean="0"/>
              <a:t>School Funding based on how many students you can attract?</a:t>
            </a:r>
          </a:p>
          <a:p>
            <a:pPr marL="342900" indent="-342900" algn="ctr">
              <a:buFont typeface="Arial" panose="020B0604020202020204" pitchFamily="34" charset="0"/>
              <a:buChar char="•"/>
            </a:pPr>
            <a:endParaRPr lang="en-GB" sz="2200" b="1" dirty="0"/>
          </a:p>
          <a:p>
            <a:pPr marL="342900" indent="-342900" algn="ctr">
              <a:buFont typeface="Arial" panose="020B0604020202020204" pitchFamily="34" charset="0"/>
              <a:buChar char="•"/>
            </a:pPr>
            <a:r>
              <a:rPr lang="en-GB" sz="2600" b="1" dirty="0" smtClean="0"/>
              <a:t>Making teachers more accountable for exam results?</a:t>
            </a:r>
            <a:endParaRPr lang="en-GB" sz="2600" b="1" dirty="0"/>
          </a:p>
        </p:txBody>
      </p:sp>
    </p:spTree>
    <p:extLst>
      <p:ext uri="{BB962C8B-B14F-4D97-AF65-F5344CB8AC3E}">
        <p14:creationId xmlns:p14="http://schemas.microsoft.com/office/powerpoint/2010/main" val="291207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8" cy="1143000"/>
          </a:xfrm>
        </p:spPr>
        <p:txBody>
          <a:bodyPr/>
          <a:lstStyle/>
          <a:p>
            <a:r>
              <a:rPr lang="en-GB" dirty="0" smtClean="0"/>
              <a:t>The Funding Formula</a:t>
            </a:r>
            <a:endParaRPr lang="en-GB" dirty="0"/>
          </a:p>
        </p:txBody>
      </p:sp>
      <p:sp>
        <p:nvSpPr>
          <p:cNvPr id="3" name="Content Placeholder 2"/>
          <p:cNvSpPr>
            <a:spLocks noGrp="1"/>
          </p:cNvSpPr>
          <p:nvPr>
            <p:ph idx="1"/>
          </p:nvPr>
        </p:nvSpPr>
        <p:spPr>
          <a:xfrm>
            <a:off x="457200" y="1916832"/>
            <a:ext cx="8229600" cy="4209331"/>
          </a:xfrm>
        </p:spPr>
        <p:txBody>
          <a:bodyPr/>
          <a:lstStyle/>
          <a:p>
            <a:r>
              <a:rPr lang="en-GB" dirty="0" smtClean="0"/>
              <a:t>Schools are allocated funds by a formula based on how many pupils they attract. As a result popular schools get more funds and so can afford better-qualified teachers and better facilities</a:t>
            </a:r>
          </a:p>
          <a:p>
            <a:r>
              <a:rPr lang="en-GB" dirty="0" smtClean="0"/>
              <a:t>Their popularity allows them to be more selective and attracts more able or ambitious, generally middle class students</a:t>
            </a:r>
            <a:endParaRPr lang="en-GB" dirty="0"/>
          </a:p>
        </p:txBody>
      </p:sp>
      <p:pic>
        <p:nvPicPr>
          <p:cNvPr id="5122" name="Picture 2" descr="http://assets3.parliament.uk/iv/main-large/id_820.jpg"/>
          <p:cNvPicPr>
            <a:picLocks noChangeAspect="1" noChangeArrowheads="1"/>
          </p:cNvPicPr>
          <p:nvPr/>
        </p:nvPicPr>
        <p:blipFill>
          <a:blip r:embed="rId2" cstate="print"/>
          <a:srcRect/>
          <a:stretch>
            <a:fillRect/>
          </a:stretch>
        </p:blipFill>
        <p:spPr bwMode="auto">
          <a:xfrm>
            <a:off x="323528" y="332656"/>
            <a:ext cx="2736304" cy="1368152"/>
          </a:xfrm>
          <a:prstGeom prst="rect">
            <a:avLst/>
          </a:prstGeom>
          <a:noFill/>
        </p:spPr>
      </p:pic>
    </p:spTree>
    <p:extLst>
      <p:ext uri="{BB962C8B-B14F-4D97-AF65-F5344CB8AC3E}">
        <p14:creationId xmlns:p14="http://schemas.microsoft.com/office/powerpoint/2010/main" val="309803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520" y="2636912"/>
            <a:ext cx="8640960" cy="3046988"/>
          </a:xfrm>
          <a:prstGeom prst="rect">
            <a:avLst/>
          </a:prstGeom>
          <a:noFill/>
          <a:ln>
            <a:solidFill>
              <a:schemeClr val="accent3">
                <a:lumMod val="50000"/>
              </a:schemeClr>
            </a:solidFill>
          </a:ln>
        </p:spPr>
        <p:txBody>
          <a:bodyPr wrap="square" rtlCol="0">
            <a:spAutoFit/>
          </a:bodyPr>
          <a:lstStyle/>
          <a:p>
            <a:pPr marL="514350" indent="-514350">
              <a:buFont typeface="+mj-lt"/>
              <a:buAutoNum type="arabicPeriod"/>
            </a:pPr>
            <a:r>
              <a:rPr lang="en-GB" sz="3200" dirty="0" smtClean="0"/>
              <a:t>First the state should be involved with running the education system because...</a:t>
            </a:r>
          </a:p>
          <a:p>
            <a:pPr marL="514350" indent="-514350">
              <a:buFont typeface="+mj-lt"/>
              <a:buAutoNum type="arabicPeriod"/>
            </a:pPr>
            <a:endParaRPr lang="en-GB" sz="3200" dirty="0" smtClean="0"/>
          </a:p>
          <a:p>
            <a:pPr marL="514350" indent="-514350">
              <a:buFont typeface="+mj-lt"/>
              <a:buAutoNum type="arabicPeriod"/>
            </a:pPr>
            <a:endParaRPr lang="en-GB" sz="3200" dirty="0" smtClean="0"/>
          </a:p>
          <a:p>
            <a:pPr marL="514350" indent="-514350">
              <a:buFont typeface="+mj-lt"/>
              <a:buAutoNum type="arabicPeriod"/>
            </a:pPr>
            <a:r>
              <a:rPr lang="en-GB" sz="3200" dirty="0" smtClean="0"/>
              <a:t>Secondly the  state should be involved with running the education system because...</a:t>
            </a:r>
            <a:endParaRPr lang="en-GB" sz="3200" dirty="0"/>
          </a:p>
        </p:txBody>
      </p:sp>
      <p:sp>
        <p:nvSpPr>
          <p:cNvPr id="7" name="TextBox 6"/>
          <p:cNvSpPr txBox="1"/>
          <p:nvPr/>
        </p:nvSpPr>
        <p:spPr>
          <a:xfrm>
            <a:off x="179512" y="476672"/>
            <a:ext cx="8640960" cy="1569660"/>
          </a:xfrm>
          <a:prstGeom prst="rect">
            <a:avLst/>
          </a:prstGeom>
          <a:solidFill>
            <a:schemeClr val="accent3">
              <a:lumMod val="40000"/>
              <a:lumOff val="60000"/>
            </a:schemeClr>
          </a:solidFill>
        </p:spPr>
        <p:txBody>
          <a:bodyPr wrap="square" rtlCol="0">
            <a:spAutoFit/>
          </a:bodyPr>
          <a:lstStyle/>
          <a:p>
            <a:pPr lvl="0"/>
            <a:r>
              <a:rPr lang="en-GB" sz="3200" b="1" dirty="0" smtClean="0"/>
              <a:t>Task 2 – </a:t>
            </a:r>
            <a:r>
              <a:rPr lang="en-GB" sz="3200" dirty="0" smtClean="0"/>
              <a:t>Identify </a:t>
            </a:r>
            <a:r>
              <a:rPr lang="en-GB" sz="3200" b="1" dirty="0" smtClean="0"/>
              <a:t>two ways </a:t>
            </a:r>
            <a:r>
              <a:rPr lang="en-GB" sz="3200" dirty="0" smtClean="0"/>
              <a:t>in which the state should still be involved in the running of the education system.</a:t>
            </a:r>
            <a:r>
              <a:rPr lang="en-GB" sz="3200" b="1" dirty="0" smtClean="0"/>
              <a:t>   P. 70</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476672"/>
            <a:ext cx="8352928" cy="1066800"/>
          </a:xfrm>
        </p:spPr>
        <p:txBody>
          <a:bodyPr>
            <a:normAutofit fontScale="90000"/>
          </a:bodyPr>
          <a:lstStyle/>
          <a:p>
            <a:pPr algn="ctr"/>
            <a:r>
              <a:rPr lang="en-GB" dirty="0" smtClean="0"/>
              <a:t>Evaluation issues of the New Right perspective on education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94348115"/>
              </p:ext>
            </p:extLst>
          </p:nvPr>
        </p:nvGraphicFramePr>
        <p:xfrm>
          <a:off x="1043608" y="1844824"/>
          <a:ext cx="7243914" cy="3960440"/>
        </p:xfrm>
        <a:graphic>
          <a:graphicData uri="http://schemas.openxmlformats.org/drawingml/2006/table">
            <a:tbl>
              <a:tblPr firstRow="1" bandRow="1">
                <a:tableStyleId>{5C22544A-7EE6-4342-B048-85BDC9FD1C3A}</a:tableStyleId>
              </a:tblPr>
              <a:tblGrid>
                <a:gridCol w="3621957">
                  <a:extLst>
                    <a:ext uri="{9D8B030D-6E8A-4147-A177-3AD203B41FA5}">
                      <a16:colId xmlns:a16="http://schemas.microsoft.com/office/drawing/2014/main" val="20000"/>
                    </a:ext>
                  </a:extLst>
                </a:gridCol>
                <a:gridCol w="3621957">
                  <a:extLst>
                    <a:ext uri="{9D8B030D-6E8A-4147-A177-3AD203B41FA5}">
                      <a16:colId xmlns:a16="http://schemas.microsoft.com/office/drawing/2014/main" val="20001"/>
                    </a:ext>
                  </a:extLst>
                </a:gridCol>
              </a:tblGrid>
              <a:tr h="2269944">
                <a:tc>
                  <a:txBody>
                    <a:bodyPr/>
                    <a:lstStyle/>
                    <a:p>
                      <a:r>
                        <a:rPr lang="en-GB" sz="1600" dirty="0" err="1" smtClean="0"/>
                        <a:t>Gewirtz</a:t>
                      </a:r>
                      <a:r>
                        <a:rPr lang="en-GB" sz="1600" baseline="0" dirty="0" smtClean="0"/>
                        <a:t> and Ball argue that argue that competition between schools benefits the </a:t>
                      </a:r>
                      <a:r>
                        <a:rPr lang="en-GB" sz="1600" baseline="0" dirty="0" smtClean="0">
                          <a:solidFill>
                            <a:srgbClr val="FF0000"/>
                          </a:solidFill>
                        </a:rPr>
                        <a:t>middle class </a:t>
                      </a:r>
                      <a:r>
                        <a:rPr lang="en-GB" sz="1600" baseline="0" dirty="0" smtClean="0"/>
                        <a:t>not working class- as they have the </a:t>
                      </a:r>
                      <a:r>
                        <a:rPr lang="en-GB" sz="1600" baseline="0" dirty="0" smtClean="0">
                          <a:solidFill>
                            <a:srgbClr val="FF0000"/>
                          </a:solidFill>
                        </a:rPr>
                        <a:t>economic and cultural capita</a:t>
                      </a:r>
                      <a:r>
                        <a:rPr lang="en-GB" sz="1600" baseline="0" dirty="0" smtClean="0"/>
                        <a:t>l to make choices in education</a:t>
                      </a:r>
                      <a:endParaRPr lang="en-GB" sz="1600" dirty="0"/>
                    </a:p>
                  </a:txBody>
                  <a:tcPr/>
                </a:tc>
                <a:tc>
                  <a:txBody>
                    <a:bodyPr/>
                    <a:lstStyle/>
                    <a:p>
                      <a:r>
                        <a:rPr lang="en-GB" sz="1600" dirty="0" smtClean="0"/>
                        <a:t>Critics argue</a:t>
                      </a:r>
                      <a:r>
                        <a:rPr lang="en-GB" sz="1600" baseline="0" dirty="0" smtClean="0"/>
                        <a:t> that the real cause of low education standards is not state control but </a:t>
                      </a:r>
                      <a:r>
                        <a:rPr lang="en-GB" sz="1600" baseline="0" dirty="0" smtClean="0">
                          <a:solidFill>
                            <a:srgbClr val="FF0000"/>
                          </a:solidFill>
                        </a:rPr>
                        <a:t>social inequality </a:t>
                      </a:r>
                      <a:r>
                        <a:rPr lang="en-GB" sz="1600" baseline="0" dirty="0" smtClean="0"/>
                        <a:t>and </a:t>
                      </a:r>
                      <a:r>
                        <a:rPr lang="en-GB" sz="1600" baseline="0" dirty="0" smtClean="0">
                          <a:solidFill>
                            <a:srgbClr val="FF0000"/>
                          </a:solidFill>
                        </a:rPr>
                        <a:t>poor funding </a:t>
                      </a:r>
                      <a:r>
                        <a:rPr lang="en-GB" sz="1600" baseline="0" dirty="0" smtClean="0"/>
                        <a:t>levels of state schools</a:t>
                      </a:r>
                      <a:endParaRPr lang="en-GB" sz="1600" dirty="0"/>
                    </a:p>
                  </a:txBody>
                  <a:tcPr/>
                </a:tc>
                <a:extLst>
                  <a:ext uri="{0D108BD9-81ED-4DB2-BD59-A6C34878D82A}">
                    <a16:rowId xmlns:a16="http://schemas.microsoft.com/office/drawing/2014/main" val="10000"/>
                  </a:ext>
                </a:extLst>
              </a:tr>
              <a:tr h="1690496">
                <a:tc>
                  <a:txBody>
                    <a:bodyPr/>
                    <a:lstStyle/>
                    <a:p>
                      <a:r>
                        <a:rPr lang="en-GB" sz="1600" dirty="0" smtClean="0"/>
                        <a:t>Contradiction between the New Right’s idea</a:t>
                      </a:r>
                      <a:r>
                        <a:rPr lang="en-GB" sz="1600" baseline="0" dirty="0" smtClean="0"/>
                        <a:t> of parental choice and implementing a compulsory national curriculum in every school</a:t>
                      </a:r>
                      <a:endParaRPr lang="en-GB" sz="1600" dirty="0"/>
                    </a:p>
                  </a:txBody>
                  <a:tcPr/>
                </a:tc>
                <a:tc>
                  <a:txBody>
                    <a:bodyPr/>
                    <a:lstStyle/>
                    <a:p>
                      <a:r>
                        <a:rPr lang="en-GB" sz="1600" dirty="0" smtClean="0"/>
                        <a:t>Marxists argue that education does not impose a shared culture,</a:t>
                      </a:r>
                      <a:r>
                        <a:rPr lang="en-GB" sz="1600" baseline="0" dirty="0" smtClean="0"/>
                        <a:t> but instead the culture of a dominant minority class ( ISA) </a:t>
                      </a:r>
                      <a:endParaRPr lang="en-GB" sz="1600" dirty="0"/>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a:t>
            </a:r>
            <a:r>
              <a:rPr lang="en-GB" dirty="0" err="1" smtClean="0"/>
              <a:t>Vocationalism</a:t>
            </a:r>
            <a:r>
              <a:rPr lang="en-GB" dirty="0" smtClean="0"/>
              <a:t>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Policies aimed at improving the unemployment rates.</a:t>
            </a:r>
          </a:p>
          <a:p>
            <a:r>
              <a:rPr lang="en-GB" dirty="0" smtClean="0"/>
              <a:t>Vocational training used to be the responsibility of employers but both the </a:t>
            </a:r>
            <a:r>
              <a:rPr lang="en-GB" dirty="0" smtClean="0">
                <a:solidFill>
                  <a:schemeClr val="tx2"/>
                </a:solidFill>
              </a:rPr>
              <a:t>conservative Government </a:t>
            </a:r>
            <a:r>
              <a:rPr lang="en-GB" dirty="0" smtClean="0"/>
              <a:t>( 1979) and </a:t>
            </a:r>
            <a:r>
              <a:rPr lang="en-GB" dirty="0" smtClean="0">
                <a:solidFill>
                  <a:srgbClr val="FF0000"/>
                </a:solidFill>
              </a:rPr>
              <a:t>Labour Government </a:t>
            </a:r>
            <a:r>
              <a:rPr lang="en-GB" dirty="0" smtClean="0"/>
              <a:t>( 1997) focused on improving the link between vocational education and the work place employment. </a:t>
            </a:r>
          </a:p>
          <a:p>
            <a:r>
              <a:rPr lang="en-GB" dirty="0" smtClean="0"/>
              <a:t>Aimed to address the number of </a:t>
            </a:r>
            <a:r>
              <a:rPr lang="en-GB" b="1" dirty="0" smtClean="0"/>
              <a:t>NEET’s</a:t>
            </a:r>
          </a:p>
          <a:p>
            <a:r>
              <a:rPr lang="en-GB" dirty="0" smtClean="0"/>
              <a:t>Read page 32 for more detail. </a:t>
            </a:r>
            <a:endParaRPr lang="en-GB" dirty="0"/>
          </a:p>
        </p:txBody>
      </p:sp>
    </p:spTree>
    <p:extLst>
      <p:ext uri="{BB962C8B-B14F-4D97-AF65-F5344CB8AC3E}">
        <p14:creationId xmlns:p14="http://schemas.microsoft.com/office/powerpoint/2010/main" val="42785148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764704"/>
            <a:ext cx="8064896" cy="5509200"/>
          </a:xfrm>
          <a:prstGeom prst="rect">
            <a:avLst/>
          </a:prstGeom>
          <a:noFill/>
        </p:spPr>
        <p:txBody>
          <a:bodyPr wrap="square" rtlCol="0">
            <a:spAutoFit/>
          </a:bodyPr>
          <a:lstStyle/>
          <a:p>
            <a:pPr algn="ctr"/>
            <a:r>
              <a:rPr lang="en-GB" sz="3200" dirty="0" smtClean="0">
                <a:solidFill>
                  <a:srgbClr val="FF0000"/>
                </a:solidFill>
              </a:rPr>
              <a:t>Independent/ Homework   Tasks</a:t>
            </a:r>
            <a:endParaRPr lang="en-GB" sz="3200" dirty="0">
              <a:solidFill>
                <a:srgbClr val="FF0000"/>
              </a:solidFill>
            </a:endParaRPr>
          </a:p>
          <a:p>
            <a:pPr algn="ctr"/>
            <a:endParaRPr lang="en-GB" sz="3200" dirty="0" smtClean="0">
              <a:solidFill>
                <a:srgbClr val="FF0000"/>
              </a:solidFill>
            </a:endParaRPr>
          </a:p>
          <a:p>
            <a:pPr algn="ctr"/>
            <a:r>
              <a:rPr lang="en-GB" sz="3200" dirty="0" smtClean="0"/>
              <a:t>Using the information from the power point and textbooks ( </a:t>
            </a:r>
            <a:r>
              <a:rPr lang="en-GB" sz="3200" dirty="0" err="1" smtClean="0"/>
              <a:t>pgs</a:t>
            </a:r>
            <a:r>
              <a:rPr lang="en-GB" sz="3200" dirty="0" smtClean="0"/>
              <a:t> in booklet)</a:t>
            </a:r>
          </a:p>
          <a:p>
            <a:pPr algn="ctr"/>
            <a:r>
              <a:rPr lang="en-GB" sz="3200" dirty="0" smtClean="0"/>
              <a:t>Complete the notes on recent education polices pgs. 11-13 in your booklet</a:t>
            </a:r>
          </a:p>
          <a:p>
            <a:pPr algn="ctr"/>
            <a:endParaRPr lang="en-GB" sz="3200" dirty="0"/>
          </a:p>
          <a:p>
            <a:pPr algn="ctr"/>
            <a:r>
              <a:rPr lang="en-GB" sz="3200" dirty="0" smtClean="0"/>
              <a:t>Extension </a:t>
            </a:r>
          </a:p>
          <a:p>
            <a:pPr algn="ctr"/>
            <a:r>
              <a:rPr lang="en-GB" sz="3200" dirty="0" smtClean="0"/>
              <a:t>Complete small mark example exam question on policy from your booklet </a:t>
            </a:r>
          </a:p>
          <a:p>
            <a:pPr algn="ctr"/>
            <a:r>
              <a:rPr lang="en-GB" sz="3200" dirty="0" smtClean="0"/>
              <a:t> </a:t>
            </a:r>
            <a:endParaRPr lang="en-GB" sz="3200" dirty="0"/>
          </a:p>
        </p:txBody>
      </p:sp>
    </p:spTree>
    <p:extLst>
      <p:ext uri="{BB962C8B-B14F-4D97-AF65-F5344CB8AC3E}">
        <p14:creationId xmlns:p14="http://schemas.microsoft.com/office/powerpoint/2010/main" val="4125656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827584" y="2549134"/>
            <a:ext cx="7543800" cy="914400"/>
          </a:xfrm>
        </p:spPr>
        <p:txBody>
          <a:bodyPr>
            <a:normAutofit fontScale="90000"/>
          </a:bodyPr>
          <a:lstStyle/>
          <a:p>
            <a:r>
              <a:rPr lang="en-GB" sz="1600" b="1" i="1" dirty="0" smtClean="0">
                <a:effectLst/>
              </a:rPr>
              <a:t>ITEM A</a:t>
            </a:r>
            <a:br>
              <a:rPr lang="en-GB" sz="1600" b="1" i="1" dirty="0" smtClean="0">
                <a:effectLst/>
              </a:rPr>
            </a:br>
            <a:r>
              <a:rPr lang="en-GB" sz="1600" b="1" i="1" dirty="0">
                <a:effectLst/>
              </a:rPr>
              <a:t/>
            </a:r>
            <a:br>
              <a:rPr lang="en-GB" sz="1600" b="1" i="1" dirty="0">
                <a:effectLst/>
              </a:rPr>
            </a:br>
            <a:r>
              <a:rPr lang="en-GB" sz="1600" b="1" i="1" dirty="0" smtClean="0">
                <a:effectLst/>
              </a:rPr>
              <a:t>The </a:t>
            </a:r>
            <a:r>
              <a:rPr lang="en-GB" sz="1600" b="1" i="1" dirty="0">
                <a:effectLst/>
              </a:rPr>
              <a:t>New Right have tried to introduce the discipline of the market into state education. By a variety of measures they have encouraged a diverse range of educational providers to compete with each other with the aim of creating greater efficiency and reducing public expense. This has not been uniformly successful</a:t>
            </a:r>
            <a:r>
              <a:rPr lang="en-GB" sz="1600" b="1" i="1" dirty="0" smtClean="0">
                <a:effectLst/>
              </a:rPr>
              <a:t>.</a:t>
            </a:r>
            <a:br>
              <a:rPr lang="en-GB" sz="1600" b="1" i="1" dirty="0" smtClean="0">
                <a:effectLst/>
              </a:rPr>
            </a:br>
            <a:r>
              <a:rPr lang="en-GB" sz="1600" dirty="0">
                <a:effectLst/>
              </a:rPr>
              <a:t/>
            </a:r>
            <a:br>
              <a:rPr lang="en-GB" sz="1600" dirty="0">
                <a:effectLst/>
              </a:rPr>
            </a:br>
            <a:r>
              <a:rPr lang="en-GB" sz="1600" b="1" i="1" dirty="0">
                <a:effectLst/>
              </a:rPr>
              <a:t>Social Democratic and Marxist theorists have tended to see such measures as widening the gaps between social classes and creating greater inequality. And even some politicians identified with the New Right may feel that such measures may make it more difficult to improve and maintain educational standards</a:t>
            </a:r>
            <a:r>
              <a:rPr lang="en-GB" sz="1600" b="1" i="1" dirty="0" smtClean="0">
                <a:effectLst/>
              </a:rPr>
              <a:t>.</a:t>
            </a:r>
            <a:endParaRPr lang="en-GB" sz="1600" dirty="0"/>
          </a:p>
        </p:txBody>
      </p:sp>
      <p:sp>
        <p:nvSpPr>
          <p:cNvPr id="6" name="Subtitle 5"/>
          <p:cNvSpPr>
            <a:spLocks noGrp="1"/>
          </p:cNvSpPr>
          <p:nvPr>
            <p:ph type="body" sz="half" idx="4294967295"/>
          </p:nvPr>
        </p:nvSpPr>
        <p:spPr>
          <a:xfrm>
            <a:off x="971600" y="4509120"/>
            <a:ext cx="7200800" cy="720725"/>
          </a:xfrm>
        </p:spPr>
        <p:txBody>
          <a:bodyPr>
            <a:noAutofit/>
          </a:bodyPr>
          <a:lstStyle/>
          <a:p>
            <a:r>
              <a:rPr lang="en-GB" sz="1800" i="1" dirty="0">
                <a:effectLst/>
              </a:rPr>
              <a:t>Applying material from </a:t>
            </a:r>
            <a:r>
              <a:rPr lang="en-GB" sz="1800" b="1" i="1" dirty="0">
                <a:effectLst/>
              </a:rPr>
              <a:t>Item A</a:t>
            </a:r>
            <a:r>
              <a:rPr lang="en-GB" sz="1800" i="1" dirty="0">
                <a:effectLst/>
              </a:rPr>
              <a:t>, analyse </a:t>
            </a:r>
            <a:r>
              <a:rPr lang="en-GB" sz="1800" b="1" i="1" dirty="0">
                <a:effectLst/>
              </a:rPr>
              <a:t>two </a:t>
            </a:r>
            <a:r>
              <a:rPr lang="en-GB" sz="1800" i="1" dirty="0">
                <a:effectLst/>
              </a:rPr>
              <a:t>ways in which increased diversity and choice have affected the education system in the UK. </a:t>
            </a:r>
            <a:r>
              <a:rPr lang="en-GB" sz="1800" i="1" dirty="0" smtClean="0">
                <a:effectLst/>
              </a:rPr>
              <a:t> </a:t>
            </a:r>
            <a:r>
              <a:rPr lang="en-GB" sz="1800" i="1" dirty="0">
                <a:effectLst/>
              </a:rPr>
              <a:t>[10 marks]</a:t>
            </a:r>
            <a:endParaRPr lang="en-GB" sz="1800" dirty="0">
              <a:effectLst/>
            </a:endParaRPr>
          </a:p>
          <a:p>
            <a:endParaRPr lang="en-GB" sz="2400" dirty="0"/>
          </a:p>
        </p:txBody>
      </p:sp>
    </p:spTree>
    <p:extLst>
      <p:ext uri="{BB962C8B-B14F-4D97-AF65-F5344CB8AC3E}">
        <p14:creationId xmlns:p14="http://schemas.microsoft.com/office/powerpoint/2010/main" val="3312311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Social democratic Vs </a:t>
            </a:r>
            <a:br>
              <a:rPr lang="en-GB" dirty="0"/>
            </a:br>
            <a:r>
              <a:rPr lang="en-GB" dirty="0"/>
              <a:t>New </a:t>
            </a:r>
            <a:r>
              <a:rPr lang="en-GB" dirty="0" smtClean="0"/>
              <a:t>Right ( Neo-liberal) </a:t>
            </a:r>
            <a:r>
              <a:rPr lang="en-GB" dirty="0"/>
              <a:t>perspective</a:t>
            </a:r>
          </a:p>
        </p:txBody>
      </p:sp>
      <p:sp>
        <p:nvSpPr>
          <p:cNvPr id="3" name="Content Placeholder 2"/>
          <p:cNvSpPr>
            <a:spLocks noGrp="1"/>
          </p:cNvSpPr>
          <p:nvPr>
            <p:ph idx="1"/>
          </p:nvPr>
        </p:nvSpPr>
        <p:spPr>
          <a:xfrm>
            <a:off x="457200" y="1598066"/>
            <a:ext cx="8229600" cy="4525963"/>
          </a:xfrm>
        </p:spPr>
        <p:txBody>
          <a:bodyPr/>
          <a:lstStyle/>
          <a:p>
            <a:pPr marL="0" indent="0">
              <a:buNone/>
            </a:pPr>
            <a:r>
              <a:rPr lang="en-GB" dirty="0" smtClean="0"/>
              <a:t>Who are they and what do they stand for? Read pages </a:t>
            </a:r>
            <a:r>
              <a:rPr lang="en-GB" dirty="0" smtClean="0">
                <a:solidFill>
                  <a:srgbClr val="FF0000"/>
                </a:solidFill>
              </a:rPr>
              <a:t>3-6</a:t>
            </a:r>
            <a:r>
              <a:rPr lang="en-GB" dirty="0" smtClean="0"/>
              <a:t> of your booklet  </a:t>
            </a:r>
            <a:endParaRPr lang="en-GB" dirty="0"/>
          </a:p>
        </p:txBody>
      </p:sp>
      <p:sp>
        <p:nvSpPr>
          <p:cNvPr id="4" name="Rectangle 3"/>
          <p:cNvSpPr/>
          <p:nvPr/>
        </p:nvSpPr>
        <p:spPr>
          <a:xfrm>
            <a:off x="1547664" y="2924944"/>
            <a:ext cx="216024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Social democratic </a:t>
            </a:r>
            <a:endParaRPr lang="en-GB" dirty="0"/>
          </a:p>
        </p:txBody>
      </p:sp>
      <p:sp>
        <p:nvSpPr>
          <p:cNvPr id="5" name="Rectangle 4"/>
          <p:cNvSpPr/>
          <p:nvPr/>
        </p:nvSpPr>
        <p:spPr>
          <a:xfrm>
            <a:off x="5076056" y="2924944"/>
            <a:ext cx="216024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New right </a:t>
            </a:r>
            <a:endParaRPr lang="en-GB" dirty="0"/>
          </a:p>
        </p:txBody>
      </p:sp>
      <p:cxnSp>
        <p:nvCxnSpPr>
          <p:cNvPr id="7" name="Straight Arrow Connector 6"/>
          <p:cNvCxnSpPr/>
          <p:nvPr/>
        </p:nvCxnSpPr>
        <p:spPr>
          <a:xfrm flipH="1">
            <a:off x="1727684" y="4005064"/>
            <a:ext cx="468052"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267744" y="4053474"/>
            <a:ext cx="468052"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939852" y="4053474"/>
            <a:ext cx="468052"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27584" y="4797152"/>
            <a:ext cx="3312368" cy="923330"/>
          </a:xfrm>
          <a:prstGeom prst="rect">
            <a:avLst/>
          </a:prstGeom>
          <a:noFill/>
        </p:spPr>
        <p:txBody>
          <a:bodyPr wrap="square" rtlCol="0">
            <a:spAutoFit/>
          </a:bodyPr>
          <a:lstStyle/>
          <a:p>
            <a:r>
              <a:rPr lang="en-GB" dirty="0" smtClean="0"/>
              <a:t>Left wing</a:t>
            </a:r>
          </a:p>
          <a:p>
            <a:r>
              <a:rPr lang="en-GB" dirty="0" smtClean="0"/>
              <a:t>Labour</a:t>
            </a:r>
          </a:p>
          <a:p>
            <a:r>
              <a:rPr lang="en-GB" dirty="0" smtClean="0"/>
              <a:t>Marxist links </a:t>
            </a:r>
            <a:endParaRPr lang="en-GB" dirty="0"/>
          </a:p>
        </p:txBody>
      </p:sp>
      <p:cxnSp>
        <p:nvCxnSpPr>
          <p:cNvPr id="12" name="Straight Arrow Connector 11"/>
          <p:cNvCxnSpPr/>
          <p:nvPr/>
        </p:nvCxnSpPr>
        <p:spPr>
          <a:xfrm>
            <a:off x="5364088" y="4053474"/>
            <a:ext cx="792088" cy="527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868144" y="4005064"/>
            <a:ext cx="792088" cy="527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660232" y="4029269"/>
            <a:ext cx="792088" cy="527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328084" y="4797152"/>
            <a:ext cx="2988332" cy="923330"/>
          </a:xfrm>
          <a:prstGeom prst="rect">
            <a:avLst/>
          </a:prstGeom>
          <a:noFill/>
        </p:spPr>
        <p:txBody>
          <a:bodyPr wrap="square" rtlCol="0">
            <a:spAutoFit/>
          </a:bodyPr>
          <a:lstStyle/>
          <a:p>
            <a:r>
              <a:rPr lang="en-GB" dirty="0" smtClean="0"/>
              <a:t>Right wing</a:t>
            </a:r>
          </a:p>
          <a:p>
            <a:r>
              <a:rPr lang="en-GB" dirty="0" smtClean="0"/>
              <a:t>Conservative </a:t>
            </a:r>
          </a:p>
          <a:p>
            <a:r>
              <a:rPr lang="en-GB" dirty="0" smtClean="0"/>
              <a:t>Functionalist links </a:t>
            </a:r>
            <a:endParaRPr lang="en-GB" dirty="0"/>
          </a:p>
        </p:txBody>
      </p:sp>
    </p:spTree>
    <p:extLst>
      <p:ext uri="{BB962C8B-B14F-4D97-AF65-F5344CB8AC3E}">
        <p14:creationId xmlns:p14="http://schemas.microsoft.com/office/powerpoint/2010/main" val="1114109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Assumptions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49247486"/>
              </p:ext>
            </p:extLst>
          </p:nvPr>
        </p:nvGraphicFramePr>
        <p:xfrm>
          <a:off x="457200" y="1600200"/>
          <a:ext cx="8229600" cy="29667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979753872"/>
                    </a:ext>
                  </a:extLst>
                </a:gridCol>
                <a:gridCol w="4114800">
                  <a:extLst>
                    <a:ext uri="{9D8B030D-6E8A-4147-A177-3AD203B41FA5}">
                      <a16:colId xmlns:a16="http://schemas.microsoft.com/office/drawing/2014/main" val="300975455"/>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448684999"/>
                  </a:ext>
                </a:extLst>
              </a:tr>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4158943484"/>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588226437"/>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755572135"/>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76961457"/>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175571447"/>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167514698"/>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8261797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1674987"/>
              </p:ext>
            </p:extLst>
          </p:nvPr>
        </p:nvGraphicFramePr>
        <p:xfrm>
          <a:off x="457200" y="1600200"/>
          <a:ext cx="8229600" cy="45770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755511426"/>
                    </a:ext>
                  </a:extLst>
                </a:gridCol>
                <a:gridCol w="4114800">
                  <a:extLst>
                    <a:ext uri="{9D8B030D-6E8A-4147-A177-3AD203B41FA5}">
                      <a16:colId xmlns:a16="http://schemas.microsoft.com/office/drawing/2014/main" val="3182665315"/>
                    </a:ext>
                  </a:extLst>
                </a:gridCol>
              </a:tblGrid>
              <a:tr h="370840">
                <a:tc>
                  <a:txBody>
                    <a:bodyPr/>
                    <a:lstStyle/>
                    <a:p>
                      <a:r>
                        <a:rPr lang="en-GB" dirty="0" smtClean="0"/>
                        <a:t>Social Democracy  </a:t>
                      </a:r>
                      <a:endParaRPr lang="en-GB" dirty="0"/>
                    </a:p>
                  </a:txBody>
                  <a:tcPr/>
                </a:tc>
                <a:tc>
                  <a:txBody>
                    <a:bodyPr/>
                    <a:lstStyle/>
                    <a:p>
                      <a:r>
                        <a:rPr lang="en-GB" dirty="0" smtClean="0"/>
                        <a:t>New Right </a:t>
                      </a:r>
                      <a:endParaRPr lang="en-GB" dirty="0"/>
                    </a:p>
                  </a:txBody>
                  <a:tcPr/>
                </a:tc>
                <a:extLst>
                  <a:ext uri="{0D108BD9-81ED-4DB2-BD59-A6C34878D82A}">
                    <a16:rowId xmlns:a16="http://schemas.microsoft.com/office/drawing/2014/main" val="4534399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That society needs to reinforce </a:t>
                      </a:r>
                      <a:r>
                        <a:rPr lang="en-GB" sz="1800" b="1" dirty="0" smtClean="0"/>
                        <a:t>value consensus </a:t>
                      </a:r>
                      <a:r>
                        <a:rPr lang="en-GB" sz="1800" dirty="0" smtClean="0"/>
                        <a:t>by its financial support</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That an over active state </a:t>
                      </a:r>
                      <a:r>
                        <a:rPr lang="en-GB" sz="1800" b="1" dirty="0" smtClean="0"/>
                        <a:t>undermines </a:t>
                      </a:r>
                      <a:r>
                        <a:rPr lang="en-GB" sz="1800" dirty="0" smtClean="0"/>
                        <a:t>people’s values and creates </a:t>
                      </a:r>
                      <a:r>
                        <a:rPr lang="en-GB" sz="1800" b="1" dirty="0" smtClean="0"/>
                        <a:t>dependency culture</a:t>
                      </a:r>
                    </a:p>
                    <a:p>
                      <a:endParaRPr lang="en-GB" dirty="0"/>
                    </a:p>
                  </a:txBody>
                  <a:tcPr/>
                </a:tc>
                <a:extLst>
                  <a:ext uri="{0D108BD9-81ED-4DB2-BD59-A6C34878D82A}">
                    <a16:rowId xmlns:a16="http://schemas.microsoft.com/office/drawing/2014/main" val="1984394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That meritocracy relies on an equal start for all – </a:t>
                      </a:r>
                      <a:r>
                        <a:rPr lang="en-GB" sz="1800" b="1" dirty="0" smtClean="0"/>
                        <a:t>equal opportunities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That meritocracy </a:t>
                      </a:r>
                      <a:r>
                        <a:rPr lang="en-GB" sz="1800" b="1" dirty="0" smtClean="0"/>
                        <a:t>relies individual choices and efforts</a:t>
                      </a:r>
                      <a:r>
                        <a:rPr lang="en-GB" sz="1800" dirty="0" smtClean="0"/>
                        <a:t>, not state action</a:t>
                      </a:r>
                    </a:p>
                    <a:p>
                      <a:endParaRPr lang="en-GB" dirty="0"/>
                    </a:p>
                  </a:txBody>
                  <a:tcPr/>
                </a:tc>
                <a:extLst>
                  <a:ext uri="{0D108BD9-81ED-4DB2-BD59-A6C34878D82A}">
                    <a16:rowId xmlns:a16="http://schemas.microsoft.com/office/drawing/2014/main" val="4988255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That this can only be achieved through an </a:t>
                      </a:r>
                      <a:r>
                        <a:rPr lang="en-GB" sz="1800" b="1" dirty="0" smtClean="0"/>
                        <a:t>active “Welfare State”</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That the “Welfare State” is </a:t>
                      </a:r>
                      <a:r>
                        <a:rPr lang="en-GB" sz="1800" b="1" dirty="0" smtClean="0"/>
                        <a:t>too expensive </a:t>
                      </a:r>
                      <a:r>
                        <a:rPr lang="en-GB" sz="1800" dirty="0" smtClean="0"/>
                        <a:t>and undermines individual responsibility</a:t>
                      </a:r>
                    </a:p>
                    <a:p>
                      <a:endParaRPr lang="en-GB" dirty="0"/>
                    </a:p>
                  </a:txBody>
                  <a:tcPr/>
                </a:tc>
                <a:extLst>
                  <a:ext uri="{0D108BD9-81ED-4DB2-BD59-A6C34878D82A}">
                    <a16:rowId xmlns:a16="http://schemas.microsoft.com/office/drawing/2014/main" val="5963799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That society benefits from an investment in its </a:t>
                      </a:r>
                      <a:r>
                        <a:rPr lang="en-GB" sz="1800" b="1" dirty="0" smtClean="0">
                          <a:solidFill>
                            <a:srgbClr val="FF0000"/>
                          </a:solidFill>
                        </a:rPr>
                        <a:t>Human Capital</a:t>
                      </a:r>
                      <a:endParaRPr lang="en-GB" sz="1100" b="1" dirty="0" smtClean="0">
                        <a:solidFill>
                          <a:srgbClr val="FF0000"/>
                        </a:solidFill>
                      </a:endParaRP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t>That individuals and their families are the best judges of what is right for them, </a:t>
                      </a:r>
                      <a:r>
                        <a:rPr lang="en-GB" sz="1800" b="1" dirty="0" smtClean="0"/>
                        <a:t>not the government</a:t>
                      </a:r>
                      <a:endParaRPr lang="en-GB" sz="1100" b="1" dirty="0" smtClean="0"/>
                    </a:p>
                    <a:p>
                      <a:endParaRPr lang="en-GB" dirty="0"/>
                    </a:p>
                  </a:txBody>
                  <a:tcPr/>
                </a:tc>
                <a:extLst>
                  <a:ext uri="{0D108BD9-81ED-4DB2-BD59-A6C34878D82A}">
                    <a16:rowId xmlns:a16="http://schemas.microsoft.com/office/drawing/2014/main" val="672747900"/>
                  </a:ext>
                </a:extLst>
              </a:tr>
            </a:tbl>
          </a:graphicData>
        </a:graphic>
      </p:graphicFrame>
    </p:spTree>
    <p:extLst>
      <p:ext uri="{BB962C8B-B14F-4D97-AF65-F5344CB8AC3E}">
        <p14:creationId xmlns:p14="http://schemas.microsoft.com/office/powerpoint/2010/main" val="29691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Policies </a:t>
            </a:r>
            <a:endParaRPr lang="en-GB" dirty="0"/>
          </a:p>
        </p:txBody>
      </p:sp>
      <p:graphicFrame>
        <p:nvGraphicFramePr>
          <p:cNvPr id="4" name="Content Placeholder 3"/>
          <p:cNvGraphicFramePr>
            <a:graphicFrameLocks noGrp="1"/>
          </p:cNvGraphicFramePr>
          <p:nvPr>
            <p:ph idx="1"/>
          </p:nvPr>
        </p:nvGraphicFramePr>
        <p:xfrm>
          <a:off x="457200" y="1600200"/>
          <a:ext cx="8229600" cy="29667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979753872"/>
                    </a:ext>
                  </a:extLst>
                </a:gridCol>
                <a:gridCol w="4114800">
                  <a:extLst>
                    <a:ext uri="{9D8B030D-6E8A-4147-A177-3AD203B41FA5}">
                      <a16:colId xmlns:a16="http://schemas.microsoft.com/office/drawing/2014/main" val="300975455"/>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448684999"/>
                  </a:ext>
                </a:extLst>
              </a:tr>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4158943484"/>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588226437"/>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755572135"/>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76961457"/>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175571447"/>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167514698"/>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8261797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822201699"/>
              </p:ext>
            </p:extLst>
          </p:nvPr>
        </p:nvGraphicFramePr>
        <p:xfrm>
          <a:off x="457200" y="1124744"/>
          <a:ext cx="8229600" cy="542583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755511426"/>
                    </a:ext>
                  </a:extLst>
                </a:gridCol>
                <a:gridCol w="4114800">
                  <a:extLst>
                    <a:ext uri="{9D8B030D-6E8A-4147-A177-3AD203B41FA5}">
                      <a16:colId xmlns:a16="http://schemas.microsoft.com/office/drawing/2014/main" val="318266531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solidFill>
                            <a:schemeClr val="bg1"/>
                          </a:solidFill>
                        </a:rPr>
                        <a:t>Social Democracy</a:t>
                      </a:r>
                      <a:endParaRPr lang="en-GB" sz="1100" dirty="0" smtClean="0">
                        <a:solidFill>
                          <a:schemeClr val="bg1"/>
                        </a:solidFill>
                      </a:endParaRPr>
                    </a:p>
                    <a:p>
                      <a:endParaRPr lang="en-GB" dirty="0"/>
                    </a:p>
                  </a:txBody>
                  <a:tcPr/>
                </a:tc>
                <a:tc>
                  <a:txBody>
                    <a:bodyPr/>
                    <a:lstStyle/>
                    <a:p>
                      <a:r>
                        <a:rPr lang="en-GB" dirty="0" smtClean="0"/>
                        <a:t>New right </a:t>
                      </a:r>
                      <a:endParaRPr lang="en-GB" dirty="0"/>
                    </a:p>
                  </a:txBody>
                  <a:tcPr/>
                </a:tc>
                <a:extLst>
                  <a:ext uri="{0D108BD9-81ED-4DB2-BD59-A6C34878D82A}">
                    <a16:rowId xmlns:a16="http://schemas.microsoft.com/office/drawing/2014/main" val="453439963"/>
                  </a:ext>
                </a:extLst>
              </a:tr>
              <a:tr h="396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 National Health Service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Privatised health care</a:t>
                      </a:r>
                    </a:p>
                  </a:txBody>
                  <a:tcPr/>
                </a:tc>
                <a:extLst>
                  <a:ext uri="{0D108BD9-81ED-4DB2-BD59-A6C34878D82A}">
                    <a16:rowId xmlns:a16="http://schemas.microsoft.com/office/drawing/2014/main" val="1984394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The public ownership of key industries, e.g., railways to ensure the national interest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De-nationalisation of industries, e.g., railways – to make them more efficient</a:t>
                      </a:r>
                    </a:p>
                  </a:txBody>
                  <a:tcPr/>
                </a:tc>
                <a:extLst>
                  <a:ext uri="{0D108BD9-81ED-4DB2-BD59-A6C34878D82A}">
                    <a16:rowId xmlns:a16="http://schemas.microsoft.com/office/drawing/2014/main" val="4988255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Regulated prices for energy providers Stop them getting too high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Increased competition between energy providers market forces will make them more efficient</a:t>
                      </a:r>
                    </a:p>
                  </a:txBody>
                  <a:tcPr/>
                </a:tc>
                <a:extLst>
                  <a:ext uri="{0D108BD9-81ED-4DB2-BD59-A6C34878D82A}">
                    <a16:rowId xmlns:a16="http://schemas.microsoft.com/office/drawing/2014/main" val="5963799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Democratic accountability to elected bodies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Wider share ownership – everyone controls companies</a:t>
                      </a:r>
                    </a:p>
                  </a:txBody>
                  <a:tcPr/>
                </a:tc>
                <a:extLst>
                  <a:ext uri="{0D108BD9-81ED-4DB2-BD59-A6C34878D82A}">
                    <a16:rowId xmlns:a16="http://schemas.microsoft.com/office/drawing/2014/main" val="24332477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Available housing provided by the state for those unable to afford their own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Less social housing, more private landlords – it’s not the state’s business!</a:t>
                      </a:r>
                    </a:p>
                  </a:txBody>
                  <a:tcPr/>
                </a:tc>
                <a:extLst>
                  <a:ext uri="{0D108BD9-81ED-4DB2-BD59-A6C34878D82A}">
                    <a16:rowId xmlns:a16="http://schemas.microsoft.com/office/drawing/2014/main" val="14753231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Welfare support system </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Privatisation of education </a:t>
                      </a:r>
                    </a:p>
                    <a:p>
                      <a:endParaRPr lang="en-GB" dirty="0"/>
                    </a:p>
                  </a:txBody>
                  <a:tcPr/>
                </a:tc>
                <a:extLst>
                  <a:ext uri="{0D108BD9-81ED-4DB2-BD59-A6C34878D82A}">
                    <a16:rowId xmlns:a16="http://schemas.microsoft.com/office/drawing/2014/main" val="10713502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Comprehensive school system </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Academy status schools </a:t>
                      </a:r>
                    </a:p>
                    <a:p>
                      <a:endParaRPr lang="en-GB" dirty="0"/>
                    </a:p>
                  </a:txBody>
                  <a:tcPr/>
                </a:tc>
                <a:extLst>
                  <a:ext uri="{0D108BD9-81ED-4DB2-BD59-A6C34878D82A}">
                    <a16:rowId xmlns:a16="http://schemas.microsoft.com/office/drawing/2014/main" val="3341762266"/>
                  </a:ext>
                </a:extLst>
              </a:tr>
            </a:tbl>
          </a:graphicData>
        </a:graphic>
      </p:graphicFrame>
    </p:spTree>
    <p:extLst>
      <p:ext uri="{BB962C8B-B14F-4D97-AF65-F5344CB8AC3E}">
        <p14:creationId xmlns:p14="http://schemas.microsoft.com/office/powerpoint/2010/main" val="1946179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620688"/>
            <a:ext cx="6696744" cy="5040560"/>
          </a:xfrm>
        </p:spPr>
        <p:txBody>
          <a:bodyPr>
            <a:normAutofit/>
          </a:bodyPr>
          <a:lstStyle/>
          <a:p>
            <a:r>
              <a:rPr lang="en-GB" sz="2800" dirty="0" smtClean="0"/>
              <a:t>Bear in mind that these approaches are based upon </a:t>
            </a:r>
            <a:r>
              <a:rPr lang="en-GB" sz="2800" dirty="0" smtClean="0">
                <a:solidFill>
                  <a:srgbClr val="FF0000"/>
                </a:solidFill>
              </a:rPr>
              <a:t>political</a:t>
            </a:r>
            <a:r>
              <a:rPr lang="en-GB" sz="2800" dirty="0" smtClean="0"/>
              <a:t> views of education policy.</a:t>
            </a:r>
          </a:p>
          <a:p>
            <a:r>
              <a:rPr lang="en-GB" sz="2800" dirty="0" smtClean="0"/>
              <a:t>They are</a:t>
            </a:r>
            <a:r>
              <a:rPr lang="en-GB" sz="2800" dirty="0" smtClean="0">
                <a:solidFill>
                  <a:srgbClr val="FF0000"/>
                </a:solidFill>
              </a:rPr>
              <a:t> </a:t>
            </a:r>
            <a:r>
              <a:rPr lang="en-GB" sz="2800" u="sng" dirty="0" smtClean="0">
                <a:solidFill>
                  <a:srgbClr val="FF0000"/>
                </a:solidFill>
              </a:rPr>
              <a:t>not</a:t>
            </a:r>
            <a:r>
              <a:rPr lang="en-GB" sz="2800" dirty="0" smtClean="0">
                <a:solidFill>
                  <a:srgbClr val="FF0000"/>
                </a:solidFill>
              </a:rPr>
              <a:t> </a:t>
            </a:r>
            <a:r>
              <a:rPr lang="en-GB" sz="2800" dirty="0" smtClean="0"/>
              <a:t>sociological perspectives.</a:t>
            </a:r>
          </a:p>
          <a:p>
            <a:r>
              <a:rPr lang="en-GB" sz="2800" dirty="0" smtClean="0"/>
              <a:t>They provide a critical response to Functionalism and an attempt to apply it in the “real world” of education</a:t>
            </a:r>
            <a:endParaRPr lang="en-GB" sz="2800" dirty="0"/>
          </a:p>
        </p:txBody>
      </p:sp>
    </p:spTree>
    <p:extLst>
      <p:ext uri="{BB962C8B-B14F-4D97-AF65-F5344CB8AC3E}">
        <p14:creationId xmlns:p14="http://schemas.microsoft.com/office/powerpoint/2010/main" val="91235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5576" y="260648"/>
            <a:ext cx="7543800" cy="914400"/>
          </a:xfrm>
          <a:noFill/>
        </p:spPr>
        <p:txBody>
          <a:bodyPr>
            <a:noAutofit/>
          </a:bodyPr>
          <a:lstStyle/>
          <a:p>
            <a:r>
              <a:rPr lang="en-GB" sz="2800" dirty="0" smtClean="0"/>
              <a:t>Independent task</a:t>
            </a:r>
            <a:br>
              <a:rPr lang="en-GB" sz="2800" dirty="0" smtClean="0"/>
            </a:br>
            <a:r>
              <a:rPr lang="en-GB" sz="2800" dirty="0" smtClean="0"/>
              <a:t>Complete </a:t>
            </a:r>
            <a:r>
              <a:rPr lang="en-GB" sz="2800" dirty="0" smtClean="0"/>
              <a:t>the </a:t>
            </a:r>
            <a:r>
              <a:rPr lang="en-GB" sz="2800" dirty="0" smtClean="0"/>
              <a:t>tables </a:t>
            </a:r>
            <a:r>
              <a:rPr lang="en-GB" sz="2800" dirty="0" smtClean="0"/>
              <a:t>in your </a:t>
            </a:r>
            <a:r>
              <a:rPr lang="en-GB" sz="2800" dirty="0" smtClean="0"/>
              <a:t>booklet </a:t>
            </a:r>
            <a:r>
              <a:rPr lang="en-GB" sz="2800" dirty="0" err="1" smtClean="0"/>
              <a:t>pgs</a:t>
            </a:r>
            <a:r>
              <a:rPr lang="en-GB" sz="2800" dirty="0" smtClean="0"/>
              <a:t> </a:t>
            </a:r>
            <a:r>
              <a:rPr lang="en-GB" sz="2800" dirty="0" smtClean="0">
                <a:solidFill>
                  <a:srgbClr val="FF0000"/>
                </a:solidFill>
              </a:rPr>
              <a:t>7-8</a:t>
            </a:r>
            <a:r>
              <a:rPr lang="en-GB" sz="2800" dirty="0" smtClean="0"/>
              <a:t>- </a:t>
            </a:r>
            <a:r>
              <a:rPr lang="en-GB" sz="2800" dirty="0" smtClean="0"/>
              <a:t>use the suggested resources below</a:t>
            </a:r>
            <a:endParaRPr lang="en-GB" sz="2800" dirty="0"/>
          </a:p>
        </p:txBody>
      </p:sp>
      <p:sp>
        <p:nvSpPr>
          <p:cNvPr id="2" name="Content Placeholder 1"/>
          <p:cNvSpPr>
            <a:spLocks noGrp="1"/>
          </p:cNvSpPr>
          <p:nvPr>
            <p:ph sz="quarter" idx="13"/>
          </p:nvPr>
        </p:nvSpPr>
        <p:spPr>
          <a:xfrm>
            <a:off x="323528" y="1621961"/>
            <a:ext cx="3980222" cy="5031268"/>
          </a:xfrm>
        </p:spPr>
        <p:txBody>
          <a:bodyPr>
            <a:normAutofit fontScale="85000" lnSpcReduction="10000"/>
          </a:bodyPr>
          <a:lstStyle/>
          <a:p>
            <a:pPr marL="18288" indent="0">
              <a:buNone/>
            </a:pPr>
            <a:r>
              <a:rPr lang="en-GB" sz="2400" b="1" u="sng" dirty="0" smtClean="0">
                <a:solidFill>
                  <a:srgbClr val="FF0000"/>
                </a:solidFill>
              </a:rPr>
              <a:t>Social Democratic</a:t>
            </a:r>
          </a:p>
          <a:p>
            <a:pPr marL="18288" indent="0">
              <a:buNone/>
            </a:pPr>
            <a:r>
              <a:rPr lang="en-GB" sz="2400" dirty="0" smtClean="0"/>
              <a:t>Areas to look at:</a:t>
            </a:r>
          </a:p>
          <a:p>
            <a:pPr marL="475488" indent="-457200">
              <a:buFont typeface="+mj-lt"/>
              <a:buAutoNum type="alphaLcPeriod"/>
            </a:pPr>
            <a:r>
              <a:rPr lang="en-GB" sz="2400" dirty="0" smtClean="0"/>
              <a:t>What are their main arguments?</a:t>
            </a:r>
          </a:p>
          <a:p>
            <a:pPr marL="475488" indent="-457200">
              <a:buFont typeface="+mj-lt"/>
              <a:buAutoNum type="alphaLcPeriod"/>
            </a:pPr>
            <a:r>
              <a:rPr lang="en-GB" sz="2400" dirty="0" smtClean="0"/>
              <a:t>Who are the key thinkers?</a:t>
            </a:r>
          </a:p>
          <a:p>
            <a:pPr marL="475488" indent="-457200">
              <a:buFont typeface="+mj-lt"/>
              <a:buAutoNum type="alphaLcPeriod"/>
            </a:pPr>
            <a:r>
              <a:rPr lang="en-GB" sz="2400" dirty="0" smtClean="0"/>
              <a:t>What problems do they see with the education system – what solutions do they offer?</a:t>
            </a:r>
          </a:p>
          <a:p>
            <a:pPr marL="475488" indent="-457200">
              <a:buFont typeface="+mj-lt"/>
              <a:buAutoNum type="alphaLcPeriod"/>
            </a:pPr>
            <a:r>
              <a:rPr lang="en-GB" sz="2400" dirty="0" smtClean="0"/>
              <a:t>How do they view meritocracy? </a:t>
            </a:r>
          </a:p>
          <a:p>
            <a:pPr marL="475488" indent="-457200">
              <a:buFont typeface="+mj-lt"/>
              <a:buAutoNum type="alphaLcPeriod"/>
            </a:pPr>
            <a:r>
              <a:rPr lang="en-GB" sz="2400" dirty="0" smtClean="0"/>
              <a:t>Evaluation of the approach</a:t>
            </a:r>
          </a:p>
          <a:p>
            <a:pPr marL="475488" indent="-457200">
              <a:buFont typeface="+mj-lt"/>
              <a:buAutoNum type="alphaLcPeriod"/>
            </a:pPr>
            <a:r>
              <a:rPr lang="en-GB" sz="2400" dirty="0" smtClean="0"/>
              <a:t>What policies have they impacted on? </a:t>
            </a:r>
          </a:p>
          <a:p>
            <a:pPr marL="18288" indent="0">
              <a:buNone/>
            </a:pPr>
            <a:r>
              <a:rPr lang="en-GB" sz="2400" i="1" dirty="0"/>
              <a:t>Use p.167-170 Sociology In Focus, pages 60-61 of the OCR textbook (A2) and your workbook</a:t>
            </a:r>
          </a:p>
        </p:txBody>
      </p:sp>
      <p:sp>
        <p:nvSpPr>
          <p:cNvPr id="4" name="Text Placeholder 3"/>
          <p:cNvSpPr>
            <a:spLocks noGrp="1"/>
          </p:cNvSpPr>
          <p:nvPr>
            <p:ph sz="quarter" idx="14"/>
          </p:nvPr>
        </p:nvSpPr>
        <p:spPr>
          <a:xfrm>
            <a:off x="4387780" y="1175048"/>
            <a:ext cx="4392486" cy="4968552"/>
          </a:xfrm>
        </p:spPr>
        <p:txBody>
          <a:bodyPr>
            <a:noAutofit/>
          </a:bodyPr>
          <a:lstStyle/>
          <a:p>
            <a:pPr marL="18288" indent="0">
              <a:buNone/>
            </a:pPr>
            <a:r>
              <a:rPr lang="en-GB" sz="2200" b="1" u="sng" dirty="0" smtClean="0">
                <a:solidFill>
                  <a:srgbClr val="0070C0"/>
                </a:solidFill>
              </a:rPr>
              <a:t>New Right</a:t>
            </a:r>
          </a:p>
          <a:p>
            <a:pPr marL="18288" indent="0">
              <a:buNone/>
            </a:pPr>
            <a:r>
              <a:rPr lang="en-GB" sz="2200" dirty="0" smtClean="0"/>
              <a:t>Areas to look at</a:t>
            </a:r>
          </a:p>
          <a:p>
            <a:pPr marL="475488" indent="-457200">
              <a:buFont typeface="+mj-lt"/>
              <a:buAutoNum type="alphaLcPeriod"/>
            </a:pPr>
            <a:r>
              <a:rPr lang="en-GB" sz="2200" dirty="0" smtClean="0"/>
              <a:t>What are their main arguments?</a:t>
            </a:r>
          </a:p>
          <a:p>
            <a:pPr marL="475488" indent="-457200">
              <a:buFont typeface="+mj-lt"/>
              <a:buAutoNum type="alphaLcPeriod"/>
            </a:pPr>
            <a:r>
              <a:rPr lang="en-GB" sz="2200" dirty="0" smtClean="0"/>
              <a:t>Who are the key thinkers?</a:t>
            </a:r>
          </a:p>
          <a:p>
            <a:pPr marL="475488" indent="-457200">
              <a:buFont typeface="+mj-lt"/>
              <a:buAutoNum type="alphaLcPeriod"/>
            </a:pPr>
            <a:r>
              <a:rPr lang="en-GB" sz="2200" dirty="0" smtClean="0"/>
              <a:t>What problems do they see with the education system- what solutions do they offer?</a:t>
            </a:r>
          </a:p>
          <a:p>
            <a:pPr marL="475488" indent="-457200">
              <a:buFont typeface="+mj-lt"/>
              <a:buAutoNum type="alphaLcPeriod"/>
            </a:pPr>
            <a:r>
              <a:rPr lang="en-GB" sz="2200" dirty="0" smtClean="0"/>
              <a:t>How do they view meritocracy? </a:t>
            </a:r>
          </a:p>
          <a:p>
            <a:pPr marL="475488" indent="-457200">
              <a:buFont typeface="+mj-lt"/>
              <a:buAutoNum type="alphaLcPeriod"/>
            </a:pPr>
            <a:r>
              <a:rPr lang="en-GB" sz="2200" dirty="0" smtClean="0"/>
              <a:t>Evaluation of the approach</a:t>
            </a:r>
          </a:p>
          <a:p>
            <a:pPr marL="475488" indent="-457200">
              <a:buFont typeface="+mj-lt"/>
              <a:buAutoNum type="alphaLcPeriod"/>
            </a:pPr>
            <a:r>
              <a:rPr lang="en-GB" sz="2200" dirty="0" smtClean="0"/>
              <a:t>What policies have they impacted on?</a:t>
            </a:r>
          </a:p>
          <a:p>
            <a:pPr marL="18288" indent="0">
              <a:buNone/>
            </a:pPr>
            <a:r>
              <a:rPr lang="en-GB" sz="1800" i="1" dirty="0" smtClean="0"/>
              <a:t>Use </a:t>
            </a:r>
            <a:r>
              <a:rPr lang="en-GB" sz="1800" i="1" dirty="0"/>
              <a:t>p.167-170 </a:t>
            </a:r>
            <a:r>
              <a:rPr lang="en-GB" sz="1800" i="1" dirty="0" smtClean="0"/>
              <a:t>Sociology in Focus, </a:t>
            </a:r>
            <a:r>
              <a:rPr lang="en-GB" sz="1800" i="1" dirty="0"/>
              <a:t>pages 69-70 of the Webb book your </a:t>
            </a:r>
            <a:r>
              <a:rPr lang="en-GB" sz="1800" i="1" dirty="0" smtClean="0"/>
              <a:t>workbook and, for recent policies, pages </a:t>
            </a:r>
            <a:r>
              <a:rPr lang="en-GB" sz="1800" i="1" dirty="0"/>
              <a:t>77-84 </a:t>
            </a:r>
            <a:r>
              <a:rPr lang="en-GB" sz="1800" i="1" dirty="0" smtClean="0"/>
              <a:t>of Webb</a:t>
            </a:r>
            <a:endParaRPr lang="en-GB" sz="1800" i="1" dirty="0"/>
          </a:p>
        </p:txBody>
      </p:sp>
      <p:cxnSp>
        <p:nvCxnSpPr>
          <p:cNvPr id="9" name="Straight Connector 8"/>
          <p:cNvCxnSpPr/>
          <p:nvPr/>
        </p:nvCxnSpPr>
        <p:spPr>
          <a:xfrm>
            <a:off x="4211960" y="1844824"/>
            <a:ext cx="0" cy="49685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7305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0" end="0"/>
                                            </p:txEl>
                                          </p:spTgt>
                                        </p:tgtEl>
                                        <p:attrNameLst>
                                          <p:attrName>style.visibility</p:attrName>
                                        </p:attrNameLst>
                                      </p:cBhvr>
                                      <p:to>
                                        <p:strVal val="visible"/>
                                      </p:to>
                                    </p:set>
                                    <p:anim calcmode="lin" valueType="num">
                                      <p:cBhvr additive="base">
                                        <p:cTn id="6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1" end="1"/>
                                            </p:txEl>
                                          </p:spTgt>
                                        </p:tgtEl>
                                        <p:attrNameLst>
                                          <p:attrName>style.visibility</p:attrName>
                                        </p:attrNameLst>
                                      </p:cBhvr>
                                      <p:to>
                                        <p:strVal val="visible"/>
                                      </p:to>
                                    </p:set>
                                    <p:anim calcmode="lin" valueType="num">
                                      <p:cBhvr additive="base">
                                        <p:cTn id="6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2" end="2"/>
                                            </p:txEl>
                                          </p:spTgt>
                                        </p:tgtEl>
                                        <p:attrNameLst>
                                          <p:attrName>style.visibility</p:attrName>
                                        </p:attrNameLst>
                                      </p:cBhvr>
                                      <p:to>
                                        <p:strVal val="visible"/>
                                      </p:to>
                                    </p:set>
                                    <p:anim calcmode="lin" valueType="num">
                                      <p:cBhvr additive="base">
                                        <p:cTn id="7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3" end="3"/>
                                            </p:txEl>
                                          </p:spTgt>
                                        </p:tgtEl>
                                        <p:attrNameLst>
                                          <p:attrName>style.visibility</p:attrName>
                                        </p:attrNameLst>
                                      </p:cBhvr>
                                      <p:to>
                                        <p:strVal val="visible"/>
                                      </p:to>
                                    </p:set>
                                    <p:anim calcmode="lin" valueType="num">
                                      <p:cBhvr additive="base">
                                        <p:cTn id="7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
                                            <p:txEl>
                                              <p:pRg st="4" end="4"/>
                                            </p:txEl>
                                          </p:spTgt>
                                        </p:tgtEl>
                                        <p:attrNameLst>
                                          <p:attrName>style.visibility</p:attrName>
                                        </p:attrNameLst>
                                      </p:cBhvr>
                                      <p:to>
                                        <p:strVal val="visible"/>
                                      </p:to>
                                    </p:set>
                                    <p:anim calcmode="lin" valueType="num">
                                      <p:cBhvr additive="base">
                                        <p:cTn id="8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4">
                                            <p:txEl>
                                              <p:pRg st="5" end="5"/>
                                            </p:txEl>
                                          </p:spTgt>
                                        </p:tgtEl>
                                        <p:attrNameLst>
                                          <p:attrName>style.visibility</p:attrName>
                                        </p:attrNameLst>
                                      </p:cBhvr>
                                      <p:to>
                                        <p:strVal val="visible"/>
                                      </p:to>
                                    </p:set>
                                    <p:anim calcmode="lin" valueType="num">
                                      <p:cBhvr additive="base">
                                        <p:cTn id="9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4">
                                            <p:txEl>
                                              <p:pRg st="6" end="6"/>
                                            </p:txEl>
                                          </p:spTgt>
                                        </p:tgtEl>
                                        <p:attrNameLst>
                                          <p:attrName>style.visibility</p:attrName>
                                        </p:attrNameLst>
                                      </p:cBhvr>
                                      <p:to>
                                        <p:strVal val="visible"/>
                                      </p:to>
                                    </p:set>
                                    <p:anim calcmode="lin" valueType="num">
                                      <p:cBhvr additive="base">
                                        <p:cTn id="9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4">
                                            <p:txEl>
                                              <p:pRg st="7" end="7"/>
                                            </p:txEl>
                                          </p:spTgt>
                                        </p:tgtEl>
                                        <p:attrNameLst>
                                          <p:attrName>style.visibility</p:attrName>
                                        </p:attrNameLst>
                                      </p:cBhvr>
                                      <p:to>
                                        <p:strVal val="visible"/>
                                      </p:to>
                                    </p:set>
                                    <p:anim calcmode="lin" valueType="num">
                                      <p:cBhvr additive="base">
                                        <p:cTn id="10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4">
                                            <p:txEl>
                                              <p:pRg st="8" end="8"/>
                                            </p:txEl>
                                          </p:spTgt>
                                        </p:tgtEl>
                                        <p:attrNameLst>
                                          <p:attrName>style.visibility</p:attrName>
                                        </p:attrNameLst>
                                      </p:cBhvr>
                                      <p:to>
                                        <p:strVal val="visible"/>
                                      </p:to>
                                    </p:set>
                                    <p:anim calcmode="lin" valueType="num">
                                      <p:cBhvr additive="base">
                                        <p:cTn id="10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76672"/>
            <a:ext cx="7772400" cy="2736304"/>
          </a:xfrm>
          <a:solidFill>
            <a:schemeClr val="accent3">
              <a:lumMod val="40000"/>
              <a:lumOff val="60000"/>
            </a:schemeClr>
          </a:solidFill>
        </p:spPr>
        <p:txBody>
          <a:bodyPr>
            <a:noAutofit/>
          </a:bodyPr>
          <a:lstStyle/>
          <a:p>
            <a:r>
              <a:rPr lang="en-GB" sz="5400" dirty="0" smtClean="0"/>
              <a:t>Social democratic Vs </a:t>
            </a:r>
            <a:br>
              <a:rPr lang="en-GB" sz="5400" dirty="0" smtClean="0"/>
            </a:br>
            <a:r>
              <a:rPr lang="en-GB" sz="5400" dirty="0" smtClean="0"/>
              <a:t>New Right perspective on education</a:t>
            </a:r>
            <a:endParaRPr lang="en-GB" sz="5400" dirty="0"/>
          </a:p>
        </p:txBody>
      </p:sp>
      <p:sp>
        <p:nvSpPr>
          <p:cNvPr id="3" name="Subtitle 2"/>
          <p:cNvSpPr>
            <a:spLocks noGrp="1"/>
          </p:cNvSpPr>
          <p:nvPr>
            <p:ph type="subTitle" idx="1"/>
          </p:nvPr>
        </p:nvSpPr>
        <p:spPr>
          <a:xfrm>
            <a:off x="755576" y="4005064"/>
            <a:ext cx="7520880" cy="1126976"/>
          </a:xfrm>
          <a:solidFill>
            <a:schemeClr val="bg1">
              <a:lumMod val="85000"/>
            </a:schemeClr>
          </a:solidFill>
        </p:spPr>
        <p:txBody>
          <a:bodyPr>
            <a:normAutofit fontScale="77500" lnSpcReduction="20000"/>
          </a:bodyPr>
          <a:lstStyle/>
          <a:p>
            <a:r>
              <a:rPr lang="en-GB" dirty="0" smtClean="0">
                <a:solidFill>
                  <a:srgbClr val="FF0000"/>
                </a:solidFill>
              </a:rPr>
              <a:t>Starter </a:t>
            </a:r>
          </a:p>
          <a:p>
            <a:r>
              <a:rPr lang="en-GB" dirty="0" smtClean="0">
                <a:solidFill>
                  <a:srgbClr val="FF0000"/>
                </a:solidFill>
              </a:rPr>
              <a:t>Test your knowledge- complete the tick list on page 9 </a:t>
            </a:r>
            <a:endParaRPr lang="en-GB" dirty="0" smtClean="0">
              <a:solidFill>
                <a:srgbClr val="FF0000"/>
              </a:solidFill>
            </a:endParaRPr>
          </a:p>
        </p:txBody>
      </p:sp>
    </p:spTree>
    <p:extLst>
      <p:ext uri="{BB962C8B-B14F-4D97-AF65-F5344CB8AC3E}">
        <p14:creationId xmlns:p14="http://schemas.microsoft.com/office/powerpoint/2010/main" val="4241361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33201" t="18921" r="34775" b="8840"/>
          <a:stretch/>
        </p:blipFill>
        <p:spPr>
          <a:xfrm>
            <a:off x="2411760" y="332656"/>
            <a:ext cx="4392488" cy="6192688"/>
          </a:xfrm>
          <a:prstGeom prst="rect">
            <a:avLst/>
          </a:prstGeom>
        </p:spPr>
      </p:pic>
    </p:spTree>
    <p:extLst>
      <p:ext uri="{BB962C8B-B14F-4D97-AF65-F5344CB8AC3E}">
        <p14:creationId xmlns:p14="http://schemas.microsoft.com/office/powerpoint/2010/main" val="3013363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owerPoint" ma:contentTypeID="0x010100EA90949D6391244A906844C304818D4E002A99670292B1E14DBE9FE3D16419C643" ma:contentTypeVersion="1" ma:contentTypeDescription="Create a new PowerPoint document" ma:contentTypeScope="" ma:versionID="1bcd93499e694cdd76fce4f16b79cfc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1C3255-BE04-4530-AF4A-90F5103ACFE0}">
  <ds:schemaRefs>
    <ds:schemaRef ds:uri="http://purl.org/dc/terms/"/>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http://purl.org/dc/elements/1.1/"/>
    <ds:schemaRef ds:uri="http://purl.org/dc/dcmitype/"/>
    <ds:schemaRef ds:uri="http://schemas.openxmlformats.org/package/2006/metadata/core-properties"/>
  </ds:schemaRefs>
</ds:datastoreItem>
</file>

<file path=customXml/itemProps2.xml><?xml version="1.0" encoding="utf-8"?>
<ds:datastoreItem xmlns:ds="http://schemas.openxmlformats.org/officeDocument/2006/customXml" ds:itemID="{07D1BF82-470E-4FB4-95B5-43D2F4A9AE9E}">
  <ds:schemaRefs>
    <ds:schemaRef ds:uri="http://schemas.microsoft.com/sharepoint/v3/contenttype/forms"/>
  </ds:schemaRefs>
</ds:datastoreItem>
</file>

<file path=customXml/itemProps3.xml><?xml version="1.0" encoding="utf-8"?>
<ds:datastoreItem xmlns:ds="http://schemas.openxmlformats.org/officeDocument/2006/customXml" ds:itemID="{C2900261-8999-4D5A-96E5-E08F3CC99C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2101</TotalTime>
  <Words>1623</Words>
  <Application>Microsoft Office PowerPoint</Application>
  <PresentationFormat>On-screen Show (4:3)</PresentationFormat>
  <Paragraphs>183</Paragraphs>
  <Slides>27</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Education Policy  Social democratic V’s New right </vt:lpstr>
      <vt:lpstr>Left or Right? </vt:lpstr>
      <vt:lpstr>Social democratic Vs  New Right ( Neo-liberal) perspective</vt:lpstr>
      <vt:lpstr>Key Assumptions  </vt:lpstr>
      <vt:lpstr>Policies </vt:lpstr>
      <vt:lpstr>PowerPoint Presentation</vt:lpstr>
      <vt:lpstr>Independent task Complete the tables in your booklet pgs 7-8- use the suggested resources below</vt:lpstr>
      <vt:lpstr>Social democratic Vs  New Right perspective on education</vt:lpstr>
      <vt:lpstr>PowerPoint Presentation</vt:lpstr>
      <vt:lpstr>PowerPoint Presentation</vt:lpstr>
      <vt:lpstr>The New Right –  Key idea: marketisation of schools</vt:lpstr>
      <vt:lpstr>Defining marketisation</vt:lpstr>
      <vt:lpstr>The 1988 Education Reform Act  (ERA: Baker Act) A new right policy </vt:lpstr>
      <vt:lpstr>How do schools ‘market’ themselves?</vt:lpstr>
      <vt:lpstr>Policies to promote marketisation</vt:lpstr>
      <vt:lpstr>Pg 33  Consequences of marketization polices </vt:lpstr>
      <vt:lpstr>What is Parentocracy?</vt:lpstr>
      <vt:lpstr>PowerPoint Presentation</vt:lpstr>
      <vt:lpstr>PowerPoint Presentation</vt:lpstr>
      <vt:lpstr>Criticisms: The ‘Myth’ of Parentocracy</vt:lpstr>
      <vt:lpstr>PowerPoint Presentation</vt:lpstr>
      <vt:lpstr>The Funding Formula</vt:lpstr>
      <vt:lpstr>PowerPoint Presentation</vt:lpstr>
      <vt:lpstr>Evaluation issues of the New Right perspective on education  </vt:lpstr>
      <vt:lpstr>New Vocationalism </vt:lpstr>
      <vt:lpstr>PowerPoint Presentation</vt:lpstr>
      <vt:lpstr>ITEM A  The New Right have tried to introduce the discipline of the market into state education. By a variety of measures they have encouraged a diverse range of educational providers to compete with each other with the aim of creating greater efficiency and reducing public expense. This has not been uniformly successful.  Social Democratic and Marxist theorists have tended to see such measures as widening the gaps between social classes and creating greater inequality. And even some politicians identified with the New Right may feel that such measures may make it more difficult to improve and maintain educational standards.</vt:lpstr>
    </vt:vector>
  </TitlesOfParts>
  <Company>Hillview School for Girls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Rachael Hemmings</dc:creator>
  <cp:lastModifiedBy>Sarah Fassam</cp:lastModifiedBy>
  <cp:revision>206</cp:revision>
  <cp:lastPrinted>2019-01-17T12:54:47Z</cp:lastPrinted>
  <dcterms:created xsi:type="dcterms:W3CDTF">2013-01-21T12:00:17Z</dcterms:created>
  <dcterms:modified xsi:type="dcterms:W3CDTF">2019-09-04T08:39:49Z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0x010100EA90949D6391244A906844C304818D4E002A99670292B1E14DBE9FE3D16419C643</vt:lpwstr>
  </property>
</Properties>
</file>