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8" r:id="rId2"/>
    <p:sldId id="259" r:id="rId3"/>
    <p:sldId id="260" r:id="rId4"/>
    <p:sldId id="261" r:id="rId5"/>
    <p:sldId id="262" r:id="rId6"/>
    <p:sldId id="263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098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03A94C-4C25-49F6-8B16-80B61F9ADA66}" type="datetimeFigureOut">
              <a:rPr lang="en-GB" smtClean="0"/>
              <a:t>03/09/2015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209DB96-09A0-45D0-A821-D4211445A80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16342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48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>
              <a:ea typeface="ＭＳ Ｐゴシック" pitchFamily="34" charset="-128"/>
            </a:endParaRPr>
          </a:p>
        </p:txBody>
      </p:sp>
      <p:sp>
        <p:nvSpPr>
          <p:cNvPr id="2048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1363" indent="-2841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1413" indent="-2270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597025" indent="-2270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2054225" indent="-2270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511425" indent="-2270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968625" indent="-2270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425825" indent="-2270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883025" indent="-2270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fld id="{0F53955D-26EE-44C8-AE32-AF985AAFC2B5}" type="slidenum">
              <a:rPr lang="en-US" altLang="en-US">
                <a:solidFill>
                  <a:prstClr val="black"/>
                </a:solidFill>
                <a:latin typeface="Arial" charset="0"/>
                <a:cs typeface="Arial" charset="0"/>
              </a:rPr>
              <a:pPr eaLnBrk="1" hangingPunct="1">
                <a:spcBef>
                  <a:spcPct val="0"/>
                </a:spcBef>
              </a:pPr>
              <a:t>1</a:t>
            </a:fld>
            <a:endParaRPr lang="en-US" altLang="en-US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53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>
              <a:ea typeface="ＭＳ Ｐゴシック" pitchFamily="34" charset="-128"/>
            </a:endParaRPr>
          </a:p>
        </p:txBody>
      </p:sp>
      <p:sp>
        <p:nvSpPr>
          <p:cNvPr id="2253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1363" indent="-2841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1413" indent="-2270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597025" indent="-2270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2054225" indent="-2270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511425" indent="-2270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968625" indent="-2270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425825" indent="-2270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883025" indent="-2270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fld id="{6A6DAB5D-74C8-4A86-834F-A695F0810740}" type="slidenum">
              <a:rPr lang="en-US" altLang="en-US">
                <a:solidFill>
                  <a:prstClr val="black"/>
                </a:solidFill>
                <a:latin typeface="Arial" charset="0"/>
                <a:cs typeface="Arial" charset="0"/>
              </a:rPr>
              <a:pPr eaLnBrk="1" hangingPunct="1">
                <a:spcBef>
                  <a:spcPct val="0"/>
                </a:spcBef>
              </a:pPr>
              <a:t>2</a:t>
            </a:fld>
            <a:endParaRPr lang="en-US" altLang="en-US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560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>
              <a:ea typeface="ＭＳ Ｐゴシック" pitchFamily="34" charset="-128"/>
            </a:endParaRPr>
          </a:p>
        </p:txBody>
      </p:sp>
      <p:sp>
        <p:nvSpPr>
          <p:cNvPr id="2560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1363" indent="-2841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1413" indent="-2270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597025" indent="-2270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2054225" indent="-2270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511425" indent="-2270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968625" indent="-2270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425825" indent="-2270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883025" indent="-2270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fld id="{41CFE74E-BF5C-484E-8973-EB332A6D863A}" type="slidenum">
              <a:rPr lang="en-US" altLang="en-US">
                <a:solidFill>
                  <a:prstClr val="black"/>
                </a:solidFill>
                <a:latin typeface="Arial" charset="0"/>
                <a:cs typeface="Arial" charset="0"/>
              </a:rPr>
              <a:pPr eaLnBrk="1" hangingPunct="1">
                <a:spcBef>
                  <a:spcPct val="0"/>
                </a:spcBef>
              </a:pPr>
              <a:t>3</a:t>
            </a:fld>
            <a:endParaRPr lang="en-US" altLang="en-US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662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>
              <a:ea typeface="ＭＳ Ｐゴシック" pitchFamily="34" charset="-128"/>
            </a:endParaRPr>
          </a:p>
        </p:txBody>
      </p:sp>
      <p:sp>
        <p:nvSpPr>
          <p:cNvPr id="2662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1363" indent="-2841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1413" indent="-2270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597025" indent="-2270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2054225" indent="-2270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511425" indent="-2270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968625" indent="-2270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425825" indent="-2270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883025" indent="-2270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fld id="{5A90025A-1E00-4FF3-B288-33B1A21CC6DA}" type="slidenum">
              <a:rPr lang="en-US" altLang="en-US">
                <a:solidFill>
                  <a:prstClr val="black"/>
                </a:solidFill>
                <a:latin typeface="Arial" charset="0"/>
                <a:cs typeface="Arial" charset="0"/>
              </a:rPr>
              <a:pPr eaLnBrk="1" hangingPunct="1">
                <a:spcBef>
                  <a:spcPct val="0"/>
                </a:spcBef>
              </a:pPr>
              <a:t>4</a:t>
            </a:fld>
            <a:endParaRPr lang="en-US" altLang="en-US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765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>
              <a:ea typeface="ＭＳ Ｐゴシック" pitchFamily="34" charset="-128"/>
            </a:endParaRPr>
          </a:p>
        </p:txBody>
      </p:sp>
      <p:sp>
        <p:nvSpPr>
          <p:cNvPr id="2765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1363" indent="-2841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1413" indent="-2270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597025" indent="-2270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2054225" indent="-2270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511425" indent="-2270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968625" indent="-2270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425825" indent="-2270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883025" indent="-2270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fld id="{9D31D8CB-F04C-4F23-8FA8-74904880B95E}" type="slidenum">
              <a:rPr lang="en-US" altLang="en-US">
                <a:solidFill>
                  <a:prstClr val="black"/>
                </a:solidFill>
                <a:latin typeface="Arial" charset="0"/>
                <a:cs typeface="Arial" charset="0"/>
              </a:rPr>
              <a:pPr eaLnBrk="1" hangingPunct="1">
                <a:spcBef>
                  <a:spcPct val="0"/>
                </a:spcBef>
              </a:pPr>
              <a:t>5</a:t>
            </a:fld>
            <a:endParaRPr lang="en-US" altLang="en-US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>
              <a:ea typeface="ＭＳ Ｐゴシック" pitchFamily="34" charset="-128"/>
            </a:endParaRPr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1363" indent="-2841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1413" indent="-2270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597025" indent="-2270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2054225" indent="-2270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511425" indent="-2270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968625" indent="-2270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425825" indent="-2270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883025" indent="-2270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fld id="{95A9AB20-33F2-4E8D-9387-735EE36C3A26}" type="slidenum">
              <a:rPr lang="en-US" altLang="en-US">
                <a:solidFill>
                  <a:prstClr val="black"/>
                </a:solidFill>
                <a:latin typeface="Arial" charset="0"/>
                <a:cs typeface="Arial" charset="0"/>
              </a:rPr>
              <a:pPr eaLnBrk="1" hangingPunct="1">
                <a:spcBef>
                  <a:spcPct val="0"/>
                </a:spcBef>
              </a:pPr>
              <a:t>6</a:t>
            </a:fld>
            <a:endParaRPr lang="en-US" altLang="en-US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4512AB-E36B-4443-8BBC-6457FF14EC7C}" type="datetimeFigureOut">
              <a:rPr lang="en-GB" smtClean="0"/>
              <a:t>03/09/2015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D5D3FB-3B1E-4F5D-A20E-6907F8EC143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225067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4512AB-E36B-4443-8BBC-6457FF14EC7C}" type="datetimeFigureOut">
              <a:rPr lang="en-GB" smtClean="0"/>
              <a:t>03/09/2015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D5D3FB-3B1E-4F5D-A20E-6907F8EC143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795337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4512AB-E36B-4443-8BBC-6457FF14EC7C}" type="datetimeFigureOut">
              <a:rPr lang="en-GB" smtClean="0"/>
              <a:t>03/09/2015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D5D3FB-3B1E-4F5D-A20E-6907F8EC143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2552801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CB5E92-4EAD-414C-AB5E-DE6D266C3B5F}" type="slidenum">
              <a:rPr lang="en-GB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065300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7ECED2-4AD1-4F30-90BE-ECE9E9B75D28}" type="slidenum">
              <a:rPr lang="en-GB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39195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GB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A7F890-F774-4B13-BAB1-7BB916CD79DD}" type="slidenum">
              <a:rPr lang="en-GB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19592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4512AB-E36B-4443-8BBC-6457FF14EC7C}" type="datetimeFigureOut">
              <a:rPr lang="en-GB" smtClean="0"/>
              <a:t>03/09/2015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D5D3FB-3B1E-4F5D-A20E-6907F8EC143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32414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4512AB-E36B-4443-8BBC-6457FF14EC7C}" type="datetimeFigureOut">
              <a:rPr lang="en-GB" smtClean="0"/>
              <a:t>03/09/2015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D5D3FB-3B1E-4F5D-A20E-6907F8EC143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901353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4512AB-E36B-4443-8BBC-6457FF14EC7C}" type="datetimeFigureOut">
              <a:rPr lang="en-GB" smtClean="0"/>
              <a:t>03/09/2015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D5D3FB-3B1E-4F5D-A20E-6907F8EC143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75198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4512AB-E36B-4443-8BBC-6457FF14EC7C}" type="datetimeFigureOut">
              <a:rPr lang="en-GB" smtClean="0"/>
              <a:t>03/09/2015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D5D3FB-3B1E-4F5D-A20E-6907F8EC143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37835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4512AB-E36B-4443-8BBC-6457FF14EC7C}" type="datetimeFigureOut">
              <a:rPr lang="en-GB" smtClean="0"/>
              <a:t>03/09/2015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D5D3FB-3B1E-4F5D-A20E-6907F8EC143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8389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4512AB-E36B-4443-8BBC-6457FF14EC7C}" type="datetimeFigureOut">
              <a:rPr lang="en-GB" smtClean="0"/>
              <a:t>03/09/2015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D5D3FB-3B1E-4F5D-A20E-6907F8EC143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74977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4512AB-E36B-4443-8BBC-6457FF14EC7C}" type="datetimeFigureOut">
              <a:rPr lang="en-GB" smtClean="0"/>
              <a:t>03/09/2015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D5D3FB-3B1E-4F5D-A20E-6907F8EC143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107392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4512AB-E36B-4443-8BBC-6457FF14EC7C}" type="datetimeFigureOut">
              <a:rPr lang="en-GB" smtClean="0"/>
              <a:t>03/09/2015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D5D3FB-3B1E-4F5D-A20E-6907F8EC143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42443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4512AB-E36B-4443-8BBC-6457FF14EC7C}" type="datetimeFigureOut">
              <a:rPr lang="en-GB" smtClean="0"/>
              <a:t>03/09/2015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D5D3FB-3B1E-4F5D-A20E-6907F8EC143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905064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jpeg"/><Relationship Id="rId3" Type="http://schemas.openxmlformats.org/officeDocument/2006/relationships/hyperlink" Target="http://images.google.co.uk/imgres?imgurl=http://or.ucr.edu/images/pictures/centers/FamilyStudies.jpg&amp;imgrefurl=http://or.ucr.edu/VCR/Centers.aspx&amp;h=300&amp;w=300&amp;sz=14&amp;hl=en&amp;start=1&amp;tbnid=hBgNs9UFSQgWpM:&amp;tbnh=116&amp;tbnw=116&amp;prev=/images?q=family&amp;gbv=2&amp;svnum=10&amp;hl=en&amp;sa=G" TargetMode="External"/><Relationship Id="rId7" Type="http://schemas.openxmlformats.org/officeDocument/2006/relationships/hyperlink" Target="http://images.google.co.uk/imgres?imgurl=http://www.lsbu.ac.uk/water/images/family1.jpg&amp;imgrefurl=http://www.lsbu.ac.uk/water/family.html&amp;h=480&amp;w=638&amp;sz=50&amp;hl=en&amp;start=13&amp;tbnid=fQiD8KtL_i6onM:&amp;tbnh=103&amp;tbnw=137&amp;prev=/images?q=family&amp;gbv=2&amp;svnum=10&amp;hl=en&amp;sa=G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2.jpeg"/><Relationship Id="rId5" Type="http://schemas.openxmlformats.org/officeDocument/2006/relationships/hyperlink" Target="http://images.google.co.uk/imgres?imgurl=http://z.about.com/d/tvcomedies/1/0/p/0/-/-/simpsons_family.jpg&amp;imgrefurl=http://tvcomedies.about.com/od/thesimpsons/ig/The-Simpsons-Photo-Gallery/The-Simpsons-Family.htm&amp;h=432&amp;w=334&amp;sz=161&amp;hl=en&amp;start=3&amp;tbnid=ynFrU1Xn2EwviM:&amp;tbnh=126&amp;tbnw=97&amp;prev=/images?q=family&amp;gbv=2&amp;svnum=10&amp;hl=en&amp;sa=G" TargetMode="External"/><Relationship Id="rId4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908720"/>
            <a:ext cx="8229600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GB" altLang="en-US" dirty="0" smtClean="0">
                <a:ea typeface="ＭＳ Ｐゴシック" pitchFamily="34" charset="-128"/>
              </a:rPr>
              <a:t>Quick recap of definitions for families and households.</a:t>
            </a:r>
            <a:br>
              <a:rPr lang="en-GB" altLang="en-US" dirty="0" smtClean="0">
                <a:ea typeface="ＭＳ Ｐゴシック" pitchFamily="34" charset="-128"/>
              </a:rPr>
            </a:br>
            <a:r>
              <a:rPr lang="en-GB" altLang="en-US" dirty="0" smtClean="0">
                <a:ea typeface="ＭＳ Ｐゴシック" pitchFamily="34" charset="-128"/>
              </a:rPr>
              <a:t/>
            </a:r>
            <a:br>
              <a:rPr lang="en-GB" altLang="en-US" dirty="0" smtClean="0">
                <a:ea typeface="ＭＳ Ｐゴシック" pitchFamily="34" charset="-128"/>
              </a:rPr>
            </a:br>
            <a:r>
              <a:rPr lang="en-GB" altLang="en-US" dirty="0" smtClean="0">
                <a:ea typeface="ＭＳ Ｐゴシック" pitchFamily="34" charset="-128"/>
              </a:rPr>
              <a:t>Definition of the Family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95536" y="3068960"/>
            <a:ext cx="4038600" cy="4525963"/>
          </a:xfrm>
        </p:spPr>
        <p:txBody>
          <a:bodyPr/>
          <a:lstStyle/>
          <a:p>
            <a:pPr eaLnBrk="1" hangingPunct="1"/>
            <a:r>
              <a:rPr lang="en-GB" altLang="en-US" sz="2800" dirty="0" smtClean="0">
                <a:ea typeface="ＭＳ Ｐゴシック" pitchFamily="34" charset="-128"/>
              </a:rPr>
              <a:t>A family is a group of people who are related by </a:t>
            </a:r>
            <a:r>
              <a:rPr lang="en-GB" altLang="en-US" sz="2800" b="1" dirty="0" smtClean="0">
                <a:ea typeface="ＭＳ Ｐゴシック" pitchFamily="34" charset="-128"/>
              </a:rPr>
              <a:t>kinship</a:t>
            </a:r>
            <a:r>
              <a:rPr lang="en-GB" altLang="en-US" sz="2800" dirty="0" smtClean="0">
                <a:ea typeface="ＭＳ Ｐゴシック" pitchFamily="34" charset="-128"/>
              </a:rPr>
              <a:t> ties: relations of blood, marriage or adoption.</a:t>
            </a:r>
          </a:p>
        </p:txBody>
      </p:sp>
      <p:pic>
        <p:nvPicPr>
          <p:cNvPr id="5124" name="Picture 5" descr="FamilyStudies">
            <a:hlinkClick r:id="rId3"/>
          </p:cNvPr>
          <p:cNvPicPr>
            <a:picLocks noGrp="1" noChangeAspect="1" noChangeArrowheads="1"/>
          </p:cNvPicPr>
          <p:nvPr>
            <p:ph sz="quarter" idx="2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102225" y="2924944"/>
            <a:ext cx="1711325" cy="1711325"/>
          </a:xfrm>
        </p:spPr>
      </p:pic>
      <p:pic>
        <p:nvPicPr>
          <p:cNvPr id="5125" name="Picture 8" descr="simpsons_family">
            <a:hlinkClick r:id="rId5"/>
          </p:cNvPr>
          <p:cNvPicPr>
            <a:picLocks noGrp="1" noChangeAspect="1" noChangeArrowheads="1"/>
          </p:cNvPicPr>
          <p:nvPr>
            <p:ph sz="quarter" idx="3"/>
          </p:nvPr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380312" y="2852936"/>
            <a:ext cx="1641475" cy="2132013"/>
          </a:xfrm>
        </p:spPr>
      </p:pic>
      <p:pic>
        <p:nvPicPr>
          <p:cNvPr id="5126" name="Picture 11" descr="family1">
            <a:hlinkClick r:id="rId7"/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4941168"/>
            <a:ext cx="2241550" cy="1685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40846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>
                <a:ea typeface="ＭＳ Ｐゴシック" pitchFamily="34" charset="-128"/>
              </a:rPr>
              <a:t>Definition of a household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eaLnBrk="1" hangingPunct="1"/>
            <a:r>
              <a:rPr lang="en-GB" altLang="en-US" sz="2800" dirty="0" smtClean="0">
                <a:ea typeface="ＭＳ Ｐゴシック" pitchFamily="34" charset="-128"/>
              </a:rPr>
              <a:t>A household means one person or a group of people who live at the same address and share living arrangements. </a:t>
            </a:r>
          </a:p>
          <a:p>
            <a:pPr eaLnBrk="1" hangingPunct="1">
              <a:buFontTx/>
              <a:buNone/>
            </a:pPr>
            <a:endParaRPr lang="en-GB" altLang="en-US" sz="2800" dirty="0" smtClean="0">
              <a:ea typeface="ＭＳ Ｐゴシック" pitchFamily="34" charset="-128"/>
            </a:endParaRPr>
          </a:p>
        </p:txBody>
      </p:sp>
      <p:pic>
        <p:nvPicPr>
          <p:cNvPr id="7172" name="Picture 6" descr="witten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188" y="1341438"/>
            <a:ext cx="3768725" cy="2827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3" name="Picture 8" descr="friends_joey_chandler"/>
          <p:cNvPicPr>
            <a:picLocks noGrp="1" noChangeAspect="1" noChangeArrowheads="1"/>
          </p:cNvPicPr>
          <p:nvPr>
            <p:ph sz="half"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403350" y="4437063"/>
            <a:ext cx="3035300" cy="1820862"/>
          </a:xfrm>
          <a:noFill/>
        </p:spPr>
      </p:pic>
    </p:spTree>
    <p:extLst>
      <p:ext uri="{BB962C8B-B14F-4D97-AF65-F5344CB8AC3E}">
        <p14:creationId xmlns:p14="http://schemas.microsoft.com/office/powerpoint/2010/main" val="571378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4"/>
          <p:cNvSpPr>
            <a:spLocks noGrp="1" noChangeArrowheads="1"/>
          </p:cNvSpPr>
          <p:nvPr>
            <p:ph type="title"/>
          </p:nvPr>
        </p:nvSpPr>
        <p:spPr>
          <a:xfrm>
            <a:off x="395288" y="0"/>
            <a:ext cx="8229600" cy="1143000"/>
          </a:xfrm>
        </p:spPr>
        <p:txBody>
          <a:bodyPr/>
          <a:lstStyle/>
          <a:p>
            <a:pPr eaLnBrk="1" hangingPunct="1"/>
            <a:r>
              <a:rPr lang="en-GB" altLang="en-US" smtClean="0">
                <a:ea typeface="ＭＳ Ｐゴシック" pitchFamily="34" charset="-128"/>
              </a:rPr>
              <a:t>Different forms of marriage</a:t>
            </a:r>
          </a:p>
        </p:txBody>
      </p:sp>
      <p:graphicFrame>
        <p:nvGraphicFramePr>
          <p:cNvPr id="4173" name="Group 77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2650447714"/>
              </p:ext>
            </p:extLst>
          </p:nvPr>
        </p:nvGraphicFramePr>
        <p:xfrm>
          <a:off x="611560" y="1052736"/>
          <a:ext cx="8229600" cy="5662908"/>
        </p:xfrm>
        <a:graphic>
          <a:graphicData uri="http://schemas.openxmlformats.org/drawingml/2006/table">
            <a:tbl>
              <a:tblPr/>
              <a:tblGrid>
                <a:gridCol w="1871439"/>
                <a:gridCol w="3384376"/>
                <a:gridCol w="2973785"/>
              </a:tblGrid>
              <a:tr h="100788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Monogamy</a:t>
                      </a:r>
                    </a:p>
                  </a:txBody>
                  <a:tcPr marT="45705" marB="4570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One husband and one wife.</a:t>
                      </a:r>
                    </a:p>
                  </a:txBody>
                  <a:tcPr marT="45705" marB="457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Found in Europe, USA and most Christian cultures.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05" marB="457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7521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Serial Monogamy</a:t>
                      </a:r>
                    </a:p>
                  </a:txBody>
                  <a:tcPr marT="45705" marB="4570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 series of monogamous marriages</a:t>
                      </a:r>
                    </a:p>
                  </a:txBody>
                  <a:tcPr marT="45705" marB="457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Found especially in Europe and the USA, where there are high rates of divorce and remarriage</a:t>
                      </a:r>
                    </a:p>
                  </a:txBody>
                  <a:tcPr marT="45705" marB="457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6815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Arranged marriage</a:t>
                      </a:r>
                    </a:p>
                  </a:txBody>
                  <a:tcPr marT="45705" marB="4570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Marriages arranged by parents to match their children with partners of a similar background and status.</a:t>
                      </a:r>
                    </a:p>
                  </a:txBody>
                  <a:tcPr marT="45705" marB="457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Found in the Indian subcontinent and Muslim, Sikh and Hindu minority ethnic groups in Britain. </a:t>
                      </a:r>
                    </a:p>
                  </a:txBody>
                  <a:tcPr marT="45705" marB="457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2385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Civil partnership</a:t>
                      </a:r>
                    </a:p>
                  </a:txBody>
                  <a:tcPr marT="45705" marB="4570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 legal recognition of the relationships of same-sex couples. Give equal treatment to same-sex partners. In 2014 gay and lesbian couples are now able to marry on the same basis</a:t>
                      </a:r>
                    </a:p>
                  </a:txBody>
                  <a:tcPr marT="45705" marB="457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England, Scotland, Wales, Northern Ireland (Same-sex marriage is still not possible in Northern Ireland)</a:t>
                      </a:r>
                    </a:p>
                  </a:txBody>
                  <a:tcPr marT="45705" marB="457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33611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0"/>
            <a:ext cx="8229600" cy="1143000"/>
          </a:xfrm>
        </p:spPr>
        <p:txBody>
          <a:bodyPr/>
          <a:lstStyle/>
          <a:p>
            <a:pPr eaLnBrk="1" hangingPunct="1"/>
            <a:r>
              <a:rPr lang="en-GB" altLang="en-US" smtClean="0">
                <a:ea typeface="ＭＳ Ｐゴシック" pitchFamily="34" charset="-128"/>
              </a:rPr>
              <a:t>Different forms of marriage</a:t>
            </a:r>
          </a:p>
        </p:txBody>
      </p:sp>
      <p:graphicFrame>
        <p:nvGraphicFramePr>
          <p:cNvPr id="7193" name="Group 25"/>
          <p:cNvGraphicFramePr>
            <a:graphicFrameLocks noGrp="1"/>
          </p:cNvGraphicFramePr>
          <p:nvPr>
            <p:ph type="tbl" idx="1"/>
          </p:nvPr>
        </p:nvGraphicFramePr>
        <p:xfrm>
          <a:off x="468313" y="1196975"/>
          <a:ext cx="8207375" cy="5040313"/>
        </p:xfrm>
        <a:graphic>
          <a:graphicData uri="http://schemas.openxmlformats.org/drawingml/2006/table">
            <a:tbl>
              <a:tblPr/>
              <a:tblGrid>
                <a:gridCol w="2735262"/>
                <a:gridCol w="2736850"/>
                <a:gridCol w="2735263"/>
              </a:tblGrid>
              <a:tr h="159702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ea typeface="Arial" pitchFamily="34" charset="0"/>
                          <a:cs typeface="Arial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ea typeface="Arial" pitchFamily="34" charset="0"/>
                          <a:cs typeface="Arial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Arial" pitchFamily="34" charset="0"/>
                          <a:cs typeface="Arial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Arial" pitchFamily="34" charset="0"/>
                          <a:cs typeface="Arial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Arial" pitchFamily="34" charset="0"/>
                          <a:cs typeface="Arial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Arial" pitchFamily="34" charset="0"/>
                          <a:cs typeface="Arial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Arial" pitchFamily="34" charset="0"/>
                          <a:cs typeface="Arial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Arial" pitchFamily="34" charset="0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  <a:cs typeface="Arial" pitchFamily="34" charset="0"/>
                        </a:rPr>
                        <a:t>Polygamy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ea typeface="Arial" pitchFamily="34" charset="0"/>
                          <a:cs typeface="Arial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ea typeface="Arial" pitchFamily="34" charset="0"/>
                          <a:cs typeface="Arial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Arial" pitchFamily="34" charset="0"/>
                          <a:cs typeface="Arial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Arial" pitchFamily="34" charset="0"/>
                          <a:cs typeface="Arial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Arial" pitchFamily="34" charset="0"/>
                          <a:cs typeface="Arial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Arial" pitchFamily="34" charset="0"/>
                          <a:cs typeface="Arial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Arial" pitchFamily="34" charset="0"/>
                          <a:cs typeface="Arial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Arial" pitchFamily="34" charset="0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  <a:cs typeface="Arial" pitchFamily="34" charset="0"/>
                        </a:rPr>
                        <a:t>Marriage to more than one partner at any one time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ea typeface="Arial" pitchFamily="34" charset="0"/>
                          <a:cs typeface="Arial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ea typeface="Arial" pitchFamily="34" charset="0"/>
                          <a:cs typeface="Arial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Arial" pitchFamily="34" charset="0"/>
                          <a:cs typeface="Arial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Arial" pitchFamily="34" charset="0"/>
                          <a:cs typeface="Arial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Arial" pitchFamily="34" charset="0"/>
                          <a:cs typeface="Arial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Arial" pitchFamily="34" charset="0"/>
                          <a:cs typeface="Arial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Arial" pitchFamily="34" charset="0"/>
                          <a:cs typeface="Arial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Arial" pitchFamily="34" charset="0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  <a:cs typeface="Arial" pitchFamily="34" charset="0"/>
                        </a:rPr>
                        <a:t>(N.B – includes polygyny and polyandry.)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9543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ea typeface="Arial" pitchFamily="34" charset="0"/>
                          <a:cs typeface="Arial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ea typeface="Arial" pitchFamily="34" charset="0"/>
                          <a:cs typeface="Arial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Arial" pitchFamily="34" charset="0"/>
                          <a:cs typeface="Arial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Arial" pitchFamily="34" charset="0"/>
                          <a:cs typeface="Arial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Arial" pitchFamily="34" charset="0"/>
                          <a:cs typeface="Arial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Arial" pitchFamily="34" charset="0"/>
                          <a:cs typeface="Arial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Arial" pitchFamily="34" charset="0"/>
                          <a:cs typeface="Arial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Arial" pitchFamily="34" charset="0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  <a:cs typeface="Arial" pitchFamily="34" charset="0"/>
                        </a:rPr>
                        <a:t>Polygyny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ea typeface="Arial" pitchFamily="34" charset="0"/>
                          <a:cs typeface="Arial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ea typeface="Arial" pitchFamily="34" charset="0"/>
                          <a:cs typeface="Arial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Arial" pitchFamily="34" charset="0"/>
                          <a:cs typeface="Arial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Arial" pitchFamily="34" charset="0"/>
                          <a:cs typeface="Arial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Arial" pitchFamily="34" charset="0"/>
                          <a:cs typeface="Arial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Arial" pitchFamily="34" charset="0"/>
                          <a:cs typeface="Arial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Arial" pitchFamily="34" charset="0"/>
                          <a:cs typeface="Arial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Arial" pitchFamily="34" charset="0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  <a:cs typeface="Arial" pitchFamily="34" charset="0"/>
                        </a:rPr>
                        <a:t>One husband and two or more wives.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ea typeface="Arial" pitchFamily="34" charset="0"/>
                          <a:cs typeface="Arial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ea typeface="Arial" pitchFamily="34" charset="0"/>
                          <a:cs typeface="Arial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Arial" pitchFamily="34" charset="0"/>
                          <a:cs typeface="Arial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Arial" pitchFamily="34" charset="0"/>
                          <a:cs typeface="Arial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Arial" pitchFamily="34" charset="0"/>
                          <a:cs typeface="Arial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Arial" pitchFamily="34" charset="0"/>
                          <a:cs typeface="Arial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Arial" pitchFamily="34" charset="0"/>
                          <a:cs typeface="Arial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Arial" pitchFamily="34" charset="0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  <a:cs typeface="Arial" pitchFamily="34" charset="0"/>
                        </a:rPr>
                        <a:t>Found in Islamic countries like Egypt or Saudi Arabia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4785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ea typeface="Arial" pitchFamily="34" charset="0"/>
                          <a:cs typeface="Arial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ea typeface="Arial" pitchFamily="34" charset="0"/>
                          <a:cs typeface="Arial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Arial" pitchFamily="34" charset="0"/>
                          <a:cs typeface="Arial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Arial" pitchFamily="34" charset="0"/>
                          <a:cs typeface="Arial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Arial" pitchFamily="34" charset="0"/>
                          <a:cs typeface="Arial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Arial" pitchFamily="34" charset="0"/>
                          <a:cs typeface="Arial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Arial" pitchFamily="34" charset="0"/>
                          <a:cs typeface="Arial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Arial" pitchFamily="34" charset="0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  <a:cs typeface="Arial" pitchFamily="34" charset="0"/>
                        </a:rPr>
                        <a:t>Polyandry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ea typeface="Arial" pitchFamily="34" charset="0"/>
                          <a:cs typeface="Arial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ea typeface="Arial" pitchFamily="34" charset="0"/>
                          <a:cs typeface="Arial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Arial" pitchFamily="34" charset="0"/>
                          <a:cs typeface="Arial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Arial" pitchFamily="34" charset="0"/>
                          <a:cs typeface="Arial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Arial" pitchFamily="34" charset="0"/>
                          <a:cs typeface="Arial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Arial" pitchFamily="34" charset="0"/>
                          <a:cs typeface="Arial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Arial" pitchFamily="34" charset="0"/>
                          <a:cs typeface="Arial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Arial" pitchFamily="34" charset="0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  <a:cs typeface="Arial" pitchFamily="34" charset="0"/>
                        </a:rPr>
                        <a:t>One wife and two or more husbands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ea typeface="Arial" pitchFamily="34" charset="0"/>
                          <a:cs typeface="Arial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ea typeface="Arial" pitchFamily="34" charset="0"/>
                          <a:cs typeface="Arial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Arial" pitchFamily="34" charset="0"/>
                          <a:cs typeface="Arial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Arial" pitchFamily="34" charset="0"/>
                          <a:cs typeface="Arial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Arial" pitchFamily="34" charset="0"/>
                          <a:cs typeface="Arial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Arial" pitchFamily="34" charset="0"/>
                          <a:cs typeface="Arial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Arial" pitchFamily="34" charset="0"/>
                          <a:cs typeface="Arial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Arial" pitchFamily="34" charset="0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  <a:cs typeface="Arial" pitchFamily="34" charset="0"/>
                        </a:rPr>
                        <a:t>Found in Tibet, among the Todas of Southern India. Also The Nayar (South West India)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46736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0"/>
            <a:ext cx="8229600" cy="1143000"/>
          </a:xfrm>
        </p:spPr>
        <p:txBody>
          <a:bodyPr/>
          <a:lstStyle/>
          <a:p>
            <a:pPr eaLnBrk="1" hangingPunct="1"/>
            <a:r>
              <a:rPr lang="en-GB" altLang="en-US" smtClean="0">
                <a:ea typeface="ＭＳ Ｐゴシック" pitchFamily="34" charset="-128"/>
              </a:rPr>
              <a:t>Different forms of household</a:t>
            </a:r>
          </a:p>
        </p:txBody>
      </p:sp>
      <p:graphicFrame>
        <p:nvGraphicFramePr>
          <p:cNvPr id="8234" name="Group 42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286143101"/>
              </p:ext>
            </p:extLst>
          </p:nvPr>
        </p:nvGraphicFramePr>
        <p:xfrm>
          <a:off x="395536" y="1051030"/>
          <a:ext cx="8435975" cy="5546322"/>
        </p:xfrm>
        <a:graphic>
          <a:graphicData uri="http://schemas.openxmlformats.org/drawingml/2006/table">
            <a:tbl>
              <a:tblPr/>
              <a:tblGrid>
                <a:gridCol w="3035300"/>
                <a:gridCol w="5400675"/>
              </a:tblGrid>
              <a:tr h="88178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Nuclear Family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Two generations: parents and children living in the same household.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69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Extended Family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All kin including the and beyond the nuclear family.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69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Classic Extended Family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An extended family sharing the same household or live very close by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413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Patriarchal Family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Authority held by males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707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Matriarchal Family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Authority held by females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8711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Symmetrical Family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Authority and tasks shared between male and female partners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52913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0"/>
            <a:ext cx="8229600" cy="1143000"/>
          </a:xfrm>
        </p:spPr>
        <p:txBody>
          <a:bodyPr/>
          <a:lstStyle/>
          <a:p>
            <a:pPr eaLnBrk="1" hangingPunct="1"/>
            <a:r>
              <a:rPr lang="en-GB" altLang="en-US" smtClean="0">
                <a:ea typeface="ＭＳ Ｐゴシック" pitchFamily="34" charset="-128"/>
              </a:rPr>
              <a:t>Different forms of household</a:t>
            </a:r>
          </a:p>
        </p:txBody>
      </p:sp>
      <p:graphicFrame>
        <p:nvGraphicFramePr>
          <p:cNvPr id="10269" name="Group 29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2237449978"/>
              </p:ext>
            </p:extLst>
          </p:nvPr>
        </p:nvGraphicFramePr>
        <p:xfrm>
          <a:off x="395288" y="981075"/>
          <a:ext cx="8435975" cy="5400253"/>
        </p:xfrm>
        <a:graphic>
          <a:graphicData uri="http://schemas.openxmlformats.org/drawingml/2006/table">
            <a:tbl>
              <a:tblPr/>
              <a:tblGrid>
                <a:gridCol w="3035300"/>
                <a:gridCol w="5400675"/>
              </a:tblGrid>
              <a:tr h="100776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Reconstituted or step-family</a:t>
                      </a:r>
                    </a:p>
                  </a:txBody>
                  <a:tcPr marT="45728" marB="4572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One or both partners previously married, with children of previous marriages.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8417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Lone-parent Family</a:t>
                      </a:r>
                    </a:p>
                  </a:txBody>
                  <a:tcPr marT="45728" marB="4572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Lone parent with dependant children, most commonly after divorce or separation (though may also arise as a result of death of a partner or unwillingness to marry or cohabit)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8012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Beanpole Family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Form of extended family with intergenerational relationships as the norm. (e.g. childcare)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6409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Gay and Lesbian Family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Same-sex couple living together with children.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6409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Single-person household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An individual living at home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83228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422</Words>
  <Application>Microsoft Office PowerPoint</Application>
  <PresentationFormat>On-screen Show (4:3)</PresentationFormat>
  <Paragraphs>57</Paragraphs>
  <Slides>6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Quick recap of definitions for families and households.  Definition of the Family</vt:lpstr>
      <vt:lpstr>Definition of a household</vt:lpstr>
      <vt:lpstr>Different forms of marriage</vt:lpstr>
      <vt:lpstr>Different forms of marriage</vt:lpstr>
      <vt:lpstr>Different forms of household</vt:lpstr>
      <vt:lpstr>Different forms of household</vt:lpstr>
    </vt:vector>
  </TitlesOfParts>
  <Company>Godalming College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Homework review</dc:title>
  <dc:creator>Hannah Roberts</dc:creator>
  <cp:lastModifiedBy>Hannah Roberts</cp:lastModifiedBy>
  <cp:revision>2</cp:revision>
  <dcterms:created xsi:type="dcterms:W3CDTF">2015-06-04T13:53:39Z</dcterms:created>
  <dcterms:modified xsi:type="dcterms:W3CDTF">2015-09-03T11:03:43Z</dcterms:modified>
</cp:coreProperties>
</file>