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4" r:id="rId6"/>
    <p:sldId id="258" r:id="rId7"/>
    <p:sldId id="259" r:id="rId8"/>
    <p:sldId id="261" r:id="rId9"/>
    <p:sldId id="262" r:id="rId10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49AE75-9807-B742-B277-43BEFDBB32FF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D4299B-87F7-354B-906F-BE78B8F01371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0000"/>
              </a:solidFill>
            </a:rPr>
            <a:t>Modern society</a:t>
          </a:r>
          <a:endParaRPr lang="en-US" sz="1400" dirty="0">
            <a:solidFill>
              <a:srgbClr val="000000"/>
            </a:solidFill>
          </a:endParaRPr>
        </a:p>
      </dgm:t>
    </dgm:pt>
    <dgm:pt modelId="{9D52C2E4-972A-1D40-A557-945641668C57}" type="parTrans" cxnId="{84C97A50-65F3-564E-81ED-738F41D773A8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E025BBA-E8AA-FA4C-A874-3DDF4FB19DDF}" type="sibTrans" cxnId="{84C97A50-65F3-564E-81ED-738F41D773A8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C99C2A5-FDBC-CE4D-BACB-15C9D96B02E3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Emerged in western society in late 18</a:t>
          </a:r>
          <a:r>
            <a:rPr lang="en-US" sz="1800" baseline="30000" dirty="0" smtClean="0">
              <a:solidFill>
                <a:srgbClr val="000000"/>
              </a:solidFill>
            </a:rPr>
            <a:t>th</a:t>
          </a:r>
          <a:r>
            <a:rPr lang="en-US" sz="1800" dirty="0" smtClean="0">
              <a:solidFill>
                <a:srgbClr val="000000"/>
              </a:solidFill>
            </a:rPr>
            <a:t> century</a:t>
          </a:r>
          <a:endParaRPr lang="en-US" sz="1800" dirty="0">
            <a:solidFill>
              <a:srgbClr val="000000"/>
            </a:solidFill>
          </a:endParaRPr>
        </a:p>
      </dgm:t>
    </dgm:pt>
    <dgm:pt modelId="{6DF40D9D-6716-3048-A358-FF861DFDBAD0}" type="parTrans" cxnId="{59BA3913-EF9B-C342-8CA7-992A653FE18C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A576000-127D-B340-9E7D-F7160E467A95}" type="sibTrans" cxnId="{59BA3913-EF9B-C342-8CA7-992A653FE18C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8D4E3D3-024A-834B-9473-0114761B936A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Has key characteristics:</a:t>
          </a:r>
          <a:endParaRPr lang="en-US" sz="1800" dirty="0">
            <a:solidFill>
              <a:srgbClr val="000000"/>
            </a:solidFill>
          </a:endParaRPr>
        </a:p>
      </dgm:t>
    </dgm:pt>
    <dgm:pt modelId="{DB75115F-B93E-474F-A61C-A848F7842EA5}" type="parTrans" cxnId="{06C7E42F-D4A7-8540-A42A-05182AE4543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5BDC859-F14F-7644-898D-6A4ED46C7019}" type="sibTrans" cxnId="{06C7E42F-D4A7-8540-A42A-05182AE4543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BEAD20CA-F64F-C64E-8C17-25F71571DB66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0000"/>
              </a:solidFill>
            </a:rPr>
            <a:t>Nation </a:t>
          </a:r>
          <a:r>
            <a:rPr lang="en-US" sz="1600" dirty="0" smtClean="0">
              <a:solidFill>
                <a:srgbClr val="000000"/>
              </a:solidFill>
            </a:rPr>
            <a:t>state</a:t>
          </a:r>
          <a:endParaRPr lang="en-US" sz="1400" dirty="0">
            <a:solidFill>
              <a:srgbClr val="000000"/>
            </a:solidFill>
          </a:endParaRPr>
        </a:p>
      </dgm:t>
    </dgm:pt>
    <dgm:pt modelId="{C1CD3970-3842-8047-B9A0-D8F7936FA7C1}" type="parTrans" cxnId="{0C33FC9F-2F2E-7840-9F67-4EE688EED05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BFDCF5FD-13B1-EF45-90AC-E6FF98AE53F3}" type="sibTrans" cxnId="{0C33FC9F-2F2E-7840-9F67-4EE688EED05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83830F8-B221-8F40-9915-010A4889D260}">
      <dgm:prSet phldrT="[Text]" custT="1"/>
      <dgm:spPr/>
      <dgm:t>
        <a:bodyPr/>
        <a:lstStyle/>
        <a:p>
          <a:r>
            <a:rPr lang="en-US" sz="2000" dirty="0" smtClean="0">
              <a:solidFill>
                <a:srgbClr val="000000"/>
              </a:solidFill>
            </a:rPr>
            <a:t>The state is key to modern society- </a:t>
          </a:r>
          <a:r>
            <a:rPr lang="en-US" sz="2000" dirty="0" err="1" smtClean="0">
              <a:solidFill>
                <a:srgbClr val="000000"/>
              </a:solidFill>
            </a:rPr>
            <a:t>organising</a:t>
          </a:r>
          <a:r>
            <a:rPr lang="en-US" sz="2000" dirty="0" smtClean="0">
              <a:solidFill>
                <a:srgbClr val="000000"/>
              </a:solidFill>
            </a:rPr>
            <a:t> social life on a national basis.</a:t>
          </a:r>
          <a:endParaRPr lang="en-US" sz="2000" dirty="0">
            <a:solidFill>
              <a:srgbClr val="000000"/>
            </a:solidFill>
          </a:endParaRPr>
        </a:p>
      </dgm:t>
    </dgm:pt>
    <dgm:pt modelId="{90959D80-0AED-1041-A3BF-4F75DBD2858F}" type="parTrans" cxnId="{9E812B29-DAF6-7D40-ABAA-9AF62A9E8A0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C4D9A2C-7CBB-9D43-862E-5B9782A71519}" type="sibTrans" cxnId="{9E812B29-DAF6-7D40-ABAA-9AF62A9E8A0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E7B3113-57A2-9F4F-9A6F-F0CAB03D5A30}">
      <dgm:prSet phldrT="[Text]" custT="1"/>
      <dgm:spPr/>
      <dgm:t>
        <a:bodyPr/>
        <a:lstStyle/>
        <a:p>
          <a:r>
            <a:rPr lang="en-US" sz="2000" dirty="0" smtClean="0">
              <a:solidFill>
                <a:srgbClr val="000000"/>
              </a:solidFill>
            </a:rPr>
            <a:t>They have created bureaucracies, educational, welfare and legal institutions to regulate their citizen’s lives. </a:t>
          </a:r>
          <a:endParaRPr lang="en-US" sz="2000" dirty="0">
            <a:solidFill>
              <a:srgbClr val="000000"/>
            </a:solidFill>
          </a:endParaRPr>
        </a:p>
      </dgm:t>
    </dgm:pt>
    <dgm:pt modelId="{1CC5BF5E-8463-AE44-A5F2-EF98972DD1F3}" type="parTrans" cxnId="{BFA6543B-96F0-1A4C-86F1-C541E9926E82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6E2EA73-197D-AB4A-9A63-223E1A252B0B}" type="sibTrans" cxnId="{BFA6543B-96F0-1A4C-86F1-C541E9926E82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E509643-7BEF-5E47-86C1-18C1022DAF71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0000"/>
              </a:solidFill>
            </a:rPr>
            <a:t>Capitalism</a:t>
          </a:r>
          <a:endParaRPr lang="en-US" sz="1400" dirty="0">
            <a:solidFill>
              <a:srgbClr val="000000"/>
            </a:solidFill>
          </a:endParaRPr>
        </a:p>
      </dgm:t>
    </dgm:pt>
    <dgm:pt modelId="{C97BB906-374A-4346-A664-19EF31EE610E}" type="parTrans" cxnId="{CE6690B3-7406-D84F-8E9F-A374A059F34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20FD726-A586-E141-AD2C-D1BF6A32D629}" type="sibTrans" cxnId="{CE6690B3-7406-D84F-8E9F-A374A059F34B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6B9993D-728A-6C47-B416-E598F4977FCF}">
      <dgm:prSet phldrT="[Text]" custT="1"/>
      <dgm:spPr/>
      <dgm:t>
        <a:bodyPr/>
        <a:lstStyle/>
        <a:p>
          <a:r>
            <a:rPr lang="en-US" sz="2000" dirty="0" smtClean="0">
              <a:solidFill>
                <a:srgbClr val="000000"/>
              </a:solidFill>
            </a:rPr>
            <a:t>The economy of modern societies is capitalist- based on private ownership.</a:t>
          </a:r>
          <a:endParaRPr lang="en-US" sz="2000" dirty="0">
            <a:solidFill>
              <a:srgbClr val="000000"/>
            </a:solidFill>
          </a:endParaRPr>
        </a:p>
      </dgm:t>
    </dgm:pt>
    <dgm:pt modelId="{507BF6FD-5147-1740-A9F1-8AD1EA3B6C8D}" type="parTrans" cxnId="{35FC790B-93A5-6042-B496-8B5604C927F2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1D58D82F-A38D-7A4B-A26C-84B227D7B52D}" type="sibTrans" cxnId="{35FC790B-93A5-6042-B496-8B5604C927F2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990BFC7-BE56-464D-8D40-1209934F68B6}">
      <dgm:prSet phldrT="[Text]" custT="1"/>
      <dgm:spPr/>
      <dgm:t>
        <a:bodyPr/>
        <a:lstStyle/>
        <a:p>
          <a:r>
            <a:rPr lang="en-US" sz="2000" dirty="0" smtClean="0">
              <a:solidFill>
                <a:srgbClr val="000000"/>
              </a:solidFill>
            </a:rPr>
            <a:t>Brought about </a:t>
          </a:r>
          <a:r>
            <a:rPr lang="en-US" sz="2000" dirty="0" err="1" smtClean="0">
              <a:solidFill>
                <a:srgbClr val="000000"/>
              </a:solidFill>
            </a:rPr>
            <a:t>industrialisation</a:t>
          </a:r>
          <a:r>
            <a:rPr lang="en-US" sz="2000" dirty="0" smtClean="0">
              <a:solidFill>
                <a:srgbClr val="000000"/>
              </a:solidFill>
            </a:rPr>
            <a:t> where people became wage </a:t>
          </a:r>
          <a:r>
            <a:rPr lang="en-US" sz="2000" dirty="0" err="1" smtClean="0">
              <a:solidFill>
                <a:srgbClr val="000000"/>
              </a:solidFill>
            </a:rPr>
            <a:t>labourers</a:t>
          </a:r>
          <a:r>
            <a:rPr lang="en-US" sz="2000" dirty="0" smtClean="0">
              <a:solidFill>
                <a:srgbClr val="000000"/>
              </a:solidFill>
            </a:rPr>
            <a:t>. Led to class conflict and inequality between rich and poor. Nation state important in regulating the impact of capitalism. </a:t>
          </a:r>
          <a:endParaRPr lang="en-US" sz="2000" dirty="0">
            <a:solidFill>
              <a:srgbClr val="000000"/>
            </a:solidFill>
          </a:endParaRPr>
        </a:p>
      </dgm:t>
    </dgm:pt>
    <dgm:pt modelId="{EEB3D1D1-EF7B-2140-9ED8-FFBB14893C86}" type="parTrans" cxnId="{6F807FBE-E7ED-7140-AF27-D6517D77B0C8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FEA0BB0D-5533-984D-8016-C77856C0E75A}" type="sibTrans" cxnId="{6F807FBE-E7ED-7140-AF27-D6517D77B0C8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358AA24-D848-6044-B42E-449E56930E7C}">
      <dgm:prSet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Individualism</a:t>
          </a:r>
          <a:endParaRPr lang="en-US" dirty="0">
            <a:solidFill>
              <a:srgbClr val="000000"/>
            </a:solidFill>
          </a:endParaRPr>
        </a:p>
      </dgm:t>
    </dgm:pt>
    <dgm:pt modelId="{AE861281-936E-D347-81C0-1340EA49D869}" type="parTrans" cxnId="{99DC586B-1236-904E-89D8-9F3A66E2EBD0}">
      <dgm:prSet/>
      <dgm:spPr/>
      <dgm:t>
        <a:bodyPr/>
        <a:lstStyle/>
        <a:p>
          <a:endParaRPr lang="en-US"/>
        </a:p>
      </dgm:t>
    </dgm:pt>
    <dgm:pt modelId="{C4128B35-8785-7648-A388-EFE267A1465F}" type="sibTrans" cxnId="{99DC586B-1236-904E-89D8-9F3A66E2EBD0}">
      <dgm:prSet/>
      <dgm:spPr/>
      <dgm:t>
        <a:bodyPr/>
        <a:lstStyle/>
        <a:p>
          <a:endParaRPr lang="en-US"/>
        </a:p>
      </dgm:t>
    </dgm:pt>
    <dgm:pt modelId="{BE245DAC-9C2E-744E-AB25-E13A9724609F}">
      <dgm:prSet custT="1"/>
      <dgm:spPr/>
      <dgm:t>
        <a:bodyPr/>
        <a:lstStyle/>
        <a:p>
          <a:r>
            <a:rPr lang="en-US" sz="2000" dirty="0" smtClean="0"/>
            <a:t>Tradition, custom and ascribed status become less important. We experience greater individual freedom to choose our own life course and identity</a:t>
          </a:r>
          <a:endParaRPr lang="en-US" sz="2000" dirty="0"/>
        </a:p>
      </dgm:t>
    </dgm:pt>
    <dgm:pt modelId="{2D5D1724-CD90-F94C-8B66-6C0091F6BD45}" type="parTrans" cxnId="{FD59E3BF-7188-B943-88D8-94279B35CA62}">
      <dgm:prSet/>
      <dgm:spPr/>
      <dgm:t>
        <a:bodyPr/>
        <a:lstStyle/>
        <a:p>
          <a:endParaRPr lang="en-US"/>
        </a:p>
      </dgm:t>
    </dgm:pt>
    <dgm:pt modelId="{DC964AFA-EBE7-5048-81D2-56B739258AFD}" type="sibTrans" cxnId="{FD59E3BF-7188-B943-88D8-94279B35CA62}">
      <dgm:prSet/>
      <dgm:spPr/>
      <dgm:t>
        <a:bodyPr/>
        <a:lstStyle/>
        <a:p>
          <a:endParaRPr lang="en-US"/>
        </a:p>
      </dgm:t>
    </dgm:pt>
    <dgm:pt modelId="{C93B2CDC-DC45-0A41-913B-7787EA912C9E}" type="pres">
      <dgm:prSet presAssocID="{AE49AE75-9807-B742-B277-43BEFDBB32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382A48B-9037-5A41-9E4D-80D6770DF335}" type="pres">
      <dgm:prSet presAssocID="{20D4299B-87F7-354B-906F-BE78B8F01371}" presName="composite" presStyleCnt="0"/>
      <dgm:spPr/>
    </dgm:pt>
    <dgm:pt modelId="{F9B30879-39A0-7E43-AF84-53927276E781}" type="pres">
      <dgm:prSet presAssocID="{20D4299B-87F7-354B-906F-BE78B8F0137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B30154-87FB-F34D-BB85-115C1C3C2305}" type="pres">
      <dgm:prSet presAssocID="{20D4299B-87F7-354B-906F-BE78B8F0137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E1016-009B-6944-B83D-D44EC5E93A47}" type="pres">
      <dgm:prSet presAssocID="{EE025BBA-E8AA-FA4C-A874-3DDF4FB19DDF}" presName="sp" presStyleCnt="0"/>
      <dgm:spPr/>
    </dgm:pt>
    <dgm:pt modelId="{FD9C6642-EBF8-2A48-926D-D9EBAA864D16}" type="pres">
      <dgm:prSet presAssocID="{BEAD20CA-F64F-C64E-8C17-25F71571DB66}" presName="composite" presStyleCnt="0"/>
      <dgm:spPr/>
    </dgm:pt>
    <dgm:pt modelId="{3A0E9F8A-A20F-C540-BC48-D4D5345441A9}" type="pres">
      <dgm:prSet presAssocID="{BEAD20CA-F64F-C64E-8C17-25F71571DB66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B76005-922A-844A-A8EE-B5A7EB9A55B9}" type="pres">
      <dgm:prSet presAssocID="{BEAD20CA-F64F-C64E-8C17-25F71571DB66}" presName="descendantText" presStyleLbl="alignAcc1" presStyleIdx="1" presStyleCnt="4" custScaleY="194021" custLinFactNeighborY="-245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A73E06-2539-7445-AB05-908B98AB8E8C}" type="pres">
      <dgm:prSet presAssocID="{BFDCF5FD-13B1-EF45-90AC-E6FF98AE53F3}" presName="sp" presStyleCnt="0"/>
      <dgm:spPr/>
    </dgm:pt>
    <dgm:pt modelId="{1C8BC498-BFD2-9443-AC26-1C6F0D2509D2}" type="pres">
      <dgm:prSet presAssocID="{EE509643-7BEF-5E47-86C1-18C1022DAF71}" presName="composite" presStyleCnt="0"/>
      <dgm:spPr/>
    </dgm:pt>
    <dgm:pt modelId="{2034FB32-9206-A741-A1A5-342F8196CB76}" type="pres">
      <dgm:prSet presAssocID="{EE509643-7BEF-5E47-86C1-18C1022DAF71}" presName="parentText" presStyleLbl="alignNode1" presStyleIdx="2" presStyleCnt="4" custScaleX="11923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632F1-DBE6-9244-B885-368D06325B12}" type="pres">
      <dgm:prSet presAssocID="{EE509643-7BEF-5E47-86C1-18C1022DAF71}" presName="descendantText" presStyleLbl="alignAcc1" presStyleIdx="2" presStyleCnt="4" custScaleY="221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227E2-1EC0-B24D-BCE1-341FA742C018}" type="pres">
      <dgm:prSet presAssocID="{F20FD726-A586-E141-AD2C-D1BF6A32D629}" presName="sp" presStyleCnt="0"/>
      <dgm:spPr/>
    </dgm:pt>
    <dgm:pt modelId="{5B6787D7-A74D-984C-B5FE-FA9A9EE30694}" type="pres">
      <dgm:prSet presAssocID="{4358AA24-D848-6044-B42E-449E56930E7C}" presName="composite" presStyleCnt="0"/>
      <dgm:spPr/>
    </dgm:pt>
    <dgm:pt modelId="{4C6ADD6E-C84B-6844-93B2-47F1048C8394}" type="pres">
      <dgm:prSet presAssocID="{4358AA24-D848-6044-B42E-449E56930E7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08D62-6AF8-3B43-91A4-813B3476F93B}" type="pres">
      <dgm:prSet presAssocID="{4358AA24-D848-6044-B42E-449E56930E7C}" presName="descendantText" presStyleLbl="alignAcc1" presStyleIdx="3" presStyleCnt="4" custScaleY="165508" custLinFactNeighborY="372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8899A9-0A30-5540-B250-FE7F8395AD33}" type="presOf" srcId="{383830F8-B221-8F40-9915-010A4889D260}" destId="{24B76005-922A-844A-A8EE-B5A7EB9A55B9}" srcOrd="0" destOrd="0" presId="urn:microsoft.com/office/officeart/2005/8/layout/chevron2"/>
    <dgm:cxn modelId="{FD59E3BF-7188-B943-88D8-94279B35CA62}" srcId="{4358AA24-D848-6044-B42E-449E56930E7C}" destId="{BE245DAC-9C2E-744E-AB25-E13A9724609F}" srcOrd="0" destOrd="0" parTransId="{2D5D1724-CD90-F94C-8B66-6C0091F6BD45}" sibTransId="{DC964AFA-EBE7-5048-81D2-56B739258AFD}"/>
    <dgm:cxn modelId="{7FEBCA65-9440-6249-8226-520B4013E5BA}" type="presOf" srcId="{28D4E3D3-024A-834B-9473-0114761B936A}" destId="{5EB30154-87FB-F34D-BB85-115C1C3C2305}" srcOrd="0" destOrd="1" presId="urn:microsoft.com/office/officeart/2005/8/layout/chevron2"/>
    <dgm:cxn modelId="{35FC790B-93A5-6042-B496-8B5604C927F2}" srcId="{EE509643-7BEF-5E47-86C1-18C1022DAF71}" destId="{36B9993D-728A-6C47-B416-E598F4977FCF}" srcOrd="0" destOrd="0" parTransId="{507BF6FD-5147-1740-A9F1-8AD1EA3B6C8D}" sibTransId="{1D58D82F-A38D-7A4B-A26C-84B227D7B52D}"/>
    <dgm:cxn modelId="{E573F039-535B-F846-9588-AC8661D2AB81}" type="presOf" srcId="{4358AA24-D848-6044-B42E-449E56930E7C}" destId="{4C6ADD6E-C84B-6844-93B2-47F1048C8394}" srcOrd="0" destOrd="0" presId="urn:microsoft.com/office/officeart/2005/8/layout/chevron2"/>
    <dgm:cxn modelId="{84C97A50-65F3-564E-81ED-738F41D773A8}" srcId="{AE49AE75-9807-B742-B277-43BEFDBB32FF}" destId="{20D4299B-87F7-354B-906F-BE78B8F01371}" srcOrd="0" destOrd="0" parTransId="{9D52C2E4-972A-1D40-A557-945641668C57}" sibTransId="{EE025BBA-E8AA-FA4C-A874-3DDF4FB19DDF}"/>
    <dgm:cxn modelId="{792510B2-C262-EF42-8C6D-DFB1E86F8A39}" type="presOf" srcId="{2C99C2A5-FDBC-CE4D-BACB-15C9D96B02E3}" destId="{5EB30154-87FB-F34D-BB85-115C1C3C2305}" srcOrd="0" destOrd="0" presId="urn:microsoft.com/office/officeart/2005/8/layout/chevron2"/>
    <dgm:cxn modelId="{2E5ECB6F-A865-DA45-BF8E-95C9828F91FF}" type="presOf" srcId="{BEAD20CA-F64F-C64E-8C17-25F71571DB66}" destId="{3A0E9F8A-A20F-C540-BC48-D4D5345441A9}" srcOrd="0" destOrd="0" presId="urn:microsoft.com/office/officeart/2005/8/layout/chevron2"/>
    <dgm:cxn modelId="{BFA6543B-96F0-1A4C-86F1-C541E9926E82}" srcId="{BEAD20CA-F64F-C64E-8C17-25F71571DB66}" destId="{2E7B3113-57A2-9F4F-9A6F-F0CAB03D5A30}" srcOrd="1" destOrd="0" parTransId="{1CC5BF5E-8463-AE44-A5F2-EF98972DD1F3}" sibTransId="{F6E2EA73-197D-AB4A-9A63-223E1A252B0B}"/>
    <dgm:cxn modelId="{99DC586B-1236-904E-89D8-9F3A66E2EBD0}" srcId="{AE49AE75-9807-B742-B277-43BEFDBB32FF}" destId="{4358AA24-D848-6044-B42E-449E56930E7C}" srcOrd="3" destOrd="0" parTransId="{AE861281-936E-D347-81C0-1340EA49D869}" sibTransId="{C4128B35-8785-7648-A388-EFE267A1465F}"/>
    <dgm:cxn modelId="{0C33FC9F-2F2E-7840-9F67-4EE688EED05A}" srcId="{AE49AE75-9807-B742-B277-43BEFDBB32FF}" destId="{BEAD20CA-F64F-C64E-8C17-25F71571DB66}" srcOrd="1" destOrd="0" parTransId="{C1CD3970-3842-8047-B9A0-D8F7936FA7C1}" sibTransId="{BFDCF5FD-13B1-EF45-90AC-E6FF98AE53F3}"/>
    <dgm:cxn modelId="{59BA3913-EF9B-C342-8CA7-992A653FE18C}" srcId="{20D4299B-87F7-354B-906F-BE78B8F01371}" destId="{2C99C2A5-FDBC-CE4D-BACB-15C9D96B02E3}" srcOrd="0" destOrd="0" parTransId="{6DF40D9D-6716-3048-A358-FF861DFDBAD0}" sibTransId="{0A576000-127D-B340-9E7D-F7160E467A95}"/>
    <dgm:cxn modelId="{9E812B29-DAF6-7D40-ABAA-9AF62A9E8A07}" srcId="{BEAD20CA-F64F-C64E-8C17-25F71571DB66}" destId="{383830F8-B221-8F40-9915-010A4889D260}" srcOrd="0" destOrd="0" parTransId="{90959D80-0AED-1041-A3BF-4F75DBD2858F}" sibTransId="{5C4D9A2C-7CBB-9D43-862E-5B9782A71519}"/>
    <dgm:cxn modelId="{1327128F-D542-4243-8C57-FD4D809F5699}" type="presOf" srcId="{20D4299B-87F7-354B-906F-BE78B8F01371}" destId="{F9B30879-39A0-7E43-AF84-53927276E781}" srcOrd="0" destOrd="0" presId="urn:microsoft.com/office/officeart/2005/8/layout/chevron2"/>
    <dgm:cxn modelId="{CE6690B3-7406-D84F-8E9F-A374A059F34B}" srcId="{AE49AE75-9807-B742-B277-43BEFDBB32FF}" destId="{EE509643-7BEF-5E47-86C1-18C1022DAF71}" srcOrd="2" destOrd="0" parTransId="{C97BB906-374A-4346-A664-19EF31EE610E}" sibTransId="{F20FD726-A586-E141-AD2C-D1BF6A32D629}"/>
    <dgm:cxn modelId="{630AE5A3-8DA8-0244-8629-AC1870A7F450}" type="presOf" srcId="{AE49AE75-9807-B742-B277-43BEFDBB32FF}" destId="{C93B2CDC-DC45-0A41-913B-7787EA912C9E}" srcOrd="0" destOrd="0" presId="urn:microsoft.com/office/officeart/2005/8/layout/chevron2"/>
    <dgm:cxn modelId="{6F807FBE-E7ED-7140-AF27-D6517D77B0C8}" srcId="{EE509643-7BEF-5E47-86C1-18C1022DAF71}" destId="{4990BFC7-BE56-464D-8D40-1209934F68B6}" srcOrd="1" destOrd="0" parTransId="{EEB3D1D1-EF7B-2140-9ED8-FFBB14893C86}" sibTransId="{FEA0BB0D-5533-984D-8016-C77856C0E75A}"/>
    <dgm:cxn modelId="{36C533FD-DBAE-744F-B8B4-1B3264BDB9D9}" type="presOf" srcId="{BE245DAC-9C2E-744E-AB25-E13A9724609F}" destId="{0C208D62-6AF8-3B43-91A4-813B3476F93B}" srcOrd="0" destOrd="0" presId="urn:microsoft.com/office/officeart/2005/8/layout/chevron2"/>
    <dgm:cxn modelId="{B1409C2E-5820-2548-B785-55A1C16A01D5}" type="presOf" srcId="{EE509643-7BEF-5E47-86C1-18C1022DAF71}" destId="{2034FB32-9206-A741-A1A5-342F8196CB76}" srcOrd="0" destOrd="0" presId="urn:microsoft.com/office/officeart/2005/8/layout/chevron2"/>
    <dgm:cxn modelId="{5354FE0D-9BF8-C845-AA91-C7C45C54F7B9}" type="presOf" srcId="{36B9993D-728A-6C47-B416-E598F4977FCF}" destId="{C65632F1-DBE6-9244-B885-368D06325B12}" srcOrd="0" destOrd="0" presId="urn:microsoft.com/office/officeart/2005/8/layout/chevron2"/>
    <dgm:cxn modelId="{06C7E42F-D4A7-8540-A42A-05182AE4543A}" srcId="{20D4299B-87F7-354B-906F-BE78B8F01371}" destId="{28D4E3D3-024A-834B-9473-0114761B936A}" srcOrd="1" destOrd="0" parTransId="{DB75115F-B93E-474F-A61C-A848F7842EA5}" sibTransId="{55BDC859-F14F-7644-898D-6A4ED46C7019}"/>
    <dgm:cxn modelId="{E9802938-D855-BC43-A740-520061D16364}" type="presOf" srcId="{4990BFC7-BE56-464D-8D40-1209934F68B6}" destId="{C65632F1-DBE6-9244-B885-368D06325B12}" srcOrd="0" destOrd="1" presId="urn:microsoft.com/office/officeart/2005/8/layout/chevron2"/>
    <dgm:cxn modelId="{6E7D9347-02F4-F747-96A8-8A3B70B62E41}" type="presOf" srcId="{2E7B3113-57A2-9F4F-9A6F-F0CAB03D5A30}" destId="{24B76005-922A-844A-A8EE-B5A7EB9A55B9}" srcOrd="0" destOrd="1" presId="urn:microsoft.com/office/officeart/2005/8/layout/chevron2"/>
    <dgm:cxn modelId="{2D22BD1C-E14D-364B-99A2-81689FBF6D2F}" type="presParOf" srcId="{C93B2CDC-DC45-0A41-913B-7787EA912C9E}" destId="{6382A48B-9037-5A41-9E4D-80D6770DF335}" srcOrd="0" destOrd="0" presId="urn:microsoft.com/office/officeart/2005/8/layout/chevron2"/>
    <dgm:cxn modelId="{CFAE4254-B351-BC40-8C1B-9FF2410AD9ED}" type="presParOf" srcId="{6382A48B-9037-5A41-9E4D-80D6770DF335}" destId="{F9B30879-39A0-7E43-AF84-53927276E781}" srcOrd="0" destOrd="0" presId="urn:microsoft.com/office/officeart/2005/8/layout/chevron2"/>
    <dgm:cxn modelId="{8A83F305-43E0-1B41-9B0D-E8923ABB00E9}" type="presParOf" srcId="{6382A48B-9037-5A41-9E4D-80D6770DF335}" destId="{5EB30154-87FB-F34D-BB85-115C1C3C2305}" srcOrd="1" destOrd="0" presId="urn:microsoft.com/office/officeart/2005/8/layout/chevron2"/>
    <dgm:cxn modelId="{B5AF0D5C-75E2-D94B-8DAC-02182788EB38}" type="presParOf" srcId="{C93B2CDC-DC45-0A41-913B-7787EA912C9E}" destId="{493E1016-009B-6944-B83D-D44EC5E93A47}" srcOrd="1" destOrd="0" presId="urn:microsoft.com/office/officeart/2005/8/layout/chevron2"/>
    <dgm:cxn modelId="{310DAB92-C0C8-9F48-B04B-B1B872C98BAE}" type="presParOf" srcId="{C93B2CDC-DC45-0A41-913B-7787EA912C9E}" destId="{FD9C6642-EBF8-2A48-926D-D9EBAA864D16}" srcOrd="2" destOrd="0" presId="urn:microsoft.com/office/officeart/2005/8/layout/chevron2"/>
    <dgm:cxn modelId="{7843D5A9-B32E-4648-915F-18259C081EA6}" type="presParOf" srcId="{FD9C6642-EBF8-2A48-926D-D9EBAA864D16}" destId="{3A0E9F8A-A20F-C540-BC48-D4D5345441A9}" srcOrd="0" destOrd="0" presId="urn:microsoft.com/office/officeart/2005/8/layout/chevron2"/>
    <dgm:cxn modelId="{343C36FD-1534-BA4E-B39D-1A69CB4C769B}" type="presParOf" srcId="{FD9C6642-EBF8-2A48-926D-D9EBAA864D16}" destId="{24B76005-922A-844A-A8EE-B5A7EB9A55B9}" srcOrd="1" destOrd="0" presId="urn:microsoft.com/office/officeart/2005/8/layout/chevron2"/>
    <dgm:cxn modelId="{60D67851-8165-6C4C-9842-48A00370A1D2}" type="presParOf" srcId="{C93B2CDC-DC45-0A41-913B-7787EA912C9E}" destId="{C9A73E06-2539-7445-AB05-908B98AB8E8C}" srcOrd="3" destOrd="0" presId="urn:microsoft.com/office/officeart/2005/8/layout/chevron2"/>
    <dgm:cxn modelId="{A13E5CF8-ABEB-2643-972A-A074FE70B6E5}" type="presParOf" srcId="{C93B2CDC-DC45-0A41-913B-7787EA912C9E}" destId="{1C8BC498-BFD2-9443-AC26-1C6F0D2509D2}" srcOrd="4" destOrd="0" presId="urn:microsoft.com/office/officeart/2005/8/layout/chevron2"/>
    <dgm:cxn modelId="{54AA267F-F6CA-4345-8666-9DB69C68A4D1}" type="presParOf" srcId="{1C8BC498-BFD2-9443-AC26-1C6F0D2509D2}" destId="{2034FB32-9206-A741-A1A5-342F8196CB76}" srcOrd="0" destOrd="0" presId="urn:microsoft.com/office/officeart/2005/8/layout/chevron2"/>
    <dgm:cxn modelId="{15B278BB-5ED1-0249-B785-D4236994D738}" type="presParOf" srcId="{1C8BC498-BFD2-9443-AC26-1C6F0D2509D2}" destId="{C65632F1-DBE6-9244-B885-368D06325B12}" srcOrd="1" destOrd="0" presId="urn:microsoft.com/office/officeart/2005/8/layout/chevron2"/>
    <dgm:cxn modelId="{9CA6D8E8-479E-604F-8625-8649921DC140}" type="presParOf" srcId="{C93B2CDC-DC45-0A41-913B-7787EA912C9E}" destId="{17A227E2-1EC0-B24D-BCE1-341FA742C018}" srcOrd="5" destOrd="0" presId="urn:microsoft.com/office/officeart/2005/8/layout/chevron2"/>
    <dgm:cxn modelId="{2855E83D-854B-F84E-812D-84974398B4C3}" type="presParOf" srcId="{C93B2CDC-DC45-0A41-913B-7787EA912C9E}" destId="{5B6787D7-A74D-984C-B5FE-FA9A9EE30694}" srcOrd="6" destOrd="0" presId="urn:microsoft.com/office/officeart/2005/8/layout/chevron2"/>
    <dgm:cxn modelId="{11A889B6-EE3E-C34C-9F8F-247AF0F36263}" type="presParOf" srcId="{5B6787D7-A74D-984C-B5FE-FA9A9EE30694}" destId="{4C6ADD6E-C84B-6844-93B2-47F1048C8394}" srcOrd="0" destOrd="0" presId="urn:microsoft.com/office/officeart/2005/8/layout/chevron2"/>
    <dgm:cxn modelId="{15BC46AD-4146-7F40-BBBB-D6C788487119}" type="presParOf" srcId="{5B6787D7-A74D-984C-B5FE-FA9A9EE30694}" destId="{0C208D62-6AF8-3B43-91A4-813B3476F9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30879-39A0-7E43-AF84-53927276E781}">
      <dsp:nvSpPr>
        <dsp:cNvPr id="0" name=""/>
        <dsp:cNvSpPr/>
      </dsp:nvSpPr>
      <dsp:spPr>
        <a:xfrm rot="5400000">
          <a:off x="-211355" y="257375"/>
          <a:ext cx="1150844" cy="80559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0000"/>
              </a:solidFill>
            </a:rPr>
            <a:t>Modern society</a:t>
          </a:r>
          <a:endParaRPr lang="en-US" sz="1400" kern="1200" dirty="0">
            <a:solidFill>
              <a:srgbClr val="000000"/>
            </a:solidFill>
          </a:endParaRPr>
        </a:p>
      </dsp:txBody>
      <dsp:txXfrm rot="-5400000">
        <a:off x="-38728" y="487545"/>
        <a:ext cx="805591" cy="345253"/>
      </dsp:txXfrm>
    </dsp:sp>
    <dsp:sp modelId="{5EB30154-87FB-F34D-BB85-115C1C3C2305}">
      <dsp:nvSpPr>
        <dsp:cNvPr id="0" name=""/>
        <dsp:cNvSpPr/>
      </dsp:nvSpPr>
      <dsp:spPr>
        <a:xfrm rot="5400000">
          <a:off x="4279484" y="-3427872"/>
          <a:ext cx="748442" cy="7773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rgbClr val="000000"/>
              </a:solidFill>
            </a:rPr>
            <a:t>Emerged in western society in late 18</a:t>
          </a:r>
          <a:r>
            <a:rPr lang="en-US" sz="1800" kern="1200" baseline="30000" dirty="0" smtClean="0">
              <a:solidFill>
                <a:srgbClr val="000000"/>
              </a:solidFill>
            </a:rPr>
            <a:t>th</a:t>
          </a:r>
          <a:r>
            <a:rPr lang="en-US" sz="1800" kern="1200" dirty="0" smtClean="0">
              <a:solidFill>
                <a:srgbClr val="000000"/>
              </a:solidFill>
            </a:rPr>
            <a:t> century</a:t>
          </a:r>
          <a:endParaRPr lang="en-US" sz="1800" kern="1200" dirty="0">
            <a:solidFill>
              <a:srgbClr val="0000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rgbClr val="000000"/>
              </a:solidFill>
            </a:rPr>
            <a:t>Has key characteristics:</a:t>
          </a:r>
          <a:endParaRPr lang="en-US" sz="1800" kern="1200" dirty="0">
            <a:solidFill>
              <a:srgbClr val="000000"/>
            </a:solidFill>
          </a:endParaRPr>
        </a:p>
      </dsp:txBody>
      <dsp:txXfrm rot="-5400000">
        <a:off x="766863" y="121285"/>
        <a:ext cx="7737149" cy="675370"/>
      </dsp:txXfrm>
    </dsp:sp>
    <dsp:sp modelId="{3A0E9F8A-A20F-C540-BC48-D4D5345441A9}">
      <dsp:nvSpPr>
        <dsp:cNvPr id="0" name=""/>
        <dsp:cNvSpPr/>
      </dsp:nvSpPr>
      <dsp:spPr>
        <a:xfrm rot="5400000">
          <a:off x="-211355" y="1648695"/>
          <a:ext cx="1150844" cy="80559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0000"/>
              </a:solidFill>
            </a:rPr>
            <a:t>Nation </a:t>
          </a:r>
          <a:r>
            <a:rPr lang="en-US" sz="1600" kern="1200" dirty="0" smtClean="0">
              <a:solidFill>
                <a:srgbClr val="000000"/>
              </a:solidFill>
            </a:rPr>
            <a:t>state</a:t>
          </a:r>
          <a:endParaRPr lang="en-US" sz="1400" kern="1200" dirty="0">
            <a:solidFill>
              <a:srgbClr val="000000"/>
            </a:solidFill>
          </a:endParaRPr>
        </a:p>
      </dsp:txBody>
      <dsp:txXfrm rot="-5400000">
        <a:off x="-38728" y="1878865"/>
        <a:ext cx="805591" cy="345253"/>
      </dsp:txXfrm>
    </dsp:sp>
    <dsp:sp modelId="{24B76005-922A-844A-A8EE-B5A7EB9A55B9}">
      <dsp:nvSpPr>
        <dsp:cNvPr id="0" name=""/>
        <dsp:cNvSpPr/>
      </dsp:nvSpPr>
      <dsp:spPr>
        <a:xfrm rot="5400000">
          <a:off x="3928019" y="-2220529"/>
          <a:ext cx="1451372" cy="7773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000000"/>
              </a:solidFill>
            </a:rPr>
            <a:t>The state is key to modern society- </a:t>
          </a:r>
          <a:r>
            <a:rPr lang="en-US" sz="2000" kern="1200" dirty="0" err="1" smtClean="0">
              <a:solidFill>
                <a:srgbClr val="000000"/>
              </a:solidFill>
            </a:rPr>
            <a:t>organising</a:t>
          </a:r>
          <a:r>
            <a:rPr lang="en-US" sz="2000" kern="1200" dirty="0" smtClean="0">
              <a:solidFill>
                <a:srgbClr val="000000"/>
              </a:solidFill>
            </a:rPr>
            <a:t> social life on a national basis.</a:t>
          </a:r>
          <a:endParaRPr lang="en-US" sz="2000" kern="1200" dirty="0">
            <a:solidFill>
              <a:srgbClr val="00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000000"/>
              </a:solidFill>
            </a:rPr>
            <a:t>They have created bureaucracies, educational, welfare and legal institutions to regulate their citizen’s lives. </a:t>
          </a:r>
          <a:endParaRPr lang="en-US" sz="2000" kern="1200" dirty="0">
            <a:solidFill>
              <a:srgbClr val="000000"/>
            </a:solidFill>
          </a:endParaRPr>
        </a:p>
      </dsp:txBody>
      <dsp:txXfrm rot="-5400000">
        <a:off x="766863" y="1011477"/>
        <a:ext cx="7702835" cy="1309672"/>
      </dsp:txXfrm>
    </dsp:sp>
    <dsp:sp modelId="{2034FB32-9206-A741-A1A5-342F8196CB76}">
      <dsp:nvSpPr>
        <dsp:cNvPr id="0" name=""/>
        <dsp:cNvSpPr/>
      </dsp:nvSpPr>
      <dsp:spPr>
        <a:xfrm rot="5400000">
          <a:off x="-133897" y="3066604"/>
          <a:ext cx="1150844" cy="96050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0000"/>
              </a:solidFill>
            </a:rPr>
            <a:t>Capitalism</a:t>
          </a:r>
          <a:endParaRPr lang="en-US" sz="1400" kern="1200" dirty="0">
            <a:solidFill>
              <a:srgbClr val="000000"/>
            </a:solidFill>
          </a:endParaRPr>
        </a:p>
      </dsp:txBody>
      <dsp:txXfrm rot="-5400000">
        <a:off x="-38728" y="3451688"/>
        <a:ext cx="960506" cy="190338"/>
      </dsp:txXfrm>
    </dsp:sp>
    <dsp:sp modelId="{C65632F1-DBE6-9244-B885-368D06325B12}">
      <dsp:nvSpPr>
        <dsp:cNvPr id="0" name=""/>
        <dsp:cNvSpPr/>
      </dsp:nvSpPr>
      <dsp:spPr>
        <a:xfrm rot="5400000">
          <a:off x="3901430" y="-541382"/>
          <a:ext cx="1659464" cy="7773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000000"/>
              </a:solidFill>
            </a:rPr>
            <a:t>The economy of modern societies is capitalist- based on private ownership.</a:t>
          </a:r>
          <a:endParaRPr lang="en-US" sz="2000" kern="1200" dirty="0">
            <a:solidFill>
              <a:srgbClr val="00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000000"/>
              </a:solidFill>
            </a:rPr>
            <a:t>Brought about </a:t>
          </a:r>
          <a:r>
            <a:rPr lang="en-US" sz="2000" kern="1200" dirty="0" err="1" smtClean="0">
              <a:solidFill>
                <a:srgbClr val="000000"/>
              </a:solidFill>
            </a:rPr>
            <a:t>industrialisation</a:t>
          </a:r>
          <a:r>
            <a:rPr lang="en-US" sz="2000" kern="1200" dirty="0" smtClean="0">
              <a:solidFill>
                <a:srgbClr val="000000"/>
              </a:solidFill>
            </a:rPr>
            <a:t> where people became wage </a:t>
          </a:r>
          <a:r>
            <a:rPr lang="en-US" sz="2000" kern="1200" dirty="0" err="1" smtClean="0">
              <a:solidFill>
                <a:srgbClr val="000000"/>
              </a:solidFill>
            </a:rPr>
            <a:t>labourers</a:t>
          </a:r>
          <a:r>
            <a:rPr lang="en-US" sz="2000" kern="1200" dirty="0" smtClean="0">
              <a:solidFill>
                <a:srgbClr val="000000"/>
              </a:solidFill>
            </a:rPr>
            <a:t>. Led to class conflict and inequality between rich and poor. Nation state important in regulating the impact of capitalism. </a:t>
          </a:r>
          <a:endParaRPr lang="en-US" sz="2000" kern="1200" dirty="0">
            <a:solidFill>
              <a:srgbClr val="000000"/>
            </a:solidFill>
          </a:endParaRPr>
        </a:p>
      </dsp:txBody>
      <dsp:txXfrm rot="-5400000">
        <a:off x="844320" y="2596736"/>
        <a:ext cx="7692677" cy="1497448"/>
      </dsp:txXfrm>
    </dsp:sp>
    <dsp:sp modelId="{4C6ADD6E-C84B-6844-93B2-47F1048C8394}">
      <dsp:nvSpPr>
        <dsp:cNvPr id="0" name=""/>
        <dsp:cNvSpPr/>
      </dsp:nvSpPr>
      <dsp:spPr>
        <a:xfrm rot="5400000">
          <a:off x="-211355" y="4481649"/>
          <a:ext cx="1150844" cy="80559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000000"/>
              </a:solidFill>
            </a:rPr>
            <a:t>Individualism</a:t>
          </a:r>
          <a:endParaRPr lang="en-US" sz="1100" kern="1200" dirty="0">
            <a:solidFill>
              <a:srgbClr val="000000"/>
            </a:solidFill>
          </a:endParaRPr>
        </a:p>
      </dsp:txBody>
      <dsp:txXfrm rot="-5400000">
        <a:off x="-38728" y="4711819"/>
        <a:ext cx="805591" cy="345253"/>
      </dsp:txXfrm>
    </dsp:sp>
    <dsp:sp modelId="{0C208D62-6AF8-3B43-91A4-813B3476F93B}">
      <dsp:nvSpPr>
        <dsp:cNvPr id="0" name=""/>
        <dsp:cNvSpPr/>
      </dsp:nvSpPr>
      <dsp:spPr>
        <a:xfrm rot="5400000">
          <a:off x="4034664" y="1038732"/>
          <a:ext cx="1238081" cy="77736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Tradition, custom and ascribed status become less important. We experience greater individual freedom to choose our own life course and identity</a:t>
          </a:r>
          <a:endParaRPr lang="en-US" sz="2000" kern="1200" dirty="0"/>
        </a:p>
      </dsp:txBody>
      <dsp:txXfrm rot="-5400000">
        <a:off x="766862" y="4366972"/>
        <a:ext cx="7713247" cy="1117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11B0F-3FB5-4BC9-89E9-92DA0DD38EF4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0ABD1-A631-4483-A6FD-672607FDC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9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DD630-09FA-4282-8792-BA3490CC861F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98747-703E-4E97-AA31-9236FE518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story.com/topics/industrial-revolutio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KHmqEqJN59o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http://www.history.com/topics/industrial-revolution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https://www.youtube.com/watch?v=KHmqEqJN59o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98747-703E-4E97-AA31-9236FE5187C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187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C1E40-1075-429D-B654-400C33A3043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3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C1E40-1075-429D-B654-400C33A3043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1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3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1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48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38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681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35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75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17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9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14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11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C7A63-4D22-4B53-9237-178B6DF61CCA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B25DB-4679-49D3-A68F-D57944402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77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ritannica.com/event/Industrial-Revolution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872292"/>
            <a:ext cx="9143999" cy="3593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What is Industrialisation?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0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 task – should take about an hour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Conduct some research for the next lesson into the industrial revolution. Use this </a:t>
            </a:r>
            <a:r>
              <a:rPr lang="en-GB" dirty="0" err="1" smtClean="0"/>
              <a:t>powerpoint</a:t>
            </a:r>
            <a:r>
              <a:rPr lang="en-GB" dirty="0" smtClean="0"/>
              <a:t> to complete the worksheet</a:t>
            </a:r>
          </a:p>
          <a:p>
            <a:r>
              <a:rPr lang="en-GB" dirty="0" smtClean="0"/>
              <a:t>Find out: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When did it occur?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was it?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did it change society, consider the family, workplace, politics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do sociologists find it interesting?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80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35" y="5177118"/>
            <a:ext cx="10569389" cy="1310807"/>
          </a:xfrm>
          <a:prstGeom prst="rect">
            <a:avLst/>
          </a:prstGeom>
          <a:blipFill dpi="0" rotWithShape="1">
            <a:blip r:embed="rId4">
              <a:lum bright="28000"/>
            </a:blip>
            <a:srcRect/>
            <a:tile tx="0" ty="0" sx="100000" sy="100000" flip="none" algn="tl"/>
          </a:blip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Industrialisation?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Industrialisation, which </a:t>
            </a:r>
            <a:r>
              <a:rPr lang="en-GB" b="1" dirty="0"/>
              <a:t>took place from the 18th to 19th centuries, </a:t>
            </a:r>
            <a:r>
              <a:rPr lang="en-GB" b="1" dirty="0" smtClean="0"/>
              <a:t>was </a:t>
            </a:r>
            <a:r>
              <a:rPr lang="en-GB" b="1" dirty="0"/>
              <a:t>a period during which predominantly agricultural, rural societies in Europe and America became industrial and urban. </a:t>
            </a:r>
            <a:endParaRPr lang="en-GB" dirty="0"/>
          </a:p>
          <a:p>
            <a:r>
              <a:rPr lang="en-GB" dirty="0" smtClean="0"/>
              <a:t>This means that Britain changed from having a predominately agricultural society to an industrial, urban one</a:t>
            </a:r>
          </a:p>
          <a:p>
            <a:r>
              <a:rPr lang="en-GB" dirty="0" smtClean="0"/>
              <a:t>Remember however, Industrialisation is an ongoing process</a:t>
            </a:r>
          </a:p>
          <a:p>
            <a:r>
              <a:rPr lang="en-GB" dirty="0">
                <a:hlinkClick r:id="rId5"/>
              </a:rPr>
              <a:t>https://www.britannica.com/event/Industrial-Revolution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5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88" y="5298140"/>
            <a:ext cx="10385611" cy="14119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Why is Industrialisation important in Sociology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74222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The process of Industrialisation and the Industrial Revolution created the very way of life that we learn about in Sociology today</a:t>
            </a:r>
          </a:p>
          <a:p>
            <a:r>
              <a:rPr lang="en-GB" dirty="0" smtClean="0"/>
              <a:t>The movement of people from living in small, rural self sufficient communities to large towns and cities meant many changes to the way in which society works:</a:t>
            </a:r>
          </a:p>
          <a:p>
            <a:r>
              <a:rPr lang="en-GB" dirty="0" smtClean="0"/>
              <a:t>For example:</a:t>
            </a:r>
          </a:p>
          <a:p>
            <a:r>
              <a:rPr lang="en-GB" dirty="0" smtClean="0"/>
              <a:t>Movement from predominately extended families to small, nuclear families (with people moving to towns to get jobs)</a:t>
            </a:r>
          </a:p>
          <a:p>
            <a:r>
              <a:rPr lang="en-GB" dirty="0" smtClean="0"/>
              <a:t>Types of jobs available – people developing specialist skills and trades needed for the new industries being developed</a:t>
            </a:r>
          </a:p>
          <a:p>
            <a:r>
              <a:rPr lang="en-GB" dirty="0" smtClean="0"/>
              <a:t>A new class structure – those that worked in factories and industry and those that owned the factories and industry</a:t>
            </a:r>
          </a:p>
          <a:p>
            <a:r>
              <a:rPr lang="en-GB" dirty="0" smtClean="0"/>
              <a:t>New laws (and therefore new types of crime) to organise and control the changes and new way of life</a:t>
            </a:r>
          </a:p>
          <a:p>
            <a:r>
              <a:rPr lang="en-GB" dirty="0" smtClean="0"/>
              <a:t>Over time, the need for workers and children's rights were established – principles we still adhere to today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02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FE157-4655-B449-A4F3-CE0516B387A5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The Origins of Sociology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400" dirty="0">
                <a:latin typeface="Arial" charset="0"/>
              </a:rPr>
              <a:t>Three major </a:t>
            </a:r>
            <a:r>
              <a:rPr lang="en-US" sz="2400" b="1" dirty="0">
                <a:latin typeface="Arial" charset="0"/>
              </a:rPr>
              <a:t>social changes </a:t>
            </a:r>
            <a:r>
              <a:rPr lang="en-US" sz="2400" dirty="0">
                <a:latin typeface="Arial" charset="0"/>
              </a:rPr>
              <a:t>during the seventeenth and eighteenth centuries are important to the development of sociology.</a:t>
            </a:r>
          </a:p>
          <a:p>
            <a:pPr marL="914400" lvl="1" indent="-457200">
              <a:buFontTx/>
              <a:buAutoNum type="arabicPeriod"/>
            </a:pPr>
            <a:r>
              <a:rPr lang="en-US" dirty="0">
                <a:latin typeface="Arial" charset="0"/>
              </a:rPr>
              <a:t>The rise of a factory-based industrial economy.</a:t>
            </a:r>
          </a:p>
          <a:p>
            <a:pPr marL="914400" lvl="1" indent="-457200">
              <a:buFontTx/>
              <a:buAutoNum type="arabicPeriod"/>
            </a:pPr>
            <a:r>
              <a:rPr lang="en-US" dirty="0">
                <a:latin typeface="Arial" charset="0"/>
              </a:rPr>
              <a:t>The emergence of great cities in Europe.</a:t>
            </a:r>
          </a:p>
          <a:p>
            <a:pPr marL="457200" lvl="1" indent="0">
              <a:buNone/>
            </a:pPr>
            <a:r>
              <a:rPr lang="en-US" dirty="0">
                <a:latin typeface="Arial" charset="0"/>
              </a:rPr>
              <a:t>3. Political changes, including a rising concern with individual liberty and rights.</a:t>
            </a:r>
            <a:endParaRPr lang="tr-TR" dirty="0">
              <a:latin typeface="Arial" charset="0"/>
            </a:endParaRPr>
          </a:p>
          <a:p>
            <a:pPr lvl="1" eaLnBrk="1" hangingPunct="1">
              <a:buFont typeface="Wingdings" charset="0"/>
              <a:buChar char="Ø"/>
            </a:pPr>
            <a:r>
              <a:rPr lang="en-US" dirty="0">
                <a:latin typeface="Arial" charset="0"/>
              </a:rPr>
              <a:t>The French Revolution symbolized this dramatic break with political and social tradition.</a:t>
            </a:r>
          </a:p>
          <a:p>
            <a:pPr marL="457200" lvl="1" indent="0">
              <a:buNone/>
            </a:pPr>
            <a:r>
              <a:rPr lang="en-US" dirty="0">
                <a:latin typeface="Arial" charset="0"/>
              </a:rPr>
              <a:t>Created MODERNITY </a:t>
            </a:r>
          </a:p>
          <a:p>
            <a:pPr eaLnBrk="1" hangingPunct="1">
              <a:buFontTx/>
              <a:buNone/>
            </a:pPr>
            <a:endParaRPr lang="en-US" sz="2400" dirty="0"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 brigh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88" y="5298140"/>
            <a:ext cx="10385611" cy="141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14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0"/>
            <a:ext cx="10881733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Why is </a:t>
            </a:r>
            <a:r>
              <a:rPr lang="en-US" sz="4000" dirty="0" err="1" smtClean="0"/>
              <a:t>industrialisation</a:t>
            </a:r>
            <a:r>
              <a:rPr lang="en-US" sz="4000" dirty="0" smtClean="0"/>
              <a:t> interesting for sociologists?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862538"/>
              </p:ext>
            </p:extLst>
          </p:nvPr>
        </p:nvGraphicFramePr>
        <p:xfrm>
          <a:off x="1806361" y="1103229"/>
          <a:ext cx="8579277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497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E328BAF8B7EA4DAC36A17E681FA3F8" ma:contentTypeVersion="1" ma:contentTypeDescription="Create a new document." ma:contentTypeScope="" ma:versionID="e2b8d42467855ee928732718e0497da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508D43-D6F0-495B-92E4-EBE70923A733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terms/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9D7A33A-5F62-4690-892D-0C7BB607EA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F76300-CBC5-4F71-8B39-A164A77234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484</Words>
  <Application>Microsoft Office PowerPoint</Application>
  <PresentationFormat>Widescreen</PresentationFormat>
  <Paragraphs>49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Wingdings</vt:lpstr>
      <vt:lpstr>Office Theme</vt:lpstr>
      <vt:lpstr>What is Industrialisation?</vt:lpstr>
      <vt:lpstr>Homework task – should take about an hour</vt:lpstr>
      <vt:lpstr>What is Industrialisation?</vt:lpstr>
      <vt:lpstr>Why is Industrialisation important in Sociology?</vt:lpstr>
      <vt:lpstr>The Origins of Sociology</vt:lpstr>
      <vt:lpstr>Why is industrialisation interesting for sociologists?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Indutrialisation?</dc:title>
  <dc:creator>Sophie Bowerbank</dc:creator>
  <cp:lastModifiedBy>Hannah Roberts</cp:lastModifiedBy>
  <cp:revision>12</cp:revision>
  <cp:lastPrinted>2018-09-06T11:09:48Z</cp:lastPrinted>
  <dcterms:created xsi:type="dcterms:W3CDTF">2017-09-05T08:42:02Z</dcterms:created>
  <dcterms:modified xsi:type="dcterms:W3CDTF">2019-08-30T14:54:54Z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0x010100F4E328BAF8B7EA4DAC36A17E681FA3F8</vt:lpwstr>
  </property>
</Properties>
</file>