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304" r:id="rId3"/>
    <p:sldId id="305" r:id="rId4"/>
    <p:sldId id="306" r:id="rId5"/>
    <p:sldId id="307" r:id="rId6"/>
    <p:sldId id="303" r:id="rId7"/>
    <p:sldId id="273" r:id="rId8"/>
    <p:sldId id="278" r:id="rId9"/>
    <p:sldId id="260" r:id="rId10"/>
    <p:sldId id="297" r:id="rId11"/>
    <p:sldId id="274" r:id="rId12"/>
    <p:sldId id="259" r:id="rId13"/>
    <p:sldId id="279" r:id="rId14"/>
    <p:sldId id="270" r:id="rId15"/>
    <p:sldId id="271" r:id="rId16"/>
    <p:sldId id="281" r:id="rId17"/>
    <p:sldId id="299" r:id="rId18"/>
    <p:sldId id="285" r:id="rId19"/>
    <p:sldId id="284" r:id="rId20"/>
    <p:sldId id="268" r:id="rId21"/>
    <p:sldId id="301" r:id="rId22"/>
    <p:sldId id="300" r:id="rId23"/>
    <p:sldId id="309" r:id="rId24"/>
    <p:sldId id="308" r:id="rId25"/>
    <p:sldId id="302" r:id="rId26"/>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28" autoAdjust="0"/>
  </p:normalViewPr>
  <p:slideViewPr>
    <p:cSldViewPr>
      <p:cViewPr varScale="1">
        <p:scale>
          <a:sx n="86" d="100"/>
          <a:sy n="86" d="100"/>
        </p:scale>
        <p:origin x="1122" y="84"/>
      </p:cViewPr>
      <p:guideLst>
        <p:guide orient="horz" pos="2160"/>
        <p:guide pos="2880"/>
      </p:guideLst>
    </p:cSldViewPr>
  </p:slideViewPr>
  <p:outlineViewPr>
    <p:cViewPr>
      <p:scale>
        <a:sx n="33" d="100"/>
        <a:sy n="33" d="100"/>
      </p:scale>
      <p:origin x="0" y="9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59A31-C956-4F97-A6C0-F604AE7711B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41D319FB-4E3F-49DB-8626-C3AD9678BE25}">
      <dgm:prSet phldrT="[Text]"/>
      <dgm:spPr/>
      <dgm:t>
        <a:bodyPr/>
        <a:lstStyle/>
        <a:p>
          <a:r>
            <a:rPr lang="en-GB" dirty="0" smtClean="0"/>
            <a:t>Weakened extended family and growth of isolated nuclear family</a:t>
          </a:r>
          <a:endParaRPr lang="en-GB" dirty="0"/>
        </a:p>
      </dgm:t>
    </dgm:pt>
    <dgm:pt modelId="{0250AEC8-8376-42AB-823A-0A5B14EFEAC2}" type="parTrans" cxnId="{DE07B792-730F-46CD-978D-66B1990A87C9}">
      <dgm:prSet/>
      <dgm:spPr/>
      <dgm:t>
        <a:bodyPr/>
        <a:lstStyle/>
        <a:p>
          <a:endParaRPr lang="en-GB"/>
        </a:p>
      </dgm:t>
    </dgm:pt>
    <dgm:pt modelId="{4FBA8EF6-C5B9-4118-B22D-527C8D9780CA}" type="sibTrans" cxnId="{DE07B792-730F-46CD-978D-66B1990A87C9}">
      <dgm:prSet/>
      <dgm:spPr/>
      <dgm:t>
        <a:bodyPr/>
        <a:lstStyle/>
        <a:p>
          <a:endParaRPr lang="en-GB"/>
        </a:p>
      </dgm:t>
    </dgm:pt>
    <dgm:pt modelId="{4ADA8994-88FB-4984-BD91-49548EFF3094}">
      <dgm:prSet phldrT="[Text]"/>
      <dgm:spPr/>
      <dgm:t>
        <a:bodyPr/>
        <a:lstStyle/>
        <a:p>
          <a:r>
            <a:rPr lang="en-GB" dirty="0" smtClean="0"/>
            <a:t>Strengthened bonds between partners protect family stability</a:t>
          </a:r>
          <a:endParaRPr lang="en-GB" dirty="0"/>
        </a:p>
      </dgm:t>
    </dgm:pt>
    <dgm:pt modelId="{00944CAB-F3CF-4912-9BA3-283F0602305C}" type="parTrans" cxnId="{E3945DB1-CFFA-418C-AF58-15B368BE4277}">
      <dgm:prSet/>
      <dgm:spPr/>
      <dgm:t>
        <a:bodyPr/>
        <a:lstStyle/>
        <a:p>
          <a:endParaRPr lang="en-GB"/>
        </a:p>
      </dgm:t>
    </dgm:pt>
    <dgm:pt modelId="{F0CA271B-4ABB-4973-B63A-D4B69D52B6C9}" type="sibTrans" cxnId="{E3945DB1-CFFA-418C-AF58-15B368BE4277}">
      <dgm:prSet/>
      <dgm:spPr/>
      <dgm:t>
        <a:bodyPr/>
        <a:lstStyle/>
        <a:p>
          <a:endParaRPr lang="en-GB"/>
        </a:p>
      </dgm:t>
    </dgm:pt>
    <dgm:pt modelId="{8CD25066-4F08-43CD-9749-B6D486FAD151}">
      <dgm:prSet phldrT="[Text]" custT="1"/>
      <dgm:spPr/>
      <dgm:t>
        <a:bodyPr/>
        <a:lstStyle/>
        <a:p>
          <a:r>
            <a:rPr lang="en-GB" sz="1600" dirty="0" smtClean="0"/>
            <a:t>A more meritocratic society- not based on who you know, but what you know</a:t>
          </a:r>
          <a:endParaRPr lang="en-GB" sz="1600" dirty="0"/>
        </a:p>
      </dgm:t>
    </dgm:pt>
    <dgm:pt modelId="{8F5CB6A6-4815-4D06-961A-59861D3F5E87}" type="parTrans" cxnId="{A06DAB63-0D2A-4910-881B-BDCDC28EBBAD}">
      <dgm:prSet/>
      <dgm:spPr/>
      <dgm:t>
        <a:bodyPr/>
        <a:lstStyle/>
        <a:p>
          <a:endParaRPr lang="en-GB"/>
        </a:p>
      </dgm:t>
    </dgm:pt>
    <dgm:pt modelId="{61418407-0299-4FE2-B2E5-F229010A2280}" type="sibTrans" cxnId="{A06DAB63-0D2A-4910-881B-BDCDC28EBBAD}">
      <dgm:prSet/>
      <dgm:spPr/>
      <dgm:t>
        <a:bodyPr/>
        <a:lstStyle/>
        <a:p>
          <a:endParaRPr lang="en-GB"/>
        </a:p>
      </dgm:t>
    </dgm:pt>
    <dgm:pt modelId="{CEBF0DFD-0EC8-443C-9C05-9B4FC216F052}">
      <dgm:prSet phldrT="[Text]" custT="1"/>
      <dgm:spPr/>
      <dgm:t>
        <a:bodyPr/>
        <a:lstStyle/>
        <a:p>
          <a:r>
            <a:rPr lang="en-GB" sz="1600" dirty="0" smtClean="0"/>
            <a:t>Need to avoid economic and status conflict between kin</a:t>
          </a:r>
          <a:endParaRPr lang="en-GB" sz="1600" dirty="0"/>
        </a:p>
      </dgm:t>
    </dgm:pt>
    <dgm:pt modelId="{D93810E9-BC74-41C6-B0F8-4ED91AE9B4A1}" type="parTrans" cxnId="{3D756DE4-CBC3-486D-B323-771E58BD7854}">
      <dgm:prSet/>
      <dgm:spPr/>
      <dgm:t>
        <a:bodyPr/>
        <a:lstStyle/>
        <a:p>
          <a:endParaRPr lang="en-GB"/>
        </a:p>
      </dgm:t>
    </dgm:pt>
    <dgm:pt modelId="{90A84B68-2332-4418-B0C5-6918E3D03115}" type="sibTrans" cxnId="{3D756DE4-CBC3-486D-B323-771E58BD7854}">
      <dgm:prSet/>
      <dgm:spPr/>
      <dgm:t>
        <a:bodyPr/>
        <a:lstStyle/>
        <a:p>
          <a:endParaRPr lang="en-GB"/>
        </a:p>
      </dgm:t>
    </dgm:pt>
    <dgm:pt modelId="{9B177023-3007-402D-B9F0-EC5351880415}">
      <dgm:prSet phldrT="[Text]" custT="1"/>
      <dgm:spPr/>
      <dgm:t>
        <a:bodyPr/>
        <a:lstStyle/>
        <a:p>
          <a:r>
            <a:rPr lang="en-GB" sz="1600" dirty="0" smtClean="0"/>
            <a:t>Need for small family unit for geographical mobility</a:t>
          </a:r>
          <a:endParaRPr lang="en-GB" sz="1600" dirty="0"/>
        </a:p>
      </dgm:t>
    </dgm:pt>
    <dgm:pt modelId="{26FAEBF9-A764-4A59-8481-7CA31454BE0E}" type="parTrans" cxnId="{04F61252-00B6-4F56-A800-ED3A52F99A73}">
      <dgm:prSet/>
      <dgm:spPr/>
      <dgm:t>
        <a:bodyPr/>
        <a:lstStyle/>
        <a:p>
          <a:endParaRPr lang="en-GB"/>
        </a:p>
      </dgm:t>
    </dgm:pt>
    <dgm:pt modelId="{053EBA27-C274-4569-B052-CD30D6DDF2BA}" type="sibTrans" cxnId="{04F61252-00B6-4F56-A800-ED3A52F99A73}">
      <dgm:prSet/>
      <dgm:spPr/>
      <dgm:t>
        <a:bodyPr/>
        <a:lstStyle/>
        <a:p>
          <a:endParaRPr lang="en-GB"/>
        </a:p>
      </dgm:t>
    </dgm:pt>
    <dgm:pt modelId="{A1BF6947-96E5-4763-9866-0F1598782393}">
      <dgm:prSet phldrT="[Text]"/>
      <dgm:spPr/>
      <dgm:t>
        <a:bodyPr/>
        <a:lstStyle/>
        <a:p>
          <a:endParaRPr lang="en-GB"/>
        </a:p>
      </dgm:t>
    </dgm:pt>
    <dgm:pt modelId="{BE372673-814F-42B8-963E-8B68F6DC00A2}" type="parTrans" cxnId="{6431E4B7-EFCA-4E97-BA0D-C4677A6BF929}">
      <dgm:prSet/>
      <dgm:spPr/>
      <dgm:t>
        <a:bodyPr/>
        <a:lstStyle/>
        <a:p>
          <a:endParaRPr lang="en-GB"/>
        </a:p>
      </dgm:t>
    </dgm:pt>
    <dgm:pt modelId="{3EF46218-8807-4011-AF42-BFF786BA77DA}" type="sibTrans" cxnId="{6431E4B7-EFCA-4E97-BA0D-C4677A6BF929}">
      <dgm:prSet/>
      <dgm:spPr/>
      <dgm:t>
        <a:bodyPr/>
        <a:lstStyle/>
        <a:p>
          <a:endParaRPr lang="en-GB"/>
        </a:p>
      </dgm:t>
    </dgm:pt>
    <dgm:pt modelId="{EECC4CC4-3EC5-44E6-BDFC-6E2247F5BDC4}" type="pres">
      <dgm:prSet presAssocID="{AF159A31-C956-4F97-A6C0-F604AE7711BB}" presName="Name0" presStyleCnt="0">
        <dgm:presLayoutVars>
          <dgm:chMax val="1"/>
          <dgm:dir/>
          <dgm:animLvl val="ctr"/>
          <dgm:resizeHandles val="exact"/>
        </dgm:presLayoutVars>
      </dgm:prSet>
      <dgm:spPr/>
      <dgm:t>
        <a:bodyPr/>
        <a:lstStyle/>
        <a:p>
          <a:endParaRPr lang="en-GB"/>
        </a:p>
      </dgm:t>
    </dgm:pt>
    <dgm:pt modelId="{5685BBF0-F798-4583-AEE8-5EBCA3DFEB8D}" type="pres">
      <dgm:prSet presAssocID="{41D319FB-4E3F-49DB-8626-C3AD9678BE25}" presName="centerShape" presStyleLbl="node0" presStyleIdx="0" presStyleCnt="1" custScaleX="188666" custScaleY="149504"/>
      <dgm:spPr/>
      <dgm:t>
        <a:bodyPr/>
        <a:lstStyle/>
        <a:p>
          <a:endParaRPr lang="en-GB"/>
        </a:p>
      </dgm:t>
    </dgm:pt>
    <dgm:pt modelId="{A3465DBA-DCB7-438C-B9C4-7D998473CEF4}" type="pres">
      <dgm:prSet presAssocID="{00944CAB-F3CF-4912-9BA3-283F0602305C}" presName="parTrans" presStyleLbl="sibTrans2D1" presStyleIdx="0" presStyleCnt="4"/>
      <dgm:spPr/>
      <dgm:t>
        <a:bodyPr/>
        <a:lstStyle/>
        <a:p>
          <a:endParaRPr lang="en-GB"/>
        </a:p>
      </dgm:t>
    </dgm:pt>
    <dgm:pt modelId="{B54A5E70-AD20-4174-880D-6E69832E9735}" type="pres">
      <dgm:prSet presAssocID="{00944CAB-F3CF-4912-9BA3-283F0602305C}" presName="connectorText" presStyleLbl="sibTrans2D1" presStyleIdx="0" presStyleCnt="4"/>
      <dgm:spPr/>
      <dgm:t>
        <a:bodyPr/>
        <a:lstStyle/>
        <a:p>
          <a:endParaRPr lang="en-GB"/>
        </a:p>
      </dgm:t>
    </dgm:pt>
    <dgm:pt modelId="{C4E21C0E-C17B-4A1D-AE0A-48001730CBDF}" type="pres">
      <dgm:prSet presAssocID="{4ADA8994-88FB-4984-BD91-49548EFF3094}" presName="node" presStyleLbl="node1" presStyleIdx="0" presStyleCnt="4" custScaleX="188712" custRadScaleRad="92900" custRadScaleInc="2704">
        <dgm:presLayoutVars>
          <dgm:bulletEnabled val="1"/>
        </dgm:presLayoutVars>
      </dgm:prSet>
      <dgm:spPr/>
      <dgm:t>
        <a:bodyPr/>
        <a:lstStyle/>
        <a:p>
          <a:endParaRPr lang="en-GB"/>
        </a:p>
      </dgm:t>
    </dgm:pt>
    <dgm:pt modelId="{5974D6DC-33F5-4B04-9643-489E9B09CF03}" type="pres">
      <dgm:prSet presAssocID="{8F5CB6A6-4815-4D06-961A-59861D3F5E87}" presName="parTrans" presStyleLbl="sibTrans2D1" presStyleIdx="1" presStyleCnt="4"/>
      <dgm:spPr/>
      <dgm:t>
        <a:bodyPr/>
        <a:lstStyle/>
        <a:p>
          <a:endParaRPr lang="en-GB"/>
        </a:p>
      </dgm:t>
    </dgm:pt>
    <dgm:pt modelId="{AB8B53FE-F527-45C5-A0E9-C983A6D47DCB}" type="pres">
      <dgm:prSet presAssocID="{8F5CB6A6-4815-4D06-961A-59861D3F5E87}" presName="connectorText" presStyleLbl="sibTrans2D1" presStyleIdx="1" presStyleCnt="4"/>
      <dgm:spPr/>
      <dgm:t>
        <a:bodyPr/>
        <a:lstStyle/>
        <a:p>
          <a:endParaRPr lang="en-GB"/>
        </a:p>
      </dgm:t>
    </dgm:pt>
    <dgm:pt modelId="{FBE8DD0D-A0A6-4F1A-AFD4-530A99B716AD}" type="pres">
      <dgm:prSet presAssocID="{8CD25066-4F08-43CD-9749-B6D486FAD151}" presName="node" presStyleLbl="node1" presStyleIdx="1" presStyleCnt="4" custScaleX="174524" custScaleY="156757" custRadScaleRad="136366" custRadScaleInc="-26409">
        <dgm:presLayoutVars>
          <dgm:bulletEnabled val="1"/>
        </dgm:presLayoutVars>
      </dgm:prSet>
      <dgm:spPr/>
      <dgm:t>
        <a:bodyPr/>
        <a:lstStyle/>
        <a:p>
          <a:endParaRPr lang="en-GB"/>
        </a:p>
      </dgm:t>
    </dgm:pt>
    <dgm:pt modelId="{EF1F2C6E-7948-4808-9EEE-C3C500ED9B0C}" type="pres">
      <dgm:prSet presAssocID="{D93810E9-BC74-41C6-B0F8-4ED91AE9B4A1}" presName="parTrans" presStyleLbl="sibTrans2D1" presStyleIdx="2" presStyleCnt="4"/>
      <dgm:spPr/>
      <dgm:t>
        <a:bodyPr/>
        <a:lstStyle/>
        <a:p>
          <a:endParaRPr lang="en-GB"/>
        </a:p>
      </dgm:t>
    </dgm:pt>
    <dgm:pt modelId="{7C584377-812A-4B6D-8A76-F3B6D1B9D117}" type="pres">
      <dgm:prSet presAssocID="{D93810E9-BC74-41C6-B0F8-4ED91AE9B4A1}" presName="connectorText" presStyleLbl="sibTrans2D1" presStyleIdx="2" presStyleCnt="4"/>
      <dgm:spPr/>
      <dgm:t>
        <a:bodyPr/>
        <a:lstStyle/>
        <a:p>
          <a:endParaRPr lang="en-GB"/>
        </a:p>
      </dgm:t>
    </dgm:pt>
    <dgm:pt modelId="{50F18B08-A528-45CC-A1DE-43B5413957BB}" type="pres">
      <dgm:prSet presAssocID="{CEBF0DFD-0EC8-443C-9C05-9B4FC216F052}" presName="node" presStyleLbl="node1" presStyleIdx="2" presStyleCnt="4" custScaleX="152876" custScaleY="124224">
        <dgm:presLayoutVars>
          <dgm:bulletEnabled val="1"/>
        </dgm:presLayoutVars>
      </dgm:prSet>
      <dgm:spPr/>
      <dgm:t>
        <a:bodyPr/>
        <a:lstStyle/>
        <a:p>
          <a:endParaRPr lang="en-GB"/>
        </a:p>
      </dgm:t>
    </dgm:pt>
    <dgm:pt modelId="{2D3C158C-1CA3-4B99-8F51-BED5D311804F}" type="pres">
      <dgm:prSet presAssocID="{26FAEBF9-A764-4A59-8481-7CA31454BE0E}" presName="parTrans" presStyleLbl="sibTrans2D1" presStyleIdx="3" presStyleCnt="4"/>
      <dgm:spPr/>
      <dgm:t>
        <a:bodyPr/>
        <a:lstStyle/>
        <a:p>
          <a:endParaRPr lang="en-GB"/>
        </a:p>
      </dgm:t>
    </dgm:pt>
    <dgm:pt modelId="{7558817C-2764-49A9-9FE4-BF13E0EF4C62}" type="pres">
      <dgm:prSet presAssocID="{26FAEBF9-A764-4A59-8481-7CA31454BE0E}" presName="connectorText" presStyleLbl="sibTrans2D1" presStyleIdx="3" presStyleCnt="4"/>
      <dgm:spPr/>
      <dgm:t>
        <a:bodyPr/>
        <a:lstStyle/>
        <a:p>
          <a:endParaRPr lang="en-GB"/>
        </a:p>
      </dgm:t>
    </dgm:pt>
    <dgm:pt modelId="{6429B96A-D313-4278-BC21-FD8D05B8135F}" type="pres">
      <dgm:prSet presAssocID="{9B177023-3007-402D-B9F0-EC5351880415}" presName="node" presStyleLbl="node1" presStyleIdx="3" presStyleCnt="4" custScaleX="135802" custScaleY="136288" custRadScaleRad="136774" custRadScaleInc="-30457">
        <dgm:presLayoutVars>
          <dgm:bulletEnabled val="1"/>
        </dgm:presLayoutVars>
      </dgm:prSet>
      <dgm:spPr/>
      <dgm:t>
        <a:bodyPr/>
        <a:lstStyle/>
        <a:p>
          <a:endParaRPr lang="en-GB"/>
        </a:p>
      </dgm:t>
    </dgm:pt>
  </dgm:ptLst>
  <dgm:cxnLst>
    <dgm:cxn modelId="{992F71CE-2A7A-418D-BBE1-9F510B5032D5}" type="presOf" srcId="{AF159A31-C956-4F97-A6C0-F604AE7711BB}" destId="{EECC4CC4-3EC5-44E6-BDFC-6E2247F5BDC4}" srcOrd="0" destOrd="0" presId="urn:microsoft.com/office/officeart/2005/8/layout/radial5"/>
    <dgm:cxn modelId="{35BE2357-DE95-4334-BDAD-044D684757F1}" type="presOf" srcId="{00944CAB-F3CF-4912-9BA3-283F0602305C}" destId="{B54A5E70-AD20-4174-880D-6E69832E9735}" srcOrd="1" destOrd="0" presId="urn:microsoft.com/office/officeart/2005/8/layout/radial5"/>
    <dgm:cxn modelId="{6431E4B7-EFCA-4E97-BA0D-C4677A6BF929}" srcId="{AF159A31-C956-4F97-A6C0-F604AE7711BB}" destId="{A1BF6947-96E5-4763-9866-0F1598782393}" srcOrd="1" destOrd="0" parTransId="{BE372673-814F-42B8-963E-8B68F6DC00A2}" sibTransId="{3EF46218-8807-4011-AF42-BFF786BA77DA}"/>
    <dgm:cxn modelId="{73B88FA2-13CA-4944-A5C2-DAFF80913403}" type="presOf" srcId="{CEBF0DFD-0EC8-443C-9C05-9B4FC216F052}" destId="{50F18B08-A528-45CC-A1DE-43B5413957BB}" srcOrd="0" destOrd="0" presId="urn:microsoft.com/office/officeart/2005/8/layout/radial5"/>
    <dgm:cxn modelId="{AE6E9666-4EDA-4EA3-952F-CB0EFCC41A60}" type="presOf" srcId="{26FAEBF9-A764-4A59-8481-7CA31454BE0E}" destId="{2D3C158C-1CA3-4B99-8F51-BED5D311804F}" srcOrd="0" destOrd="0" presId="urn:microsoft.com/office/officeart/2005/8/layout/radial5"/>
    <dgm:cxn modelId="{3DD86D59-4198-437B-8732-62C84D3D3000}" type="presOf" srcId="{9B177023-3007-402D-B9F0-EC5351880415}" destId="{6429B96A-D313-4278-BC21-FD8D05B8135F}" srcOrd="0" destOrd="0" presId="urn:microsoft.com/office/officeart/2005/8/layout/radial5"/>
    <dgm:cxn modelId="{F44ACB95-3E79-4D5C-98ED-192F5E64EB48}" type="presOf" srcId="{26FAEBF9-A764-4A59-8481-7CA31454BE0E}" destId="{7558817C-2764-49A9-9FE4-BF13E0EF4C62}" srcOrd="1" destOrd="0" presId="urn:microsoft.com/office/officeart/2005/8/layout/radial5"/>
    <dgm:cxn modelId="{1AF216CA-CC24-4310-9696-1A9876E209DA}" type="presOf" srcId="{41D319FB-4E3F-49DB-8626-C3AD9678BE25}" destId="{5685BBF0-F798-4583-AEE8-5EBCA3DFEB8D}" srcOrd="0" destOrd="0" presId="urn:microsoft.com/office/officeart/2005/8/layout/radial5"/>
    <dgm:cxn modelId="{67337640-A0AF-48AA-AA6B-DF07E14E6C2E}" type="presOf" srcId="{4ADA8994-88FB-4984-BD91-49548EFF3094}" destId="{C4E21C0E-C17B-4A1D-AE0A-48001730CBDF}" srcOrd="0" destOrd="0" presId="urn:microsoft.com/office/officeart/2005/8/layout/radial5"/>
    <dgm:cxn modelId="{E3945DB1-CFFA-418C-AF58-15B368BE4277}" srcId="{41D319FB-4E3F-49DB-8626-C3AD9678BE25}" destId="{4ADA8994-88FB-4984-BD91-49548EFF3094}" srcOrd="0" destOrd="0" parTransId="{00944CAB-F3CF-4912-9BA3-283F0602305C}" sibTransId="{F0CA271B-4ABB-4973-B63A-D4B69D52B6C9}"/>
    <dgm:cxn modelId="{04F61252-00B6-4F56-A800-ED3A52F99A73}" srcId="{41D319FB-4E3F-49DB-8626-C3AD9678BE25}" destId="{9B177023-3007-402D-B9F0-EC5351880415}" srcOrd="3" destOrd="0" parTransId="{26FAEBF9-A764-4A59-8481-7CA31454BE0E}" sibTransId="{053EBA27-C274-4569-B052-CD30D6DDF2BA}"/>
    <dgm:cxn modelId="{3D756DE4-CBC3-486D-B323-771E58BD7854}" srcId="{41D319FB-4E3F-49DB-8626-C3AD9678BE25}" destId="{CEBF0DFD-0EC8-443C-9C05-9B4FC216F052}" srcOrd="2" destOrd="0" parTransId="{D93810E9-BC74-41C6-B0F8-4ED91AE9B4A1}" sibTransId="{90A84B68-2332-4418-B0C5-6918E3D03115}"/>
    <dgm:cxn modelId="{3D4F7879-5F8E-4093-A06A-1232CAB603B1}" type="presOf" srcId="{8F5CB6A6-4815-4D06-961A-59861D3F5E87}" destId="{5974D6DC-33F5-4B04-9643-489E9B09CF03}" srcOrd="0" destOrd="0" presId="urn:microsoft.com/office/officeart/2005/8/layout/radial5"/>
    <dgm:cxn modelId="{A06DAB63-0D2A-4910-881B-BDCDC28EBBAD}" srcId="{41D319FB-4E3F-49DB-8626-C3AD9678BE25}" destId="{8CD25066-4F08-43CD-9749-B6D486FAD151}" srcOrd="1" destOrd="0" parTransId="{8F5CB6A6-4815-4D06-961A-59861D3F5E87}" sibTransId="{61418407-0299-4FE2-B2E5-F229010A2280}"/>
    <dgm:cxn modelId="{FFDA23D4-8772-40CF-90F0-4E6D763A43E5}" type="presOf" srcId="{8F5CB6A6-4815-4D06-961A-59861D3F5E87}" destId="{AB8B53FE-F527-45C5-A0E9-C983A6D47DCB}" srcOrd="1" destOrd="0" presId="urn:microsoft.com/office/officeart/2005/8/layout/radial5"/>
    <dgm:cxn modelId="{54E19093-46AA-48C2-8868-9F5132F7EA59}" type="presOf" srcId="{8CD25066-4F08-43CD-9749-B6D486FAD151}" destId="{FBE8DD0D-A0A6-4F1A-AFD4-530A99B716AD}" srcOrd="0" destOrd="0" presId="urn:microsoft.com/office/officeart/2005/8/layout/radial5"/>
    <dgm:cxn modelId="{DE07B792-730F-46CD-978D-66B1990A87C9}" srcId="{AF159A31-C956-4F97-A6C0-F604AE7711BB}" destId="{41D319FB-4E3F-49DB-8626-C3AD9678BE25}" srcOrd="0" destOrd="0" parTransId="{0250AEC8-8376-42AB-823A-0A5B14EFEAC2}" sibTransId="{4FBA8EF6-C5B9-4118-B22D-527C8D9780CA}"/>
    <dgm:cxn modelId="{F661A1C1-FE4C-456B-AEE3-D23F29B9EA5C}" type="presOf" srcId="{D93810E9-BC74-41C6-B0F8-4ED91AE9B4A1}" destId="{EF1F2C6E-7948-4808-9EEE-C3C500ED9B0C}" srcOrd="0" destOrd="0" presId="urn:microsoft.com/office/officeart/2005/8/layout/radial5"/>
    <dgm:cxn modelId="{DC1B535F-68F4-48D0-8236-29583A3152B4}" type="presOf" srcId="{00944CAB-F3CF-4912-9BA3-283F0602305C}" destId="{A3465DBA-DCB7-438C-B9C4-7D998473CEF4}" srcOrd="0" destOrd="0" presId="urn:microsoft.com/office/officeart/2005/8/layout/radial5"/>
    <dgm:cxn modelId="{5EC278FE-EE47-43FF-A789-AAF858B41729}" type="presOf" srcId="{D93810E9-BC74-41C6-B0F8-4ED91AE9B4A1}" destId="{7C584377-812A-4B6D-8A76-F3B6D1B9D117}" srcOrd="1" destOrd="0" presId="urn:microsoft.com/office/officeart/2005/8/layout/radial5"/>
    <dgm:cxn modelId="{3BD08E69-0488-4C84-A5FB-7CB8EB93C443}" type="presParOf" srcId="{EECC4CC4-3EC5-44E6-BDFC-6E2247F5BDC4}" destId="{5685BBF0-F798-4583-AEE8-5EBCA3DFEB8D}" srcOrd="0" destOrd="0" presId="urn:microsoft.com/office/officeart/2005/8/layout/radial5"/>
    <dgm:cxn modelId="{62A21F55-2909-49AA-A5B8-4C4E7E049FD2}" type="presParOf" srcId="{EECC4CC4-3EC5-44E6-BDFC-6E2247F5BDC4}" destId="{A3465DBA-DCB7-438C-B9C4-7D998473CEF4}" srcOrd="1" destOrd="0" presId="urn:microsoft.com/office/officeart/2005/8/layout/radial5"/>
    <dgm:cxn modelId="{271D960E-ADF0-44AC-BD6B-F12A57E04707}" type="presParOf" srcId="{A3465DBA-DCB7-438C-B9C4-7D998473CEF4}" destId="{B54A5E70-AD20-4174-880D-6E69832E9735}" srcOrd="0" destOrd="0" presId="urn:microsoft.com/office/officeart/2005/8/layout/radial5"/>
    <dgm:cxn modelId="{710DA657-DA63-447E-AAD0-6CA0CCABC7AE}" type="presParOf" srcId="{EECC4CC4-3EC5-44E6-BDFC-6E2247F5BDC4}" destId="{C4E21C0E-C17B-4A1D-AE0A-48001730CBDF}" srcOrd="2" destOrd="0" presId="urn:microsoft.com/office/officeart/2005/8/layout/radial5"/>
    <dgm:cxn modelId="{DE6E1997-A3FC-4C3B-9AC0-D5B8EB80C68E}" type="presParOf" srcId="{EECC4CC4-3EC5-44E6-BDFC-6E2247F5BDC4}" destId="{5974D6DC-33F5-4B04-9643-489E9B09CF03}" srcOrd="3" destOrd="0" presId="urn:microsoft.com/office/officeart/2005/8/layout/radial5"/>
    <dgm:cxn modelId="{CAF45404-8CF8-4BA2-ADCA-07510DA34431}" type="presParOf" srcId="{5974D6DC-33F5-4B04-9643-489E9B09CF03}" destId="{AB8B53FE-F527-45C5-A0E9-C983A6D47DCB}" srcOrd="0" destOrd="0" presId="urn:microsoft.com/office/officeart/2005/8/layout/radial5"/>
    <dgm:cxn modelId="{EB8146C2-99CD-4714-BA06-060E8B3EB42E}" type="presParOf" srcId="{EECC4CC4-3EC5-44E6-BDFC-6E2247F5BDC4}" destId="{FBE8DD0D-A0A6-4F1A-AFD4-530A99B716AD}" srcOrd="4" destOrd="0" presId="urn:microsoft.com/office/officeart/2005/8/layout/radial5"/>
    <dgm:cxn modelId="{429E6F29-BB48-4D86-9524-2F3B3AA2AACE}" type="presParOf" srcId="{EECC4CC4-3EC5-44E6-BDFC-6E2247F5BDC4}" destId="{EF1F2C6E-7948-4808-9EEE-C3C500ED9B0C}" srcOrd="5" destOrd="0" presId="urn:microsoft.com/office/officeart/2005/8/layout/radial5"/>
    <dgm:cxn modelId="{F410B8F9-1315-4C95-9E91-E67812D0160F}" type="presParOf" srcId="{EF1F2C6E-7948-4808-9EEE-C3C500ED9B0C}" destId="{7C584377-812A-4B6D-8A76-F3B6D1B9D117}" srcOrd="0" destOrd="0" presId="urn:microsoft.com/office/officeart/2005/8/layout/radial5"/>
    <dgm:cxn modelId="{76293276-58CD-4A97-8817-A6A0FFBB46C7}" type="presParOf" srcId="{EECC4CC4-3EC5-44E6-BDFC-6E2247F5BDC4}" destId="{50F18B08-A528-45CC-A1DE-43B5413957BB}" srcOrd="6" destOrd="0" presId="urn:microsoft.com/office/officeart/2005/8/layout/radial5"/>
    <dgm:cxn modelId="{6F542558-EC45-4E13-97F6-2DD0D9536941}" type="presParOf" srcId="{EECC4CC4-3EC5-44E6-BDFC-6E2247F5BDC4}" destId="{2D3C158C-1CA3-4B99-8F51-BED5D311804F}" srcOrd="7" destOrd="0" presId="urn:microsoft.com/office/officeart/2005/8/layout/radial5"/>
    <dgm:cxn modelId="{0DED43E3-2270-4875-AFAA-4A169C42B524}" type="presParOf" srcId="{2D3C158C-1CA3-4B99-8F51-BED5D311804F}" destId="{7558817C-2764-49A9-9FE4-BF13E0EF4C62}" srcOrd="0" destOrd="0" presId="urn:microsoft.com/office/officeart/2005/8/layout/radial5"/>
    <dgm:cxn modelId="{6FD3DF8C-D7FD-40C5-8B15-A323C5954EFA}" type="presParOf" srcId="{EECC4CC4-3EC5-44E6-BDFC-6E2247F5BDC4}" destId="{6429B96A-D313-4278-BC21-FD8D05B8135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BBF0-F798-4583-AEE8-5EBCA3DFEB8D}">
      <dsp:nvSpPr>
        <dsp:cNvPr id="0" name=""/>
        <dsp:cNvSpPr/>
      </dsp:nvSpPr>
      <dsp:spPr>
        <a:xfrm>
          <a:off x="2886719" y="1403425"/>
          <a:ext cx="2417905" cy="19160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Weakened extended family and growth of isolated nuclear family</a:t>
          </a:r>
          <a:endParaRPr lang="en-GB" sz="1700" kern="1200" dirty="0"/>
        </a:p>
      </dsp:txBody>
      <dsp:txXfrm>
        <a:off x="3240813" y="1684019"/>
        <a:ext cx="1709717" cy="1354825"/>
      </dsp:txXfrm>
    </dsp:sp>
    <dsp:sp modelId="{A3465DBA-DCB7-438C-B9C4-7D998473CEF4}">
      <dsp:nvSpPr>
        <dsp:cNvPr id="0" name=""/>
        <dsp:cNvSpPr/>
      </dsp:nvSpPr>
      <dsp:spPr>
        <a:xfrm rot="16273008">
          <a:off x="4098575" y="1152486"/>
          <a:ext cx="36295"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103903" y="1245076"/>
        <a:ext cx="25407" cy="261443"/>
      </dsp:txXfrm>
    </dsp:sp>
    <dsp:sp modelId="{C4E21C0E-C17B-4A1D-AE0A-48001730CBDF}">
      <dsp:nvSpPr>
        <dsp:cNvPr id="0" name=""/>
        <dsp:cNvSpPr/>
      </dsp:nvSpPr>
      <dsp:spPr>
        <a:xfrm>
          <a:off x="2921834" y="53555"/>
          <a:ext cx="2418495" cy="12815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Strengthened bonds between partners protect family stability</a:t>
          </a:r>
          <a:endParaRPr lang="en-GB" sz="1500" kern="1200" dirty="0"/>
        </a:p>
      </dsp:txBody>
      <dsp:txXfrm>
        <a:off x="3276014" y="241238"/>
        <a:ext cx="1710135" cy="906213"/>
      </dsp:txXfrm>
    </dsp:sp>
    <dsp:sp modelId="{5974D6DC-33F5-4B04-9643-489E9B09CF03}">
      <dsp:nvSpPr>
        <dsp:cNvPr id="0" name=""/>
        <dsp:cNvSpPr/>
      </dsp:nvSpPr>
      <dsp:spPr>
        <a:xfrm rot="20886957">
          <a:off x="5293656" y="1883599"/>
          <a:ext cx="74673"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293896" y="1973053"/>
        <a:ext cx="52271" cy="261443"/>
      </dsp:txXfrm>
    </dsp:sp>
    <dsp:sp modelId="{FBE8DD0D-A0A6-4F1A-AFD4-530A99B716AD}">
      <dsp:nvSpPr>
        <dsp:cNvPr id="0" name=""/>
        <dsp:cNvSpPr/>
      </dsp:nvSpPr>
      <dsp:spPr>
        <a:xfrm>
          <a:off x="5372512" y="852903"/>
          <a:ext cx="2236664" cy="20089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A more meritocratic society- not based on who you know, but what you know</a:t>
          </a:r>
          <a:endParaRPr lang="en-GB" sz="1600" kern="1200" dirty="0"/>
        </a:p>
      </dsp:txBody>
      <dsp:txXfrm>
        <a:off x="5700064" y="1147109"/>
        <a:ext cx="1581560" cy="1420554"/>
      </dsp:txXfrm>
    </dsp:sp>
    <dsp:sp modelId="{EF1F2C6E-7948-4808-9EEE-C3C500ED9B0C}">
      <dsp:nvSpPr>
        <dsp:cNvPr id="0" name=""/>
        <dsp:cNvSpPr/>
      </dsp:nvSpPr>
      <dsp:spPr>
        <a:xfrm rot="5400000">
          <a:off x="4084839" y="3121396"/>
          <a:ext cx="21665"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88089" y="3205294"/>
        <a:ext cx="15166" cy="261443"/>
      </dsp:txXfrm>
    </dsp:sp>
    <dsp:sp modelId="{50F18B08-A528-45CC-A1DE-43B5413957BB}">
      <dsp:nvSpPr>
        <dsp:cNvPr id="0" name=""/>
        <dsp:cNvSpPr/>
      </dsp:nvSpPr>
      <dsp:spPr>
        <a:xfrm>
          <a:off x="3116058" y="3360317"/>
          <a:ext cx="1959228" cy="15920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Need to avoid economic and status conflict between kin</a:t>
          </a:r>
          <a:endParaRPr lang="en-GB" sz="1600" kern="1200" dirty="0"/>
        </a:p>
      </dsp:txBody>
      <dsp:txXfrm>
        <a:off x="3402980" y="3593464"/>
        <a:ext cx="1385384" cy="1125735"/>
      </dsp:txXfrm>
    </dsp:sp>
    <dsp:sp modelId="{2D3C158C-1CA3-4B99-8F51-BED5D311804F}">
      <dsp:nvSpPr>
        <dsp:cNvPr id="0" name=""/>
        <dsp:cNvSpPr/>
      </dsp:nvSpPr>
      <dsp:spPr>
        <a:xfrm rot="9977661">
          <a:off x="2649229" y="2470775"/>
          <a:ext cx="209478"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711177" y="2550477"/>
        <a:ext cx="146635" cy="261443"/>
      </dsp:txXfrm>
    </dsp:sp>
    <dsp:sp modelId="{6429B96A-D313-4278-BC21-FD8D05B8135F}">
      <dsp:nvSpPr>
        <dsp:cNvPr id="0" name=""/>
        <dsp:cNvSpPr/>
      </dsp:nvSpPr>
      <dsp:spPr>
        <a:xfrm>
          <a:off x="840413" y="2069774"/>
          <a:ext cx="1740411" cy="17466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Need for small family unit for geographical mobility</a:t>
          </a:r>
          <a:endParaRPr lang="en-GB" sz="1600" kern="1200" dirty="0"/>
        </a:p>
      </dsp:txBody>
      <dsp:txXfrm>
        <a:off x="1095290" y="2325563"/>
        <a:ext cx="1230657" cy="1235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A6D82343-08F2-4D50-961A-FAA03E794B60}" type="datetimeFigureOut">
              <a:rPr lang="en-GB" smtClean="0"/>
              <a:t>06/09/2019</a:t>
            </a:fld>
            <a:endParaRPr lang="en-GB"/>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C05187FD-F320-410E-8195-98F5A9C74E26}" type="slidenum">
              <a:rPr lang="en-GB" smtClean="0"/>
              <a:t>‹#›</a:t>
            </a:fld>
            <a:endParaRPr lang="en-GB"/>
          </a:p>
        </p:txBody>
      </p:sp>
    </p:spTree>
    <p:extLst>
      <p:ext uri="{BB962C8B-B14F-4D97-AF65-F5344CB8AC3E}">
        <p14:creationId xmlns:p14="http://schemas.microsoft.com/office/powerpoint/2010/main" val="132745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6258884B-ED6A-4EE3-BE73-0656FA30A380}" type="datetimeFigureOut">
              <a:rPr lang="en-GB" smtClean="0"/>
              <a:t>06/09/2019</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201" y="3228705"/>
            <a:ext cx="7942238" cy="305911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6324"/>
            <a:ext cx="4302625" cy="340264"/>
          </a:xfrm>
          <a:prstGeom prst="rect">
            <a:avLst/>
          </a:prstGeom>
        </p:spPr>
        <p:txBody>
          <a:bodyPr vert="horz" lIns="91440" tIns="45720" rIns="91440" bIns="45720" rtlCol="0" anchor="b"/>
          <a:lstStyle>
            <a:lvl1pPr algn="r">
              <a:defRPr sz="1200"/>
            </a:lvl1pPr>
          </a:lstStyle>
          <a:p>
            <a:fld id="{EC310A68-6F80-4473-8C0E-42AC48836033}" type="slidenum">
              <a:rPr lang="en-GB" smtClean="0"/>
              <a:t>‹#›</a:t>
            </a:fld>
            <a:endParaRPr lang="en-GB"/>
          </a:p>
        </p:txBody>
      </p:sp>
    </p:spTree>
    <p:extLst>
      <p:ext uri="{BB962C8B-B14F-4D97-AF65-F5344CB8AC3E}">
        <p14:creationId xmlns:p14="http://schemas.microsoft.com/office/powerpoint/2010/main" val="110785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310A68-6F80-4473-8C0E-42AC48836033}" type="slidenum">
              <a:rPr lang="en-GB" smtClean="0"/>
              <a:t>18</a:t>
            </a:fld>
            <a:endParaRPr lang="en-GB"/>
          </a:p>
        </p:txBody>
      </p:sp>
    </p:spTree>
    <p:extLst>
      <p:ext uri="{BB962C8B-B14F-4D97-AF65-F5344CB8AC3E}">
        <p14:creationId xmlns:p14="http://schemas.microsoft.com/office/powerpoint/2010/main" val="280179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C20D702-4290-425B-9B72-43576EB34BF3}" type="datetimeFigureOut">
              <a:rPr lang="en-GB" smtClean="0"/>
              <a:t>06/09/2019</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B67AD8-ED48-4002-ABA3-18E8ED394899}"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0D702-4290-425B-9B72-43576EB34BF3}"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B67AD8-ED48-4002-ABA3-18E8ED394899}"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25963"/>
          </a:xfrm>
        </p:spPr>
        <p:txBody>
          <a:bodyPr/>
          <a:lstStyle/>
          <a:p>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8E1E311-0797-49A5-A138-89FC3532607D}" type="slidenum">
              <a:rPr lang="en-US" altLang="en-US"/>
              <a:pPr/>
              <a:t>‹#›</a:t>
            </a:fld>
            <a:endParaRPr lang="en-US" altLang="en-US"/>
          </a:p>
        </p:txBody>
      </p:sp>
    </p:spTree>
    <p:extLst>
      <p:ext uri="{BB962C8B-B14F-4D97-AF65-F5344CB8AC3E}">
        <p14:creationId xmlns:p14="http://schemas.microsoft.com/office/powerpoint/2010/main" val="326524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C20D702-4290-425B-9B72-43576EB34BF3}" type="datetimeFigureOut">
              <a:rPr lang="en-GB" smtClean="0"/>
              <a:t>06/09/2019</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B67AD8-ED48-4002-ABA3-18E8ED394899}"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0D702-4290-425B-9B72-43576EB34BF3}"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20D702-4290-425B-9B72-43576EB34BF3}" type="datetimeFigureOut">
              <a:rPr lang="en-GB" smtClean="0"/>
              <a:t>06/09/2019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20D702-4290-425B-9B72-43576EB34BF3}" type="datetimeFigureOut">
              <a:rPr lang="en-GB" smtClean="0"/>
              <a:t>06/09/2019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67AD8-ED48-4002-ABA3-18E8ED394899}"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C20D702-4290-425B-9B72-43576EB34BF3}" type="datetimeFigureOut">
              <a:rPr lang="en-GB" smtClean="0"/>
              <a:t>06/09/2019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B67AD8-ED48-4002-ABA3-18E8ED394899}"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20D702-4290-425B-9B72-43576EB34BF3}" type="datetimeFigureOut">
              <a:rPr lang="en-GB" smtClean="0"/>
              <a:t>06/09/2019</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B67AD8-ED48-4002-ABA3-18E8ED3948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imgres?um=1&amp;hl=en&amp;biw=1280&amp;bih=901&amp;tbm=isch&amp;tbnid=pHBUl0sxha4_eM:&amp;imgrefurl=http://blogs.bath.ac.uk/mres-student/2011/10/27/bath-time-blue-sweatshirt/&amp;docid=D3s2POowkLRCwM&amp;imgurl=http://blogs.bath.ac.uk/mres-student/files//www/vhosts/bathblogs/wp-content/blogs.dir/926/files/2011/10/bubble-bath.jpg&amp;w=400&amp;h=400&amp;ei=P1O-T7TyFo2o8QPBzv0s&amp;zoom=1&amp;iact=hc&amp;vpx=674&amp;vpy=495&amp;dur=645&amp;hovh=225&amp;hovw=225&amp;tx=119&amp;ty=126&amp;sig=115085309556256377766&amp;page=2&amp;tbnh=166&amp;tbnw=170&amp;start=20&amp;ndsp=25&amp;ved=1t:429,r:2,s:20,i:18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hyperlink" Target="http://www.google.co.uk/url?sa=i&amp;rct=j&amp;q=&amp;esrc=s&amp;frm=1&amp;source=images&amp;cd=&amp;cad=rja&amp;uact=8&amp;ved=0CAcQjRw&amp;url=http://termcoord.eu/2014/01/family-language-planning-and-active-bilingualism/&amp;ei=Yr1pVJHkBZPvaNjAgOAN&amp;bvm=bv.79142246,d.d2s&amp;psig=AFQjCNGFA-Q5o-7aREzW0TXndvTk8L-EHw&amp;ust=141630225179865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L3uZrIYfoL0" TargetMode="External"/><Relationship Id="rId2" Type="http://schemas.openxmlformats.org/officeDocument/2006/relationships/hyperlink" Target="https://youtu.be/dhhdPgVzkw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title"/>
          </p:nvPr>
        </p:nvSpPr>
        <p:spPr/>
        <p:txBody>
          <a:bodyPr/>
          <a:lstStyle/>
          <a:p>
            <a:r>
              <a:rPr lang="en-GB" dirty="0" smtClean="0"/>
              <a:t>FUNCTIONALISM AND THE FAMILY</a:t>
            </a:r>
            <a:endParaRPr lang="en-GB" dirty="0"/>
          </a:p>
        </p:txBody>
      </p:sp>
    </p:spTree>
    <p:extLst>
      <p:ext uri="{BB962C8B-B14F-4D97-AF65-F5344CB8AC3E}">
        <p14:creationId xmlns:p14="http://schemas.microsoft.com/office/powerpoint/2010/main" val="5913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907704" y="1700808"/>
            <a:ext cx="6984776" cy="288032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45720" indent="0">
              <a:buNone/>
            </a:pPr>
            <a:r>
              <a:rPr lang="en-GB" dirty="0" smtClean="0"/>
              <a:t>According to Murdock, the nuclear family is </a:t>
            </a:r>
            <a:r>
              <a:rPr lang="en-GB" b="1" dirty="0" smtClean="0"/>
              <a:t>universal- </a:t>
            </a:r>
            <a:r>
              <a:rPr lang="en-GB" dirty="0" smtClean="0"/>
              <a:t> it exists as an </a:t>
            </a:r>
            <a:r>
              <a:rPr lang="en-GB" b="1" dirty="0" smtClean="0"/>
              <a:t>institution</a:t>
            </a:r>
            <a:r>
              <a:rPr lang="en-GB" dirty="0" smtClean="0"/>
              <a:t> (an organisation founded for social reasons) in all societies cross-culturally or through time either on its own or part of a more complex extended network.</a:t>
            </a:r>
          </a:p>
          <a:p>
            <a:pPr marL="365760" lvl="1" indent="0">
              <a:buNone/>
            </a:pPr>
            <a:endParaRPr lang="en-GB" dirty="0"/>
          </a:p>
        </p:txBody>
      </p:sp>
      <p:sp>
        <p:nvSpPr>
          <p:cNvPr id="4" name="Title 3"/>
          <p:cNvSpPr>
            <a:spLocks noGrp="1"/>
          </p:cNvSpPr>
          <p:nvPr>
            <p:ph type="title"/>
          </p:nvPr>
        </p:nvSpPr>
        <p:spPr/>
        <p:txBody>
          <a:bodyPr/>
          <a:lstStyle/>
          <a:p>
            <a:r>
              <a:rPr lang="en-GB" dirty="0" smtClean="0"/>
              <a:t>George </a:t>
            </a:r>
            <a:r>
              <a:rPr lang="en-GB" dirty="0" err="1" smtClean="0"/>
              <a:t>murdock</a:t>
            </a:r>
            <a:r>
              <a:rPr lang="en-GB" dirty="0" smtClean="0"/>
              <a:t> (1949) p.9</a:t>
            </a:r>
            <a:endParaRPr lang="en-GB" dirty="0"/>
          </a:p>
        </p:txBody>
      </p:sp>
      <p:pic>
        <p:nvPicPr>
          <p:cNvPr id="3074" name="Picture 2" descr="http://www.browsebiography.com/images/1/3703-George%20Murdock_biography.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80" r="21083" b="13423"/>
          <a:stretch/>
        </p:blipFill>
        <p:spPr bwMode="auto">
          <a:xfrm>
            <a:off x="179511" y="164606"/>
            <a:ext cx="1201897" cy="13446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Microsoft Office\MEDIA\CAGCAT10\j03351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0276" y="4677882"/>
            <a:ext cx="8640959" cy="2215991"/>
          </a:xfrm>
          <a:prstGeom prst="rect">
            <a:avLst/>
          </a:prstGeom>
          <a:noFill/>
        </p:spPr>
        <p:txBody>
          <a:bodyPr wrap="square" rtlCol="0">
            <a:spAutoFit/>
          </a:bodyPr>
          <a:lstStyle/>
          <a:p>
            <a:r>
              <a:rPr lang="en-GB" sz="2400" dirty="0" smtClean="0">
                <a:solidFill>
                  <a:schemeClr val="tx2"/>
                </a:solidFill>
              </a:rPr>
              <a:t>In groups research the other family forms on p.9, using p.268 of the Browne textbook and the internet.</a:t>
            </a:r>
          </a:p>
          <a:p>
            <a:r>
              <a:rPr lang="en-GB" sz="2400" dirty="0" smtClean="0">
                <a:solidFill>
                  <a:schemeClr val="tx2"/>
                </a:solidFill>
              </a:rPr>
              <a:t>Then answer the question underneath </a:t>
            </a:r>
            <a:r>
              <a:rPr lang="en-GB" sz="2400" dirty="0">
                <a:solidFill>
                  <a:schemeClr val="tx2"/>
                </a:solidFill>
              </a:rPr>
              <a:t>What does the presence of these other types of family indicate about Murdock’s argument?</a:t>
            </a:r>
          </a:p>
          <a:p>
            <a:endParaRPr lang="en-GB" dirty="0"/>
          </a:p>
        </p:txBody>
      </p:sp>
      <p:pic>
        <p:nvPicPr>
          <p:cNvPr id="7" name="Picture 6" descr="http://school.discoveryeducation.com/clipart/images/pencil.gif"/>
          <p:cNvPicPr/>
          <p:nvPr/>
        </p:nvPicPr>
        <p:blipFill>
          <a:blip r:embed="rId4" cstate="print"/>
          <a:srcRect/>
          <a:stretch>
            <a:fillRect/>
          </a:stretch>
        </p:blipFill>
        <p:spPr bwMode="auto">
          <a:xfrm>
            <a:off x="363284" y="4287357"/>
            <a:ext cx="466725" cy="390525"/>
          </a:xfrm>
          <a:prstGeom prst="rect">
            <a:avLst/>
          </a:prstGeom>
          <a:noFill/>
          <a:ln w="9525">
            <a:noFill/>
            <a:miter lim="800000"/>
            <a:headEnd/>
            <a:tailEnd/>
          </a:ln>
        </p:spPr>
      </p:pic>
    </p:spTree>
    <p:extLst>
      <p:ext uri="{BB962C8B-B14F-4D97-AF65-F5344CB8AC3E}">
        <p14:creationId xmlns:p14="http://schemas.microsoft.com/office/powerpoint/2010/main" val="22902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GB" altLang="en-US" dirty="0" smtClean="0">
                <a:latin typeface="Gill Sans MT" pitchFamily="34" charset="0"/>
                <a:ea typeface="ＭＳ Ｐゴシック" pitchFamily="34" charset="-128"/>
              </a:rPr>
              <a:t>Murdock</a:t>
            </a:r>
            <a:r>
              <a:rPr lang="ja-JP" altLang="en-GB" dirty="0" smtClean="0">
                <a:latin typeface="Gill Sans MT" pitchFamily="34" charset="0"/>
                <a:ea typeface="ＭＳ Ｐゴシック" pitchFamily="34" charset="-128"/>
              </a:rPr>
              <a:t>’</a:t>
            </a:r>
            <a:r>
              <a:rPr lang="en-GB" altLang="ja-JP" dirty="0" smtClean="0">
                <a:latin typeface="Gill Sans MT" pitchFamily="34" charset="0"/>
                <a:ea typeface="ＭＳ Ｐゴシック" pitchFamily="34" charset="-128"/>
              </a:rPr>
              <a:t>s Definition of the Nuclear Family (p.10)</a:t>
            </a:r>
            <a:endParaRPr lang="en-GB" altLang="en-US" dirty="0" smtClean="0">
              <a:latin typeface="Gill Sans MT" pitchFamily="34" charset="0"/>
              <a:ea typeface="ＭＳ Ｐゴシック" pitchFamily="34" charset="-128"/>
            </a:endParaRPr>
          </a:p>
        </p:txBody>
      </p:sp>
      <p:sp>
        <p:nvSpPr>
          <p:cNvPr id="12291" name="Rectangle 3"/>
          <p:cNvSpPr>
            <a:spLocks noGrp="1" noChangeArrowheads="1"/>
          </p:cNvSpPr>
          <p:nvPr>
            <p:ph idx="1"/>
          </p:nvPr>
        </p:nvSpPr>
        <p:spPr>
          <a:xfrm>
            <a:off x="467544" y="2060848"/>
            <a:ext cx="7315596" cy="4247877"/>
          </a:xfrm>
        </p:spPr>
        <p:txBody>
          <a:bodyPr wrap="square" numCol="1" anchor="t" anchorCtr="0" compatLnSpc="1">
            <a:prstTxWarp prst="textNoShape">
              <a:avLst/>
            </a:prstTxWarp>
            <a:noAutofit/>
          </a:bodyPr>
          <a:lstStyle/>
          <a:p>
            <a:pPr eaLnBrk="1" hangingPunct="1">
              <a:buFont typeface="Wingdings" pitchFamily="2" charset="2"/>
              <a:buNone/>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He identified the following characteristics:</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Common residence</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Economic co-operation</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Reproduction</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Adults of both sexes</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Socially approved sexual relationship</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One or more children</a:t>
            </a:r>
          </a:p>
          <a:p>
            <a:pPr eaLnBrk="1" hangingPunct="1">
              <a:lnSpc>
                <a:spcPct val="80000"/>
              </a:lnSpc>
              <a:defRPr/>
            </a:pPr>
            <a:endParaRPr lang="en-GB" altLang="en-US" sz="2400" dirty="0">
              <a:solidFill>
                <a:srgbClr val="000000"/>
              </a:solidFill>
              <a:effectLst>
                <a:outerShdw blurRad="38100" dist="38100" dir="2700000" algn="tl">
                  <a:srgbClr val="C0C0C0"/>
                </a:outerShdw>
              </a:effectLst>
              <a:latin typeface="Gill Sans MT" pitchFamily="34" charset="0"/>
              <a:ea typeface="ＭＳ Ｐゴシック" pitchFamily="34" charset="-128"/>
            </a:endParaRPr>
          </a:p>
          <a:p>
            <a:pPr>
              <a:lnSpc>
                <a:spcPct val="80000"/>
              </a:lnSpc>
              <a:defRPr/>
            </a:pPr>
            <a:r>
              <a:rPr lang="en-US" altLang="en-US" sz="2400" dirty="0">
                <a:solidFill>
                  <a:srgbClr val="000000"/>
                </a:solidFill>
                <a:effectLst>
                  <a:outerShdw blurRad="38100" dist="38100" dir="2700000" algn="tl">
                    <a:srgbClr val="C0C0C0"/>
                  </a:outerShdw>
                </a:effectLst>
                <a:ea typeface="ＭＳ Ｐゴシック" pitchFamily="34" charset="-128"/>
              </a:rPr>
              <a:t>What problems can you identify with Murdock’s 4 ideas about the family and his definition of a nuclear family?- </a:t>
            </a:r>
            <a:r>
              <a:rPr lang="en-US" altLang="en-US" sz="2400" dirty="0" smtClean="0">
                <a:solidFill>
                  <a:srgbClr val="000000"/>
                </a:solidFill>
                <a:effectLst>
                  <a:outerShdw blurRad="38100" dist="38100" dir="2700000" algn="tl">
                    <a:srgbClr val="C0C0C0"/>
                  </a:outerShdw>
                </a:effectLst>
                <a:ea typeface="ＭＳ Ｐゴシック" pitchFamily="34" charset="-128"/>
              </a:rPr>
              <a:t>p.10</a:t>
            </a:r>
            <a:endParaRPr lang="en-US" altLang="en-US" sz="2400" dirty="0">
              <a:solidFill>
                <a:srgbClr val="000000"/>
              </a:solidFill>
              <a:effectLst>
                <a:outerShdw blurRad="38100" dist="38100" dir="2700000" algn="tl">
                  <a:srgbClr val="C0C0C0"/>
                </a:outerShdw>
              </a:effectLst>
              <a:ea typeface="ＭＳ Ｐゴシック" pitchFamily="34" charset="-128"/>
            </a:endParaRPr>
          </a:p>
          <a:p>
            <a:pPr eaLnBrk="1" hangingPunct="1">
              <a:lnSpc>
                <a:spcPct val="80000"/>
              </a:lnSpc>
              <a:defRPr/>
            </a:pPr>
            <a:endPar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endParaRP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449834"/>
            <a:ext cx="2778528" cy="199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71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additive="base">
                                        <p:cTn id="43"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 calcmode="lin" valueType="num">
                                      <p:cBhvr additive="base">
                                        <p:cTn id="49"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 calcmode="lin" valueType="num">
                                      <p:cBhvr additive="base">
                                        <p:cTn id="55" dur="500" fill="hold"/>
                                        <p:tgtEl>
                                          <p:spTgt spid="1229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2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00808"/>
            <a:ext cx="6563072" cy="4806272"/>
          </a:xfrm>
        </p:spPr>
        <p:txBody>
          <a:bodyPr>
            <a:normAutofit fontScale="92500" lnSpcReduction="20000"/>
          </a:bodyPr>
          <a:lstStyle/>
          <a:p>
            <a:pPr marL="45720" indent="0">
              <a:buNone/>
            </a:pPr>
            <a:r>
              <a:rPr lang="en-GB" dirty="0"/>
              <a:t>According to Murdock, the family is </a:t>
            </a:r>
            <a:r>
              <a:rPr lang="en-GB" b="1" dirty="0"/>
              <a:t>universal</a:t>
            </a:r>
            <a:r>
              <a:rPr lang="en-GB" dirty="0"/>
              <a:t> because only it family can fulfil functional prerequisites (basic needs) that societies need to function (</a:t>
            </a:r>
            <a:r>
              <a:rPr lang="en-GB" dirty="0" smtClean="0"/>
              <a:t>p.10)</a:t>
            </a:r>
            <a:endParaRPr lang="en-GB" dirty="0"/>
          </a:p>
          <a:p>
            <a:r>
              <a:rPr lang="en-GB" dirty="0" smtClean="0"/>
              <a:t>These are</a:t>
            </a:r>
          </a:p>
          <a:p>
            <a:pPr lvl="1"/>
            <a:r>
              <a:rPr lang="en-GB" dirty="0" smtClean="0"/>
              <a:t>Sexual  	</a:t>
            </a:r>
          </a:p>
          <a:p>
            <a:pPr lvl="1"/>
            <a:endParaRPr lang="en-GB" dirty="0" smtClean="0"/>
          </a:p>
          <a:p>
            <a:pPr lvl="1"/>
            <a:r>
              <a:rPr lang="en-GB" dirty="0" smtClean="0"/>
              <a:t>Reproductive</a:t>
            </a:r>
          </a:p>
          <a:p>
            <a:pPr lvl="1"/>
            <a:endParaRPr lang="en-GB" dirty="0" smtClean="0"/>
          </a:p>
          <a:p>
            <a:pPr lvl="1"/>
            <a:r>
              <a:rPr lang="en-GB" dirty="0" smtClean="0"/>
              <a:t>Socialisation/education</a:t>
            </a:r>
          </a:p>
          <a:p>
            <a:pPr lvl="1"/>
            <a:endParaRPr lang="en-GB" dirty="0" smtClean="0"/>
          </a:p>
          <a:p>
            <a:pPr lvl="1"/>
            <a:r>
              <a:rPr lang="en-GB" dirty="0" smtClean="0"/>
              <a:t>Economic</a:t>
            </a:r>
          </a:p>
          <a:p>
            <a:pPr marL="365760" lvl="1" indent="0">
              <a:buNone/>
            </a:pPr>
            <a:endParaRPr lang="en-GB" dirty="0"/>
          </a:p>
        </p:txBody>
      </p:sp>
      <p:sp>
        <p:nvSpPr>
          <p:cNvPr id="4" name="Title 3"/>
          <p:cNvSpPr>
            <a:spLocks noGrp="1"/>
          </p:cNvSpPr>
          <p:nvPr>
            <p:ph type="title"/>
          </p:nvPr>
        </p:nvSpPr>
        <p:spPr/>
        <p:txBody>
          <a:bodyPr/>
          <a:lstStyle/>
          <a:p>
            <a:r>
              <a:rPr lang="en-GB" dirty="0" smtClean="0"/>
              <a:t>George </a:t>
            </a:r>
            <a:r>
              <a:rPr lang="en-GB" dirty="0" err="1" smtClean="0"/>
              <a:t>murdock</a:t>
            </a:r>
            <a:r>
              <a:rPr lang="en-GB" dirty="0" smtClean="0"/>
              <a:t> (1949)</a:t>
            </a:r>
            <a:endParaRPr lang="en-GB" dirty="0"/>
          </a:p>
        </p:txBody>
      </p:sp>
      <p:pic>
        <p:nvPicPr>
          <p:cNvPr id="3074" name="Picture 2" descr="http://www.browsebiography.com/images/1/3703-George%20Murdock_biography.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80" r="21083" b="13423"/>
          <a:stretch/>
        </p:blipFill>
        <p:spPr bwMode="auto">
          <a:xfrm>
            <a:off x="179511" y="164606"/>
            <a:ext cx="1201897" cy="13446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Microsoft Office\MEDIA\CAGCAT10\j03351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28498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332656"/>
            <a:ext cx="8229600" cy="1143000"/>
          </a:xfrm>
        </p:spPr>
        <p:txBody>
          <a:bodyPr/>
          <a:lstStyle/>
          <a:p>
            <a:pPr eaLnBrk="1" hangingPunct="1"/>
            <a:r>
              <a:rPr lang="en-GB" altLang="en-US" dirty="0" smtClean="0">
                <a:latin typeface="Gill Sans MT" pitchFamily="34" charset="0"/>
                <a:ea typeface="ＭＳ Ｐゴシック" pitchFamily="34" charset="-128"/>
              </a:rPr>
              <a:t>Talcott Parsons (1955)</a:t>
            </a:r>
          </a:p>
        </p:txBody>
      </p:sp>
      <p:pic>
        <p:nvPicPr>
          <p:cNvPr id="8203" name="Picture 11" descr="parsons"/>
          <p:cNvPicPr>
            <a:picLocks noGrp="1" noChangeAspect="1" noChangeArrowheads="1"/>
          </p:cNvPicPr>
          <p:nvPr>
            <p:ph type="clipArt" sz="half" idx="1"/>
          </p:nvPr>
        </p:nvPicPr>
        <p:blipFill>
          <a:blip r:embed="rId2"/>
          <a:srcRect t="9656" b="9656"/>
          <a:stretch>
            <a:fillRect/>
          </a:stretch>
        </p:blipFill>
        <p:spPr bwMode="auto">
          <a:xfrm>
            <a:off x="323529" y="1700808"/>
            <a:ext cx="1800200" cy="20174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8196" name="Rectangle 4"/>
          <p:cNvSpPr>
            <a:spLocks noGrp="1" noChangeArrowheads="1"/>
          </p:cNvSpPr>
          <p:nvPr>
            <p:ph type="body" sz="half" idx="2"/>
          </p:nvPr>
        </p:nvSpPr>
        <p:spPr>
          <a:xfrm>
            <a:off x="2483768" y="1700809"/>
            <a:ext cx="6408712" cy="2880319"/>
          </a:xfrm>
        </p:spPr>
        <p:txBody>
          <a:bodyPr wrap="square" numCol="1" anchor="t" anchorCtr="0" compatLnSpc="1">
            <a:prstTxWarp prst="textNoShape">
              <a:avLst/>
            </a:prstTxWarp>
            <a:noAutofit/>
          </a:bodyPr>
          <a:lstStyle/>
          <a:p>
            <a:pPr marL="342900" indent="-342900">
              <a:lnSpc>
                <a:spcPct val="90000"/>
              </a:lnSpc>
              <a:defRPr/>
            </a:pPr>
            <a:r>
              <a:rPr lang="en-GB" dirty="0"/>
              <a:t>According to Parsons, the </a:t>
            </a:r>
            <a:r>
              <a:rPr lang="en-GB" dirty="0" smtClean="0"/>
              <a:t>nuclear family as it is now emerged with industrialisation because it is the </a:t>
            </a:r>
            <a:r>
              <a:rPr lang="en-GB" b="1" dirty="0" smtClean="0"/>
              <a:t>‘best fit</a:t>
            </a:r>
            <a:r>
              <a:rPr lang="en-GB" dirty="0" smtClean="0"/>
              <a:t>’. It is not universal as Murdock claims. </a:t>
            </a:r>
          </a:p>
          <a:p>
            <a:pPr marL="342900" indent="-342900">
              <a:lnSpc>
                <a:spcPct val="90000"/>
              </a:lnSpc>
              <a:defRPr/>
            </a:pPr>
            <a:r>
              <a:rPr lang="en-GB" dirty="0" smtClean="0"/>
              <a:t>He also argues it </a:t>
            </a:r>
            <a:r>
              <a:rPr lang="en-GB" dirty="0"/>
              <a:t>has lost </a:t>
            </a:r>
            <a:r>
              <a:rPr lang="en-GB" dirty="0" smtClean="0"/>
              <a:t>many </a:t>
            </a:r>
            <a:r>
              <a:rPr lang="en-GB" dirty="0"/>
              <a:t>functions to other </a:t>
            </a:r>
            <a:r>
              <a:rPr lang="en-GB" dirty="0" smtClean="0"/>
              <a:t>agencies and institutions such as the health and education system:</a:t>
            </a:r>
            <a:endParaRPr lang="en-GB" altLang="en-US" dirty="0">
              <a:solidFill>
                <a:srgbClr val="000000"/>
              </a:solidFill>
              <a:effectLst>
                <a:outerShdw blurRad="38100" dist="38100" dir="2700000" algn="tl">
                  <a:srgbClr val="C0C0C0"/>
                </a:outerShdw>
              </a:effectLst>
              <a:latin typeface="Gill Sans MT" pitchFamily="34" charset="0"/>
              <a:ea typeface="ＭＳ Ｐゴシック" pitchFamily="34" charset="-128"/>
            </a:endParaRPr>
          </a:p>
          <a:p>
            <a:pPr marL="533400" indent="-533400">
              <a:lnSpc>
                <a:spcPct val="90000"/>
              </a:lnSpc>
              <a:buNone/>
              <a:defRPr/>
            </a:pPr>
            <a:endParaRPr lang="en-GB" altLang="en-US" dirty="0">
              <a:solidFill>
                <a:srgbClr val="000000"/>
              </a:solidFill>
              <a:effectLst>
                <a:outerShdw blurRad="38100" dist="38100" dir="2700000" algn="tl">
                  <a:srgbClr val="C0C0C0"/>
                </a:outerShdw>
              </a:effectLst>
              <a:latin typeface="Gill Sans MT" pitchFamily="34" charset="0"/>
              <a:ea typeface="ＭＳ Ｐゴシック" pitchFamily="34" charset="-128"/>
            </a:endParaRPr>
          </a:p>
          <a:p>
            <a:pPr marL="533400" indent="-533400" eaLnBrk="1" hangingPunct="1">
              <a:lnSpc>
                <a:spcPct val="90000"/>
              </a:lnSpc>
              <a:buFont typeface="Wingdings" pitchFamily="2" charset="2"/>
              <a:buNone/>
              <a:defRPr/>
            </a:pPr>
            <a:r>
              <a:rPr lang="en-GB" altLang="en-US" dirty="0" smtClean="0">
                <a:solidFill>
                  <a:srgbClr val="000000"/>
                </a:solidFill>
                <a:effectLst>
                  <a:outerShdw blurRad="38100" dist="38100" dir="2700000" algn="tl">
                    <a:srgbClr val="C0C0C0"/>
                  </a:outerShdw>
                </a:effectLst>
                <a:ea typeface="ＭＳ Ｐゴシック" pitchFamily="34" charset="-128"/>
              </a:rPr>
              <a:t>	</a:t>
            </a:r>
          </a:p>
        </p:txBody>
      </p:sp>
      <p:sp>
        <p:nvSpPr>
          <p:cNvPr id="2" name="Rectangle 1"/>
          <p:cNvSpPr/>
          <p:nvPr/>
        </p:nvSpPr>
        <p:spPr>
          <a:xfrm>
            <a:off x="194386" y="3861048"/>
            <a:ext cx="8712968" cy="2585323"/>
          </a:xfrm>
          <a:prstGeom prst="rect">
            <a:avLst/>
          </a:prstGeom>
        </p:spPr>
        <p:txBody>
          <a:bodyPr wrap="square">
            <a:spAutoFit/>
          </a:bodyPr>
          <a:lstStyle/>
          <a:p>
            <a:pPr>
              <a:lnSpc>
                <a:spcPct val="90000"/>
              </a:lnSpc>
              <a:buNone/>
              <a:defRPr/>
            </a:pP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The nuclear family only has left, what he describes as 2 </a:t>
            </a:r>
            <a:r>
              <a:rPr lang="en-GB" altLang="en-US" sz="2000" b="1"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basic</a:t>
            </a:r>
            <a:r>
              <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 and </a:t>
            </a:r>
            <a:r>
              <a:rPr lang="en-GB" altLang="en-US" sz="2000" b="1"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irreducible</a:t>
            </a: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 Functions:</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marL="533400" indent="-533400">
              <a:lnSpc>
                <a:spcPct val="90000"/>
              </a:lnSpc>
              <a:buFont typeface="Wingdings" pitchFamily="2" charset="2"/>
              <a:buAutoNum type="arabicPeriod"/>
              <a:defRPr/>
            </a:pP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marL="533400" indent="-533400">
              <a:lnSpc>
                <a:spcPct val="90000"/>
              </a:lnSpc>
              <a:buFont typeface="Wingdings" pitchFamily="2" charset="2"/>
              <a:buAutoNum type="arabicPeriod"/>
              <a:defRPr/>
            </a:pPr>
            <a:r>
              <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Primary </a:t>
            </a: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socialisation- socialising children into their culture and acceptable gender roles</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marL="533400" indent="-533400">
              <a:lnSpc>
                <a:spcPct val="90000"/>
              </a:lnSpc>
              <a:buFont typeface="Wingdings" pitchFamily="2" charset="2"/>
              <a:buAutoNum type="arabicPeriod" startAt="2"/>
              <a:defRPr/>
            </a:pPr>
            <a:r>
              <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Stabilisation of the adult </a:t>
            </a: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personality- adults providing support for each other in a society that puts a lot of pressure on people at work. Sexual division of labour helps stabilise adult personalities.</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a:lnSpc>
                <a:spcPct val="90000"/>
              </a:lnSpc>
              <a:defRPr/>
            </a:pP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Complete p.11</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p:txBody>
      </p:sp>
    </p:spTree>
    <p:extLst>
      <p:ext uri="{BB962C8B-B14F-4D97-AF65-F5344CB8AC3E}">
        <p14:creationId xmlns:p14="http://schemas.microsoft.com/office/powerpoint/2010/main" val="1655868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03"/>
                                        </p:tgtEl>
                                        <p:attrNameLst>
                                          <p:attrName>style.visibility</p:attrName>
                                        </p:attrNameLst>
                                      </p:cBhvr>
                                      <p:to>
                                        <p:strVal val="visible"/>
                                      </p:to>
                                    </p:set>
                                    <p:anim calcmode="lin" valueType="num">
                                      <p:cBhvr additive="base">
                                        <p:cTn id="13" dur="500" fill="hold"/>
                                        <p:tgtEl>
                                          <p:spTgt spid="8203"/>
                                        </p:tgtEl>
                                        <p:attrNameLst>
                                          <p:attrName>ppt_x</p:attrName>
                                        </p:attrNameLst>
                                      </p:cBhvr>
                                      <p:tavLst>
                                        <p:tav tm="0">
                                          <p:val>
                                            <p:strVal val="0-#ppt_w/2"/>
                                          </p:val>
                                        </p:tav>
                                        <p:tav tm="100000">
                                          <p:val>
                                            <p:strVal val="#ppt_x"/>
                                          </p:val>
                                        </p:tav>
                                      </p:tavLst>
                                    </p:anim>
                                    <p:anim calcmode="lin" valueType="num">
                                      <p:cBhvr additive="base">
                                        <p:cTn id="14"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6">
                                            <p:txEl>
                                              <p:pRg st="0" end="0"/>
                                            </p:txEl>
                                          </p:spTgt>
                                        </p:tgtEl>
                                        <p:attrNameLst>
                                          <p:attrName>style.visibility</p:attrName>
                                        </p:attrNameLst>
                                      </p:cBhvr>
                                      <p:to>
                                        <p:strVal val="visible"/>
                                      </p:to>
                                    </p:set>
                                    <p:anim calcmode="lin" valueType="num">
                                      <p:cBhvr additive="base">
                                        <p:cTn id="19"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6">
                                            <p:txEl>
                                              <p:pRg st="1" end="1"/>
                                            </p:txEl>
                                          </p:spTgt>
                                        </p:tgtEl>
                                        <p:attrNameLst>
                                          <p:attrName>style.visibility</p:attrName>
                                        </p:attrNameLst>
                                      </p:cBhvr>
                                      <p:to>
                                        <p:strVal val="visible"/>
                                      </p:to>
                                    </p:set>
                                    <p:anim calcmode="lin" valueType="num">
                                      <p:cBhvr additive="base">
                                        <p:cTn id="25"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6">
                                            <p:txEl>
                                              <p:pRg st="3" end="3"/>
                                            </p:txEl>
                                          </p:spTgt>
                                        </p:tgtEl>
                                        <p:attrNameLst>
                                          <p:attrName>style.visibility</p:attrName>
                                        </p:attrNameLst>
                                      </p:cBhvr>
                                      <p:to>
                                        <p:strVal val="visible"/>
                                      </p:to>
                                    </p:set>
                                    <p:anim calcmode="lin" valueType="num">
                                      <p:cBhvr additive="base">
                                        <p:cTn id="31"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uiExpand="1" build="p" autoUpdateAnimBg="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smtClean="0">
                <a:latin typeface="Gill Sans MT" pitchFamily="34" charset="0"/>
              </a:rPr>
              <a:t>Parsons and the sexual division of labour</a:t>
            </a:r>
            <a:endParaRPr lang="en-GB" altLang="en-US" dirty="0">
              <a:latin typeface="Gill Sans MT" pitchFamily="34" charset="0"/>
            </a:endParaRPr>
          </a:p>
        </p:txBody>
      </p:sp>
      <p:sp>
        <p:nvSpPr>
          <p:cNvPr id="17412" name="Rectangle 4"/>
          <p:cNvSpPr>
            <a:spLocks noGrp="1" noChangeArrowheads="1"/>
          </p:cNvSpPr>
          <p:nvPr>
            <p:ph type="body" sz="half" idx="2"/>
          </p:nvPr>
        </p:nvSpPr>
        <p:spPr>
          <a:xfrm>
            <a:off x="4355976" y="1628800"/>
            <a:ext cx="4536504" cy="4896544"/>
          </a:xfrm>
        </p:spPr>
        <p:txBody>
          <a:bodyPr>
            <a:normAutofit/>
          </a:bodyPr>
          <a:lstStyle/>
          <a:p>
            <a:pPr>
              <a:buFontTx/>
              <a:buNone/>
            </a:pPr>
            <a:r>
              <a:rPr lang="en-GB" altLang="en-US" sz="2400" dirty="0">
                <a:latin typeface="Gill Sans MT" pitchFamily="34" charset="0"/>
              </a:rPr>
              <a:t>	Functionalists argue that </a:t>
            </a:r>
            <a:r>
              <a:rPr lang="en-GB" altLang="en-US" sz="2400" dirty="0" smtClean="0">
                <a:latin typeface="Gill Sans MT" pitchFamily="34" charset="0"/>
              </a:rPr>
              <a:t>differing behaviours are natural </a:t>
            </a:r>
            <a:r>
              <a:rPr lang="en-GB" altLang="en-US" sz="2400" dirty="0">
                <a:latin typeface="Gill Sans MT" pitchFamily="34" charset="0"/>
              </a:rPr>
              <a:t>for men and women. They argue that men and women are socialised into different roles but this is shaping tendencies that are </a:t>
            </a:r>
            <a:r>
              <a:rPr lang="en-GB" altLang="en-US" sz="2400" dirty="0" smtClean="0">
                <a:latin typeface="Gill Sans MT" pitchFamily="34" charset="0"/>
              </a:rPr>
              <a:t>innate (we are born with them)</a:t>
            </a:r>
          </a:p>
          <a:p>
            <a:pPr>
              <a:buFontTx/>
              <a:buNone/>
            </a:pPr>
            <a:endParaRPr lang="en-GB" altLang="en-US" sz="2400" dirty="0">
              <a:latin typeface="Gill Sans MT" pitchFamily="34" charset="0"/>
            </a:endParaRPr>
          </a:p>
          <a:p>
            <a:pPr>
              <a:buFontTx/>
              <a:buNone/>
            </a:pPr>
            <a:r>
              <a:rPr lang="en-GB" altLang="en-US" sz="2400" dirty="0">
                <a:latin typeface="Gill Sans MT" pitchFamily="34" charset="0"/>
              </a:rPr>
              <a:t>	</a:t>
            </a:r>
            <a:r>
              <a:rPr lang="en-GB" altLang="en-US" sz="2400" dirty="0" smtClean="0">
                <a:latin typeface="Gill Sans MT" pitchFamily="34" charset="0"/>
              </a:rPr>
              <a:t>Basically, </a:t>
            </a:r>
            <a:r>
              <a:rPr lang="en-GB" altLang="en-US" sz="2400" dirty="0" smtClean="0">
                <a:solidFill>
                  <a:srgbClr val="FF0000"/>
                </a:solidFill>
                <a:latin typeface="Gill Sans MT" pitchFamily="34" charset="0"/>
              </a:rPr>
              <a:t>biology</a:t>
            </a:r>
            <a:r>
              <a:rPr lang="en-GB" altLang="en-US" sz="2400" dirty="0" smtClean="0">
                <a:latin typeface="Gill Sans MT" pitchFamily="34" charset="0"/>
              </a:rPr>
              <a:t> drives our different roles</a:t>
            </a:r>
            <a:endParaRPr lang="en-GB" altLang="en-US" sz="2400" dirty="0">
              <a:solidFill>
                <a:srgbClr val="FF0000"/>
              </a:solidFill>
              <a:latin typeface="Gill Sans MT" pitchFamily="34" charset="0"/>
            </a:endParaRPr>
          </a:p>
        </p:txBody>
      </p:sp>
      <p:pic>
        <p:nvPicPr>
          <p:cNvPr id="17415" name="Picture 7" descr="BabyBoy"/>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3568" y="1844824"/>
            <a:ext cx="3536950"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72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anim calcmode="lin" valueType="num">
                                      <p:cBhvr additive="base">
                                        <p:cTn id="7"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3608" y="269776"/>
            <a:ext cx="8229600" cy="1143000"/>
          </a:xfrm>
        </p:spPr>
        <p:txBody>
          <a:bodyPr/>
          <a:lstStyle/>
          <a:p>
            <a:r>
              <a:rPr lang="en-GB" altLang="en-US" sz="2800" dirty="0">
                <a:latin typeface="Gill Sans MT" pitchFamily="34" charset="0"/>
              </a:rPr>
              <a:t>Parsons and the sexual division of labour</a:t>
            </a:r>
          </a:p>
        </p:txBody>
      </p:sp>
      <p:sp>
        <p:nvSpPr>
          <p:cNvPr id="18436" name="Rectangle 4"/>
          <p:cNvSpPr>
            <a:spLocks noGrp="1" noChangeArrowheads="1"/>
          </p:cNvSpPr>
          <p:nvPr>
            <p:ph type="body" sz="half" idx="2"/>
          </p:nvPr>
        </p:nvSpPr>
        <p:spPr>
          <a:xfrm>
            <a:off x="3851920" y="1772816"/>
            <a:ext cx="4752975" cy="4680520"/>
          </a:xfrm>
        </p:spPr>
        <p:txBody>
          <a:bodyPr>
            <a:normAutofit/>
          </a:bodyPr>
          <a:lstStyle/>
          <a:p>
            <a:pPr>
              <a:buFontTx/>
              <a:buNone/>
            </a:pPr>
            <a:r>
              <a:rPr lang="en-GB" altLang="en-US" sz="2800" dirty="0"/>
              <a:t>	</a:t>
            </a:r>
            <a:r>
              <a:rPr lang="en-GB" altLang="en-US" sz="2600" dirty="0">
                <a:latin typeface="Gill Sans MT" pitchFamily="34" charset="0"/>
              </a:rPr>
              <a:t>Talcott Parsons argues that in industrial society men perform an </a:t>
            </a:r>
            <a:r>
              <a:rPr lang="en-GB" altLang="en-US" sz="2600" b="1" dirty="0">
                <a:solidFill>
                  <a:srgbClr val="FF0000"/>
                </a:solidFill>
                <a:latin typeface="Gill Sans MT" pitchFamily="34" charset="0"/>
              </a:rPr>
              <a:t>instrumental role</a:t>
            </a:r>
            <a:r>
              <a:rPr lang="en-GB" altLang="en-US" sz="2600" dirty="0">
                <a:latin typeface="Gill Sans MT" pitchFamily="34" charset="0"/>
              </a:rPr>
              <a:t> (an economic role) and women perform an </a:t>
            </a:r>
            <a:r>
              <a:rPr lang="en-GB" altLang="en-US" sz="2600" b="1" dirty="0">
                <a:solidFill>
                  <a:srgbClr val="FF0000"/>
                </a:solidFill>
                <a:latin typeface="Gill Sans MT" pitchFamily="34" charset="0"/>
              </a:rPr>
              <a:t>expressive role</a:t>
            </a:r>
            <a:r>
              <a:rPr lang="en-GB" altLang="en-US" sz="2600" dirty="0">
                <a:solidFill>
                  <a:srgbClr val="FF0000"/>
                </a:solidFill>
                <a:latin typeface="Gill Sans MT" pitchFamily="34" charset="0"/>
              </a:rPr>
              <a:t> </a:t>
            </a:r>
            <a:r>
              <a:rPr lang="en-GB" altLang="en-US" sz="2600" dirty="0">
                <a:latin typeface="Gill Sans MT" pitchFamily="34" charset="0"/>
              </a:rPr>
              <a:t>(nurture and emotional support). </a:t>
            </a:r>
            <a:br>
              <a:rPr lang="en-GB" altLang="en-US" sz="2600" dirty="0">
                <a:latin typeface="Gill Sans MT" pitchFamily="34" charset="0"/>
              </a:rPr>
            </a:br>
            <a:r>
              <a:rPr lang="en-GB" altLang="en-US" sz="2600" dirty="0">
                <a:latin typeface="Gill Sans MT" pitchFamily="34" charset="0"/>
              </a:rPr>
              <a:t>This best suits their innate </a:t>
            </a:r>
            <a:r>
              <a:rPr lang="en-GB" altLang="en-US" sz="2600" dirty="0" smtClean="0">
                <a:latin typeface="Gill Sans MT" pitchFamily="34" charset="0"/>
              </a:rPr>
              <a:t>tendencies</a:t>
            </a:r>
          </a:p>
          <a:p>
            <a:pPr>
              <a:buFontTx/>
              <a:buNone/>
            </a:pPr>
            <a:r>
              <a:rPr lang="en-GB" altLang="en-US" sz="2600" dirty="0" smtClean="0">
                <a:latin typeface="Gill Sans MT" pitchFamily="34" charset="0"/>
              </a:rPr>
              <a:t>	This is referred to as the </a:t>
            </a:r>
            <a:r>
              <a:rPr lang="en-GB" altLang="en-US" sz="2600" b="1" dirty="0" smtClean="0">
                <a:solidFill>
                  <a:srgbClr val="FF0000"/>
                </a:solidFill>
                <a:latin typeface="Gill Sans MT" pitchFamily="34" charset="0"/>
              </a:rPr>
              <a:t>sexual division of labour</a:t>
            </a:r>
            <a:endParaRPr lang="en-GB" altLang="en-US" sz="2600" b="1" dirty="0">
              <a:solidFill>
                <a:srgbClr val="FF0000"/>
              </a:solidFill>
              <a:latin typeface="Gill Sans MT" pitchFamily="34" charset="0"/>
            </a:endParaRPr>
          </a:p>
        </p:txBody>
      </p:sp>
      <p:pic>
        <p:nvPicPr>
          <p:cNvPr id="18440" name="Picture 8" descr="BD0614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2620962" cy="273685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IN01082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331913" y="3667125"/>
            <a:ext cx="2562225" cy="2570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http://upload.wikimedia.org/wikipedia/en/4/45/Talcott_Parsons_(photo).jpg"/>
          <p:cNvPicPr>
            <a:picLocks noChangeAspect="1" noChangeArrowheads="1"/>
          </p:cNvPicPr>
          <p:nvPr/>
        </p:nvPicPr>
        <p:blipFill rotWithShape="1">
          <a:blip r:embed="rId4">
            <a:extLst>
              <a:ext uri="{28A0092B-C50C-407E-A947-70E740481C1C}">
                <a14:useLocalDpi xmlns:a14="http://schemas.microsoft.com/office/drawing/2010/main" val="0"/>
              </a:ext>
            </a:extLst>
          </a:blip>
          <a:srcRect b="21607"/>
          <a:stretch/>
        </p:blipFill>
        <p:spPr bwMode="auto">
          <a:xfrm>
            <a:off x="151741" y="180436"/>
            <a:ext cx="1107891" cy="129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additive="base">
                                        <p:cTn id="7"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dirty="0" smtClean="0">
                <a:ea typeface="ＭＳ Ｐゴシック" pitchFamily="34" charset="-128"/>
              </a:rPr>
              <a:t>Parsons’ Warm bath theory</a:t>
            </a:r>
          </a:p>
        </p:txBody>
      </p:sp>
      <p:sp>
        <p:nvSpPr>
          <p:cNvPr id="3" name="Content Placeholder 2"/>
          <p:cNvSpPr>
            <a:spLocks noGrp="1"/>
          </p:cNvSpPr>
          <p:nvPr>
            <p:ph idx="1"/>
          </p:nvPr>
        </p:nvSpPr>
        <p:spPr>
          <a:xfrm>
            <a:off x="380999" y="1719070"/>
            <a:ext cx="5131905" cy="4806273"/>
          </a:xfrm>
        </p:spPr>
        <p:txBody>
          <a:bodyPr>
            <a:normAutofit fontScale="92500" lnSpcReduction="10000"/>
          </a:bodyPr>
          <a:lstStyle/>
          <a:p>
            <a:pPr>
              <a:defRPr/>
            </a:pPr>
            <a:r>
              <a:rPr lang="en-GB" sz="2800" dirty="0" smtClean="0"/>
              <a:t>As part of the </a:t>
            </a:r>
            <a:r>
              <a:rPr lang="en-GB" sz="2800" dirty="0" smtClean="0"/>
              <a:t>stabilisation </a:t>
            </a:r>
            <a:r>
              <a:rPr lang="en-GB" sz="2800" dirty="0" smtClean="0"/>
              <a:t>of adult personalities, Parsons’ theory is often called a ‘warm bath’ Whereby </a:t>
            </a:r>
            <a:r>
              <a:rPr lang="en-GB" sz="2800" dirty="0"/>
              <a:t>t</a:t>
            </a:r>
            <a:r>
              <a:rPr lang="en-GB" sz="2800" dirty="0" smtClean="0"/>
              <a:t>he woman should act as a metaphorical warm bath, welcoming her husband home after a hard day at work and looking after his needs. </a:t>
            </a:r>
            <a:endParaRPr lang="en-GB" sz="2800" dirty="0"/>
          </a:p>
          <a:p>
            <a:pPr>
              <a:defRPr/>
            </a:pPr>
            <a:r>
              <a:rPr lang="en-GB" sz="2800" dirty="0" smtClean="0"/>
              <a:t>Who might be critical of this idea (complete p.12)</a:t>
            </a:r>
            <a:endParaRPr lang="en-GB" sz="2800" dirty="0"/>
          </a:p>
        </p:txBody>
      </p:sp>
      <p:pic>
        <p:nvPicPr>
          <p:cNvPr id="4" name="rg_hi" descr="https://encrypted-tbn0.google.com/images?q=tbn:ANd9GcRFaSQ5QBmWka2u8WUKvR6QRxfQKUWV8CRkKu1l_4dMgmkvkLiX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16832"/>
            <a:ext cx="2857490" cy="2664296"/>
          </a:xfrm>
          <a:prstGeom prst="rect">
            <a:avLst/>
          </a:prstGeom>
          <a:noFill/>
          <a:ln>
            <a:noFill/>
          </a:ln>
        </p:spPr>
      </p:pic>
    </p:spTree>
    <p:extLst>
      <p:ext uri="{BB962C8B-B14F-4D97-AF65-F5344CB8AC3E}">
        <p14:creationId xmlns:p14="http://schemas.microsoft.com/office/powerpoint/2010/main" val="209666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5"/>
          </a:xfrm>
        </p:spPr>
        <p:txBody>
          <a:bodyPr/>
          <a:lstStyle/>
          <a:p>
            <a:pPr algn="just">
              <a:lnSpc>
                <a:spcPct val="115000"/>
              </a:lnSpc>
              <a:spcAft>
                <a:spcPts val="0"/>
              </a:spcAft>
            </a:pPr>
            <a:r>
              <a:rPr lang="en-GB" dirty="0">
                <a:latin typeface="Arial"/>
                <a:ea typeface="Calibri"/>
                <a:cs typeface="Times New Roman"/>
              </a:rPr>
              <a:t>According to Parsons, pre-industrial society was characterised by the </a:t>
            </a:r>
            <a:r>
              <a:rPr lang="en-GB" b="1" dirty="0">
                <a:latin typeface="Arial"/>
                <a:ea typeface="Calibri"/>
                <a:cs typeface="Times New Roman"/>
              </a:rPr>
              <a:t>extended family</a:t>
            </a:r>
            <a:r>
              <a:rPr lang="en-GB" dirty="0">
                <a:latin typeface="Arial"/>
                <a:ea typeface="Calibri"/>
                <a:cs typeface="Times New Roman"/>
              </a:rPr>
              <a:t>, but as a direct result of industrialisation, this was replaced by the isolated nuclear family. (i.e. the nuclear family was caused by industrialisation).  The </a:t>
            </a:r>
            <a:r>
              <a:rPr lang="en-GB" b="1" dirty="0">
                <a:latin typeface="Arial"/>
                <a:ea typeface="Calibri"/>
                <a:cs typeface="Times New Roman"/>
              </a:rPr>
              <a:t>isolated nuclear family</a:t>
            </a:r>
            <a:r>
              <a:rPr lang="en-GB" dirty="0">
                <a:latin typeface="Arial"/>
                <a:ea typeface="Calibri"/>
                <a:cs typeface="Times New Roman"/>
              </a:rPr>
              <a:t> is seen as </a:t>
            </a:r>
            <a:r>
              <a:rPr lang="en-GB" b="1" dirty="0">
                <a:latin typeface="Arial"/>
                <a:ea typeface="Calibri"/>
                <a:cs typeface="Times New Roman"/>
              </a:rPr>
              <a:t>‘best fitting’</a:t>
            </a:r>
            <a:r>
              <a:rPr lang="en-GB" dirty="0">
                <a:latin typeface="Arial"/>
                <a:ea typeface="Calibri"/>
                <a:cs typeface="Times New Roman"/>
              </a:rPr>
              <a:t> the needs of an industrial economy (i.e. that it is particularly suited to an industrial society). Young and Willmott and Fletcher would also support the view that the classic extended family has largely disappeared and a privatized nuclear family or some form of modified extended family has emerged.</a:t>
            </a:r>
            <a:endParaRPr lang="en-GB" dirty="0">
              <a:latin typeface="Calibri"/>
              <a:ea typeface="Calibri"/>
              <a:cs typeface="Times New Roman"/>
            </a:endParaRPr>
          </a:p>
          <a:p>
            <a:endParaRPr lang="en-GB" dirty="0"/>
          </a:p>
        </p:txBody>
      </p:sp>
      <p:sp>
        <p:nvSpPr>
          <p:cNvPr id="3" name="Title 2"/>
          <p:cNvSpPr>
            <a:spLocks noGrp="1"/>
          </p:cNvSpPr>
          <p:nvPr>
            <p:ph type="title"/>
          </p:nvPr>
        </p:nvSpPr>
        <p:spPr/>
        <p:txBody>
          <a:bodyPr/>
          <a:lstStyle/>
          <a:p>
            <a:r>
              <a:rPr lang="en-GB" dirty="0" smtClean="0"/>
              <a:t>Parsons: the nuclear family is the ‘best fit’ for society</a:t>
            </a:r>
            <a:endParaRPr lang="en-GB" dirty="0"/>
          </a:p>
        </p:txBody>
      </p:sp>
    </p:spTree>
    <p:extLst>
      <p:ext uri="{BB962C8B-B14F-4D97-AF65-F5344CB8AC3E}">
        <p14:creationId xmlns:p14="http://schemas.microsoft.com/office/powerpoint/2010/main" val="1417490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22450" y="1772816"/>
            <a:ext cx="2803562" cy="490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6263319" y="404664"/>
            <a:ext cx="2807524" cy="1054394"/>
          </a:xfrm>
        </p:spPr>
        <p:txBody>
          <a:bodyPr/>
          <a:lstStyle/>
          <a:p>
            <a:r>
              <a:rPr lang="en-GB" sz="1800" dirty="0" smtClean="0"/>
              <a:t>Modernity</a:t>
            </a:r>
            <a:endParaRPr lang="en-GB" sz="1800" dirty="0"/>
          </a:p>
        </p:txBody>
      </p:sp>
      <p:sp>
        <p:nvSpPr>
          <p:cNvPr id="11" name="Rectangle 10"/>
          <p:cNvSpPr/>
          <p:nvPr/>
        </p:nvSpPr>
        <p:spPr>
          <a:xfrm>
            <a:off x="165636" y="1772816"/>
            <a:ext cx="2803562" cy="490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93" y="1858972"/>
            <a:ext cx="1978330" cy="1556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14" y="3458985"/>
            <a:ext cx="2723094" cy="144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88524" y="1772816"/>
            <a:ext cx="2803562" cy="490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521049" y="1772816"/>
            <a:ext cx="2321793" cy="1686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279" y="3618765"/>
            <a:ext cx="2469526" cy="173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2"/>
          <p:cNvSpPr txBox="1">
            <a:spLocks/>
          </p:cNvSpPr>
          <p:nvPr/>
        </p:nvSpPr>
        <p:spPr>
          <a:xfrm>
            <a:off x="3227178" y="404664"/>
            <a:ext cx="2807524"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GB" sz="1800" dirty="0" smtClean="0"/>
              <a:t>industrialisation</a:t>
            </a:r>
            <a:endParaRPr lang="en-GB" sz="1800" dirty="0"/>
          </a:p>
        </p:txBody>
      </p:sp>
      <p:sp>
        <p:nvSpPr>
          <p:cNvPr id="14" name="Title 2"/>
          <p:cNvSpPr txBox="1">
            <a:spLocks/>
          </p:cNvSpPr>
          <p:nvPr/>
        </p:nvSpPr>
        <p:spPr>
          <a:xfrm>
            <a:off x="187896" y="508247"/>
            <a:ext cx="2807524"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GB" sz="1800" smtClean="0"/>
              <a:t>Pre-industrialisation</a:t>
            </a:r>
            <a:endParaRPr lang="en-GB" sz="1800" dirty="0"/>
          </a:p>
        </p:txBody>
      </p:sp>
      <p:sp>
        <p:nvSpPr>
          <p:cNvPr id="7" name="Right Arrow 6"/>
          <p:cNvSpPr/>
          <p:nvPr/>
        </p:nvSpPr>
        <p:spPr>
          <a:xfrm>
            <a:off x="2530560" y="3054206"/>
            <a:ext cx="929719" cy="36084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5569842" y="3864436"/>
            <a:ext cx="929719" cy="36084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76766" y="5157192"/>
            <a:ext cx="2781302" cy="1554272"/>
          </a:xfrm>
          <a:prstGeom prst="rect">
            <a:avLst/>
          </a:prstGeom>
          <a:noFill/>
        </p:spPr>
        <p:txBody>
          <a:bodyPr wrap="square" rtlCol="0">
            <a:spAutoFit/>
          </a:bodyPr>
          <a:lstStyle/>
          <a:p>
            <a:r>
              <a:rPr lang="en-GB" sz="1900" dirty="0" smtClean="0"/>
              <a:t>Pre 1800s</a:t>
            </a:r>
          </a:p>
          <a:p>
            <a:r>
              <a:rPr lang="en-GB" sz="1900" dirty="0" smtClean="0"/>
              <a:t>Agricultural communities whose extended families depended on each other</a:t>
            </a:r>
            <a:endParaRPr lang="en-GB" sz="1900" dirty="0"/>
          </a:p>
        </p:txBody>
      </p:sp>
      <p:sp>
        <p:nvSpPr>
          <p:cNvPr id="18" name="TextBox 17"/>
          <p:cNvSpPr txBox="1"/>
          <p:nvPr/>
        </p:nvSpPr>
        <p:spPr>
          <a:xfrm>
            <a:off x="3227178" y="5469031"/>
            <a:ext cx="2781302" cy="1200329"/>
          </a:xfrm>
          <a:prstGeom prst="rect">
            <a:avLst/>
          </a:prstGeom>
          <a:noFill/>
        </p:spPr>
        <p:txBody>
          <a:bodyPr wrap="square" rtlCol="0">
            <a:spAutoFit/>
          </a:bodyPr>
          <a:lstStyle/>
          <a:p>
            <a:r>
              <a:rPr lang="en-GB" smtClean="0"/>
              <a:t>1750-1850s</a:t>
            </a:r>
            <a:endParaRPr lang="en-GB" dirty="0" smtClean="0"/>
          </a:p>
          <a:p>
            <a:r>
              <a:rPr lang="en-GB" dirty="0" smtClean="0"/>
              <a:t>Still large families but in smaller housing, becoming more isolated</a:t>
            </a:r>
            <a:endParaRPr lang="en-GB" dirty="0"/>
          </a:p>
        </p:txBody>
      </p:sp>
      <p:pic>
        <p:nvPicPr>
          <p:cNvPr id="1031" name="Picture 7" descr="https://encrypted-tbn2.gstatic.com/images?q=tbn:ANd9GcToWj-0_wWbilx87M5uMHAnWCT8WdmPhMiKK1Rb-w5GL7QgtJ18V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9506" y="1944418"/>
            <a:ext cx="2736357" cy="182423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55194" y="4612455"/>
            <a:ext cx="2781302" cy="1200329"/>
          </a:xfrm>
          <a:prstGeom prst="rect">
            <a:avLst/>
          </a:prstGeom>
          <a:noFill/>
        </p:spPr>
        <p:txBody>
          <a:bodyPr wrap="square" rtlCol="0">
            <a:spAutoFit/>
          </a:bodyPr>
          <a:lstStyle/>
          <a:p>
            <a:r>
              <a:rPr lang="en-GB" dirty="0" smtClean="0"/>
              <a:t>People living in smaller units, seen as isolated. Less connected to wider kin on a regular basis. </a:t>
            </a:r>
            <a:endParaRPr lang="en-GB" dirty="0"/>
          </a:p>
        </p:txBody>
      </p:sp>
    </p:spTree>
    <p:extLst>
      <p:ext uri="{BB962C8B-B14F-4D97-AF65-F5344CB8AC3E}">
        <p14:creationId xmlns:p14="http://schemas.microsoft.com/office/powerpoint/2010/main" val="427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8"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7704" y="355847"/>
            <a:ext cx="6854556" cy="1054394"/>
          </a:xfrm>
        </p:spPr>
        <p:txBody>
          <a:bodyPr/>
          <a:lstStyle/>
          <a:p>
            <a:pPr eaLnBrk="1" hangingPunct="1"/>
            <a:r>
              <a:rPr lang="en-GB" altLang="en-US" sz="4000" dirty="0" smtClean="0"/>
              <a:t>Family Change – the Parsons Model</a:t>
            </a:r>
          </a:p>
        </p:txBody>
      </p:sp>
      <p:sp>
        <p:nvSpPr>
          <p:cNvPr id="11267" name="Rectangle 4"/>
          <p:cNvSpPr>
            <a:spLocks noChangeArrowheads="1"/>
          </p:cNvSpPr>
          <p:nvPr/>
        </p:nvSpPr>
        <p:spPr bwMode="auto">
          <a:xfrm>
            <a:off x="468313" y="1989138"/>
            <a:ext cx="3598862" cy="43926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1268" name="Rectangle 5"/>
          <p:cNvSpPr>
            <a:spLocks noChangeArrowheads="1"/>
          </p:cNvSpPr>
          <p:nvPr/>
        </p:nvSpPr>
        <p:spPr bwMode="auto">
          <a:xfrm>
            <a:off x="5003800" y="1989138"/>
            <a:ext cx="3598863" cy="43926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1269" name="Line 6"/>
          <p:cNvSpPr>
            <a:spLocks noChangeShapeType="1"/>
          </p:cNvSpPr>
          <p:nvPr/>
        </p:nvSpPr>
        <p:spPr bwMode="auto">
          <a:xfrm>
            <a:off x="755650" y="3213100"/>
            <a:ext cx="2808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0" name="Line 7"/>
          <p:cNvSpPr>
            <a:spLocks noChangeShapeType="1"/>
          </p:cNvSpPr>
          <p:nvPr/>
        </p:nvSpPr>
        <p:spPr bwMode="auto">
          <a:xfrm>
            <a:off x="5364163" y="3213100"/>
            <a:ext cx="2808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1" name="Line 8"/>
          <p:cNvSpPr>
            <a:spLocks noChangeShapeType="1"/>
          </p:cNvSpPr>
          <p:nvPr/>
        </p:nvSpPr>
        <p:spPr bwMode="auto">
          <a:xfrm>
            <a:off x="755650" y="4868863"/>
            <a:ext cx="2808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2" name="Line 9"/>
          <p:cNvSpPr>
            <a:spLocks noChangeShapeType="1"/>
          </p:cNvSpPr>
          <p:nvPr/>
        </p:nvSpPr>
        <p:spPr bwMode="auto">
          <a:xfrm>
            <a:off x="5435600" y="5157788"/>
            <a:ext cx="26654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4" name="Text Box 10"/>
          <p:cNvSpPr txBox="1">
            <a:spLocks noChangeArrowheads="1"/>
          </p:cNvSpPr>
          <p:nvPr/>
        </p:nvSpPr>
        <p:spPr bwMode="auto">
          <a:xfrm>
            <a:off x="822490" y="2300714"/>
            <a:ext cx="30972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400" b="1" dirty="0" smtClean="0">
                <a:solidFill>
                  <a:srgbClr val="000000"/>
                </a:solidFill>
                <a:latin typeface="Calibri" panose="020F0502020204030204" pitchFamily="34" charset="0"/>
              </a:rPr>
              <a:t>Extended, Large Families</a:t>
            </a:r>
          </a:p>
        </p:txBody>
      </p:sp>
      <p:sp>
        <p:nvSpPr>
          <p:cNvPr id="11275" name="Text Box 11"/>
          <p:cNvSpPr txBox="1">
            <a:spLocks noChangeArrowheads="1"/>
          </p:cNvSpPr>
          <p:nvPr/>
        </p:nvSpPr>
        <p:spPr bwMode="auto">
          <a:xfrm>
            <a:off x="5292725" y="2349500"/>
            <a:ext cx="3095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prstClr val="white"/>
                </a:solidFill>
                <a:latin typeface="Calibri" panose="020F0502020204030204" pitchFamily="34" charset="0"/>
              </a:rPr>
              <a:t>Isolated Nuclear Families</a:t>
            </a:r>
          </a:p>
        </p:txBody>
      </p:sp>
      <p:sp>
        <p:nvSpPr>
          <p:cNvPr id="11276" name="Text Box 12"/>
          <p:cNvSpPr txBox="1">
            <a:spLocks noChangeArrowheads="1"/>
          </p:cNvSpPr>
          <p:nvPr/>
        </p:nvSpPr>
        <p:spPr bwMode="auto">
          <a:xfrm>
            <a:off x="5292725" y="2740858"/>
            <a:ext cx="33131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prstClr val="white"/>
                </a:solidFill>
                <a:latin typeface="Calibri" panose="020F0502020204030204" pitchFamily="34" charset="0"/>
              </a:rPr>
              <a:t>Limited Number of Children</a:t>
            </a:r>
          </a:p>
        </p:txBody>
      </p:sp>
      <p:sp>
        <p:nvSpPr>
          <p:cNvPr id="2" name="Rectangle 13"/>
          <p:cNvSpPr>
            <a:spLocks noChangeArrowheads="1"/>
          </p:cNvSpPr>
          <p:nvPr/>
        </p:nvSpPr>
        <p:spPr bwMode="auto">
          <a:xfrm>
            <a:off x="4067175" y="1989138"/>
            <a:ext cx="936625" cy="43926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1279" name="WordArt 15"/>
          <p:cNvSpPr>
            <a:spLocks noChangeArrowheads="1" noChangeShapeType="1" noTextEdit="1"/>
          </p:cNvSpPr>
          <p:nvPr/>
        </p:nvSpPr>
        <p:spPr bwMode="auto">
          <a:xfrm rot="5400000">
            <a:off x="2425859" y="4085829"/>
            <a:ext cx="4256088" cy="199231"/>
          </a:xfrm>
          <a:prstGeom prst="rect">
            <a:avLst/>
          </a:prstGeom>
        </p:spPr>
        <p:txBody>
          <a:bodyPr vert="wordArtVert" wrap="none" fromWordArt="1">
            <a:prstTxWarp prst="textPlain">
              <a:avLst>
                <a:gd name="adj" fmla="val 50000"/>
              </a:avLst>
            </a:prstTxWarp>
          </a:bodyPr>
          <a:lstStyle/>
          <a:p>
            <a:pPr algn="ctr">
              <a:spcBef>
                <a:spcPct val="0"/>
              </a:spcBef>
              <a:spcAft>
                <a:spcPct val="0"/>
              </a:spcAft>
            </a:pPr>
            <a:r>
              <a:rPr lang="en-GB" sz="2800" kern="10" dirty="0" smtClean="0">
                <a:ln w="9525">
                  <a:solidFill>
                    <a:srgbClr val="000000"/>
                  </a:solidFill>
                  <a:round/>
                  <a:headEnd/>
                  <a:tailEnd/>
                </a:ln>
                <a:solidFill>
                  <a:srgbClr val="002060"/>
                </a:solidFill>
                <a:latin typeface="Calibri" panose="020F0502020204030204" pitchFamily="34" charset="0"/>
              </a:rPr>
              <a:t>INDUSTRIALISATION</a:t>
            </a:r>
          </a:p>
        </p:txBody>
      </p:sp>
      <p:sp>
        <p:nvSpPr>
          <p:cNvPr id="11280" name="Text Box 16"/>
          <p:cNvSpPr txBox="1">
            <a:spLocks noChangeArrowheads="1"/>
          </p:cNvSpPr>
          <p:nvPr/>
        </p:nvSpPr>
        <p:spPr bwMode="auto">
          <a:xfrm>
            <a:off x="827088" y="3357563"/>
            <a:ext cx="28813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srgbClr val="000000"/>
                </a:solidFill>
                <a:latin typeface="Calibri" panose="020F0502020204030204" pitchFamily="34" charset="0"/>
              </a:rPr>
              <a:t>Multifunctional Families:</a:t>
            </a:r>
            <a:br>
              <a:rPr lang="en-GB" altLang="en-US" sz="2000" b="1" dirty="0" smtClean="0">
                <a:solidFill>
                  <a:srgbClr val="000000"/>
                </a:solidFill>
                <a:latin typeface="Calibri" panose="020F0502020204030204" pitchFamily="34" charset="0"/>
              </a:rPr>
            </a:br>
            <a:r>
              <a:rPr lang="en-GB" altLang="en-US" sz="2000" b="1" dirty="0" smtClean="0">
                <a:solidFill>
                  <a:srgbClr val="000000"/>
                </a:solidFill>
                <a:latin typeface="Calibri" panose="020F0502020204030204" pitchFamily="34" charset="0"/>
              </a:rPr>
              <a:t>Welfare, Education &amp; </a:t>
            </a:r>
            <a:br>
              <a:rPr lang="en-GB" altLang="en-US" sz="2000" b="1" dirty="0" smtClean="0">
                <a:solidFill>
                  <a:srgbClr val="000000"/>
                </a:solidFill>
                <a:latin typeface="Calibri" panose="020F0502020204030204" pitchFamily="34" charset="0"/>
              </a:rPr>
            </a:br>
            <a:r>
              <a:rPr lang="en-GB" altLang="en-US" sz="2000" b="1" dirty="0" smtClean="0">
                <a:solidFill>
                  <a:srgbClr val="000000"/>
                </a:solidFill>
                <a:latin typeface="Calibri" panose="020F0502020204030204" pitchFamily="34" charset="0"/>
              </a:rPr>
              <a:t>Training, Religion, Work, Placement, etc.</a:t>
            </a:r>
          </a:p>
        </p:txBody>
      </p:sp>
      <p:sp>
        <p:nvSpPr>
          <p:cNvPr id="11281" name="Text Box 17"/>
          <p:cNvSpPr txBox="1">
            <a:spLocks noChangeArrowheads="1"/>
          </p:cNvSpPr>
          <p:nvPr/>
        </p:nvSpPr>
        <p:spPr bwMode="auto">
          <a:xfrm>
            <a:off x="5292725" y="3213100"/>
            <a:ext cx="288131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prstClr val="white"/>
                </a:solidFill>
                <a:latin typeface="Calibri" panose="020F0502020204030204" pitchFamily="34" charset="0"/>
              </a:rPr>
              <a:t>Loss of functions – but still always responsible for emotional work, i.e., </a:t>
            </a:r>
            <a:br>
              <a:rPr lang="en-GB" altLang="en-US" sz="2000" b="1" dirty="0" smtClean="0">
                <a:solidFill>
                  <a:prstClr val="white"/>
                </a:solidFill>
                <a:latin typeface="Calibri" panose="020F0502020204030204" pitchFamily="34" charset="0"/>
              </a:rPr>
            </a:br>
            <a:r>
              <a:rPr lang="en-GB" altLang="en-US" sz="2000" b="1" dirty="0" smtClean="0">
                <a:solidFill>
                  <a:prstClr val="white"/>
                </a:solidFill>
                <a:latin typeface="Calibri" panose="020F0502020204030204" pitchFamily="34" charset="0"/>
              </a:rPr>
              <a:t>- Primary socialisation</a:t>
            </a:r>
            <a:br>
              <a:rPr lang="en-GB" altLang="en-US" sz="2000" b="1" dirty="0" smtClean="0">
                <a:solidFill>
                  <a:prstClr val="white"/>
                </a:solidFill>
                <a:latin typeface="Calibri" panose="020F0502020204030204" pitchFamily="34" charset="0"/>
              </a:rPr>
            </a:br>
            <a:r>
              <a:rPr lang="en-GB" altLang="en-US" sz="2000" b="1" dirty="0" smtClean="0">
                <a:solidFill>
                  <a:prstClr val="white"/>
                </a:solidFill>
                <a:latin typeface="Calibri" panose="020F0502020204030204" pitchFamily="34" charset="0"/>
              </a:rPr>
              <a:t>- Stabilisation of adult personalities</a:t>
            </a:r>
            <a:r>
              <a:rPr lang="en-GB" altLang="en-US" sz="2000" b="1" dirty="0" smtClean="0">
                <a:solidFill>
                  <a:prstClr val="white"/>
                </a:solidFill>
                <a:latin typeface="Berlin Sans FB" pitchFamily="34" charset="0"/>
              </a:rPr>
              <a:t>.</a:t>
            </a:r>
          </a:p>
        </p:txBody>
      </p:sp>
      <p:sp>
        <p:nvSpPr>
          <p:cNvPr id="11282" name="Text Box 18"/>
          <p:cNvSpPr txBox="1">
            <a:spLocks noChangeArrowheads="1"/>
          </p:cNvSpPr>
          <p:nvPr/>
        </p:nvSpPr>
        <p:spPr bwMode="auto">
          <a:xfrm>
            <a:off x="5292725" y="5373688"/>
            <a:ext cx="2881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b="1" dirty="0" smtClean="0">
                <a:solidFill>
                  <a:prstClr val="white"/>
                </a:solidFill>
                <a:latin typeface="Calibri" panose="020F0502020204030204" pitchFamily="34" charset="0"/>
              </a:rPr>
              <a:t>Irrelevant to status (achieved)</a:t>
            </a:r>
          </a:p>
        </p:txBody>
      </p:sp>
      <p:sp>
        <p:nvSpPr>
          <p:cNvPr id="11283" name="Text Box 19"/>
          <p:cNvSpPr txBox="1">
            <a:spLocks noChangeArrowheads="1"/>
          </p:cNvSpPr>
          <p:nvPr/>
        </p:nvSpPr>
        <p:spPr bwMode="auto">
          <a:xfrm>
            <a:off x="827088" y="5373688"/>
            <a:ext cx="30972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srgbClr val="000000"/>
                </a:solidFill>
                <a:latin typeface="Calibri" panose="020F0502020204030204" pitchFamily="34" charset="0"/>
              </a:rPr>
              <a:t>Source of status (ascribed)</a:t>
            </a:r>
          </a:p>
        </p:txBody>
      </p:sp>
      <p:pic>
        <p:nvPicPr>
          <p:cNvPr id="18" name="Picture 2" descr="http://upload.wikimedia.org/wikipedia/en/4/45/Talcott_Parsons_(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1607"/>
          <a:stretch/>
        </p:blipFill>
        <p:spPr bwMode="auto">
          <a:xfrm>
            <a:off x="151741" y="180436"/>
            <a:ext cx="1107891" cy="129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27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additive="base">
                                        <p:cTn id="7" dur="500" fill="hold"/>
                                        <p:tgtEl>
                                          <p:spTgt spid="11274"/>
                                        </p:tgtEl>
                                        <p:attrNameLst>
                                          <p:attrName>ppt_x</p:attrName>
                                        </p:attrNameLst>
                                      </p:cBhvr>
                                      <p:tavLst>
                                        <p:tav tm="0">
                                          <p:val>
                                            <p:strVal val="0-#ppt_w/2"/>
                                          </p:val>
                                        </p:tav>
                                        <p:tav tm="100000">
                                          <p:val>
                                            <p:strVal val="#ppt_x"/>
                                          </p:val>
                                        </p:tav>
                                      </p:tavLst>
                                    </p:anim>
                                    <p:anim calcmode="lin" valueType="num">
                                      <p:cBhvr additive="base">
                                        <p:cTn id="8"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80"/>
                                        </p:tgtEl>
                                        <p:attrNameLst>
                                          <p:attrName>style.visibility</p:attrName>
                                        </p:attrNameLst>
                                      </p:cBhvr>
                                      <p:to>
                                        <p:strVal val="visible"/>
                                      </p:to>
                                    </p:set>
                                    <p:anim calcmode="lin" valueType="num">
                                      <p:cBhvr additive="base">
                                        <p:cTn id="13" dur="500" fill="hold"/>
                                        <p:tgtEl>
                                          <p:spTgt spid="11280"/>
                                        </p:tgtEl>
                                        <p:attrNameLst>
                                          <p:attrName>ppt_x</p:attrName>
                                        </p:attrNameLst>
                                      </p:cBhvr>
                                      <p:tavLst>
                                        <p:tav tm="0">
                                          <p:val>
                                            <p:strVal val="0-#ppt_w/2"/>
                                          </p:val>
                                        </p:tav>
                                        <p:tav tm="100000">
                                          <p:val>
                                            <p:strVal val="#ppt_x"/>
                                          </p:val>
                                        </p:tav>
                                      </p:tavLst>
                                    </p:anim>
                                    <p:anim calcmode="lin" valueType="num">
                                      <p:cBhvr additive="base">
                                        <p:cTn id="14"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83"/>
                                        </p:tgtEl>
                                        <p:attrNameLst>
                                          <p:attrName>style.visibility</p:attrName>
                                        </p:attrNameLst>
                                      </p:cBhvr>
                                      <p:to>
                                        <p:strVal val="visible"/>
                                      </p:to>
                                    </p:set>
                                    <p:anim calcmode="lin" valueType="num">
                                      <p:cBhvr additive="base">
                                        <p:cTn id="19" dur="500" fill="hold"/>
                                        <p:tgtEl>
                                          <p:spTgt spid="11283"/>
                                        </p:tgtEl>
                                        <p:attrNameLst>
                                          <p:attrName>ppt_x</p:attrName>
                                        </p:attrNameLst>
                                      </p:cBhvr>
                                      <p:tavLst>
                                        <p:tav tm="0">
                                          <p:val>
                                            <p:strVal val="0-#ppt_w/2"/>
                                          </p:val>
                                        </p:tav>
                                        <p:tav tm="100000">
                                          <p:val>
                                            <p:strVal val="#ppt_x"/>
                                          </p:val>
                                        </p:tav>
                                      </p:tavLst>
                                    </p:anim>
                                    <p:anim calcmode="lin" valueType="num">
                                      <p:cBhvr additive="base">
                                        <p:cTn id="20" dur="500" fill="hold"/>
                                        <p:tgtEl>
                                          <p:spTgt spid="1128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p:cTn id="25" dur="500" fill="hold"/>
                                        <p:tgtEl>
                                          <p:spTgt spid="11279"/>
                                        </p:tgtEl>
                                        <p:attrNameLst>
                                          <p:attrName>ppt_w</p:attrName>
                                        </p:attrNameLst>
                                      </p:cBhvr>
                                      <p:tavLst>
                                        <p:tav tm="0">
                                          <p:val>
                                            <p:fltVal val="0"/>
                                          </p:val>
                                        </p:tav>
                                        <p:tav tm="100000">
                                          <p:val>
                                            <p:strVal val="#ppt_w"/>
                                          </p:val>
                                        </p:tav>
                                      </p:tavLst>
                                    </p:anim>
                                    <p:anim calcmode="lin" valueType="num">
                                      <p:cBhvr>
                                        <p:cTn id="26" dur="500" fill="hold"/>
                                        <p:tgtEl>
                                          <p:spTgt spid="11279"/>
                                        </p:tgtEl>
                                        <p:attrNameLst>
                                          <p:attrName>ppt_h</p:attrName>
                                        </p:attrNameLst>
                                      </p:cBhvr>
                                      <p:tavLst>
                                        <p:tav tm="0">
                                          <p:val>
                                            <p:fltVal val="0"/>
                                          </p:val>
                                        </p:tav>
                                        <p:tav tm="100000">
                                          <p:val>
                                            <p:strVal val="#ppt_h"/>
                                          </p:val>
                                        </p:tav>
                                      </p:tavLst>
                                    </p:anim>
                                    <p:animEffect transition="in" filter="fade">
                                      <p:cBhvr>
                                        <p:cTn id="27" dur="500"/>
                                        <p:tgtEl>
                                          <p:spTgt spid="112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275"/>
                                        </p:tgtEl>
                                        <p:attrNameLst>
                                          <p:attrName>style.visibility</p:attrName>
                                        </p:attrNameLst>
                                      </p:cBhvr>
                                      <p:to>
                                        <p:strVal val="visible"/>
                                      </p:to>
                                    </p:set>
                                    <p:anim calcmode="lin" valueType="num">
                                      <p:cBhvr additive="base">
                                        <p:cTn id="32" dur="500" fill="hold"/>
                                        <p:tgtEl>
                                          <p:spTgt spid="11275"/>
                                        </p:tgtEl>
                                        <p:attrNameLst>
                                          <p:attrName>ppt_x</p:attrName>
                                        </p:attrNameLst>
                                      </p:cBhvr>
                                      <p:tavLst>
                                        <p:tav tm="0">
                                          <p:val>
                                            <p:strVal val="1+#ppt_w/2"/>
                                          </p:val>
                                        </p:tav>
                                        <p:tav tm="100000">
                                          <p:val>
                                            <p:strVal val="#ppt_x"/>
                                          </p:val>
                                        </p:tav>
                                      </p:tavLst>
                                    </p:anim>
                                    <p:anim calcmode="lin" valueType="num">
                                      <p:cBhvr additive="base">
                                        <p:cTn id="33"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276"/>
                                        </p:tgtEl>
                                        <p:attrNameLst>
                                          <p:attrName>style.visibility</p:attrName>
                                        </p:attrNameLst>
                                      </p:cBhvr>
                                      <p:to>
                                        <p:strVal val="visible"/>
                                      </p:to>
                                    </p:set>
                                    <p:anim calcmode="lin" valueType="num">
                                      <p:cBhvr additive="base">
                                        <p:cTn id="38" dur="500" fill="hold"/>
                                        <p:tgtEl>
                                          <p:spTgt spid="11276"/>
                                        </p:tgtEl>
                                        <p:attrNameLst>
                                          <p:attrName>ppt_x</p:attrName>
                                        </p:attrNameLst>
                                      </p:cBhvr>
                                      <p:tavLst>
                                        <p:tav tm="0">
                                          <p:val>
                                            <p:strVal val="1+#ppt_w/2"/>
                                          </p:val>
                                        </p:tav>
                                        <p:tav tm="100000">
                                          <p:val>
                                            <p:strVal val="#ppt_x"/>
                                          </p:val>
                                        </p:tav>
                                      </p:tavLst>
                                    </p:anim>
                                    <p:anim calcmode="lin" valueType="num">
                                      <p:cBhvr additive="base">
                                        <p:cTn id="39"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281"/>
                                        </p:tgtEl>
                                        <p:attrNameLst>
                                          <p:attrName>style.visibility</p:attrName>
                                        </p:attrNameLst>
                                      </p:cBhvr>
                                      <p:to>
                                        <p:strVal val="visible"/>
                                      </p:to>
                                    </p:set>
                                    <p:anim calcmode="lin" valueType="num">
                                      <p:cBhvr additive="base">
                                        <p:cTn id="44" dur="500" fill="hold"/>
                                        <p:tgtEl>
                                          <p:spTgt spid="11281"/>
                                        </p:tgtEl>
                                        <p:attrNameLst>
                                          <p:attrName>ppt_x</p:attrName>
                                        </p:attrNameLst>
                                      </p:cBhvr>
                                      <p:tavLst>
                                        <p:tav tm="0">
                                          <p:val>
                                            <p:strVal val="1+#ppt_w/2"/>
                                          </p:val>
                                        </p:tav>
                                        <p:tav tm="100000">
                                          <p:val>
                                            <p:strVal val="#ppt_x"/>
                                          </p:val>
                                        </p:tav>
                                      </p:tavLst>
                                    </p:anim>
                                    <p:anim calcmode="lin" valueType="num">
                                      <p:cBhvr additive="base">
                                        <p:cTn id="45" dur="500" fill="hold"/>
                                        <p:tgtEl>
                                          <p:spTgt spid="1128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1282"/>
                                        </p:tgtEl>
                                        <p:attrNameLst>
                                          <p:attrName>style.visibility</p:attrName>
                                        </p:attrNameLst>
                                      </p:cBhvr>
                                      <p:to>
                                        <p:strVal val="visible"/>
                                      </p:to>
                                    </p:set>
                                    <p:anim calcmode="lin" valueType="num">
                                      <p:cBhvr additive="base">
                                        <p:cTn id="50" dur="500" fill="hold"/>
                                        <p:tgtEl>
                                          <p:spTgt spid="11282"/>
                                        </p:tgtEl>
                                        <p:attrNameLst>
                                          <p:attrName>ppt_x</p:attrName>
                                        </p:attrNameLst>
                                      </p:cBhvr>
                                      <p:tavLst>
                                        <p:tav tm="0">
                                          <p:val>
                                            <p:strVal val="1+#ppt_w/2"/>
                                          </p:val>
                                        </p:tav>
                                        <p:tav tm="100000">
                                          <p:val>
                                            <p:strVal val="#ppt_x"/>
                                          </p:val>
                                        </p:tav>
                                      </p:tavLst>
                                    </p:anim>
                                    <p:anim calcmode="lin" valueType="num">
                                      <p:cBhvr additive="base">
                                        <p:cTn id="51"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p:bldP spid="11276" grpId="0"/>
      <p:bldP spid="11279" grpId="0"/>
      <p:bldP spid="11280" grpId="0"/>
      <p:bldP spid="11281" grpId="0"/>
      <p:bldP spid="11282" grpId="0"/>
      <p:bldP spid="112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Getting you thinking…</a:t>
            </a:r>
            <a:endParaRPr lang="en-GB" dirty="0"/>
          </a:p>
        </p:txBody>
      </p:sp>
      <p:sp>
        <p:nvSpPr>
          <p:cNvPr id="3" name="Title 2"/>
          <p:cNvSpPr>
            <a:spLocks noGrp="1"/>
          </p:cNvSpPr>
          <p:nvPr>
            <p:ph type="title"/>
          </p:nvPr>
        </p:nvSpPr>
        <p:spPr/>
        <p:txBody>
          <a:bodyPr/>
          <a:lstStyle/>
          <a:p>
            <a:r>
              <a:rPr lang="en-GB" sz="2800" dirty="0" smtClean="0"/>
              <a:t>Starter: What type of family do you think is the most dominant in Britain?</a:t>
            </a:r>
            <a:endParaRPr lang="en-GB" sz="2800" dirty="0"/>
          </a:p>
        </p:txBody>
      </p:sp>
      <p:pic>
        <p:nvPicPr>
          <p:cNvPr id="4" name="Picture 3"/>
          <p:cNvPicPr>
            <a:picLocks noChangeAspect="1"/>
          </p:cNvPicPr>
          <p:nvPr/>
        </p:nvPicPr>
        <p:blipFill>
          <a:blip r:embed="rId2"/>
          <a:stretch>
            <a:fillRect/>
          </a:stretch>
        </p:blipFill>
        <p:spPr>
          <a:xfrm>
            <a:off x="1907704" y="4005064"/>
            <a:ext cx="5513020" cy="1929557"/>
          </a:xfrm>
          <a:prstGeom prst="rect">
            <a:avLst/>
          </a:prstGeom>
        </p:spPr>
      </p:pic>
    </p:spTree>
    <p:extLst>
      <p:ext uri="{BB962C8B-B14F-4D97-AF65-F5344CB8AC3E}">
        <p14:creationId xmlns:p14="http://schemas.microsoft.com/office/powerpoint/2010/main" val="5507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298485"/>
            <a:ext cx="8229600" cy="1143000"/>
          </a:xfrm>
        </p:spPr>
        <p:txBody>
          <a:bodyPr/>
          <a:lstStyle/>
          <a:p>
            <a:r>
              <a:rPr lang="en-GB" altLang="en-US" dirty="0">
                <a:latin typeface="Gill Sans MT" pitchFamily="34" charset="0"/>
              </a:rPr>
              <a:t>The changing functions </a:t>
            </a:r>
            <a:br>
              <a:rPr lang="en-GB" altLang="en-US" dirty="0">
                <a:latin typeface="Gill Sans MT" pitchFamily="34" charset="0"/>
              </a:rPr>
            </a:br>
            <a:r>
              <a:rPr lang="en-GB" altLang="en-US" dirty="0">
                <a:latin typeface="Gill Sans MT" pitchFamily="34" charset="0"/>
              </a:rPr>
              <a:t>of the family</a:t>
            </a:r>
            <a:r>
              <a:rPr lang="en-GB" altLang="en-US" dirty="0"/>
              <a:t> </a:t>
            </a:r>
          </a:p>
        </p:txBody>
      </p:sp>
      <p:sp>
        <p:nvSpPr>
          <p:cNvPr id="11267" name="Rectangle 3"/>
          <p:cNvSpPr>
            <a:spLocks noGrp="1" noChangeArrowheads="1"/>
          </p:cNvSpPr>
          <p:nvPr>
            <p:ph type="body" sz="half" idx="1"/>
          </p:nvPr>
        </p:nvSpPr>
        <p:spPr>
          <a:xfrm>
            <a:off x="457200" y="2071688"/>
            <a:ext cx="4259263" cy="4525962"/>
          </a:xfrm>
        </p:spPr>
        <p:txBody>
          <a:bodyPr>
            <a:normAutofit lnSpcReduction="10000"/>
          </a:bodyPr>
          <a:lstStyle/>
          <a:p>
            <a:pPr>
              <a:buFontTx/>
              <a:buNone/>
            </a:pPr>
            <a:r>
              <a:rPr lang="en-GB" altLang="en-US" sz="2600" b="1" u="sng" dirty="0">
                <a:latin typeface="Gill Sans MT" pitchFamily="34" charset="0"/>
              </a:rPr>
              <a:t>Talcott Parsons</a:t>
            </a:r>
          </a:p>
          <a:p>
            <a:r>
              <a:rPr lang="en-GB" altLang="en-US" sz="2600" dirty="0">
                <a:latin typeface="Gill Sans MT" pitchFamily="34" charset="0"/>
              </a:rPr>
              <a:t>Evolutionary view of the family (march of progress)</a:t>
            </a:r>
          </a:p>
          <a:p>
            <a:r>
              <a:rPr lang="en-GB" altLang="en-US" sz="2600" dirty="0">
                <a:latin typeface="Gill Sans MT" pitchFamily="34" charset="0"/>
              </a:rPr>
              <a:t>With industrialisation the family lost many of it functions to other institutions (</a:t>
            </a:r>
            <a:r>
              <a:rPr lang="en-GB" altLang="en-US" sz="2600" b="1" dirty="0">
                <a:solidFill>
                  <a:srgbClr val="FF0000"/>
                </a:solidFill>
                <a:latin typeface="Gill Sans MT" pitchFamily="34" charset="0"/>
              </a:rPr>
              <a:t>structural differentiation</a:t>
            </a:r>
            <a:r>
              <a:rPr lang="en-GB" altLang="en-US" sz="2600" dirty="0">
                <a:latin typeface="Gill Sans MT" pitchFamily="34" charset="0"/>
              </a:rPr>
              <a:t>)</a:t>
            </a:r>
          </a:p>
          <a:p>
            <a:r>
              <a:rPr lang="en-GB" altLang="en-US" sz="2600" dirty="0">
                <a:latin typeface="Gill Sans MT" pitchFamily="34" charset="0"/>
              </a:rPr>
              <a:t>Maintains 2 basic and irreducible functions</a:t>
            </a:r>
          </a:p>
        </p:txBody>
      </p:sp>
      <p:sp>
        <p:nvSpPr>
          <p:cNvPr id="11268" name="Rectangle 4"/>
          <p:cNvSpPr>
            <a:spLocks noGrp="1" noChangeArrowheads="1"/>
          </p:cNvSpPr>
          <p:nvPr>
            <p:ph type="body" sz="half" idx="2"/>
          </p:nvPr>
        </p:nvSpPr>
        <p:spPr>
          <a:xfrm>
            <a:off x="4859338" y="2060575"/>
            <a:ext cx="4033837" cy="4032250"/>
          </a:xfrm>
        </p:spPr>
        <p:txBody>
          <a:bodyPr>
            <a:normAutofit lnSpcReduction="10000"/>
          </a:bodyPr>
          <a:lstStyle/>
          <a:p>
            <a:pPr>
              <a:buFontTx/>
              <a:buNone/>
            </a:pPr>
            <a:r>
              <a:rPr lang="en-GB" altLang="en-US" sz="2600" b="1" u="sng">
                <a:latin typeface="Gill Sans MT" pitchFamily="34" charset="0"/>
              </a:rPr>
              <a:t>Ronald Fletcher</a:t>
            </a:r>
            <a:r>
              <a:rPr lang="en-GB" altLang="en-US" sz="2600">
                <a:latin typeface="Gill Sans MT" pitchFamily="34" charset="0"/>
              </a:rPr>
              <a:t> </a:t>
            </a:r>
          </a:p>
          <a:p>
            <a:r>
              <a:rPr lang="en-GB" altLang="en-US" sz="2600">
                <a:latin typeface="Gill Sans MT" pitchFamily="34" charset="0"/>
              </a:rPr>
              <a:t>The family continues </a:t>
            </a:r>
            <a:br>
              <a:rPr lang="en-GB" altLang="en-US" sz="2600">
                <a:latin typeface="Gill Sans MT" pitchFamily="34" charset="0"/>
              </a:rPr>
            </a:br>
            <a:r>
              <a:rPr lang="en-GB" altLang="en-US" sz="2600">
                <a:latin typeface="Gill Sans MT" pitchFamily="34" charset="0"/>
              </a:rPr>
              <a:t>to perform a range of important functions</a:t>
            </a:r>
          </a:p>
          <a:p>
            <a:r>
              <a:rPr lang="en-GB" altLang="en-US" sz="2600">
                <a:latin typeface="Gill Sans MT" pitchFamily="34" charset="0"/>
              </a:rPr>
              <a:t>Family operates in partnership with other institutions to perform functions such as education, healthcare etc.</a:t>
            </a:r>
          </a:p>
          <a:p>
            <a:endParaRPr lang="en-GB" altLang="en-US" sz="2600">
              <a:latin typeface="Gill Sans MT" pitchFamily="34" charset="0"/>
            </a:endParaRPr>
          </a:p>
        </p:txBody>
      </p:sp>
      <p:pic>
        <p:nvPicPr>
          <p:cNvPr id="5" name="Picture 2" descr="http://upload.wikimedia.org/wikipedia/en/4/45/Talcott_Parsons_(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1607"/>
          <a:stretch/>
        </p:blipFill>
        <p:spPr bwMode="auto">
          <a:xfrm>
            <a:off x="151741" y="180436"/>
            <a:ext cx="1107891" cy="129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5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8">
                                            <p:txEl>
                                              <p:pRg st="0" end="0"/>
                                            </p:txEl>
                                          </p:spTgt>
                                        </p:tgtEl>
                                        <p:attrNameLst>
                                          <p:attrName>style.visibility</p:attrName>
                                        </p:attrNameLst>
                                      </p:cBhvr>
                                      <p:to>
                                        <p:strVal val="visible"/>
                                      </p:to>
                                    </p:set>
                                    <p:anim calcmode="lin" valueType="num">
                                      <p:cBhvr additive="base">
                                        <p:cTn id="3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8">
                                            <p:txEl>
                                              <p:pRg st="1" end="1"/>
                                            </p:txEl>
                                          </p:spTgt>
                                        </p:tgtEl>
                                        <p:attrNameLst>
                                          <p:attrName>style.visibility</p:attrName>
                                        </p:attrNameLst>
                                      </p:cBhvr>
                                      <p:to>
                                        <p:strVal val="visible"/>
                                      </p:to>
                                    </p:set>
                                    <p:anim calcmode="lin" valueType="num">
                                      <p:cBhvr additive="base">
                                        <p:cTn id="43"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8">
                                            <p:txEl>
                                              <p:pRg st="2" end="2"/>
                                            </p:txEl>
                                          </p:spTgt>
                                        </p:tgtEl>
                                        <p:attrNameLst>
                                          <p:attrName>style.visibility</p:attrName>
                                        </p:attrNameLst>
                                      </p:cBhvr>
                                      <p:to>
                                        <p:strVal val="visible"/>
                                      </p:to>
                                    </p:set>
                                    <p:anim calcmode="lin" valueType="num">
                                      <p:cBhvr additive="base">
                                        <p:cTn id="49"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P spid="1126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05779010"/>
              </p:ext>
            </p:extLst>
          </p:nvPr>
        </p:nvGraphicFramePr>
        <p:xfrm>
          <a:off x="381000" y="1719262"/>
          <a:ext cx="8439472" cy="4878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Parsons- reasons for ‘best fit’</a:t>
            </a:r>
            <a:endParaRPr lang="en-GB" dirty="0"/>
          </a:p>
        </p:txBody>
      </p:sp>
      <p:sp>
        <p:nvSpPr>
          <p:cNvPr id="4" name="Oval 3"/>
          <p:cNvSpPr/>
          <p:nvPr/>
        </p:nvSpPr>
        <p:spPr>
          <a:xfrm>
            <a:off x="5868144" y="4725144"/>
            <a:ext cx="1944216" cy="151216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Greater affluence and reduced family functions- less need for kin</a:t>
            </a:r>
            <a:endParaRPr lang="en-GB" sz="1400" dirty="0"/>
          </a:p>
        </p:txBody>
      </p:sp>
      <p:sp>
        <p:nvSpPr>
          <p:cNvPr id="6" name="Oval 5"/>
          <p:cNvSpPr/>
          <p:nvPr/>
        </p:nvSpPr>
        <p:spPr>
          <a:xfrm>
            <a:off x="1259632" y="1916832"/>
            <a:ext cx="2016224" cy="15841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High rates of social mobility weaken kin links</a:t>
            </a:r>
            <a:endParaRPr lang="en-GB" sz="1600" dirty="0"/>
          </a:p>
        </p:txBody>
      </p:sp>
    </p:spTree>
    <p:extLst>
      <p:ext uri="{BB962C8B-B14F-4D97-AF65-F5344CB8AC3E}">
        <p14:creationId xmlns:p14="http://schemas.microsoft.com/office/powerpoint/2010/main" val="3639076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lnSpc>
                <a:spcPct val="115000"/>
              </a:lnSpc>
              <a:spcAft>
                <a:spcPts val="0"/>
              </a:spcAft>
            </a:pPr>
            <a:r>
              <a:rPr lang="en-GB" dirty="0">
                <a:latin typeface="Arial"/>
                <a:ea typeface="Calibri"/>
                <a:cs typeface="Times New Roman"/>
              </a:rPr>
              <a:t>Parsons argues the isolated nuclear family allows for geographic and social mobility. What does he mean by these concepts</a:t>
            </a:r>
            <a:r>
              <a:rPr lang="en-GB" dirty="0" smtClean="0">
                <a:latin typeface="Arial"/>
                <a:ea typeface="Calibri"/>
                <a:cs typeface="Times New Roman"/>
              </a:rPr>
              <a:t>? Complete p.13</a:t>
            </a:r>
            <a:endParaRPr lang="en-GB" dirty="0">
              <a:latin typeface="Calibri"/>
              <a:ea typeface="Calibri"/>
              <a:cs typeface="Times New Roman"/>
            </a:endParaRPr>
          </a:p>
          <a:p>
            <a:pPr marL="342900" lvl="0" indent="-342900" algn="just">
              <a:lnSpc>
                <a:spcPct val="115000"/>
              </a:lnSpc>
              <a:spcAft>
                <a:spcPts val="0"/>
              </a:spcAft>
              <a:buFont typeface="Symbol"/>
              <a:buChar char=""/>
            </a:pPr>
            <a:r>
              <a:rPr lang="en-GB" b="1" dirty="0">
                <a:latin typeface="Arial"/>
                <a:ea typeface="Calibri"/>
                <a:cs typeface="Times New Roman"/>
              </a:rPr>
              <a:t>Geographical </a:t>
            </a:r>
            <a:r>
              <a:rPr lang="en-GB" b="1" dirty="0" smtClean="0">
                <a:latin typeface="Arial"/>
                <a:ea typeface="Calibri"/>
                <a:cs typeface="Times New Roman"/>
              </a:rPr>
              <a:t>mobility</a:t>
            </a:r>
          </a:p>
          <a:p>
            <a:pPr marL="342900" lvl="0" indent="-342900" algn="just">
              <a:lnSpc>
                <a:spcPct val="115000"/>
              </a:lnSpc>
              <a:spcAft>
                <a:spcPts val="0"/>
              </a:spcAft>
              <a:buFont typeface="Symbol"/>
              <a:buChar char=""/>
            </a:pPr>
            <a:r>
              <a:rPr lang="en-GB" dirty="0" smtClean="0">
                <a:latin typeface="Arial"/>
                <a:ea typeface="Calibri"/>
                <a:cs typeface="Times New Roman"/>
              </a:rPr>
              <a:t>The size of the family allows it to be more easily moved around the country for work needs etc.</a:t>
            </a:r>
            <a:endParaRPr lang="en-GB" dirty="0">
              <a:latin typeface="Calibri"/>
              <a:ea typeface="Calibri"/>
              <a:cs typeface="Times New Roman"/>
            </a:endParaRPr>
          </a:p>
          <a:p>
            <a:pPr marL="342900" lvl="0" indent="-342900" algn="just">
              <a:lnSpc>
                <a:spcPct val="115000"/>
              </a:lnSpc>
              <a:spcAft>
                <a:spcPts val="0"/>
              </a:spcAft>
              <a:buFont typeface="Symbol"/>
              <a:buChar char=""/>
            </a:pPr>
            <a:r>
              <a:rPr lang="en-GB" b="1" dirty="0">
                <a:latin typeface="Arial"/>
                <a:ea typeface="Calibri"/>
                <a:cs typeface="Times New Roman"/>
              </a:rPr>
              <a:t>Social </a:t>
            </a:r>
            <a:r>
              <a:rPr lang="en-GB" b="1" dirty="0" smtClean="0">
                <a:latin typeface="Arial"/>
                <a:ea typeface="Calibri"/>
                <a:cs typeface="Times New Roman"/>
              </a:rPr>
              <a:t>solidarity</a:t>
            </a:r>
          </a:p>
          <a:p>
            <a:pPr marL="342900" lvl="0" indent="-342900" algn="just">
              <a:lnSpc>
                <a:spcPct val="115000"/>
              </a:lnSpc>
              <a:spcAft>
                <a:spcPts val="0"/>
              </a:spcAft>
              <a:buFont typeface="Symbol"/>
              <a:buChar char=""/>
            </a:pPr>
            <a:r>
              <a:rPr lang="en-GB" dirty="0" smtClean="0">
                <a:latin typeface="Arial"/>
                <a:ea typeface="Calibri"/>
                <a:cs typeface="Times New Roman"/>
              </a:rPr>
              <a:t>Helps to form social bonds based on shared attitudes</a:t>
            </a:r>
            <a:endParaRPr lang="en-GB" dirty="0">
              <a:latin typeface="Calibri"/>
              <a:ea typeface="Calibri"/>
              <a:cs typeface="Times New Roman"/>
            </a:endParaRPr>
          </a:p>
          <a:p>
            <a:pPr marL="45720" indent="0">
              <a:buNone/>
            </a:pPr>
            <a:endParaRPr lang="en-GB" dirty="0" smtClean="0"/>
          </a:p>
          <a:p>
            <a:pPr marL="45720" indent="0">
              <a:buNone/>
            </a:pPr>
            <a:r>
              <a:rPr lang="en-GB" dirty="0" smtClean="0"/>
              <a:t>Complete the questions about the decline of the </a:t>
            </a:r>
            <a:r>
              <a:rPr lang="en-GB" smtClean="0"/>
              <a:t>extended family on p.14</a:t>
            </a:r>
          </a:p>
          <a:p>
            <a:pPr marL="45720" indent="0">
              <a:buNone/>
            </a:pPr>
            <a:r>
              <a:rPr lang="en-GB" dirty="0" smtClean="0"/>
              <a:t>Complete the fill in the gaps summary on p.15</a:t>
            </a:r>
            <a:endParaRPr lang="en-GB" dirty="0"/>
          </a:p>
        </p:txBody>
      </p:sp>
      <p:sp>
        <p:nvSpPr>
          <p:cNvPr id="3" name="Title 2"/>
          <p:cNvSpPr>
            <a:spLocks noGrp="1"/>
          </p:cNvSpPr>
          <p:nvPr>
            <p:ph type="title"/>
          </p:nvPr>
        </p:nvSpPr>
        <p:spPr/>
        <p:txBody>
          <a:bodyPr/>
          <a:lstStyle/>
          <a:p>
            <a:r>
              <a:rPr lang="en-GB" dirty="0" smtClean="0"/>
              <a:t>Parsons- reasons for ‘best fit’</a:t>
            </a:r>
            <a:endParaRPr lang="en-GB" dirty="0"/>
          </a:p>
        </p:txBody>
      </p:sp>
    </p:spTree>
    <p:extLst>
      <p:ext uri="{BB962C8B-B14F-4D97-AF65-F5344CB8AC3E}">
        <p14:creationId xmlns:p14="http://schemas.microsoft.com/office/powerpoint/2010/main" val="6532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1. Down </a:t>
            </a:r>
            <a:r>
              <a:rPr lang="en-GB" dirty="0"/>
              <a:t>plays the role of conflict in the family. </a:t>
            </a:r>
            <a:r>
              <a:rPr lang="en-GB" dirty="0" smtClean="0"/>
              <a:t>In particular </a:t>
            </a:r>
            <a:r>
              <a:rPr lang="en-GB" dirty="0"/>
              <a:t>the oppression of women and </a:t>
            </a:r>
            <a:r>
              <a:rPr lang="en-GB" dirty="0" smtClean="0"/>
              <a:t>domestic violence</a:t>
            </a:r>
            <a:r>
              <a:rPr lang="en-GB" dirty="0"/>
              <a:t>. The family is not always the safe and </a:t>
            </a:r>
            <a:r>
              <a:rPr lang="en-GB" dirty="0" smtClean="0"/>
              <a:t>warm place </a:t>
            </a:r>
            <a:r>
              <a:rPr lang="en-GB" dirty="0"/>
              <a:t>suggested by Parsons</a:t>
            </a:r>
            <a:r>
              <a:rPr lang="en-GB" dirty="0" smtClean="0"/>
              <a:t>. Feminists and Marxists would support this argument.</a:t>
            </a:r>
            <a:endParaRPr lang="en-GB" dirty="0"/>
          </a:p>
          <a:p>
            <a:r>
              <a:rPr lang="en-GB" dirty="0" smtClean="0"/>
              <a:t>2. Out </a:t>
            </a:r>
            <a:r>
              <a:rPr lang="en-GB" dirty="0"/>
              <a:t>of Date – Women now go out to work and </a:t>
            </a:r>
            <a:r>
              <a:rPr lang="en-GB" dirty="0" smtClean="0"/>
              <a:t>the biological </a:t>
            </a:r>
            <a:r>
              <a:rPr lang="en-GB" dirty="0"/>
              <a:t>roles as set out by Parsons no longer </a:t>
            </a:r>
            <a:r>
              <a:rPr lang="en-GB" dirty="0" smtClean="0"/>
              <a:t>apply as </a:t>
            </a:r>
            <a:r>
              <a:rPr lang="en-GB" dirty="0"/>
              <a:t>clearly</a:t>
            </a:r>
            <a:r>
              <a:rPr lang="en-GB" dirty="0" smtClean="0"/>
              <a:t>. Postmodernists would make this argument.</a:t>
            </a:r>
            <a:endParaRPr lang="en-GB" dirty="0"/>
          </a:p>
          <a:p>
            <a:r>
              <a:rPr lang="en-GB" dirty="0"/>
              <a:t>3 Deterministic – Assumes that the members of </a:t>
            </a:r>
            <a:r>
              <a:rPr lang="en-GB" dirty="0" smtClean="0"/>
              <a:t>society automatically </a:t>
            </a:r>
            <a:r>
              <a:rPr lang="en-GB" dirty="0"/>
              <a:t>take on the norms and values.</a:t>
            </a:r>
          </a:p>
          <a:p>
            <a:r>
              <a:rPr lang="en-GB" dirty="0" smtClean="0"/>
              <a:t>4. Ignores </a:t>
            </a:r>
            <a:r>
              <a:rPr lang="en-GB" dirty="0"/>
              <a:t>family diversity – Assumes that all families </a:t>
            </a:r>
            <a:r>
              <a:rPr lang="en-GB" dirty="0" smtClean="0"/>
              <a:t>are best </a:t>
            </a:r>
            <a:r>
              <a:rPr lang="en-GB" dirty="0"/>
              <a:t>when nuclear however many family </a:t>
            </a:r>
            <a:r>
              <a:rPr lang="en-GB" dirty="0" smtClean="0"/>
              <a:t>structures are </a:t>
            </a:r>
            <a:r>
              <a:rPr lang="en-GB" dirty="0"/>
              <a:t>apparent in todays society and still fulfil the </a:t>
            </a:r>
            <a:r>
              <a:rPr lang="en-GB" dirty="0" smtClean="0"/>
              <a:t>same functions. Postmodern argument. </a:t>
            </a:r>
            <a:endParaRPr lang="en-GB" dirty="0"/>
          </a:p>
        </p:txBody>
      </p:sp>
      <p:sp>
        <p:nvSpPr>
          <p:cNvPr id="3" name="Title 2"/>
          <p:cNvSpPr>
            <a:spLocks noGrp="1"/>
          </p:cNvSpPr>
          <p:nvPr>
            <p:ph type="title"/>
          </p:nvPr>
        </p:nvSpPr>
        <p:spPr/>
        <p:txBody>
          <a:bodyPr/>
          <a:lstStyle/>
          <a:p>
            <a:r>
              <a:rPr lang="en-GB" dirty="0" smtClean="0"/>
              <a:t>Problems with functionalism as a theory</a:t>
            </a:r>
            <a:endParaRPr lang="en-GB" dirty="0"/>
          </a:p>
        </p:txBody>
      </p:sp>
    </p:spTree>
    <p:extLst>
      <p:ext uri="{BB962C8B-B14F-4D97-AF65-F5344CB8AC3E}">
        <p14:creationId xmlns:p14="http://schemas.microsoft.com/office/powerpoint/2010/main" val="2720997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fontScale="92500" lnSpcReduction="20000"/>
          </a:bodyPr>
          <a:lstStyle/>
          <a:p>
            <a:pPr marL="45720" indent="0">
              <a:buNone/>
            </a:pPr>
            <a:r>
              <a:rPr lang="en-GB" dirty="0" smtClean="0"/>
              <a:t>- Make a point and then explain (do this 3 times for 6 mark questions) </a:t>
            </a:r>
          </a:p>
          <a:p>
            <a:r>
              <a:rPr lang="en-GB" dirty="0"/>
              <a:t>Define the term instrumental role [2</a:t>
            </a:r>
            <a:r>
              <a:rPr lang="en-GB" dirty="0" smtClean="0"/>
              <a:t>]</a:t>
            </a:r>
            <a:r>
              <a:rPr lang="en-GB" dirty="0"/>
              <a:t> </a:t>
            </a:r>
            <a:endParaRPr lang="en-GB" dirty="0" smtClean="0"/>
          </a:p>
          <a:p>
            <a:endParaRPr lang="en-GB" dirty="0"/>
          </a:p>
          <a:p>
            <a:r>
              <a:rPr lang="en-GB" dirty="0" smtClean="0"/>
              <a:t>Define the term ‘nuclear family’ [2]</a:t>
            </a:r>
          </a:p>
          <a:p>
            <a:endParaRPr lang="en-GB" dirty="0" smtClean="0"/>
          </a:p>
          <a:p>
            <a:r>
              <a:rPr lang="en-GB" dirty="0"/>
              <a:t>Using one example briefly explain the difference between a family and a household [2]</a:t>
            </a:r>
          </a:p>
          <a:p>
            <a:pPr marL="45720" indent="0">
              <a:buNone/>
            </a:pPr>
            <a:endParaRPr lang="en-GB" dirty="0"/>
          </a:p>
          <a:p>
            <a:r>
              <a:rPr lang="en-GB" dirty="0"/>
              <a:t>Outline three functions that functionalists see the family as performing [6</a:t>
            </a:r>
            <a:r>
              <a:rPr lang="en-GB" dirty="0" smtClean="0"/>
              <a:t>]</a:t>
            </a:r>
          </a:p>
          <a:p>
            <a:pPr marL="45720" indent="0">
              <a:buNone/>
            </a:pPr>
            <a:endParaRPr lang="en-GB" dirty="0" smtClean="0"/>
          </a:p>
          <a:p>
            <a:r>
              <a:rPr lang="en-GB" dirty="0" smtClean="0"/>
              <a:t>Outline three problems with the functionalist view of the family [6]</a:t>
            </a:r>
            <a:endParaRPr lang="en-GB" dirty="0"/>
          </a:p>
          <a:p>
            <a:endParaRPr lang="en-GB" dirty="0" smtClean="0"/>
          </a:p>
          <a:p>
            <a:r>
              <a:rPr lang="en-GB" dirty="0" smtClean="0"/>
              <a:t>(</a:t>
            </a:r>
            <a:r>
              <a:rPr lang="en-GB" dirty="0"/>
              <a:t>These are technically AS questions, but are a good way to help summarise a topic). </a:t>
            </a:r>
          </a:p>
          <a:p>
            <a:endParaRPr lang="en-GB" dirty="0"/>
          </a:p>
        </p:txBody>
      </p:sp>
      <p:sp>
        <p:nvSpPr>
          <p:cNvPr id="3" name="Title 2"/>
          <p:cNvSpPr>
            <a:spLocks noGrp="1"/>
          </p:cNvSpPr>
          <p:nvPr>
            <p:ph type="title"/>
          </p:nvPr>
        </p:nvSpPr>
        <p:spPr/>
        <p:txBody>
          <a:bodyPr/>
          <a:lstStyle/>
          <a:p>
            <a:r>
              <a:rPr lang="en-GB" dirty="0" smtClean="0"/>
              <a:t>Summary questions</a:t>
            </a:r>
            <a:endParaRPr lang="en-GB" dirty="0"/>
          </a:p>
        </p:txBody>
      </p:sp>
    </p:spTree>
    <p:extLst>
      <p:ext uri="{BB962C8B-B14F-4D97-AF65-F5344CB8AC3E}">
        <p14:creationId xmlns:p14="http://schemas.microsoft.com/office/powerpoint/2010/main" val="1464956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646033"/>
          </a:xfrm>
        </p:spPr>
        <p:txBody>
          <a:bodyPr/>
          <a:lstStyle/>
          <a:p>
            <a:endParaRPr lang="en-GB" dirty="0"/>
          </a:p>
          <a:p>
            <a:r>
              <a:rPr lang="en-GB" dirty="0" smtClean="0"/>
              <a:t>Outline and explain two functions of the family</a:t>
            </a:r>
            <a:endParaRPr lang="en-GB" dirty="0"/>
          </a:p>
        </p:txBody>
      </p:sp>
      <p:sp>
        <p:nvSpPr>
          <p:cNvPr id="3" name="Title 2"/>
          <p:cNvSpPr>
            <a:spLocks noGrp="1"/>
          </p:cNvSpPr>
          <p:nvPr>
            <p:ph type="title"/>
          </p:nvPr>
        </p:nvSpPr>
        <p:spPr/>
        <p:txBody>
          <a:bodyPr/>
          <a:lstStyle/>
          <a:p>
            <a:r>
              <a:rPr lang="en-GB" dirty="0" smtClean="0"/>
              <a:t>Exam focus</a:t>
            </a:r>
            <a:endParaRPr lang="en-GB" dirty="0"/>
          </a:p>
        </p:txBody>
      </p:sp>
      <p:grpSp>
        <p:nvGrpSpPr>
          <p:cNvPr id="6" name="Group 5"/>
          <p:cNvGrpSpPr/>
          <p:nvPr/>
        </p:nvGrpSpPr>
        <p:grpSpPr>
          <a:xfrm>
            <a:off x="2771800" y="2630229"/>
            <a:ext cx="3456384" cy="3542914"/>
            <a:chOff x="700414" y="1929848"/>
            <a:chExt cx="4616174" cy="3868528"/>
          </a:xfrm>
        </p:grpSpPr>
        <p:sp>
          <p:nvSpPr>
            <p:cNvPr id="7" name="Delay 6"/>
            <p:cNvSpPr/>
            <p:nvPr/>
          </p:nvSpPr>
          <p:spPr>
            <a:xfrm rot="16200000">
              <a:off x="2611783" y="245716"/>
              <a:ext cx="822737" cy="4191001"/>
            </a:xfrm>
            <a:prstGeom prst="flowChartDelay">
              <a:avLst/>
            </a:prstGeom>
            <a:solidFill>
              <a:srgbClr val="F6CB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prstClr val="white"/>
                </a:solidFill>
              </a:endParaRPr>
            </a:p>
          </p:txBody>
        </p:sp>
        <p:sp>
          <p:nvSpPr>
            <p:cNvPr id="8" name="Delay 7"/>
            <p:cNvSpPr/>
            <p:nvPr/>
          </p:nvSpPr>
          <p:spPr>
            <a:xfrm rot="5400000">
              <a:off x="2611783" y="3291507"/>
              <a:ext cx="822737" cy="4191001"/>
            </a:xfrm>
            <a:prstGeom prst="flowChartDelay">
              <a:avLst/>
            </a:prstGeom>
            <a:solidFill>
              <a:srgbClr val="F6CB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prstClr val="white"/>
                </a:solidFill>
              </a:endParaRPr>
            </a:p>
          </p:txBody>
        </p:sp>
        <p:sp>
          <p:nvSpPr>
            <p:cNvPr id="9" name="Rectangle 8"/>
            <p:cNvSpPr/>
            <p:nvPr/>
          </p:nvSpPr>
          <p:spPr>
            <a:xfrm>
              <a:off x="700414" y="4715805"/>
              <a:ext cx="4616174" cy="194562"/>
            </a:xfrm>
            <a:prstGeom prst="rect">
              <a:avLst/>
            </a:prstGeom>
            <a:solidFill>
              <a:srgbClr val="FF0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rPr>
                <a:t>Add a tiny bit of evaluation</a:t>
              </a:r>
            </a:p>
          </p:txBody>
        </p:sp>
        <p:sp>
          <p:nvSpPr>
            <p:cNvPr id="10" name="TextBox 9"/>
            <p:cNvSpPr txBox="1"/>
            <p:nvPr/>
          </p:nvSpPr>
          <p:spPr>
            <a:xfrm>
              <a:off x="1822195" y="2159626"/>
              <a:ext cx="2440598" cy="336063"/>
            </a:xfrm>
            <a:prstGeom prst="rect">
              <a:avLst/>
            </a:prstGeom>
            <a:noFill/>
          </p:spPr>
          <p:txBody>
            <a:bodyPr wrap="square" rtlCol="0">
              <a:spAutoFit/>
            </a:bodyPr>
            <a:lstStyle/>
            <a:p>
              <a:pPr algn="ctr"/>
              <a:r>
                <a:rPr lang="en-US" sz="1400" b="1" u="sng" dirty="0">
                  <a:solidFill>
                    <a:srgbClr val="FF0000"/>
                  </a:solidFill>
                </a:rPr>
                <a:t>Identify</a:t>
              </a:r>
              <a:r>
                <a:rPr lang="en-US" sz="1400" b="1" dirty="0">
                  <a:solidFill>
                    <a:prstClr val="black"/>
                  </a:solidFill>
                </a:rPr>
                <a:t> Reason One</a:t>
              </a:r>
            </a:p>
          </p:txBody>
        </p:sp>
        <p:sp>
          <p:nvSpPr>
            <p:cNvPr id="11" name="TextBox 10"/>
            <p:cNvSpPr txBox="1"/>
            <p:nvPr/>
          </p:nvSpPr>
          <p:spPr>
            <a:xfrm>
              <a:off x="927650" y="5098505"/>
              <a:ext cx="4063999" cy="571307"/>
            </a:xfrm>
            <a:prstGeom prst="rect">
              <a:avLst/>
            </a:prstGeom>
            <a:noFill/>
          </p:spPr>
          <p:txBody>
            <a:bodyPr wrap="square" rtlCol="0">
              <a:spAutoFit/>
            </a:bodyPr>
            <a:lstStyle/>
            <a:p>
              <a:pPr algn="ctr"/>
              <a:r>
                <a:rPr lang="en-US" sz="1400" b="1" u="sng" dirty="0">
                  <a:solidFill>
                    <a:srgbClr val="3366FF"/>
                  </a:solidFill>
                </a:rPr>
                <a:t>Explain</a:t>
              </a:r>
              <a:r>
                <a:rPr lang="en-US" sz="1400" b="1" dirty="0">
                  <a:solidFill>
                    <a:prstClr val="black"/>
                  </a:solidFill>
                </a:rPr>
                <a:t> how evidence relates to question</a:t>
              </a:r>
            </a:p>
          </p:txBody>
        </p:sp>
        <p:grpSp>
          <p:nvGrpSpPr>
            <p:cNvPr id="12" name="Group 11"/>
            <p:cNvGrpSpPr/>
            <p:nvPr/>
          </p:nvGrpSpPr>
          <p:grpSpPr>
            <a:xfrm>
              <a:off x="838200" y="2944987"/>
              <a:ext cx="4280452" cy="1647953"/>
              <a:chOff x="838200" y="2865104"/>
              <a:chExt cx="4280452" cy="1647953"/>
            </a:xfrm>
          </p:grpSpPr>
          <p:sp>
            <p:nvSpPr>
              <p:cNvPr id="14" name="Rounded Rectangle 13"/>
              <p:cNvSpPr/>
              <p:nvPr/>
            </p:nvSpPr>
            <p:spPr>
              <a:xfrm>
                <a:off x="838200" y="2865104"/>
                <a:ext cx="4280452" cy="164795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prstClr val="white"/>
                  </a:solidFill>
                </a:endParaRPr>
              </a:p>
            </p:txBody>
          </p:sp>
          <p:sp>
            <p:nvSpPr>
              <p:cNvPr id="15" name="TextBox 14"/>
              <p:cNvSpPr txBox="1"/>
              <p:nvPr/>
            </p:nvSpPr>
            <p:spPr>
              <a:xfrm>
                <a:off x="941455" y="2932938"/>
                <a:ext cx="4036388" cy="1512284"/>
              </a:xfrm>
              <a:prstGeom prst="rect">
                <a:avLst/>
              </a:prstGeom>
              <a:solidFill>
                <a:schemeClr val="accent2"/>
              </a:solidFill>
            </p:spPr>
            <p:txBody>
              <a:bodyPr wrap="square" rtlCol="0">
                <a:spAutoFit/>
              </a:bodyPr>
              <a:lstStyle/>
              <a:p>
                <a:pPr algn="ctr"/>
                <a:r>
                  <a:rPr lang="en-US" sz="1400" dirty="0">
                    <a:solidFill>
                      <a:prstClr val="white"/>
                    </a:solidFill>
                  </a:rPr>
                  <a:t>Provide evidence to support your argument. This should include named sociologists and may also include contemporary evidence, theory, statistics or other relevant points.</a:t>
                </a:r>
              </a:p>
            </p:txBody>
          </p:sp>
        </p:grpSp>
        <p:sp>
          <p:nvSpPr>
            <p:cNvPr id="13" name="Freeform 12"/>
            <p:cNvSpPr/>
            <p:nvPr/>
          </p:nvSpPr>
          <p:spPr>
            <a:xfrm rot="10800000">
              <a:off x="700414" y="2790163"/>
              <a:ext cx="4585570" cy="188141"/>
            </a:xfrm>
            <a:custGeom>
              <a:avLst/>
              <a:gdLst>
                <a:gd name="connsiteX0" fmla="*/ 0 w 4421688"/>
                <a:gd name="connsiteY0" fmla="*/ 0 h 137786"/>
                <a:gd name="connsiteX1" fmla="*/ 75156 w 4421688"/>
                <a:gd name="connsiteY1" fmla="*/ 12526 h 137786"/>
                <a:gd name="connsiteX2" fmla="*/ 125260 w 4421688"/>
                <a:gd name="connsiteY2" fmla="*/ 25052 h 137786"/>
                <a:gd name="connsiteX3" fmla="*/ 463463 w 4421688"/>
                <a:gd name="connsiteY3" fmla="*/ 37578 h 137786"/>
                <a:gd name="connsiteX4" fmla="*/ 538619 w 4421688"/>
                <a:gd name="connsiteY4" fmla="*/ 62630 h 137786"/>
                <a:gd name="connsiteX5" fmla="*/ 901874 w 4421688"/>
                <a:gd name="connsiteY5" fmla="*/ 87682 h 137786"/>
                <a:gd name="connsiteX6" fmla="*/ 1077238 w 4421688"/>
                <a:gd name="connsiteY6" fmla="*/ 62630 h 137786"/>
                <a:gd name="connsiteX7" fmla="*/ 1152394 w 4421688"/>
                <a:gd name="connsiteY7" fmla="*/ 37578 h 137786"/>
                <a:gd name="connsiteX8" fmla="*/ 1189972 w 4421688"/>
                <a:gd name="connsiteY8" fmla="*/ 25052 h 137786"/>
                <a:gd name="connsiteX9" fmla="*/ 1315233 w 4421688"/>
                <a:gd name="connsiteY9" fmla="*/ 62630 h 137786"/>
                <a:gd name="connsiteX10" fmla="*/ 1352811 w 4421688"/>
                <a:gd name="connsiteY10" fmla="*/ 75156 h 137786"/>
                <a:gd name="connsiteX11" fmla="*/ 1653436 w 4421688"/>
                <a:gd name="connsiteY11" fmla="*/ 87682 h 137786"/>
                <a:gd name="connsiteX12" fmla="*/ 1841326 w 4421688"/>
                <a:gd name="connsiteY12" fmla="*/ 125260 h 137786"/>
                <a:gd name="connsiteX13" fmla="*/ 2091846 w 4421688"/>
                <a:gd name="connsiteY13" fmla="*/ 112734 h 137786"/>
                <a:gd name="connsiteX14" fmla="*/ 2129425 w 4421688"/>
                <a:gd name="connsiteY14" fmla="*/ 100208 h 137786"/>
                <a:gd name="connsiteX15" fmla="*/ 2254685 w 4421688"/>
                <a:gd name="connsiteY15" fmla="*/ 62630 h 137786"/>
                <a:gd name="connsiteX16" fmla="*/ 2292263 w 4421688"/>
                <a:gd name="connsiteY16" fmla="*/ 50104 h 137786"/>
                <a:gd name="connsiteX17" fmla="*/ 2329841 w 4421688"/>
                <a:gd name="connsiteY17" fmla="*/ 37578 h 137786"/>
                <a:gd name="connsiteX18" fmla="*/ 2517731 w 4421688"/>
                <a:gd name="connsiteY18" fmla="*/ 25052 h 137786"/>
                <a:gd name="connsiteX19" fmla="*/ 2680570 w 4421688"/>
                <a:gd name="connsiteY19" fmla="*/ 37578 h 137786"/>
                <a:gd name="connsiteX20" fmla="*/ 2743200 w 4421688"/>
                <a:gd name="connsiteY20" fmla="*/ 87682 h 137786"/>
                <a:gd name="connsiteX21" fmla="*/ 2843408 w 4421688"/>
                <a:gd name="connsiteY21" fmla="*/ 125260 h 137786"/>
                <a:gd name="connsiteX22" fmla="*/ 2880986 w 4421688"/>
                <a:gd name="connsiteY22" fmla="*/ 137786 h 137786"/>
                <a:gd name="connsiteX23" fmla="*/ 3018772 w 4421688"/>
                <a:gd name="connsiteY23" fmla="*/ 125260 h 137786"/>
                <a:gd name="connsiteX24" fmla="*/ 3093929 w 4421688"/>
                <a:gd name="connsiteY24" fmla="*/ 87682 h 137786"/>
                <a:gd name="connsiteX25" fmla="*/ 3131507 w 4421688"/>
                <a:gd name="connsiteY25" fmla="*/ 75156 h 137786"/>
                <a:gd name="connsiteX26" fmla="*/ 3394553 w 4421688"/>
                <a:gd name="connsiteY26" fmla="*/ 87682 h 137786"/>
                <a:gd name="connsiteX27" fmla="*/ 3432131 w 4421688"/>
                <a:gd name="connsiteY27" fmla="*/ 125260 h 137786"/>
                <a:gd name="connsiteX28" fmla="*/ 3494762 w 4421688"/>
                <a:gd name="connsiteY28" fmla="*/ 137786 h 137786"/>
                <a:gd name="connsiteX29" fmla="*/ 3782860 w 4421688"/>
                <a:gd name="connsiteY29" fmla="*/ 125260 h 137786"/>
                <a:gd name="connsiteX30" fmla="*/ 3895594 w 4421688"/>
                <a:gd name="connsiteY30" fmla="*/ 75156 h 137786"/>
                <a:gd name="connsiteX31" fmla="*/ 3983277 w 4421688"/>
                <a:gd name="connsiteY31" fmla="*/ 50104 h 137786"/>
                <a:gd name="connsiteX32" fmla="*/ 4020855 w 4421688"/>
                <a:gd name="connsiteY32" fmla="*/ 37578 h 137786"/>
                <a:gd name="connsiteX33" fmla="*/ 4221271 w 4421688"/>
                <a:gd name="connsiteY33" fmla="*/ 50104 h 137786"/>
                <a:gd name="connsiteX34" fmla="*/ 4384109 w 4421688"/>
                <a:gd name="connsiteY34" fmla="*/ 37578 h 137786"/>
                <a:gd name="connsiteX35" fmla="*/ 4421688 w 4421688"/>
                <a:gd name="connsiteY35" fmla="*/ 37578 h 13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1688" h="137786">
                  <a:moveTo>
                    <a:pt x="0" y="0"/>
                  </a:moveTo>
                  <a:cubicBezTo>
                    <a:pt x="25052" y="4175"/>
                    <a:pt x="50252" y="7545"/>
                    <a:pt x="75156" y="12526"/>
                  </a:cubicBezTo>
                  <a:cubicBezTo>
                    <a:pt x="92037" y="15902"/>
                    <a:pt x="108080" y="23944"/>
                    <a:pt x="125260" y="25052"/>
                  </a:cubicBezTo>
                  <a:cubicBezTo>
                    <a:pt x="237838" y="32315"/>
                    <a:pt x="350729" y="33403"/>
                    <a:pt x="463463" y="37578"/>
                  </a:cubicBezTo>
                  <a:lnTo>
                    <a:pt x="538619" y="62630"/>
                  </a:lnTo>
                  <a:cubicBezTo>
                    <a:pt x="679261" y="109511"/>
                    <a:pt x="563003" y="74649"/>
                    <a:pt x="901874" y="87682"/>
                  </a:cubicBezTo>
                  <a:cubicBezTo>
                    <a:pt x="931534" y="83974"/>
                    <a:pt x="1041118" y="71660"/>
                    <a:pt x="1077238" y="62630"/>
                  </a:cubicBezTo>
                  <a:cubicBezTo>
                    <a:pt x="1102857" y="56225"/>
                    <a:pt x="1127342" y="45929"/>
                    <a:pt x="1152394" y="37578"/>
                  </a:cubicBezTo>
                  <a:lnTo>
                    <a:pt x="1189972" y="25052"/>
                  </a:lnTo>
                  <a:cubicBezTo>
                    <a:pt x="1265696" y="43983"/>
                    <a:pt x="1223745" y="32134"/>
                    <a:pt x="1315233" y="62630"/>
                  </a:cubicBezTo>
                  <a:cubicBezTo>
                    <a:pt x="1327759" y="66805"/>
                    <a:pt x="1339619" y="74606"/>
                    <a:pt x="1352811" y="75156"/>
                  </a:cubicBezTo>
                  <a:lnTo>
                    <a:pt x="1653436" y="87682"/>
                  </a:lnTo>
                  <a:cubicBezTo>
                    <a:pt x="1782287" y="119895"/>
                    <a:pt x="1719559" y="107865"/>
                    <a:pt x="1841326" y="125260"/>
                  </a:cubicBezTo>
                  <a:cubicBezTo>
                    <a:pt x="1924833" y="121085"/>
                    <a:pt x="2008549" y="119977"/>
                    <a:pt x="2091846" y="112734"/>
                  </a:cubicBezTo>
                  <a:cubicBezTo>
                    <a:pt x="2105000" y="111590"/>
                    <a:pt x="2116729" y="103835"/>
                    <a:pt x="2129425" y="100208"/>
                  </a:cubicBezTo>
                  <a:cubicBezTo>
                    <a:pt x="2261931" y="62350"/>
                    <a:pt x="2076096" y="122160"/>
                    <a:pt x="2254685" y="62630"/>
                  </a:cubicBezTo>
                  <a:lnTo>
                    <a:pt x="2292263" y="50104"/>
                  </a:lnTo>
                  <a:cubicBezTo>
                    <a:pt x="2304789" y="45929"/>
                    <a:pt x="2316667" y="38456"/>
                    <a:pt x="2329841" y="37578"/>
                  </a:cubicBezTo>
                  <a:lnTo>
                    <a:pt x="2517731" y="25052"/>
                  </a:lnTo>
                  <a:cubicBezTo>
                    <a:pt x="2572011" y="29227"/>
                    <a:pt x="2626550" y="30826"/>
                    <a:pt x="2680570" y="37578"/>
                  </a:cubicBezTo>
                  <a:cubicBezTo>
                    <a:pt x="2743902" y="45494"/>
                    <a:pt x="2697743" y="49802"/>
                    <a:pt x="2743200" y="87682"/>
                  </a:cubicBezTo>
                  <a:cubicBezTo>
                    <a:pt x="2773657" y="113063"/>
                    <a:pt x="2807499" y="115000"/>
                    <a:pt x="2843408" y="125260"/>
                  </a:cubicBezTo>
                  <a:cubicBezTo>
                    <a:pt x="2856104" y="128887"/>
                    <a:pt x="2868460" y="133611"/>
                    <a:pt x="2880986" y="137786"/>
                  </a:cubicBezTo>
                  <a:cubicBezTo>
                    <a:pt x="2926915" y="133611"/>
                    <a:pt x="2973117" y="131782"/>
                    <a:pt x="3018772" y="125260"/>
                  </a:cubicBezTo>
                  <a:cubicBezTo>
                    <a:pt x="3062852" y="118963"/>
                    <a:pt x="3054236" y="107529"/>
                    <a:pt x="3093929" y="87682"/>
                  </a:cubicBezTo>
                  <a:cubicBezTo>
                    <a:pt x="3105739" y="81777"/>
                    <a:pt x="3118981" y="79331"/>
                    <a:pt x="3131507" y="75156"/>
                  </a:cubicBezTo>
                  <a:cubicBezTo>
                    <a:pt x="3219189" y="79331"/>
                    <a:pt x="3307966" y="73251"/>
                    <a:pt x="3394553" y="87682"/>
                  </a:cubicBezTo>
                  <a:cubicBezTo>
                    <a:pt x="3412026" y="90594"/>
                    <a:pt x="3416287" y="117338"/>
                    <a:pt x="3432131" y="125260"/>
                  </a:cubicBezTo>
                  <a:cubicBezTo>
                    <a:pt x="3451174" y="134781"/>
                    <a:pt x="3473885" y="133611"/>
                    <a:pt x="3494762" y="137786"/>
                  </a:cubicBezTo>
                  <a:cubicBezTo>
                    <a:pt x="3590795" y="133611"/>
                    <a:pt x="3687247" y="135151"/>
                    <a:pt x="3782860" y="125260"/>
                  </a:cubicBezTo>
                  <a:cubicBezTo>
                    <a:pt x="3864352" y="116830"/>
                    <a:pt x="3840574" y="102666"/>
                    <a:pt x="3895594" y="75156"/>
                  </a:cubicBezTo>
                  <a:cubicBezTo>
                    <a:pt x="3915617" y="65145"/>
                    <a:pt x="3964547" y="55455"/>
                    <a:pt x="3983277" y="50104"/>
                  </a:cubicBezTo>
                  <a:cubicBezTo>
                    <a:pt x="3995973" y="46477"/>
                    <a:pt x="4008329" y="41753"/>
                    <a:pt x="4020855" y="37578"/>
                  </a:cubicBezTo>
                  <a:cubicBezTo>
                    <a:pt x="4087660" y="41753"/>
                    <a:pt x="4154335" y="50104"/>
                    <a:pt x="4221271" y="50104"/>
                  </a:cubicBezTo>
                  <a:cubicBezTo>
                    <a:pt x="4275711" y="50104"/>
                    <a:pt x="4329775" y="40974"/>
                    <a:pt x="4384109" y="37578"/>
                  </a:cubicBezTo>
                  <a:cubicBezTo>
                    <a:pt x="4396611" y="36797"/>
                    <a:pt x="4409162" y="37578"/>
                    <a:pt x="4421688" y="37578"/>
                  </a:cubicBezTo>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400">
                <a:solidFill>
                  <a:prstClr val="white"/>
                </a:solidFill>
              </a:endParaRPr>
            </a:p>
          </p:txBody>
        </p:sp>
      </p:grpSp>
    </p:spTree>
    <p:extLst>
      <p:ext uri="{BB962C8B-B14F-4D97-AF65-F5344CB8AC3E}">
        <p14:creationId xmlns:p14="http://schemas.microsoft.com/office/powerpoint/2010/main" val="381187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81261" cy="4806273"/>
          </a:xfrm>
        </p:spPr>
        <p:txBody>
          <a:bodyPr>
            <a:normAutofit/>
          </a:bodyPr>
          <a:lstStyle/>
          <a:p>
            <a:r>
              <a:rPr lang="en-GB" dirty="0" smtClean="0"/>
              <a:t>In </a:t>
            </a:r>
            <a:r>
              <a:rPr lang="en-GB" dirty="0"/>
              <a:t>2017 there were </a:t>
            </a:r>
            <a:r>
              <a:rPr lang="en-GB" b="1" u="sng" dirty="0"/>
              <a:t>19.0 million families </a:t>
            </a:r>
            <a:r>
              <a:rPr lang="en-GB" dirty="0"/>
              <a:t>in the UK, a 15% increase from 16.6 million in 1996.</a:t>
            </a:r>
          </a:p>
          <a:p>
            <a:r>
              <a:rPr lang="en-GB" dirty="0" smtClean="0"/>
              <a:t>There </a:t>
            </a:r>
            <a:r>
              <a:rPr lang="en-GB" dirty="0"/>
              <a:t>were 12.9 million </a:t>
            </a:r>
            <a:r>
              <a:rPr lang="en-GB" b="1" u="sng" dirty="0"/>
              <a:t>married or civil partner couple </a:t>
            </a:r>
            <a:r>
              <a:rPr lang="en-GB" dirty="0"/>
              <a:t>families in the UK in 2017. This remains the most common type of family. </a:t>
            </a:r>
            <a:endParaRPr lang="en-GB" dirty="0" smtClean="0"/>
          </a:p>
          <a:p>
            <a:r>
              <a:rPr lang="en-GB" dirty="0" smtClean="0"/>
              <a:t>The </a:t>
            </a:r>
            <a:r>
              <a:rPr lang="en-GB" dirty="0"/>
              <a:t>second largest family type was the </a:t>
            </a:r>
            <a:r>
              <a:rPr lang="en-GB" b="1" u="sng" dirty="0"/>
              <a:t>cohabiting couple</a:t>
            </a:r>
            <a:r>
              <a:rPr lang="en-GB" dirty="0"/>
              <a:t> family at 3.3 million families, followed by 2.8 million </a:t>
            </a:r>
            <a:r>
              <a:rPr lang="en-GB" u="sng" dirty="0"/>
              <a:t>lone parent </a:t>
            </a:r>
            <a:r>
              <a:rPr lang="en-GB" u="sng" dirty="0" smtClean="0"/>
              <a:t>families</a:t>
            </a:r>
            <a:r>
              <a:rPr lang="en-GB" dirty="0" smtClean="0"/>
              <a:t>.</a:t>
            </a:r>
          </a:p>
          <a:p>
            <a:r>
              <a:rPr lang="en-GB" dirty="0"/>
              <a:t>In the UK there were </a:t>
            </a:r>
            <a:r>
              <a:rPr lang="en-GB" b="1" u="sng" dirty="0"/>
              <a:t>27.2 million households </a:t>
            </a:r>
            <a:r>
              <a:rPr lang="en-GB" dirty="0"/>
              <a:t>in 2017, resulting in an average household size of 2.4.</a:t>
            </a:r>
          </a:p>
          <a:p>
            <a:r>
              <a:rPr lang="en-GB" dirty="0"/>
              <a:t>In 2017, there were 3.9 million people living alone aged 16 to 64 years; a larger proportion were male (58.5%); similarly there were 3.8 million people living alone aged 65 and over but a larger proportion (66.5%) were female. </a:t>
            </a:r>
          </a:p>
          <a:p>
            <a:endParaRPr lang="en-GB" dirty="0"/>
          </a:p>
        </p:txBody>
      </p:sp>
      <p:sp>
        <p:nvSpPr>
          <p:cNvPr id="3" name="Title 2"/>
          <p:cNvSpPr>
            <a:spLocks noGrp="1"/>
          </p:cNvSpPr>
          <p:nvPr>
            <p:ph type="title"/>
          </p:nvPr>
        </p:nvSpPr>
        <p:spPr/>
        <p:txBody>
          <a:bodyPr/>
          <a:lstStyle/>
          <a:p>
            <a:r>
              <a:rPr lang="en-GB" dirty="0" smtClean="0"/>
              <a:t>The statistics – what do they show us?</a:t>
            </a:r>
            <a:endParaRPr lang="en-GB" dirty="0"/>
          </a:p>
        </p:txBody>
      </p:sp>
    </p:spTree>
    <p:extLst>
      <p:ext uri="{BB962C8B-B14F-4D97-AF65-F5344CB8AC3E}">
        <p14:creationId xmlns:p14="http://schemas.microsoft.com/office/powerpoint/2010/main" val="292779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How might these families be made up?</a:t>
            </a:r>
            <a:endParaRPr lang="en-GB" dirty="0"/>
          </a:p>
        </p:txBody>
      </p:sp>
      <p:sp>
        <p:nvSpPr>
          <p:cNvPr id="3" name="Title 2"/>
          <p:cNvSpPr>
            <a:spLocks noGrp="1"/>
          </p:cNvSpPr>
          <p:nvPr>
            <p:ph type="title"/>
          </p:nvPr>
        </p:nvSpPr>
        <p:spPr/>
        <p:txBody>
          <a:bodyPr/>
          <a:lstStyle/>
          <a:p>
            <a:r>
              <a:rPr lang="en-GB" dirty="0" smtClean="0"/>
              <a:t>Couple headed family</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7105" l="0" r="100000"/>
                    </a14:imgEffect>
                  </a14:imgLayer>
                </a14:imgProps>
              </a:ext>
            </a:extLst>
          </a:blip>
          <a:stretch>
            <a:fillRect/>
          </a:stretch>
        </p:blipFill>
        <p:spPr>
          <a:xfrm>
            <a:off x="2627784" y="2780928"/>
            <a:ext cx="3450201" cy="2913503"/>
          </a:xfrm>
          <a:prstGeom prst="rect">
            <a:avLst/>
          </a:prstGeom>
        </p:spPr>
      </p:pic>
    </p:spTree>
    <p:extLst>
      <p:ext uri="{BB962C8B-B14F-4D97-AF65-F5344CB8AC3E}">
        <p14:creationId xmlns:p14="http://schemas.microsoft.com/office/powerpoint/2010/main" val="66497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u="sng" dirty="0" smtClean="0"/>
              <a:t>INTRO</a:t>
            </a:r>
          </a:p>
          <a:p>
            <a:r>
              <a:rPr lang="en-GB" dirty="0" smtClean="0"/>
              <a:t>Functionalism sees the nuclear family as the main family type, either because it is the ‘best’ to socialise children or because it is found everywhere.</a:t>
            </a:r>
          </a:p>
          <a:p>
            <a:r>
              <a:rPr lang="en-GB" dirty="0" smtClean="0"/>
              <a:t>It has a key role in society in bringing up a new generation of children</a:t>
            </a:r>
          </a:p>
          <a:p>
            <a:r>
              <a:rPr lang="en-GB" dirty="0" smtClean="0"/>
              <a:t>It includes a married couple (husband and wife) and their children. </a:t>
            </a:r>
          </a:p>
          <a:p>
            <a:endParaRPr lang="en-GB" dirty="0"/>
          </a:p>
          <a:p>
            <a:endParaRPr lang="en-GB" dirty="0" smtClean="0"/>
          </a:p>
          <a:p>
            <a:r>
              <a:rPr lang="en-GB" dirty="0" smtClean="0"/>
              <a:t>Already, what issues can we identify with the functionalist argument?</a:t>
            </a:r>
            <a:endParaRPr lang="en-GB" dirty="0"/>
          </a:p>
        </p:txBody>
      </p:sp>
      <p:sp>
        <p:nvSpPr>
          <p:cNvPr id="3" name="Title 2"/>
          <p:cNvSpPr>
            <a:spLocks noGrp="1"/>
          </p:cNvSpPr>
          <p:nvPr>
            <p:ph type="title"/>
          </p:nvPr>
        </p:nvSpPr>
        <p:spPr/>
        <p:txBody>
          <a:bodyPr/>
          <a:lstStyle/>
          <a:p>
            <a:r>
              <a:rPr lang="en-GB" dirty="0" smtClean="0"/>
              <a:t>Functionalism and the family</a:t>
            </a:r>
            <a:endParaRPr lang="en-GB" dirty="0"/>
          </a:p>
        </p:txBody>
      </p:sp>
    </p:spTree>
    <p:extLst>
      <p:ext uri="{BB962C8B-B14F-4D97-AF65-F5344CB8AC3E}">
        <p14:creationId xmlns:p14="http://schemas.microsoft.com/office/powerpoint/2010/main" val="171518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rgbClr val="FFFFFF"/>
                </a:solidFill>
                <a:latin typeface="Roboto"/>
                <a:hlinkClick r:id="rId2"/>
              </a:rPr>
              <a:t>https://</a:t>
            </a:r>
            <a:r>
              <a:rPr lang="en-GB" dirty="0" smtClean="0">
                <a:solidFill>
                  <a:srgbClr val="FFFFFF"/>
                </a:solidFill>
                <a:latin typeface="Roboto"/>
                <a:hlinkClick r:id="rId2"/>
              </a:rPr>
              <a:t>youtu.be/dhhdPgVzkwU</a:t>
            </a:r>
            <a:endParaRPr lang="en-GB" dirty="0" smtClean="0">
              <a:solidFill>
                <a:srgbClr val="FFFFFF"/>
              </a:solidFill>
              <a:latin typeface="Roboto"/>
            </a:endParaRPr>
          </a:p>
          <a:p>
            <a:r>
              <a:rPr lang="en-GB" dirty="0">
                <a:hlinkClick r:id="rId3"/>
              </a:rPr>
              <a:t>https://</a:t>
            </a:r>
            <a:r>
              <a:rPr lang="en-GB" dirty="0" smtClean="0">
                <a:hlinkClick r:id="rId3"/>
              </a:rPr>
              <a:t>youtu.be/L3uZrIYfoL0</a:t>
            </a:r>
            <a:r>
              <a:rPr lang="en-GB" dirty="0" smtClean="0"/>
              <a:t>  </a:t>
            </a:r>
            <a:endParaRPr lang="en-GB" dirty="0"/>
          </a:p>
        </p:txBody>
      </p:sp>
      <p:sp>
        <p:nvSpPr>
          <p:cNvPr id="3" name="Title 2"/>
          <p:cNvSpPr>
            <a:spLocks noGrp="1"/>
          </p:cNvSpPr>
          <p:nvPr>
            <p:ph type="title"/>
          </p:nvPr>
        </p:nvSpPr>
        <p:spPr/>
        <p:txBody>
          <a:bodyPr/>
          <a:lstStyle/>
          <a:p>
            <a:r>
              <a:rPr lang="en-GB" dirty="0" smtClean="0"/>
              <a:t>What do these videos tell us about Functionalism?</a:t>
            </a:r>
            <a:endParaRPr lang="en-GB" dirty="0"/>
          </a:p>
        </p:txBody>
      </p:sp>
    </p:spTree>
    <p:extLst>
      <p:ext uri="{BB962C8B-B14F-4D97-AF65-F5344CB8AC3E}">
        <p14:creationId xmlns:p14="http://schemas.microsoft.com/office/powerpoint/2010/main" val="131343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ea typeface="ＭＳ Ｐゴシック" pitchFamily="34" charset="-128"/>
              </a:rPr>
              <a:t>Organic analogy</a:t>
            </a:r>
          </a:p>
        </p:txBody>
      </p:sp>
      <p:sp>
        <p:nvSpPr>
          <p:cNvPr id="3" name="Content Placeholder 2"/>
          <p:cNvSpPr>
            <a:spLocks noGrp="1"/>
          </p:cNvSpPr>
          <p:nvPr>
            <p:ph idx="1"/>
          </p:nvPr>
        </p:nvSpPr>
        <p:spPr>
          <a:xfrm>
            <a:off x="165411" y="2060848"/>
            <a:ext cx="6998877" cy="4681265"/>
          </a:xfrm>
        </p:spPr>
        <p:txBody>
          <a:bodyPr wrap="square" numCol="1" anchor="t" anchorCtr="0" compatLnSpc="1">
            <a:prstTxWarp prst="textNoShape">
              <a:avLst/>
            </a:prstTxWarp>
            <a:normAutofit/>
          </a:bodyPr>
          <a:lstStyle/>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Functionalists regard society as being like a body, with different parts working together for the harmony of the whole.</a:t>
            </a:r>
          </a:p>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Functionalists see the family as a vital ‘organ’ in maintaining the ‘body of society.</a:t>
            </a:r>
          </a:p>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They are interested to see how the family contributes to the functional prerequisites (or basic needs) of society.</a:t>
            </a:r>
          </a:p>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The family is seen by functionalists as being the ‘heart of society’, what do you think they mean by this? [Complete p.8]</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772816"/>
            <a:ext cx="17287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chool.discoveryeducation.com/clipart/images/pencil.gif"/>
          <p:cNvPicPr/>
          <p:nvPr/>
        </p:nvPicPr>
        <p:blipFill>
          <a:blip r:embed="rId3" cstate="print"/>
          <a:srcRect/>
          <a:stretch>
            <a:fillRect/>
          </a:stretch>
        </p:blipFill>
        <p:spPr bwMode="auto">
          <a:xfrm>
            <a:off x="6588224" y="5517232"/>
            <a:ext cx="466725" cy="390525"/>
          </a:xfrm>
          <a:prstGeom prst="rect">
            <a:avLst/>
          </a:prstGeom>
          <a:noFill/>
          <a:ln w="9525">
            <a:noFill/>
            <a:miter lim="800000"/>
            <a:headEnd/>
            <a:tailEnd/>
          </a:ln>
        </p:spPr>
      </p:pic>
    </p:spTree>
    <p:extLst>
      <p:ext uri="{BB962C8B-B14F-4D97-AF65-F5344CB8AC3E}">
        <p14:creationId xmlns:p14="http://schemas.microsoft.com/office/powerpoint/2010/main" val="1734633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49" y="1556792"/>
            <a:ext cx="5199113" cy="5138930"/>
          </a:xfrm>
        </p:spPr>
        <p:txBody>
          <a:bodyPr>
            <a:normAutofit lnSpcReduction="10000"/>
          </a:bodyPr>
          <a:lstStyle/>
          <a:p>
            <a:r>
              <a:rPr lang="en-GB" dirty="0" smtClean="0"/>
              <a:t>Functionalists stress the importance of primary socialisation as a key function of the family.</a:t>
            </a:r>
          </a:p>
          <a:p>
            <a:r>
              <a:rPr lang="en-GB" dirty="0" smtClean="0"/>
              <a:t>Primary socialisation is the way in which our parents and other siblings teach us the norms and values of our culture</a:t>
            </a:r>
          </a:p>
          <a:p>
            <a:r>
              <a:rPr lang="en-GB" dirty="0" smtClean="0"/>
              <a:t>Values- general beliefs about what is right or wrong in society and standards we think should be maintained.</a:t>
            </a:r>
          </a:p>
          <a:p>
            <a:r>
              <a:rPr lang="en-GB" dirty="0" smtClean="0"/>
              <a:t>Norms- acceptable forms of behaviour linked to those values.</a:t>
            </a:r>
          </a:p>
          <a:p>
            <a:r>
              <a:rPr lang="en-GB" dirty="0" smtClean="0"/>
              <a:t>Value consensus</a:t>
            </a:r>
            <a:r>
              <a:rPr lang="en-GB" dirty="0"/>
              <a:t>- agreement about shared </a:t>
            </a:r>
            <a:r>
              <a:rPr lang="en-GB" dirty="0" smtClean="0"/>
              <a:t>values</a:t>
            </a:r>
          </a:p>
          <a:p>
            <a:r>
              <a:rPr lang="en-GB" dirty="0" smtClean="0"/>
              <a:t>Social solidarity- a feeling of belonging based on shared culture</a:t>
            </a:r>
          </a:p>
        </p:txBody>
      </p:sp>
      <p:sp>
        <p:nvSpPr>
          <p:cNvPr id="3" name="Title 2"/>
          <p:cNvSpPr>
            <a:spLocks noGrp="1"/>
          </p:cNvSpPr>
          <p:nvPr>
            <p:ph type="title"/>
          </p:nvPr>
        </p:nvSpPr>
        <p:spPr/>
        <p:txBody>
          <a:bodyPr/>
          <a:lstStyle/>
          <a:p>
            <a:r>
              <a:rPr lang="en-GB" dirty="0" smtClean="0"/>
              <a:t>The importance of socialisation p.8</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700808"/>
            <a:ext cx="3487993" cy="261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2120" y="4653136"/>
            <a:ext cx="28083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Example</a:t>
            </a:r>
            <a:br>
              <a:rPr lang="en-GB" dirty="0" smtClean="0"/>
            </a:br>
            <a:r>
              <a:rPr lang="en-GB" dirty="0" smtClean="0"/>
              <a:t>Value- protection of life</a:t>
            </a:r>
          </a:p>
          <a:p>
            <a:r>
              <a:rPr lang="en-GB" dirty="0" smtClean="0"/>
              <a:t>Norm- wearing a seatbelt in a car</a:t>
            </a:r>
            <a:endParaRPr lang="en-GB" dirty="0"/>
          </a:p>
        </p:txBody>
      </p:sp>
    </p:spTree>
    <p:extLst>
      <p:ext uri="{BB962C8B-B14F-4D97-AF65-F5344CB8AC3E}">
        <p14:creationId xmlns:p14="http://schemas.microsoft.com/office/powerpoint/2010/main" val="1564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k.GODALMING\AppData\Local\Microsoft\Windows\Temporary Internet Files\Content.IE5\Q29UQNH3\MC90043559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233158"/>
            <a:ext cx="2016224" cy="24722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260648"/>
            <a:ext cx="4160575" cy="1815882"/>
          </a:xfrm>
          <a:prstGeom prst="rect">
            <a:avLst/>
          </a:prstGeom>
          <a:noFill/>
        </p:spPr>
        <p:txBody>
          <a:bodyPr wrap="square" lIns="91440" tIns="45720" rIns="91440" bIns="45720">
            <a:spAutoFit/>
          </a:bodyPr>
          <a:lstStyle/>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What does the Family</a:t>
            </a:r>
          </a:p>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 need to do for society </a:t>
            </a:r>
          </a:p>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and the individual? </a:t>
            </a:r>
          </a:p>
          <a:p>
            <a:pPr algn="ctr"/>
            <a:r>
              <a:rPr lang="en-US" sz="4000" b="1" dirty="0" smtClean="0">
                <a:ln w="17780" cmpd="sng">
                  <a:solidFill>
                    <a:schemeClr val="bg2"/>
                  </a:solidFill>
                  <a:prstDash val="solid"/>
                  <a:miter lim="800000"/>
                </a:ln>
                <a:solidFill>
                  <a:sysClr val="windowText" lastClr="000000"/>
                </a:solidFill>
                <a:effectLst>
                  <a:outerShdw blurRad="50800" algn="tl" rotWithShape="0">
                    <a:srgbClr val="000000"/>
                  </a:outerShdw>
                </a:effectLst>
              </a:rPr>
              <a:t>FUNCTIONS</a:t>
            </a:r>
            <a:endParaRPr lang="en-US" sz="2400" b="1" cap="none" spc="0" dirty="0">
              <a:ln w="17780" cmpd="sng">
                <a:solidFill>
                  <a:schemeClr val="bg2"/>
                </a:solidFill>
                <a:prstDash val="solid"/>
                <a:miter lim="800000"/>
              </a:ln>
              <a:solidFill>
                <a:sysClr val="windowText" lastClr="000000"/>
              </a:solidFill>
              <a:effectLst>
                <a:outerShdw blurRad="41275" dist="20320" dir="1800000" algn="tl" rotWithShape="0">
                  <a:srgbClr val="000000">
                    <a:alpha val="40000"/>
                  </a:srgbClr>
                </a:outerShdw>
              </a:effectLst>
            </a:endParaRPr>
          </a:p>
        </p:txBody>
      </p:sp>
      <p:sp>
        <p:nvSpPr>
          <p:cNvPr id="7" name="Rectangle 6"/>
          <p:cNvSpPr/>
          <p:nvPr/>
        </p:nvSpPr>
        <p:spPr>
          <a:xfrm>
            <a:off x="4716016" y="413048"/>
            <a:ext cx="4160575" cy="1815882"/>
          </a:xfrm>
          <a:prstGeom prst="rect">
            <a:avLst/>
          </a:prstGeom>
          <a:noFill/>
        </p:spPr>
        <p:txBody>
          <a:bodyPr wrap="square" lIns="91440" tIns="45720" rIns="91440" bIns="45720">
            <a:spAutoFit/>
          </a:bodyPr>
          <a:lstStyle/>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What type of Family is </a:t>
            </a:r>
          </a:p>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best for contemporary society? </a:t>
            </a:r>
          </a:p>
          <a:p>
            <a:pPr algn="ctr"/>
            <a:r>
              <a:rPr lang="en-US" sz="4000" b="1" dirty="0" smtClean="0">
                <a:ln w="17780" cmpd="sng">
                  <a:solidFill>
                    <a:schemeClr val="bg2"/>
                  </a:solidFill>
                  <a:prstDash val="solid"/>
                  <a:miter lim="800000"/>
                </a:ln>
                <a:solidFill>
                  <a:sysClr val="windowText" lastClr="000000"/>
                </a:solidFill>
                <a:effectLst>
                  <a:outerShdw blurRad="50800" algn="tl" rotWithShape="0">
                    <a:srgbClr val="000000"/>
                  </a:outerShdw>
                </a:effectLst>
              </a:rPr>
              <a:t>STRUCTURE</a:t>
            </a:r>
            <a:endParaRPr lang="en-US" sz="2400" b="1" cap="none" spc="0" dirty="0">
              <a:ln w="17780" cmpd="sng">
                <a:solidFill>
                  <a:schemeClr val="bg2"/>
                </a:solidFill>
                <a:prstDash val="solid"/>
                <a:miter lim="800000"/>
              </a:ln>
              <a:solidFill>
                <a:sysClr val="windowText" lastClr="000000"/>
              </a:solidFill>
              <a:effectLst>
                <a:outerShdw blurRad="41275" dist="20320" dir="1800000" algn="tl" rotWithShape="0">
                  <a:srgbClr val="000000">
                    <a:alpha val="40000"/>
                  </a:srgbClr>
                </a:outerShdw>
              </a:effectLst>
            </a:endParaRPr>
          </a:p>
        </p:txBody>
      </p:sp>
      <p:sp>
        <p:nvSpPr>
          <p:cNvPr id="8" name="Rectangle 7"/>
          <p:cNvSpPr/>
          <p:nvPr/>
        </p:nvSpPr>
        <p:spPr>
          <a:xfrm>
            <a:off x="2051720" y="5157192"/>
            <a:ext cx="5528727" cy="1446550"/>
          </a:xfrm>
          <a:prstGeom prst="rect">
            <a:avLst/>
          </a:prstGeom>
          <a:noFill/>
        </p:spPr>
        <p:txBody>
          <a:bodyPr wrap="square" lIns="91440" tIns="45720" rIns="91440" bIns="45720">
            <a:spAutoFit/>
          </a:bodyPr>
          <a:lstStyle/>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What do family members need to do to make the family “work”?</a:t>
            </a:r>
          </a:p>
          <a:p>
            <a:pPr algn="ctr"/>
            <a:r>
              <a:rPr lang="en-US" sz="4000" b="1" dirty="0" smtClean="0">
                <a:ln w="17780" cmpd="sng">
                  <a:solidFill>
                    <a:schemeClr val="bg2"/>
                  </a:solidFill>
                  <a:prstDash val="solid"/>
                  <a:miter lim="800000"/>
                </a:ln>
                <a:solidFill>
                  <a:sysClr val="windowText" lastClr="000000"/>
                </a:solidFill>
                <a:effectLst>
                  <a:outerShdw blurRad="50800" algn="tl" rotWithShape="0">
                    <a:srgbClr val="000000"/>
                  </a:outerShdw>
                </a:effectLst>
              </a:rPr>
              <a:t>ROLES/RELATIONSHIPS</a:t>
            </a:r>
            <a:endParaRPr lang="en-US" sz="2400" b="1" cap="none" spc="0" dirty="0">
              <a:ln w="17780" cmpd="sng">
                <a:solidFill>
                  <a:schemeClr val="bg2"/>
                </a:solidFill>
                <a:prstDash val="solid"/>
                <a:miter lim="800000"/>
              </a:ln>
              <a:solidFill>
                <a:sysClr val="windowText" lastClr="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436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6829</TotalTime>
  <Words>1554</Words>
  <Application>Microsoft Office PowerPoint</Application>
  <PresentationFormat>On-screen Show (4:3)</PresentationFormat>
  <Paragraphs>159</Paragraphs>
  <Slides>25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ＭＳ Ｐゴシック</vt:lpstr>
      <vt:lpstr>Arial</vt:lpstr>
      <vt:lpstr>Berlin Sans FB</vt:lpstr>
      <vt:lpstr>Calibri</vt:lpstr>
      <vt:lpstr>Franklin Gothic Medium</vt:lpstr>
      <vt:lpstr>Gill Sans MT</vt:lpstr>
      <vt:lpstr>Roboto</vt:lpstr>
      <vt:lpstr>Symbol</vt:lpstr>
      <vt:lpstr>Times New Roman</vt:lpstr>
      <vt:lpstr>Wingdings</vt:lpstr>
      <vt:lpstr>Wingdings 2</vt:lpstr>
      <vt:lpstr>Grid</vt:lpstr>
      <vt:lpstr>FUNCTIONALISM AND THE FAMILY</vt:lpstr>
      <vt:lpstr>Starter: What type of family do you think is the most dominant in Britain?</vt:lpstr>
      <vt:lpstr>The statistics – what do they show us?</vt:lpstr>
      <vt:lpstr>Couple headed family</vt:lpstr>
      <vt:lpstr>Functionalism and the family</vt:lpstr>
      <vt:lpstr>What do these videos tell us about Functionalism?</vt:lpstr>
      <vt:lpstr>Organic analogy</vt:lpstr>
      <vt:lpstr>The importance of socialisation p.8</vt:lpstr>
      <vt:lpstr>PowerPoint Presentation</vt:lpstr>
      <vt:lpstr>George murdock (1949) p.9</vt:lpstr>
      <vt:lpstr>Murdock’s Definition of the Nuclear Family (p.10)</vt:lpstr>
      <vt:lpstr>George murdock (1949)</vt:lpstr>
      <vt:lpstr>Talcott Parsons (1955)</vt:lpstr>
      <vt:lpstr>Parsons and the sexual division of labour</vt:lpstr>
      <vt:lpstr>Parsons and the sexual division of labour</vt:lpstr>
      <vt:lpstr>Parsons’ Warm bath theory</vt:lpstr>
      <vt:lpstr>Parsons: the nuclear family is the ‘best fit’ for society</vt:lpstr>
      <vt:lpstr>Modernity</vt:lpstr>
      <vt:lpstr>Family Change – the Parsons Model</vt:lpstr>
      <vt:lpstr>The changing functions  of the family </vt:lpstr>
      <vt:lpstr>Parsons- reasons for ‘best fit’</vt:lpstr>
      <vt:lpstr>Parsons- reasons for ‘best fit’</vt:lpstr>
      <vt:lpstr>Problems with functionalism as a theory</vt:lpstr>
      <vt:lpstr>Summary questions</vt:lpstr>
      <vt:lpstr>Exam focus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THE FAMILY</dc:title>
  <dc:creator>Dave King</dc:creator>
  <cp:lastModifiedBy>Hannah Roberts</cp:lastModifiedBy>
  <cp:revision>57</cp:revision>
  <cp:lastPrinted>2015-10-02T10:33:50Z</cp:lastPrinted>
  <dcterms:created xsi:type="dcterms:W3CDTF">2012-11-23T07:53:17Z</dcterms:created>
  <dcterms:modified xsi:type="dcterms:W3CDTF">2019-09-06T11:45:43Z</dcterms:modified>
</cp:coreProperties>
</file>