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8" r:id="rId4"/>
    <p:sldId id="267" r:id="rId5"/>
    <p:sldId id="266" r:id="rId6"/>
    <p:sldId id="261" r:id="rId7"/>
    <p:sldId id="260" r:id="rId8"/>
    <p:sldId id="262" r:id="rId9"/>
    <p:sldId id="263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15F2B0-0820-40A6-861E-D838C7F8EFAD}" type="datetimeFigureOut">
              <a:rPr lang="en-GB" smtClean="0">
                <a:solidFill>
                  <a:srgbClr val="CCD1B9"/>
                </a:solidFill>
              </a:rPr>
              <a:pPr/>
              <a:t>03/06/2015</a:t>
            </a:fld>
            <a:endParaRPr lang="en-GB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0C8B53-6AF4-47BC-AB16-AE5BEED868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5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03/06/2015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8B53-6AF4-47BC-AB16-AE5BEED868B0}" type="slidenum">
              <a:rPr lang="en-GB" smtClean="0">
                <a:solidFill>
                  <a:srgbClr val="534949"/>
                </a:solidFill>
              </a:rPr>
              <a:pPr/>
              <a:t>‹#›</a:t>
            </a:fld>
            <a:endParaRPr lang="en-GB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8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03/06/2015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0C8B53-6AF4-47BC-AB16-AE5BEED868B0}" type="slidenum">
              <a:rPr lang="en-GB" smtClean="0">
                <a:solidFill>
                  <a:srgbClr val="CCD1B9"/>
                </a:solidFill>
              </a:rPr>
              <a:pPr/>
              <a:t>‹#›</a:t>
            </a:fld>
            <a:endParaRPr lang="en-GB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8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03/06/2015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8B53-6AF4-47BC-AB16-AE5BEED868B0}" type="slidenum">
              <a:rPr lang="en-GB" smtClean="0">
                <a:solidFill>
                  <a:srgbClr val="534949"/>
                </a:solidFill>
              </a:rPr>
              <a:pPr/>
              <a:t>‹#›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2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15F2B0-0820-40A6-861E-D838C7F8EFAD}" type="datetimeFigureOut">
              <a:rPr lang="en-GB" smtClean="0"/>
              <a:pPr/>
              <a:t>03/06/2015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0C8B53-6AF4-47BC-AB16-AE5BEED868B0}" type="slidenum">
              <a:rPr lang="en-GB" smtClean="0">
                <a:solidFill>
                  <a:srgbClr val="CCD1B9"/>
                </a:solidFill>
              </a:rPr>
              <a:pPr/>
              <a:t>‹#›</a:t>
            </a:fld>
            <a:endParaRPr lang="en-GB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03/06/2015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8B53-6AF4-47BC-AB16-AE5BEED868B0}" type="slidenum">
              <a:rPr lang="en-GB" smtClean="0">
                <a:solidFill>
                  <a:srgbClr val="534949"/>
                </a:solidFill>
              </a:rPr>
              <a:pPr/>
              <a:t>‹#›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5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03/06/2015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8B53-6AF4-47BC-AB16-AE5BEED868B0}" type="slidenum">
              <a:rPr lang="en-GB" smtClean="0">
                <a:solidFill>
                  <a:srgbClr val="534949"/>
                </a:solidFill>
              </a:rPr>
              <a:pPr/>
              <a:t>‹#›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5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03/06/2015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8B53-6AF4-47BC-AB16-AE5BEED868B0}" type="slidenum">
              <a:rPr lang="en-GB" smtClean="0">
                <a:solidFill>
                  <a:srgbClr val="534949"/>
                </a:solidFill>
              </a:rPr>
              <a:pPr/>
              <a:t>‹#›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03/06/2015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8B53-6AF4-47BC-AB16-AE5BEED868B0}" type="slidenum">
              <a:rPr lang="en-GB" smtClean="0">
                <a:solidFill>
                  <a:srgbClr val="534949"/>
                </a:solidFill>
              </a:rPr>
              <a:pPr/>
              <a:t>‹#›</a:t>
            </a:fld>
            <a:endParaRPr lang="en-GB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0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03/06/2015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0C8B53-6AF4-47BC-AB16-AE5BEED868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2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2B0-0820-40A6-861E-D838C7F8EFAD}" type="datetimeFigureOut">
              <a:rPr lang="en-GB" smtClean="0">
                <a:solidFill>
                  <a:srgbClr val="CCD1B9"/>
                </a:solidFill>
              </a:rPr>
              <a:pPr/>
              <a:t>03/06/2015</a:t>
            </a:fld>
            <a:endParaRPr lang="en-GB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8B53-6AF4-47BC-AB16-AE5BEED868B0}" type="slidenum">
              <a:rPr lang="en-GB" smtClean="0">
                <a:solidFill>
                  <a:srgbClr val="CCD1B9"/>
                </a:solidFill>
              </a:rPr>
              <a:pPr/>
              <a:t>‹#›</a:t>
            </a:fld>
            <a:endParaRPr lang="en-GB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17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E15F2B0-0820-40A6-861E-D838C7F8EFAD}" type="datetimeFigureOut">
              <a:rPr lang="en-GB" smtClean="0">
                <a:solidFill>
                  <a:srgbClr val="534949"/>
                </a:solidFill>
              </a:rPr>
              <a:pPr/>
              <a:t>03/06/2015</a:t>
            </a:fld>
            <a:endParaRPr lang="en-GB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A0C8B53-6AF4-47BC-AB16-AE5BEED868B0}" type="slidenum">
              <a:rPr lang="en-GB" smtClean="0">
                <a:solidFill>
                  <a:srgbClr val="534949"/>
                </a:solidFill>
              </a:rPr>
              <a:pPr/>
              <a:t>‹#›</a:t>
            </a:fld>
            <a:endParaRPr lang="en-GB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RIGHT views of the family</a:t>
            </a:r>
            <a:endParaRPr lang="en-GB" dirty="0"/>
          </a:p>
        </p:txBody>
      </p:sp>
      <p:pic>
        <p:nvPicPr>
          <p:cNvPr id="4" name="Picture 2" descr="http://ts3.mm.bing.net/th?id=HN.607998079054643668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59613" y="43418"/>
            <a:ext cx="2774395" cy="684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11603" y="937849"/>
            <a:ext cx="2232248" cy="275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343" y="3511705"/>
            <a:ext cx="3223868" cy="275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72200" y="3374070"/>
            <a:ext cx="2232248" cy="275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 flipH="1">
            <a:off x="2195736" y="873601"/>
            <a:ext cx="4098104" cy="334748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19478" y="728378"/>
            <a:ext cx="35761" cy="39232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659612" y="124288"/>
            <a:ext cx="277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white"/>
                </a:solidFill>
              </a:rPr>
              <a:t>The New Right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529" y="3511705"/>
            <a:ext cx="318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prstClr val="white"/>
                </a:solidFill>
              </a:rPr>
              <a:t>From CONSENSUS/ Functionalism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72202" y="3342428"/>
            <a:ext cx="2232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prstClr val="white"/>
                </a:solidFill>
              </a:rPr>
              <a:t>From CONFLICT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07867" y="906207"/>
            <a:ext cx="2232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white"/>
                </a:solidFill>
              </a:rPr>
              <a:t>From Postmodernism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91880" y="5590956"/>
            <a:ext cx="1317280" cy="1077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08129" y="5610269"/>
            <a:ext cx="1451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prstClr val="white"/>
                </a:solidFill>
              </a:rPr>
              <a:t>Political Perspective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3787209"/>
            <a:ext cx="305429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Conservative view of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Society </a:t>
            </a:r>
            <a:r>
              <a:rPr lang="en-GB" sz="1600" b="1" dirty="0">
                <a:solidFill>
                  <a:prstClr val="black"/>
                </a:solidFill>
              </a:rPr>
              <a:t>should</a:t>
            </a:r>
            <a:r>
              <a:rPr lang="en-GB" sz="1600" dirty="0">
                <a:solidFill>
                  <a:prstClr val="black"/>
                </a:solidFill>
              </a:rPr>
              <a:t> be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The family should be the building block of a stable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People </a:t>
            </a:r>
            <a:r>
              <a:rPr lang="en-GB" sz="1600" b="1" dirty="0">
                <a:solidFill>
                  <a:prstClr val="black"/>
                </a:solidFill>
              </a:rPr>
              <a:t>should</a:t>
            </a:r>
            <a:r>
              <a:rPr lang="en-GB" sz="1600" dirty="0">
                <a:solidFill>
                  <a:prstClr val="black"/>
                </a:solidFill>
              </a:rPr>
              <a:t> be able to rely on tradition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44207" y="1267214"/>
            <a:ext cx="2592289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Society is increasingly diverse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The family is increasingly diverse</a:t>
            </a:r>
          </a:p>
          <a:p>
            <a:pPr lvl="1"/>
            <a:r>
              <a:rPr lang="en-GB" sz="1600" b="1" dirty="0">
                <a:solidFill>
                  <a:prstClr val="black"/>
                </a:solidFill>
              </a:rPr>
              <a:t>BUT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This is a problem not a blessing!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77617" y="3692690"/>
            <a:ext cx="2232249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Society is marked by conflict between its members</a:t>
            </a:r>
          </a:p>
          <a:p>
            <a:pPr lvl="1"/>
            <a:r>
              <a:rPr lang="en-GB" sz="1600" b="1" dirty="0">
                <a:solidFill>
                  <a:prstClr val="black"/>
                </a:solidFill>
              </a:rPr>
              <a:t>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Norms/rules need to be reinforced against this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57123" y="1267214"/>
            <a:ext cx="3184293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“There is no such thing as society – only individuals and their families”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Individuals need to be held accountable for their lifestyle choices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Single parent families as a problem?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Gay marriage – supporting or undermining the institution?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36513" y="5590956"/>
            <a:ext cx="400733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Associated with parties of the political right, e.g., Conservatives, UKIP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</a:rPr>
              <a:t>BUT</a:t>
            </a:r>
            <a:r>
              <a:rPr lang="en-GB" sz="1600" dirty="0">
                <a:solidFill>
                  <a:prstClr val="black"/>
                </a:solidFill>
              </a:rPr>
              <a:t> also influential on New Labour policy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237360" y="4221088"/>
            <a:ext cx="17879" cy="138918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6138295" y="3374070"/>
            <a:ext cx="198145" cy="18098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1"/>
          </p:cNvCxnSpPr>
          <p:nvPr/>
        </p:nvCxnSpPr>
        <p:spPr>
          <a:xfrm flipH="1">
            <a:off x="5841417" y="1075484"/>
            <a:ext cx="770186" cy="4093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19" idx="0"/>
          </p:cNvCxnSpPr>
          <p:nvPr/>
        </p:nvCxnSpPr>
        <p:spPr>
          <a:xfrm flipV="1">
            <a:off x="1440695" y="2547345"/>
            <a:ext cx="758456" cy="96436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79512" y="5603712"/>
            <a:ext cx="331236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Reject the cost of the Welfare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Opposed to “</a:t>
            </a:r>
            <a:r>
              <a:rPr lang="en-GB" sz="1600" i="1" dirty="0">
                <a:solidFill>
                  <a:prstClr val="black"/>
                </a:solidFill>
              </a:rPr>
              <a:t>dependency culture</a:t>
            </a:r>
            <a:r>
              <a:rPr lang="en-GB" sz="1600" dirty="0">
                <a:solidFill>
                  <a:prstClr val="black"/>
                </a:solidFill>
              </a:rPr>
              <a:t>”</a:t>
            </a:r>
          </a:p>
        </p:txBody>
      </p:sp>
      <p:pic>
        <p:nvPicPr>
          <p:cNvPr id="2054" name="Picture 6" descr="http://www.rjicapital.com/wp-content/uploads/2013/06/daily-mail-logo-vecto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28172">
            <a:off x="255596" y="1555393"/>
            <a:ext cx="2968908" cy="60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hub.tv-ark.org.uk/images/chatshows/chatshows_images/jeremy_kyle_2008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4" t="28277" r="21633" b="33818"/>
          <a:stretch/>
        </p:blipFill>
        <p:spPr bwMode="auto">
          <a:xfrm>
            <a:off x="106343" y="151944"/>
            <a:ext cx="2092808" cy="78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ounded Rectangle 69"/>
          <p:cNvSpPr/>
          <p:nvPr/>
        </p:nvSpPr>
        <p:spPr>
          <a:xfrm>
            <a:off x="106343" y="1167097"/>
            <a:ext cx="1441321" cy="477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2729" y="1159425"/>
            <a:ext cx="1434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Media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395536" y="1644323"/>
            <a:ext cx="864096" cy="53083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1007361" y="873600"/>
            <a:ext cx="0" cy="28582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5798243" y="185056"/>
            <a:ext cx="3041870" cy="477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98243" y="223614"/>
            <a:ext cx="304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anti-sociological …?</a:t>
            </a:r>
          </a:p>
        </p:txBody>
      </p:sp>
    </p:spTree>
    <p:extLst>
      <p:ext uri="{BB962C8B-B14F-4D97-AF65-F5344CB8AC3E}">
        <p14:creationId xmlns:p14="http://schemas.microsoft.com/office/powerpoint/2010/main" val="16600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5847185" cy="4806273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‘ A political philosophy or approach found in the work of some sociologists [and political thinkers], mainly associated with the years of the Conservative government in Britain between 1979-1997. This approach stresses individual freedom; self help and self-reliance; reduction of the power and spending of the state…’ (Browne p.536)</a:t>
            </a:r>
          </a:p>
          <a:p>
            <a:r>
              <a:rPr lang="en-GB" sz="2400" dirty="0" smtClean="0"/>
              <a:t>They have very similar views to functionalists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the new right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24257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6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5938821" cy="5112567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New Right theorists are concerned that the issues raised by functionalist theory of society and the family are being neglected in contemporary society</a:t>
            </a:r>
          </a:p>
          <a:p>
            <a:r>
              <a:rPr lang="en-GB" dirty="0" smtClean="0"/>
              <a:t>They especially focus on the idea of the traditional nuclear family with a heterosexual couple as the “</a:t>
            </a:r>
            <a:r>
              <a:rPr lang="en-GB" dirty="0" smtClean="0">
                <a:solidFill>
                  <a:srgbClr val="FF0000"/>
                </a:solidFill>
              </a:rPr>
              <a:t>best fit</a:t>
            </a:r>
            <a:r>
              <a:rPr lang="en-GB" dirty="0" smtClean="0"/>
              <a:t>” for society because it provides adequate socialisation and conformity.</a:t>
            </a:r>
          </a:p>
          <a:p>
            <a:r>
              <a:rPr lang="en-GB" dirty="0" smtClean="0"/>
              <a:t>Society now is too dependent upon the </a:t>
            </a:r>
            <a:r>
              <a:rPr lang="en-GB" dirty="0" smtClean="0">
                <a:solidFill>
                  <a:srgbClr val="FF0000"/>
                </a:solidFill>
              </a:rPr>
              <a:t>Welfare State </a:t>
            </a:r>
            <a:r>
              <a:rPr lang="en-GB" dirty="0" smtClean="0"/>
              <a:t>and, in fact, too tolerant of diversity where this may be bad for family members. </a:t>
            </a:r>
          </a:p>
          <a:p>
            <a:r>
              <a:rPr lang="en-GB" sz="2000" dirty="0" smtClean="0"/>
              <a:t>There is a need to re-establish a value consensus and to support the modern family – this is a conservative political view</a:t>
            </a:r>
          </a:p>
          <a:p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r>
              <a:rPr lang="en-GB" dirty="0" smtClean="0"/>
              <a:t>Approach to society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922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ts1.mm.bing.net/th?id=HN.608051486984047114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95" y="3645024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8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Why do you think the New Right recommend all parents must be married, mothers should stay at home and families should not be given lots of benefits?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90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4335017" cy="4950289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  <a:latin typeface="Arial"/>
              </a:rPr>
              <a:t>Charles Murray is a New Right </a:t>
            </a:r>
            <a:r>
              <a:rPr lang="en-GB" dirty="0" smtClean="0">
                <a:solidFill>
                  <a:schemeClr val="tx1"/>
                </a:solidFill>
                <a:latin typeface="Arial"/>
              </a:rPr>
              <a:t>thinker </a:t>
            </a:r>
            <a:r>
              <a:rPr lang="en-GB" dirty="0">
                <a:solidFill>
                  <a:schemeClr val="tx1"/>
                </a:solidFill>
                <a:latin typeface="Arial"/>
              </a:rPr>
              <a:t>who says the traditional family is under threat. Murray says that welfare benefits are too high and </a:t>
            </a:r>
            <a:r>
              <a:rPr lang="en-GB" dirty="0" smtClean="0">
                <a:solidFill>
                  <a:schemeClr val="tx1"/>
                </a:solidFill>
                <a:latin typeface="Arial"/>
              </a:rPr>
              <a:t>create </a:t>
            </a:r>
            <a:r>
              <a:rPr lang="en-GB" dirty="0">
                <a:solidFill>
                  <a:schemeClr val="tx1"/>
                </a:solidFill>
                <a:latin typeface="Arial"/>
              </a:rPr>
              <a:t>a 'culture of dependency' where an individual finds it easy and acceptable to take benefits rather than work. </a:t>
            </a:r>
            <a:r>
              <a:rPr lang="en-GB" dirty="0" smtClean="0">
                <a:solidFill>
                  <a:schemeClr val="tx1"/>
                </a:solidFill>
                <a:latin typeface="Arial"/>
              </a:rPr>
              <a:t>This creates an </a:t>
            </a:r>
            <a:r>
              <a:rPr lang="en-GB" dirty="0">
                <a:solidFill>
                  <a:srgbClr val="FF0000"/>
                </a:solidFill>
                <a:latin typeface="Arial"/>
              </a:rPr>
              <a:t>'underclass</a:t>
            </a:r>
            <a:r>
              <a:rPr lang="en-GB" dirty="0" smtClean="0">
                <a:solidFill>
                  <a:srgbClr val="FF0000"/>
                </a:solidFill>
                <a:latin typeface="Arial"/>
              </a:rPr>
              <a:t>'</a:t>
            </a:r>
            <a:r>
              <a:rPr lang="en-GB" dirty="0" smtClean="0">
                <a:solidFill>
                  <a:schemeClr val="tx1"/>
                </a:solidFill>
                <a:latin typeface="Arial"/>
              </a:rPr>
              <a:t>.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/>
              </a:rPr>
              <a:t>He is critical of welfare support for single parents who have more children than they can afford, leading to other problems such as criminality.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Charles </a:t>
            </a:r>
            <a:r>
              <a:rPr lang="en-GB" dirty="0" err="1" smtClean="0"/>
              <a:t>murray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2691790" cy="290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1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880" cy="4608512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Dennis</a:t>
            </a:r>
            <a:r>
              <a:rPr lang="en-GB" sz="2400" dirty="0" smtClean="0">
                <a:solidFill>
                  <a:srgbClr val="FF0000"/>
                </a:solidFill>
              </a:rPr>
              <a:t> (1993) </a:t>
            </a:r>
            <a:r>
              <a:rPr lang="en-GB" sz="2400" dirty="0" smtClean="0"/>
              <a:t>believes that the loss of control from traditional families has led to a loosening of social bonds and an increase in crime</a:t>
            </a:r>
          </a:p>
          <a:p>
            <a:pPr lvl="1"/>
            <a:r>
              <a:rPr lang="en-GB" sz="2200" dirty="0" smtClean="0"/>
              <a:t>Men have become marginalised</a:t>
            </a:r>
          </a:p>
          <a:p>
            <a:pPr lvl="1"/>
            <a:r>
              <a:rPr lang="en-GB" sz="2200" dirty="0" smtClean="0"/>
              <a:t>Boys may lack adequate role models</a:t>
            </a:r>
          </a:p>
          <a:p>
            <a:pPr marL="45720" indent="0" algn="r">
              <a:buNone/>
            </a:pPr>
            <a:r>
              <a:rPr lang="en-GB" dirty="0" smtClean="0"/>
              <a:t>(Such explanations were common in the media after the riots of 2011)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Almond</a:t>
            </a:r>
            <a:r>
              <a:rPr lang="en-GB" sz="2400" dirty="0" smtClean="0"/>
              <a:t> (2006) believes that the liberalisation of divorce laws undermines the idea of marriage as a lifelong commitment and that the recognition of civil partnerships for gay and lesbian couples will indicate to people that families are no longer seen as preferable to other living arrangements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10478"/>
            <a:ext cx="7125113" cy="924475"/>
          </a:xfrm>
        </p:spPr>
        <p:txBody>
          <a:bodyPr/>
          <a:lstStyle/>
          <a:p>
            <a:r>
              <a:rPr lang="en-GB" dirty="0" smtClean="0"/>
              <a:t>NEW RIGHT Views OF the family</a:t>
            </a:r>
            <a:endParaRPr lang="en-GB" dirty="0"/>
          </a:p>
        </p:txBody>
      </p:sp>
      <p:pic>
        <p:nvPicPr>
          <p:cNvPr id="3074" name="Picture 2" descr="C:\Users\dak.GODALMING.000\AppData\Local\Microsoft\Windows\Temporary Internet Files\Content.IE5\QL75FYCT\MC90043959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99" y="188640"/>
            <a:ext cx="1850601" cy="161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>
            <a:stCxn id="3074" idx="3"/>
            <a:endCxn id="3078" idx="0"/>
          </p:cNvCxnSpPr>
          <p:nvPr/>
        </p:nvCxnSpPr>
        <p:spPr>
          <a:xfrm>
            <a:off x="4716016" y="3266095"/>
            <a:ext cx="2915244" cy="109900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2736303" cy="486199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If New Right theorists feel that the traditional family unit is </a:t>
            </a:r>
            <a:r>
              <a:rPr lang="en-GB" sz="2000" b="1" dirty="0" smtClean="0">
                <a:solidFill>
                  <a:srgbClr val="FF0000"/>
                </a:solidFill>
              </a:rPr>
              <a:t>under threat</a:t>
            </a:r>
            <a:r>
              <a:rPr lang="en-GB" sz="2000" dirty="0" smtClean="0"/>
              <a:t>, w</a:t>
            </a:r>
            <a:r>
              <a:rPr lang="en-GB" dirty="0" smtClean="0"/>
              <a:t>hat might be done to rectify this?</a:t>
            </a:r>
            <a:endParaRPr lang="en-GB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5113" cy="924475"/>
          </a:xfrm>
        </p:spPr>
        <p:txBody>
          <a:bodyPr/>
          <a:lstStyle/>
          <a:p>
            <a:r>
              <a:rPr lang="en-GB" dirty="0" smtClean="0"/>
              <a:t>THE DIVERSE FAMILY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10011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71" y="1556792"/>
            <a:ext cx="1419734" cy="126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70" y="2276872"/>
            <a:ext cx="1745307" cy="174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65" y="4295156"/>
            <a:ext cx="1780087" cy="17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3074" idx="3"/>
          </p:cNvCxnSpPr>
          <p:nvPr/>
        </p:nvCxnSpPr>
        <p:spPr>
          <a:xfrm flipV="1">
            <a:off x="4716016" y="2821429"/>
            <a:ext cx="747755" cy="4446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16016" y="3247547"/>
            <a:ext cx="2582246" cy="30732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074" idx="3"/>
            <a:endCxn id="3077" idx="0"/>
          </p:cNvCxnSpPr>
          <p:nvPr/>
        </p:nvCxnSpPr>
        <p:spPr>
          <a:xfrm>
            <a:off x="4716016" y="3266095"/>
            <a:ext cx="334093" cy="102906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96" y="4365104"/>
            <a:ext cx="122332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73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880" cy="460851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Political initiatives have included attempts to role back the state’s role in supporting individuals and placing the emphasis on the family, e.g.,</a:t>
            </a:r>
          </a:p>
          <a:p>
            <a:pPr lvl="1"/>
            <a:r>
              <a:rPr lang="en-GB" sz="2200" dirty="0" smtClean="0"/>
              <a:t>cuts in social care which rely on the family unit to take on those most vulnerable in society</a:t>
            </a:r>
          </a:p>
          <a:p>
            <a:pPr lvl="1"/>
            <a:r>
              <a:rPr lang="en-GB" sz="2200" dirty="0"/>
              <a:t>t</a:t>
            </a:r>
            <a:r>
              <a:rPr lang="en-GB" sz="2200" dirty="0" smtClean="0"/>
              <a:t>axation changes favouring marriage</a:t>
            </a:r>
          </a:p>
          <a:p>
            <a:pPr lvl="1"/>
            <a:r>
              <a:rPr lang="en-GB" sz="2200" dirty="0" smtClean="0"/>
              <a:t>the Child Support Agency making individuals responsible for their children</a:t>
            </a:r>
            <a:endParaRPr lang="en-GB" dirty="0" smtClean="0"/>
          </a:p>
          <a:p>
            <a:r>
              <a:rPr lang="en-GB" sz="2400" dirty="0" smtClean="0"/>
              <a:t>In practice, political policies may vary:</a:t>
            </a:r>
          </a:p>
          <a:p>
            <a:pPr lvl="1"/>
            <a:r>
              <a:rPr lang="en-GB" sz="2200" dirty="0" smtClean="0"/>
              <a:t>Some political parties of the right, such as UKIP have remained opposed to Gay/Lesbian families as inherently wrong – </a:t>
            </a:r>
            <a:r>
              <a:rPr lang="en-GB" sz="2200" dirty="0" smtClean="0">
                <a:solidFill>
                  <a:srgbClr val="FF0000"/>
                </a:solidFill>
              </a:rPr>
              <a:t>gay marriage cannot be real marriage</a:t>
            </a:r>
          </a:p>
          <a:p>
            <a:pPr lvl="1"/>
            <a:r>
              <a:rPr lang="en-GB" sz="2200" dirty="0" smtClean="0"/>
              <a:t>Others, such as Cameron’s Conservative dominated coalition government have championed gay marriage as a way of </a:t>
            </a:r>
            <a:r>
              <a:rPr lang="en-GB" sz="2200" dirty="0" smtClean="0">
                <a:solidFill>
                  <a:srgbClr val="FF0000"/>
                </a:solidFill>
              </a:rPr>
              <a:t>coming closer to the traditional family type and reemphasising the importance of marriage for all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10478"/>
            <a:ext cx="7125113" cy="924475"/>
          </a:xfrm>
        </p:spPr>
        <p:txBody>
          <a:bodyPr/>
          <a:lstStyle/>
          <a:p>
            <a:r>
              <a:rPr lang="en-GB" dirty="0" smtClean="0"/>
              <a:t>NEW RIGHT Views OF the family</a:t>
            </a:r>
            <a:endParaRPr lang="en-GB" dirty="0"/>
          </a:p>
        </p:txBody>
      </p:sp>
      <p:pic>
        <p:nvPicPr>
          <p:cNvPr id="4100" name="Picture 4" descr="C:\Users\dak.GODALMING.000\AppData\Local\Microsoft\Windows\Temporary Internet Files\Content.IE5\JAGBFC9V\MC9001952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92358" cy="11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1"/>
            <a:ext cx="8352928" cy="504056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GB" dirty="0" smtClean="0"/>
              <a:t>Two negative points: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Stigmatises family types which may be perfectly functional in contemporary society or which may offer the “least bad” alternative to family members, </a:t>
            </a:r>
            <a:r>
              <a:rPr lang="en-GB" dirty="0"/>
              <a:t>e.g., single parenthood where the alternative may be to remain with an abusive or violent partner or parent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Believes in a “Golden Age” of the family which may never have existed – </a:t>
            </a:r>
            <a:r>
              <a:rPr lang="en-GB" dirty="0" smtClean="0"/>
              <a:t>presents an idealised view of the family which never existed in reality</a:t>
            </a:r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Two positive points:</a:t>
            </a:r>
          </a:p>
          <a:p>
            <a:r>
              <a:rPr lang="en-GB" dirty="0" smtClean="0"/>
              <a:t>Attempts to consider what may be best for </a:t>
            </a:r>
            <a:r>
              <a:rPr lang="en-GB" dirty="0" smtClean="0">
                <a:solidFill>
                  <a:srgbClr val="FF0000"/>
                </a:solidFill>
              </a:rPr>
              <a:t>individual members </a:t>
            </a:r>
            <a:r>
              <a:rPr lang="en-GB" dirty="0" smtClean="0"/>
              <a:t>and especially children as opposed to simply accepting all change – an attempt to put functionalist theory into political practice and recognise the need for social stability</a:t>
            </a:r>
          </a:p>
          <a:p>
            <a:r>
              <a:rPr lang="en-GB" dirty="0" smtClean="0"/>
              <a:t>Offers </a:t>
            </a:r>
            <a:r>
              <a:rPr lang="en-GB" dirty="0" smtClean="0">
                <a:solidFill>
                  <a:srgbClr val="FF0000"/>
                </a:solidFill>
              </a:rPr>
              <a:t>alternatives to an ever-expanding state monopoly </a:t>
            </a:r>
            <a:r>
              <a:rPr lang="en-GB" dirty="0" smtClean="0"/>
              <a:t>of power over individuals and their choices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OF NEW RIGHT VIEWS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34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834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Grid</vt:lpstr>
      <vt:lpstr>NEW RIGHT views of the family</vt:lpstr>
      <vt:lpstr>Who are the new right</vt:lpstr>
      <vt:lpstr>Approach to society</vt:lpstr>
      <vt:lpstr>Question</vt:lpstr>
      <vt:lpstr>Charles murray</vt:lpstr>
      <vt:lpstr>NEW RIGHT Views OF the family</vt:lpstr>
      <vt:lpstr>THE DIVERSE FAMILY</vt:lpstr>
      <vt:lpstr>NEW RIGHT Views OF the family</vt:lpstr>
      <vt:lpstr>Evaluation OF NEW RIGHT VIEWS</vt:lpstr>
      <vt:lpstr>PowerPoint Presentation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RIGHT views of the family</dc:title>
  <dc:creator>Hannah Roberts</dc:creator>
  <cp:lastModifiedBy>Hannah Roberts</cp:lastModifiedBy>
  <cp:revision>4</cp:revision>
  <dcterms:created xsi:type="dcterms:W3CDTF">2015-06-03T14:39:59Z</dcterms:created>
  <dcterms:modified xsi:type="dcterms:W3CDTF">2015-06-03T15:02:53Z</dcterms:modified>
</cp:coreProperties>
</file>