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87" r:id="rId3"/>
    <p:sldId id="296" r:id="rId4"/>
    <p:sldId id="297" r:id="rId5"/>
    <p:sldId id="288" r:id="rId6"/>
    <p:sldId id="276" r:id="rId7"/>
    <p:sldId id="280" r:id="rId8"/>
    <p:sldId id="281" r:id="rId9"/>
    <p:sldId id="279" r:id="rId10"/>
    <p:sldId id="295" r:id="rId11"/>
    <p:sldId id="289" r:id="rId12"/>
    <p:sldId id="258" r:id="rId13"/>
    <p:sldId id="259" r:id="rId14"/>
    <p:sldId id="269" r:id="rId15"/>
    <p:sldId id="291" r:id="rId16"/>
    <p:sldId id="285" r:id="rId17"/>
    <p:sldId id="263" r:id="rId18"/>
    <p:sldId id="272" r:id="rId19"/>
    <p:sldId id="292" r:id="rId20"/>
    <p:sldId id="294" r:id="rId21"/>
    <p:sldId id="282" r:id="rId22"/>
    <p:sldId id="266" r:id="rId23"/>
    <p:sldId id="284" r:id="rId24"/>
    <p:sldId id="270" r:id="rId25"/>
    <p:sldId id="271" r:id="rId26"/>
    <p:sldId id="298" r:id="rId27"/>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40" autoAdjust="0"/>
    <p:restoredTop sz="94629" autoAdjust="0"/>
  </p:normalViewPr>
  <p:slideViewPr>
    <p:cSldViewPr>
      <p:cViewPr varScale="1">
        <p:scale>
          <a:sx n="86" d="100"/>
          <a:sy n="86" d="100"/>
        </p:scale>
        <p:origin x="516" y="84"/>
      </p:cViewPr>
      <p:guideLst>
        <p:guide orient="horz" pos="2160"/>
        <p:guide pos="2880"/>
      </p:guideLst>
    </p:cSldViewPr>
  </p:slideViewPr>
  <p:outlineViewPr>
    <p:cViewPr>
      <p:scale>
        <a:sx n="33" d="100"/>
        <a:sy n="33" d="100"/>
      </p:scale>
      <p:origin x="0" y="217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58AEF1C6-1B47-421B-A088-2791BEDD4AC7}" type="datetimeFigureOut">
              <a:rPr lang="en-GB" smtClean="0"/>
              <a:t>06/09/2019</a:t>
            </a:fld>
            <a:endParaRPr lang="en-GB"/>
          </a:p>
        </p:txBody>
      </p:sp>
      <p:sp>
        <p:nvSpPr>
          <p:cNvPr id="4" name="Footer Placeholder 3"/>
          <p:cNvSpPr>
            <a:spLocks noGrp="1"/>
          </p:cNvSpPr>
          <p:nvPr>
            <p:ph type="ftr" sz="quarter" idx="2"/>
          </p:nvPr>
        </p:nvSpPr>
        <p:spPr>
          <a:xfrm>
            <a:off x="0" y="6456324"/>
            <a:ext cx="4302625" cy="34026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1696" y="6456324"/>
            <a:ext cx="4302625" cy="340264"/>
          </a:xfrm>
          <a:prstGeom prst="rect">
            <a:avLst/>
          </a:prstGeom>
        </p:spPr>
        <p:txBody>
          <a:bodyPr vert="horz" lIns="91440" tIns="45720" rIns="91440" bIns="45720" rtlCol="0" anchor="b"/>
          <a:lstStyle>
            <a:lvl1pPr algn="r">
              <a:defRPr sz="1200"/>
            </a:lvl1pPr>
          </a:lstStyle>
          <a:p>
            <a:fld id="{AA77083F-8A89-4358-91A3-E31213A7B1EB}" type="slidenum">
              <a:rPr lang="en-GB" smtClean="0"/>
              <a:t>‹#›</a:t>
            </a:fld>
            <a:endParaRPr lang="en-GB"/>
          </a:p>
        </p:txBody>
      </p:sp>
    </p:spTree>
    <p:extLst>
      <p:ext uri="{BB962C8B-B14F-4D97-AF65-F5344CB8AC3E}">
        <p14:creationId xmlns:p14="http://schemas.microsoft.com/office/powerpoint/2010/main" val="3679685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1696" y="0"/>
            <a:ext cx="4302625" cy="340265"/>
          </a:xfrm>
          <a:prstGeom prst="rect">
            <a:avLst/>
          </a:prstGeom>
        </p:spPr>
        <p:txBody>
          <a:bodyPr vert="horz" lIns="91440" tIns="45720" rIns="91440" bIns="45720" rtlCol="0"/>
          <a:lstStyle>
            <a:lvl1pPr algn="r">
              <a:defRPr sz="1200"/>
            </a:lvl1pPr>
          </a:lstStyle>
          <a:p>
            <a:fld id="{2E995AD7-9A02-4943-834D-631B3A7CD983}" type="datetimeFigureOut">
              <a:rPr lang="en-GB" smtClean="0"/>
              <a:t>06/09/2019</a:t>
            </a:fld>
            <a:endParaRPr lang="en-GB"/>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201" y="3228705"/>
            <a:ext cx="7942238" cy="305911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6324"/>
            <a:ext cx="4302625" cy="34026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1696" y="6456324"/>
            <a:ext cx="4302625" cy="340264"/>
          </a:xfrm>
          <a:prstGeom prst="rect">
            <a:avLst/>
          </a:prstGeom>
        </p:spPr>
        <p:txBody>
          <a:bodyPr vert="horz" lIns="91440" tIns="45720" rIns="91440" bIns="45720" rtlCol="0" anchor="b"/>
          <a:lstStyle>
            <a:lvl1pPr algn="r">
              <a:defRPr sz="1200"/>
            </a:lvl1pPr>
          </a:lstStyle>
          <a:p>
            <a:fld id="{2D65C1E0-7A62-483B-B965-A77DFA177915}" type="slidenum">
              <a:rPr lang="en-GB" smtClean="0"/>
              <a:t>‹#›</a:t>
            </a:fld>
            <a:endParaRPr lang="en-GB"/>
          </a:p>
        </p:txBody>
      </p:sp>
    </p:spTree>
    <p:extLst>
      <p:ext uri="{BB962C8B-B14F-4D97-AF65-F5344CB8AC3E}">
        <p14:creationId xmlns:p14="http://schemas.microsoft.com/office/powerpoint/2010/main" val="2528252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https://www.youtube.com/watch?v=oFeXZbaKZ7c</a:t>
            </a:r>
            <a:endParaRPr lang="en-GB" dirty="0"/>
          </a:p>
        </p:txBody>
      </p:sp>
      <p:sp>
        <p:nvSpPr>
          <p:cNvPr id="4" name="Slide Number Placeholder 3"/>
          <p:cNvSpPr>
            <a:spLocks noGrp="1"/>
          </p:cNvSpPr>
          <p:nvPr>
            <p:ph type="sldNum" sz="quarter" idx="10"/>
          </p:nvPr>
        </p:nvSpPr>
        <p:spPr/>
        <p:txBody>
          <a:bodyPr/>
          <a:lstStyle/>
          <a:p>
            <a:fld id="{2D65C1E0-7A62-483B-B965-A77DFA177915}" type="slidenum">
              <a:rPr lang="en-GB" smtClean="0"/>
              <a:t>3</a:t>
            </a:fld>
            <a:endParaRPr lang="en-GB"/>
          </a:p>
        </p:txBody>
      </p:sp>
    </p:spTree>
    <p:extLst>
      <p:ext uri="{BB962C8B-B14F-4D97-AF65-F5344CB8AC3E}">
        <p14:creationId xmlns:p14="http://schemas.microsoft.com/office/powerpoint/2010/main" val="1780221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84" indent="-285379" eaLnBrk="0" hangingPunct="0">
              <a:spcBef>
                <a:spcPct val="30000"/>
              </a:spcBef>
              <a:defRPr sz="1200">
                <a:solidFill>
                  <a:schemeClr val="tx1"/>
                </a:solidFill>
                <a:latin typeface="Calibri" pitchFamily="34" charset="0"/>
                <a:ea typeface="MS PGothic" pitchFamily="34" charset="-128"/>
              </a:defRPr>
            </a:lvl2pPr>
            <a:lvl3pPr marL="1141514" indent="-228303" eaLnBrk="0" hangingPunct="0">
              <a:spcBef>
                <a:spcPct val="30000"/>
              </a:spcBef>
              <a:defRPr sz="1200">
                <a:solidFill>
                  <a:schemeClr val="tx1"/>
                </a:solidFill>
                <a:latin typeface="Calibri" pitchFamily="34" charset="0"/>
                <a:ea typeface="MS PGothic" pitchFamily="34" charset="-128"/>
              </a:defRPr>
            </a:lvl3pPr>
            <a:lvl4pPr marL="1598120" indent="-228303" eaLnBrk="0" hangingPunct="0">
              <a:spcBef>
                <a:spcPct val="30000"/>
              </a:spcBef>
              <a:defRPr sz="1200">
                <a:solidFill>
                  <a:schemeClr val="tx1"/>
                </a:solidFill>
                <a:latin typeface="Calibri" pitchFamily="34" charset="0"/>
                <a:ea typeface="MS PGothic" pitchFamily="34" charset="-128"/>
              </a:defRPr>
            </a:lvl4pPr>
            <a:lvl5pPr marL="2054725" indent="-228303" eaLnBrk="0" hangingPunct="0">
              <a:spcBef>
                <a:spcPct val="30000"/>
              </a:spcBef>
              <a:defRPr sz="1200">
                <a:solidFill>
                  <a:schemeClr val="tx1"/>
                </a:solidFill>
                <a:latin typeface="Calibri" pitchFamily="34" charset="0"/>
                <a:ea typeface="MS PGothic" pitchFamily="34" charset="-128"/>
              </a:defRPr>
            </a:lvl5pPr>
            <a:lvl6pPr marL="2511331" indent="-22830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937" indent="-22830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542" indent="-22830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1148" indent="-22830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060DCA5-2527-428F-8FB2-02393AA2333C}" type="slidenum">
              <a:rPr lang="en-US" altLang="en-US" smtClean="0">
                <a:latin typeface="Garamond" pitchFamily="18" charset="0"/>
              </a:rPr>
              <a:pPr eaLnBrk="1" hangingPunct="1">
                <a:spcBef>
                  <a:spcPct val="0"/>
                </a:spcBef>
              </a:pPr>
              <a:t>7</a:t>
            </a:fld>
            <a:endParaRPr lang="en-US" altLang="en-US" smtClean="0">
              <a:latin typeface="Garamond" pitchFamily="18" charset="0"/>
            </a:endParaRPr>
          </a:p>
        </p:txBody>
      </p:sp>
    </p:spTree>
    <p:extLst>
      <p:ext uri="{BB962C8B-B14F-4D97-AF65-F5344CB8AC3E}">
        <p14:creationId xmlns:p14="http://schemas.microsoft.com/office/powerpoint/2010/main" val="2922394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84" indent="-285379" eaLnBrk="0" hangingPunct="0">
              <a:spcBef>
                <a:spcPct val="30000"/>
              </a:spcBef>
              <a:defRPr sz="1200">
                <a:solidFill>
                  <a:schemeClr val="tx1"/>
                </a:solidFill>
                <a:latin typeface="Calibri" pitchFamily="34" charset="0"/>
                <a:ea typeface="MS PGothic" pitchFamily="34" charset="-128"/>
              </a:defRPr>
            </a:lvl2pPr>
            <a:lvl3pPr marL="1141514" indent="-228303" eaLnBrk="0" hangingPunct="0">
              <a:spcBef>
                <a:spcPct val="30000"/>
              </a:spcBef>
              <a:defRPr sz="1200">
                <a:solidFill>
                  <a:schemeClr val="tx1"/>
                </a:solidFill>
                <a:latin typeface="Calibri" pitchFamily="34" charset="0"/>
                <a:ea typeface="MS PGothic" pitchFamily="34" charset="-128"/>
              </a:defRPr>
            </a:lvl3pPr>
            <a:lvl4pPr marL="1598120" indent="-228303" eaLnBrk="0" hangingPunct="0">
              <a:spcBef>
                <a:spcPct val="30000"/>
              </a:spcBef>
              <a:defRPr sz="1200">
                <a:solidFill>
                  <a:schemeClr val="tx1"/>
                </a:solidFill>
                <a:latin typeface="Calibri" pitchFamily="34" charset="0"/>
                <a:ea typeface="MS PGothic" pitchFamily="34" charset="-128"/>
              </a:defRPr>
            </a:lvl4pPr>
            <a:lvl5pPr marL="2054725" indent="-228303" eaLnBrk="0" hangingPunct="0">
              <a:spcBef>
                <a:spcPct val="30000"/>
              </a:spcBef>
              <a:defRPr sz="1200">
                <a:solidFill>
                  <a:schemeClr val="tx1"/>
                </a:solidFill>
                <a:latin typeface="Calibri" pitchFamily="34" charset="0"/>
                <a:ea typeface="MS PGothic" pitchFamily="34" charset="-128"/>
              </a:defRPr>
            </a:lvl5pPr>
            <a:lvl6pPr marL="2511331" indent="-22830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937" indent="-22830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542" indent="-22830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1148" indent="-22830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D0070B7-C946-4D32-9578-2D41183E430A}" type="slidenum">
              <a:rPr lang="en-US" altLang="en-US" smtClean="0">
                <a:latin typeface="Garamond" pitchFamily="18" charset="0"/>
              </a:rPr>
              <a:pPr eaLnBrk="1" hangingPunct="1">
                <a:spcBef>
                  <a:spcPct val="0"/>
                </a:spcBef>
              </a:pPr>
              <a:t>8</a:t>
            </a:fld>
            <a:endParaRPr lang="en-US" altLang="en-US" smtClean="0">
              <a:latin typeface="Garamond" pitchFamily="18" charset="0"/>
            </a:endParaRPr>
          </a:p>
        </p:txBody>
      </p:sp>
    </p:spTree>
    <p:extLst>
      <p:ext uri="{BB962C8B-B14F-4D97-AF65-F5344CB8AC3E}">
        <p14:creationId xmlns:p14="http://schemas.microsoft.com/office/powerpoint/2010/main" val="4100485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EC20D702-4290-425B-9B72-43576EB34BF3}" type="datetimeFigureOut">
              <a:rPr lang="en-GB" smtClean="0"/>
              <a:t>06/09/2019</a:t>
            </a:fld>
            <a:endParaRPr lang="en-GB"/>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8B67AD8-ED48-4002-ABA3-18E8ED394899}" type="slidenum">
              <a:rPr lang="en-GB" smtClean="0"/>
              <a:t>‹#›</a:t>
            </a:fld>
            <a:endParaRPr lang="en-GB"/>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GB"/>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20D702-4290-425B-9B72-43576EB34BF3}" type="datetimeFigureOut">
              <a:rPr lang="en-GB" smtClean="0"/>
              <a:t>06/09/2019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B67AD8-ED48-4002-ABA3-18E8ED39489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20D702-4290-425B-9B72-43576EB34BF3}" type="datetimeFigureOut">
              <a:rPr lang="en-GB" smtClean="0"/>
              <a:t>06/09/2019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8B67AD8-ED48-4002-ABA3-18E8ED394899}"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23"/>
          <p:cNvSpPr>
            <a:spLocks noGrp="1"/>
          </p:cNvSpPr>
          <p:nvPr>
            <p:ph type="dt" sz="half" idx="10"/>
          </p:nvPr>
        </p:nvSpPr>
        <p:spPr/>
        <p:txBody>
          <a:bodyPr/>
          <a:lstStyle>
            <a:lvl1pPr>
              <a:defRPr/>
            </a:lvl1pPr>
          </a:lstStyle>
          <a:p>
            <a:pPr>
              <a:defRPr/>
            </a:pPr>
            <a:endParaRPr lang="en-GB"/>
          </a:p>
        </p:txBody>
      </p:sp>
      <p:sp>
        <p:nvSpPr>
          <p:cNvPr id="6" name="Footer Placeholder 9"/>
          <p:cNvSpPr>
            <a:spLocks noGrp="1"/>
          </p:cNvSpPr>
          <p:nvPr>
            <p:ph type="ftr" sz="quarter" idx="11"/>
          </p:nvPr>
        </p:nvSpPr>
        <p:spPr/>
        <p:txBody>
          <a:bodyPr/>
          <a:lstStyle>
            <a:lvl1pPr>
              <a:defRPr/>
            </a:lvl1pPr>
          </a:lstStyle>
          <a:p>
            <a:pPr>
              <a:defRPr/>
            </a:pPr>
            <a:endParaRPr lang="en-GB"/>
          </a:p>
        </p:txBody>
      </p:sp>
      <p:sp>
        <p:nvSpPr>
          <p:cNvPr id="7" name="Slide Number Placeholder 21"/>
          <p:cNvSpPr>
            <a:spLocks noGrp="1"/>
          </p:cNvSpPr>
          <p:nvPr>
            <p:ph type="sldNum" sz="quarter" idx="12"/>
          </p:nvPr>
        </p:nvSpPr>
        <p:spPr/>
        <p:txBody>
          <a:bodyPr/>
          <a:lstStyle>
            <a:lvl1pPr>
              <a:defRPr/>
            </a:lvl1pPr>
          </a:lstStyle>
          <a:p>
            <a:pPr>
              <a:defRPr/>
            </a:pPr>
            <a:fld id="{05DB686C-30AC-4170-B58B-AC33BBA8AFAB}" type="slidenum">
              <a:rPr lang="en-GB"/>
              <a:pPr>
                <a:defRPr/>
              </a:pPr>
              <a:t>‹#›</a:t>
            </a:fld>
            <a:endParaRPr lang="en-GB"/>
          </a:p>
        </p:txBody>
      </p:sp>
    </p:spTree>
    <p:extLst>
      <p:ext uri="{BB962C8B-B14F-4D97-AF65-F5344CB8AC3E}">
        <p14:creationId xmlns:p14="http://schemas.microsoft.com/office/powerpoint/2010/main" val="3456770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20D702-4290-425B-9B72-43576EB34BF3}" type="datetimeFigureOut">
              <a:rPr lang="en-GB" smtClean="0"/>
              <a:t>06/09/2019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B67AD8-ED48-4002-ABA3-18E8ED394899}"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EC20D702-4290-425B-9B72-43576EB34BF3}" type="datetimeFigureOut">
              <a:rPr lang="en-GB" smtClean="0"/>
              <a:t>06/09/2019</a:t>
            </a:fld>
            <a:endParaRPr lang="en-GB"/>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8B67AD8-ED48-4002-ABA3-18E8ED394899}" type="slidenum">
              <a:rPr lang="en-GB" smtClean="0"/>
              <a:t>‹#›</a:t>
            </a:fld>
            <a:endParaRPr lang="en-GB"/>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GB"/>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20D702-4290-425B-9B72-43576EB34BF3}" type="datetimeFigureOut">
              <a:rPr lang="en-GB" smtClean="0"/>
              <a:t>06/09/2019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B67AD8-ED48-4002-ABA3-18E8ED394899}"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20D702-4290-425B-9B72-43576EB34BF3}" type="datetimeFigureOut">
              <a:rPr lang="en-GB" smtClean="0"/>
              <a:t>06/09/2019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B67AD8-ED48-4002-ABA3-18E8ED394899}"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C20D702-4290-425B-9B72-43576EB34BF3}" type="datetimeFigureOut">
              <a:rPr lang="en-GB" smtClean="0"/>
              <a:t>06/09/2019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B67AD8-ED48-4002-ABA3-18E8ED394899}" type="slidenum">
              <a:rPr lang="en-GB" smtClean="0"/>
              <a:t>‹#›</a:t>
            </a:fld>
            <a:endParaRPr lang="en-GB"/>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C20D702-4290-425B-9B72-43576EB34BF3}" type="datetimeFigureOut">
              <a:rPr lang="en-GB" smtClean="0"/>
              <a:t>06/09/2019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B67AD8-ED48-4002-ABA3-18E8ED39489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20D702-4290-425B-9B72-43576EB34BF3}" type="datetimeFigureOut">
              <a:rPr lang="en-GB" smtClean="0"/>
              <a:t>06/09/2019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8B67AD8-ED48-4002-ABA3-18E8ED394899}" type="slidenum">
              <a:rPr lang="en-GB" smtClean="0"/>
              <a:t>‹#›</a:t>
            </a:fld>
            <a:endParaRPr lang="en-GB"/>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20D702-4290-425B-9B72-43576EB34BF3}" type="datetimeFigureOut">
              <a:rPr lang="en-GB" smtClean="0"/>
              <a:t>06/09/2019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B67AD8-ED48-4002-ABA3-18E8ED394899}" type="slidenum">
              <a:rPr lang="en-GB" smtClean="0"/>
              <a:t>‹#›</a:t>
            </a:fld>
            <a:endParaRPr lang="en-GB"/>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C20D702-4290-425B-9B72-43576EB34BF3}" type="datetimeFigureOut">
              <a:rPr lang="en-GB" smtClean="0"/>
              <a:t>06/09/2019</a:t>
            </a:fld>
            <a:endParaRPr lang="en-GB"/>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GB"/>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8B67AD8-ED48-4002-ABA3-18E8ED394899}"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gif"/><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1.wmf"/><Relationship Id="rId1" Type="http://schemas.openxmlformats.org/officeDocument/2006/relationships/slideLayout" Target="../slideLayouts/slideLayout4.xml"/><Relationship Id="rId4" Type="http://schemas.openxmlformats.org/officeDocument/2006/relationships/image" Target="../media/image22.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W0GFSUu5Uz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w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youtube.com/watch?v=PjctCS1kZp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MARXISM AND THE FAMILY</a:t>
            </a:r>
            <a:endParaRPr lang="en-GB" dirty="0"/>
          </a:p>
        </p:txBody>
      </p:sp>
    </p:spTree>
    <p:extLst>
      <p:ext uri="{BB962C8B-B14F-4D97-AF65-F5344CB8AC3E}">
        <p14:creationId xmlns:p14="http://schemas.microsoft.com/office/powerpoint/2010/main" val="59139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200" dirty="0" smtClean="0"/>
              <a:t>Using the first few slides and discussion in class, draw a representation of the Marxist view of society and the role of the family on p.18 of your booklet</a:t>
            </a:r>
            <a:endParaRPr lang="en-GB" sz="3200" dirty="0"/>
          </a:p>
        </p:txBody>
      </p:sp>
      <p:sp>
        <p:nvSpPr>
          <p:cNvPr id="3" name="Title 2"/>
          <p:cNvSpPr>
            <a:spLocks noGrp="1"/>
          </p:cNvSpPr>
          <p:nvPr>
            <p:ph type="title"/>
          </p:nvPr>
        </p:nvSpPr>
        <p:spPr/>
        <p:txBody>
          <a:bodyPr/>
          <a:lstStyle/>
          <a:p>
            <a:r>
              <a:rPr lang="en-GB" dirty="0" smtClean="0"/>
              <a:t>Draw a representation of the </a:t>
            </a:r>
            <a:r>
              <a:rPr lang="en-GB" dirty="0" err="1" smtClean="0"/>
              <a:t>marxist</a:t>
            </a:r>
            <a:r>
              <a:rPr lang="en-GB" dirty="0" smtClean="0"/>
              <a:t> view of society</a:t>
            </a:r>
            <a:endParaRPr lang="en-GB" dirty="0"/>
          </a:p>
        </p:txBody>
      </p:sp>
    </p:spTree>
    <p:extLst>
      <p:ext uri="{BB962C8B-B14F-4D97-AF65-F5344CB8AC3E}">
        <p14:creationId xmlns:p14="http://schemas.microsoft.com/office/powerpoint/2010/main" val="3254044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800" dirty="0" smtClean="0"/>
              <a:t>Does this view of society seem relevant to you today?</a:t>
            </a:r>
          </a:p>
          <a:p>
            <a:r>
              <a:rPr lang="en-GB" sz="2800" dirty="0" smtClean="0"/>
              <a:t>Put some ideas and examples down on p.18 of your booklet</a:t>
            </a:r>
            <a:endParaRPr lang="en-GB" sz="2800" dirty="0"/>
          </a:p>
        </p:txBody>
      </p:sp>
      <p:sp>
        <p:nvSpPr>
          <p:cNvPr id="3" name="Title 2"/>
          <p:cNvSpPr>
            <a:spLocks noGrp="1"/>
          </p:cNvSpPr>
          <p:nvPr>
            <p:ph type="title"/>
          </p:nvPr>
        </p:nvSpPr>
        <p:spPr/>
        <p:txBody>
          <a:bodyPr/>
          <a:lstStyle/>
          <a:p>
            <a:r>
              <a:rPr lang="en-GB" dirty="0" smtClean="0"/>
              <a:t>What problems can you see in viewing society this way</a:t>
            </a:r>
            <a:endParaRPr lang="en-GB" dirty="0"/>
          </a:p>
        </p:txBody>
      </p:sp>
    </p:spTree>
    <p:extLst>
      <p:ext uri="{BB962C8B-B14F-4D97-AF65-F5344CB8AC3E}">
        <p14:creationId xmlns:p14="http://schemas.microsoft.com/office/powerpoint/2010/main" val="3253214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2339752" y="1719072"/>
            <a:ext cx="6347048" cy="4950288"/>
          </a:xfrm>
        </p:spPr>
        <p:txBody>
          <a:bodyPr>
            <a:normAutofit fontScale="85000" lnSpcReduction="20000"/>
          </a:bodyPr>
          <a:lstStyle/>
          <a:p>
            <a:r>
              <a:rPr lang="en-GB" dirty="0"/>
              <a:t>Ideological role: transmits the view that capitalism is acceptable through primary socialisation. Children are taught to accept their position in society.</a:t>
            </a:r>
          </a:p>
          <a:p>
            <a:r>
              <a:rPr lang="en-GB" dirty="0"/>
              <a:t>Economic role: the family buys goods and services that help to maintain capitalism. It is a unit of consumption. Adults within the family also work, which pays for these goods and provides revenue for the government in the form of taxes.</a:t>
            </a:r>
          </a:p>
          <a:p>
            <a:r>
              <a:rPr lang="en-GB" dirty="0"/>
              <a:t>Families could be seen to maintain political elites. Children of the rich and powerful maintain this power.</a:t>
            </a:r>
          </a:p>
        </p:txBody>
      </p:sp>
      <p:sp>
        <p:nvSpPr>
          <p:cNvPr id="3" name="Title 2"/>
          <p:cNvSpPr>
            <a:spLocks noGrp="1"/>
          </p:cNvSpPr>
          <p:nvPr>
            <p:ph type="title"/>
          </p:nvPr>
        </p:nvSpPr>
        <p:spPr/>
        <p:txBody>
          <a:bodyPr/>
          <a:lstStyle/>
          <a:p>
            <a:r>
              <a:rPr lang="en-GB" dirty="0" smtClean="0"/>
              <a:t>Marxism and the Family- The family’s role p.19</a:t>
            </a:r>
            <a:endParaRPr lang="en-GB" dirty="0"/>
          </a:p>
        </p:txBody>
      </p:sp>
      <p:pic>
        <p:nvPicPr>
          <p:cNvPr id="2050" name="Picture 2" descr="H:\picstore\family\child piggy.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212976"/>
            <a:ext cx="14287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81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123728" y="1719072"/>
            <a:ext cx="6563072" cy="4806272"/>
          </a:xfrm>
        </p:spPr>
        <p:txBody>
          <a:bodyPr>
            <a:normAutofit fontScale="92500" lnSpcReduction="10000"/>
          </a:bodyPr>
          <a:lstStyle/>
          <a:p>
            <a:pPr marL="45720" indent="0" algn="ctr">
              <a:buNone/>
            </a:pPr>
            <a:r>
              <a:rPr lang="en-GB" dirty="0" smtClean="0"/>
              <a:t>FUNCTIONS/STRUCTURE</a:t>
            </a:r>
          </a:p>
          <a:p>
            <a:r>
              <a:rPr lang="en-GB" dirty="0" smtClean="0"/>
              <a:t>The family is </a:t>
            </a:r>
            <a:r>
              <a:rPr lang="en-GB" b="1" dirty="0" smtClean="0"/>
              <a:t>specifically adapted to differing economic conditions, for example:</a:t>
            </a:r>
            <a:endParaRPr lang="en-GB" dirty="0" smtClean="0"/>
          </a:p>
          <a:p>
            <a:pPr lvl="1"/>
            <a:r>
              <a:rPr lang="en-GB" dirty="0" smtClean="0"/>
              <a:t>Primitive Communism – </a:t>
            </a:r>
            <a:r>
              <a:rPr lang="en-GB" dirty="0" smtClean="0">
                <a:solidFill>
                  <a:srgbClr val="FF0000"/>
                </a:solidFill>
              </a:rPr>
              <a:t>no property so no need for a family unit</a:t>
            </a:r>
            <a:endParaRPr lang="en-GB" dirty="0" smtClean="0"/>
          </a:p>
          <a:p>
            <a:pPr lvl="1"/>
            <a:r>
              <a:rPr lang="en-GB" dirty="0" smtClean="0"/>
              <a:t>Ancient and Feudal economies – </a:t>
            </a:r>
            <a:r>
              <a:rPr lang="en-GB" dirty="0" smtClean="0">
                <a:solidFill>
                  <a:srgbClr val="FF0000"/>
                </a:solidFill>
              </a:rPr>
              <a:t>Agriculturally based production places an emphasis upon extended families. Family is a key source of status</a:t>
            </a:r>
            <a:endParaRPr lang="en-GB" dirty="0" smtClean="0"/>
          </a:p>
          <a:p>
            <a:pPr lvl="1"/>
            <a:r>
              <a:rPr lang="en-GB" dirty="0" smtClean="0"/>
              <a:t>Modern Capitalism – </a:t>
            </a:r>
            <a:r>
              <a:rPr lang="en-GB" dirty="0" smtClean="0">
                <a:solidFill>
                  <a:srgbClr val="FF0000"/>
                </a:solidFill>
              </a:rPr>
              <a:t>Need for a flexible and mobile workforce means monogamy and increasingly small family units</a:t>
            </a:r>
            <a:endParaRPr lang="en-GB" dirty="0"/>
          </a:p>
        </p:txBody>
      </p:sp>
      <p:sp>
        <p:nvSpPr>
          <p:cNvPr id="4" name="Title 3"/>
          <p:cNvSpPr>
            <a:spLocks noGrp="1"/>
          </p:cNvSpPr>
          <p:nvPr>
            <p:ph type="title"/>
          </p:nvPr>
        </p:nvSpPr>
        <p:spPr/>
        <p:txBody>
          <a:bodyPr/>
          <a:lstStyle/>
          <a:p>
            <a:r>
              <a:rPr lang="en-GB" dirty="0" smtClean="0"/>
              <a:t>Friedrich Engels (1820-1895)</a:t>
            </a:r>
            <a:endParaRPr lang="en-GB" dirty="0"/>
          </a:p>
        </p:txBody>
      </p:sp>
      <p:pic>
        <p:nvPicPr>
          <p:cNvPr id="2050" name="Picture 2" descr="http://upload.wikimedia.org/wikipedia/commons/thumb/7/71/Engels.jpg/220px-Eng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64606"/>
            <a:ext cx="936105" cy="131480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dak.GODALMING\AppData\Local\Microsoft\Windows\Temporary Internet Files\Content.IE5\H2FNG6A9\MC90043850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3212976"/>
            <a:ext cx="1763685" cy="165618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ak.GODALMING\AppData\Local\Microsoft\Windows\Temporary Internet Files\Content.IE5\Q29UQNH3\MC900445035[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42" b="35865"/>
          <a:stretch/>
        </p:blipFill>
        <p:spPr bwMode="auto">
          <a:xfrm>
            <a:off x="143901" y="1916832"/>
            <a:ext cx="1784723" cy="9774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ak.GODALMING\AppData\Local\Microsoft\Windows\Temporary Internet Files\Content.IE5\M7122S09\MM900295182[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0799" y="5085184"/>
            <a:ext cx="1717883" cy="1066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08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123728" y="1719072"/>
            <a:ext cx="6563072" cy="4806272"/>
          </a:xfrm>
        </p:spPr>
        <p:txBody>
          <a:bodyPr>
            <a:normAutofit fontScale="92500" lnSpcReduction="20000"/>
          </a:bodyPr>
          <a:lstStyle/>
          <a:p>
            <a:pPr marL="45720" indent="0" algn="ctr">
              <a:buNone/>
            </a:pPr>
            <a:r>
              <a:rPr lang="en-GB" dirty="0" smtClean="0"/>
              <a:t>FUNCTIONS/STRUCTURE</a:t>
            </a:r>
          </a:p>
          <a:p>
            <a:r>
              <a:rPr lang="en-GB" dirty="0" smtClean="0"/>
              <a:t>Patriarchal Control – </a:t>
            </a:r>
            <a:r>
              <a:rPr lang="en-GB" dirty="0" smtClean="0">
                <a:solidFill>
                  <a:srgbClr val="FF0000"/>
                </a:solidFill>
              </a:rPr>
              <a:t>all forms of family leave a need for male control over women and children this ensures INHERITANCE</a:t>
            </a:r>
          </a:p>
          <a:p>
            <a:r>
              <a:rPr lang="en-GB" dirty="0" smtClean="0">
                <a:solidFill>
                  <a:schemeClr val="tx1">
                    <a:lumMod val="75000"/>
                    <a:lumOff val="25000"/>
                  </a:schemeClr>
                </a:solidFill>
              </a:rPr>
              <a:t>Consequently women’s bodies must be controlled by men, and children need to accept paternal authority – </a:t>
            </a:r>
            <a:r>
              <a:rPr lang="en-GB" dirty="0" smtClean="0">
                <a:solidFill>
                  <a:srgbClr val="C00000"/>
                </a:solidFill>
              </a:rPr>
              <a:t>in the ages before DNA tests, fatherhood was difficult to establish – and still is</a:t>
            </a:r>
          </a:p>
          <a:p>
            <a:r>
              <a:rPr lang="en-GB" dirty="0" smtClean="0">
                <a:solidFill>
                  <a:schemeClr val="tx1">
                    <a:lumMod val="75000"/>
                    <a:lumOff val="25000"/>
                  </a:schemeClr>
                </a:solidFill>
              </a:rPr>
              <a:t>Engels describes marriage as legitimised prostitution </a:t>
            </a:r>
            <a:r>
              <a:rPr lang="en-GB" dirty="0" smtClean="0">
                <a:solidFill>
                  <a:srgbClr val="FF0000"/>
                </a:solidFill>
              </a:rPr>
              <a:t>– the exchange of the body in return for financial and other forms of security</a:t>
            </a:r>
          </a:p>
          <a:p>
            <a:endParaRPr lang="en-GB" dirty="0" smtClean="0">
              <a:solidFill>
                <a:srgbClr val="FF0000"/>
              </a:solidFill>
            </a:endParaRPr>
          </a:p>
          <a:p>
            <a:pPr lvl="1"/>
            <a:endParaRPr lang="en-GB" dirty="0"/>
          </a:p>
        </p:txBody>
      </p:sp>
      <p:sp>
        <p:nvSpPr>
          <p:cNvPr id="4" name="Title 3"/>
          <p:cNvSpPr>
            <a:spLocks noGrp="1"/>
          </p:cNvSpPr>
          <p:nvPr>
            <p:ph type="title"/>
          </p:nvPr>
        </p:nvSpPr>
        <p:spPr/>
        <p:txBody>
          <a:bodyPr/>
          <a:lstStyle/>
          <a:p>
            <a:r>
              <a:rPr lang="en-GB" dirty="0" smtClean="0"/>
              <a:t>Friedrich Engels</a:t>
            </a:r>
            <a:endParaRPr lang="en-GB" dirty="0"/>
          </a:p>
        </p:txBody>
      </p:sp>
      <p:pic>
        <p:nvPicPr>
          <p:cNvPr id="2050" name="Picture 2" descr="http://upload.wikimedia.org/wikipedia/commons/thumb/7/71/Engels.jpg/220px-Eng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64606"/>
            <a:ext cx="936105" cy="13148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dave\AppData\Local\Microsoft\Windows\Temporary Internet Files\Content.IE5\ZPBT0DLA\MC9003474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456" y="3212976"/>
            <a:ext cx="1182319" cy="1771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29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200" dirty="0" smtClean="0"/>
              <a:t>On p.20 summarise Engel’s theory in bullet points and evaluate his ideas.</a:t>
            </a:r>
            <a:endParaRPr lang="en-GB" sz="3200" dirty="0"/>
          </a:p>
        </p:txBody>
      </p:sp>
      <p:sp>
        <p:nvSpPr>
          <p:cNvPr id="3" name="Title 2"/>
          <p:cNvSpPr>
            <a:spLocks noGrp="1"/>
          </p:cNvSpPr>
          <p:nvPr>
            <p:ph type="title"/>
          </p:nvPr>
        </p:nvSpPr>
        <p:spPr/>
        <p:txBody>
          <a:bodyPr/>
          <a:lstStyle/>
          <a:p>
            <a:r>
              <a:rPr lang="en-GB" dirty="0" smtClean="0"/>
              <a:t>What problems can you see with </a:t>
            </a:r>
            <a:r>
              <a:rPr lang="en-GB" dirty="0" err="1" smtClean="0"/>
              <a:t>engels</a:t>
            </a:r>
            <a:r>
              <a:rPr lang="en-GB" dirty="0" smtClean="0"/>
              <a:t> theory of the family?</a:t>
            </a:r>
            <a:endParaRPr lang="en-GB" dirty="0"/>
          </a:p>
        </p:txBody>
      </p:sp>
    </p:spTree>
    <p:extLst>
      <p:ext uri="{BB962C8B-B14F-4D97-AF65-F5344CB8AC3E}">
        <p14:creationId xmlns:p14="http://schemas.microsoft.com/office/powerpoint/2010/main" val="64719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627784" y="1719072"/>
            <a:ext cx="6059016" cy="4806272"/>
          </a:xfrm>
        </p:spPr>
        <p:txBody>
          <a:bodyPr>
            <a:normAutofit/>
          </a:bodyPr>
          <a:lstStyle/>
          <a:p>
            <a:pPr marL="45720" indent="0" algn="ctr">
              <a:buNone/>
            </a:pPr>
            <a:r>
              <a:rPr lang="en-GB" dirty="0" smtClean="0"/>
              <a:t>WHAT’S THE FAMILY FOR?</a:t>
            </a:r>
          </a:p>
          <a:p>
            <a:pPr>
              <a:lnSpc>
                <a:spcPct val="90000"/>
              </a:lnSpc>
            </a:pPr>
            <a:r>
              <a:rPr lang="en-GB" altLang="en-US" dirty="0" smtClean="0"/>
              <a:t>The family props up capitalism – tries to keep it going in spite of its self-destructive qualities</a:t>
            </a:r>
          </a:p>
          <a:p>
            <a:pPr>
              <a:lnSpc>
                <a:spcPct val="90000"/>
              </a:lnSpc>
            </a:pPr>
            <a:r>
              <a:rPr lang="en-GB" altLang="en-US" dirty="0" smtClean="0"/>
              <a:t>The </a:t>
            </a:r>
            <a:r>
              <a:rPr lang="en-GB" altLang="en-US" dirty="0"/>
              <a:t>family is one place where male workers can feel they have power and control. This helps them accept their oppression in wider </a:t>
            </a:r>
            <a:r>
              <a:rPr lang="en-GB" altLang="en-US" dirty="0" smtClean="0"/>
              <a:t>society.</a:t>
            </a:r>
          </a:p>
          <a:p>
            <a:pPr marL="45720" indent="0">
              <a:lnSpc>
                <a:spcPct val="90000"/>
              </a:lnSpc>
              <a:buNone/>
            </a:pPr>
            <a:r>
              <a:rPr lang="en-GB" altLang="en-US" dirty="0" smtClean="0"/>
              <a:t>	</a:t>
            </a:r>
            <a:r>
              <a:rPr lang="en-GB" altLang="en-US" sz="2000" i="1" dirty="0" smtClean="0"/>
              <a:t>(</a:t>
            </a:r>
            <a:r>
              <a:rPr lang="en-GB" altLang="en-US" sz="2000" i="1" dirty="0" err="1" smtClean="0"/>
              <a:t>nb</a:t>
            </a:r>
            <a:r>
              <a:rPr lang="en-GB" altLang="en-US" sz="2000" i="1" dirty="0" smtClean="0"/>
              <a:t> – based on traditional sexual division of labour …)</a:t>
            </a:r>
            <a:endParaRPr lang="en-GB" altLang="en-US" sz="2000" i="1" dirty="0"/>
          </a:p>
          <a:p>
            <a:endParaRPr lang="en-GB" dirty="0" smtClean="0"/>
          </a:p>
          <a:p>
            <a:pPr lvl="1"/>
            <a:endParaRPr lang="en-GB" dirty="0"/>
          </a:p>
        </p:txBody>
      </p:sp>
      <p:sp>
        <p:nvSpPr>
          <p:cNvPr id="4" name="Title 3"/>
          <p:cNvSpPr>
            <a:spLocks noGrp="1"/>
          </p:cNvSpPr>
          <p:nvPr>
            <p:ph type="title"/>
          </p:nvPr>
        </p:nvSpPr>
        <p:spPr/>
        <p:txBody>
          <a:bodyPr/>
          <a:lstStyle/>
          <a:p>
            <a:r>
              <a:rPr lang="en-GB" dirty="0" smtClean="0"/>
              <a:t>Eli </a:t>
            </a:r>
            <a:r>
              <a:rPr lang="en-GB" dirty="0" err="1" smtClean="0"/>
              <a:t>zaretsky</a:t>
            </a:r>
            <a:r>
              <a:rPr lang="en-GB" dirty="0" smtClean="0"/>
              <a:t> (1976)</a:t>
            </a:r>
            <a:endParaRPr lang="en-GB" dirty="0"/>
          </a:p>
        </p:txBody>
      </p:sp>
      <p:pic>
        <p:nvPicPr>
          <p:cNvPr id="3074" name="Picture 2" descr="http://referentiel.nouvelobs.com/file/46824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51" y="144568"/>
            <a:ext cx="881050" cy="13402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ak\AppData\Local\Microsoft\Windows\Temporary Internet Files\Content.IE5\QDB2PW64\MC91021725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351" y="3356992"/>
            <a:ext cx="2449393" cy="205222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ak\AppData\Local\Microsoft\Windows\Temporary Internet Files\Content.IE5\QDB2PW64\MC90005720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9" y="3501008"/>
            <a:ext cx="1885990" cy="214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71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28"/>
                                        </p:tgtEl>
                                        <p:attrNameLst>
                                          <p:attrName>ppt_x</p:attrName>
                                        </p:attrNameLst>
                                      </p:cBhvr>
                                      <p:tavLst>
                                        <p:tav tm="0">
                                          <p:val>
                                            <p:strVal val="ppt_x"/>
                                          </p:val>
                                        </p:tav>
                                        <p:tav tm="100000">
                                          <p:val>
                                            <p:strVal val="ppt_x"/>
                                          </p:val>
                                        </p:tav>
                                      </p:tavLst>
                                    </p:anim>
                                    <p:anim calcmode="lin" valueType="num">
                                      <p:cBhvr additive="base">
                                        <p:cTn id="13" dur="500"/>
                                        <p:tgtEl>
                                          <p:spTgt spid="1028"/>
                                        </p:tgtEl>
                                        <p:attrNameLst>
                                          <p:attrName>ppt_y</p:attrName>
                                        </p:attrNameLst>
                                      </p:cBhvr>
                                      <p:tavLst>
                                        <p:tav tm="0">
                                          <p:val>
                                            <p:strVal val="ppt_y"/>
                                          </p:val>
                                        </p:tav>
                                        <p:tav tm="100000">
                                          <p:val>
                                            <p:strVal val="1+ppt_h/2"/>
                                          </p:val>
                                        </p:tav>
                                      </p:tavLst>
                                    </p:anim>
                                    <p:set>
                                      <p:cBhvr>
                                        <p:cTn id="14" dur="1" fill="hold">
                                          <p:stCondLst>
                                            <p:cond delay="499"/>
                                          </p:stCondLst>
                                        </p:cTn>
                                        <p:tgtEl>
                                          <p:spTgt spid="102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anim calcmode="lin" valueType="num">
                                      <p:cBhvr additive="base">
                                        <p:cTn id="19" dur="500" fill="hold"/>
                                        <p:tgtEl>
                                          <p:spTgt spid="1029"/>
                                        </p:tgtEl>
                                        <p:attrNameLst>
                                          <p:attrName>ppt_x</p:attrName>
                                        </p:attrNameLst>
                                      </p:cBhvr>
                                      <p:tavLst>
                                        <p:tav tm="0">
                                          <p:val>
                                            <p:strVal val="#ppt_x"/>
                                          </p:val>
                                        </p:tav>
                                        <p:tav tm="100000">
                                          <p:val>
                                            <p:strVal val="#ppt_x"/>
                                          </p:val>
                                        </p:tav>
                                      </p:tavLst>
                                    </p:anim>
                                    <p:anim calcmode="lin" valueType="num">
                                      <p:cBhvr additive="base">
                                        <p:cTn id="20"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627784" y="1719072"/>
            <a:ext cx="6059016" cy="4806272"/>
          </a:xfrm>
        </p:spPr>
        <p:txBody>
          <a:bodyPr>
            <a:normAutofit fontScale="92500" lnSpcReduction="10000"/>
          </a:bodyPr>
          <a:lstStyle/>
          <a:p>
            <a:pPr marL="45720" indent="0" algn="ctr">
              <a:buNone/>
            </a:pPr>
            <a:r>
              <a:rPr lang="en-GB" dirty="0" smtClean="0"/>
              <a:t>WHAT’S WRONG WITH FUNCTIONALISM?</a:t>
            </a:r>
          </a:p>
          <a:p>
            <a:r>
              <a:rPr lang="en-GB" dirty="0" smtClean="0"/>
              <a:t>A “</a:t>
            </a:r>
            <a:r>
              <a:rPr lang="en-GB" b="1" i="1" dirty="0" smtClean="0"/>
              <a:t>haven in a heartless world</a:t>
            </a:r>
            <a:r>
              <a:rPr lang="en-GB" dirty="0" smtClean="0"/>
              <a:t>”? – </a:t>
            </a:r>
            <a:r>
              <a:rPr lang="en-GB" dirty="0" smtClean="0">
                <a:solidFill>
                  <a:srgbClr val="C00000"/>
                </a:solidFill>
              </a:rPr>
              <a:t>the family in functionalism is seen as a safe place to be – it cannot be</a:t>
            </a:r>
            <a:endParaRPr lang="en-GB" dirty="0">
              <a:solidFill>
                <a:srgbClr val="C00000"/>
              </a:solidFill>
            </a:endParaRPr>
          </a:p>
          <a:p>
            <a:r>
              <a:rPr lang="en-GB" dirty="0" smtClean="0"/>
              <a:t>The family is vulnerable to the demands of Capitalism – </a:t>
            </a:r>
            <a:r>
              <a:rPr lang="en-GB" dirty="0" smtClean="0">
                <a:solidFill>
                  <a:srgbClr val="C00000"/>
                </a:solidFill>
              </a:rPr>
              <a:t>changes in the economy leave the family exposed – it cannot be immune to changes in employment, technology, welfare, </a:t>
            </a:r>
            <a:r>
              <a:rPr lang="en-GB" dirty="0" err="1" smtClean="0">
                <a:solidFill>
                  <a:srgbClr val="C00000"/>
                </a:solidFill>
              </a:rPr>
              <a:t>etc</a:t>
            </a:r>
            <a:endParaRPr lang="en-GB" dirty="0">
              <a:solidFill>
                <a:srgbClr val="C00000"/>
              </a:solidFill>
            </a:endParaRPr>
          </a:p>
          <a:p>
            <a:endParaRPr lang="en-GB" dirty="0" smtClean="0"/>
          </a:p>
          <a:p>
            <a:pPr lvl="1"/>
            <a:endParaRPr lang="en-GB" dirty="0"/>
          </a:p>
        </p:txBody>
      </p:sp>
      <p:sp>
        <p:nvSpPr>
          <p:cNvPr id="4" name="Title 3"/>
          <p:cNvSpPr>
            <a:spLocks noGrp="1"/>
          </p:cNvSpPr>
          <p:nvPr>
            <p:ph type="title"/>
          </p:nvPr>
        </p:nvSpPr>
        <p:spPr/>
        <p:txBody>
          <a:bodyPr/>
          <a:lstStyle/>
          <a:p>
            <a:r>
              <a:rPr lang="en-GB" dirty="0" smtClean="0"/>
              <a:t>Eli </a:t>
            </a:r>
            <a:r>
              <a:rPr lang="en-GB" dirty="0" err="1" smtClean="0"/>
              <a:t>zaretsky</a:t>
            </a:r>
            <a:endParaRPr lang="en-GB" dirty="0"/>
          </a:p>
        </p:txBody>
      </p:sp>
      <p:pic>
        <p:nvPicPr>
          <p:cNvPr id="3074" name="Picture 2" descr="http://referentiel.nouvelobs.com/file/46824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51" y="144568"/>
            <a:ext cx="881050" cy="13402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ve\AppData\Local\Microsoft\Windows\Temporary Internet Files\Content.IE5\P5BFB2IT\MC90023215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224" y="3414222"/>
            <a:ext cx="1724353" cy="169474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ave\AppData\Local\Microsoft\Windows\Temporary Internet Files\Content.IE5\SU8XEL5A\MC91021637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544" y="3068960"/>
            <a:ext cx="3456384" cy="3011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218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circle(in)">
                                      <p:cBhvr>
                                        <p:cTn id="25"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ak.GODALMING\AppData\Local\Microsoft\Windows\Temporary Internet Files\Content.IE5\M7122S09\MC90043559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150" y="2708920"/>
            <a:ext cx="1931900" cy="236882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2"/>
          </p:nvPr>
        </p:nvSpPr>
        <p:spPr>
          <a:xfrm>
            <a:off x="2627784" y="1719072"/>
            <a:ext cx="6059016" cy="4950288"/>
          </a:xfrm>
        </p:spPr>
        <p:txBody>
          <a:bodyPr>
            <a:normAutofit fontScale="77500" lnSpcReduction="20000"/>
          </a:bodyPr>
          <a:lstStyle/>
          <a:p>
            <a:pPr marL="45720" indent="0" algn="ctr">
              <a:buNone/>
            </a:pPr>
            <a:r>
              <a:rPr lang="en-GB" dirty="0" smtClean="0"/>
              <a:t>THE CHANGING FAMILY</a:t>
            </a:r>
          </a:p>
          <a:p>
            <a:r>
              <a:rPr lang="en-GB" dirty="0" smtClean="0"/>
              <a:t>The family formerly a “unit of production”– </a:t>
            </a:r>
            <a:r>
              <a:rPr lang="en-GB" dirty="0" smtClean="0">
                <a:solidFill>
                  <a:srgbClr val="C00000"/>
                </a:solidFill>
              </a:rPr>
              <a:t>in the pre-capitalist era, the family was the principal economic unit.  It was only with the separation of home and work in INDUSTRIALISATION that this role has declined</a:t>
            </a:r>
            <a:endParaRPr lang="en-GB" dirty="0">
              <a:solidFill>
                <a:srgbClr val="C00000"/>
              </a:solidFill>
            </a:endParaRPr>
          </a:p>
          <a:p>
            <a:r>
              <a:rPr lang="en-GB" dirty="0" smtClean="0"/>
              <a:t>The family is now – as a “unit of consumption” - central to a market economy– </a:t>
            </a:r>
            <a:r>
              <a:rPr lang="en-GB" dirty="0" smtClean="0">
                <a:solidFill>
                  <a:srgbClr val="C00000"/>
                </a:solidFill>
              </a:rPr>
              <a:t>the family is left as both a refuge from the harsh world of work and a consumer unit toward which capitalist production is geared</a:t>
            </a:r>
          </a:p>
          <a:p>
            <a:pPr marL="45720" indent="0" algn="ctr">
              <a:buNone/>
            </a:pPr>
            <a:endParaRPr lang="en-GB" dirty="0" smtClean="0"/>
          </a:p>
          <a:p>
            <a:pPr marL="45720" indent="0" algn="ctr">
              <a:buNone/>
            </a:pPr>
            <a:r>
              <a:rPr lang="en-GB" dirty="0" smtClean="0"/>
              <a:t>THIS </a:t>
            </a:r>
            <a:r>
              <a:rPr lang="en-GB" dirty="0"/>
              <a:t>IS VERY CLOSE TO </a:t>
            </a:r>
            <a:r>
              <a:rPr lang="en-GB" dirty="0" smtClean="0"/>
              <a:t>THE FUNCTIONALIST VIEW BUT IS CRTICAL OF THE ROLE THE FAMILY HAS</a:t>
            </a:r>
            <a:endParaRPr lang="en-GB" dirty="0"/>
          </a:p>
          <a:p>
            <a:endParaRPr lang="en-GB" dirty="0" smtClean="0"/>
          </a:p>
          <a:p>
            <a:pPr lvl="1"/>
            <a:endParaRPr lang="en-GB" dirty="0"/>
          </a:p>
        </p:txBody>
      </p:sp>
      <p:sp>
        <p:nvSpPr>
          <p:cNvPr id="4" name="Title 3"/>
          <p:cNvSpPr>
            <a:spLocks noGrp="1"/>
          </p:cNvSpPr>
          <p:nvPr>
            <p:ph type="title"/>
          </p:nvPr>
        </p:nvSpPr>
        <p:spPr/>
        <p:txBody>
          <a:bodyPr/>
          <a:lstStyle/>
          <a:p>
            <a:r>
              <a:rPr lang="en-GB" dirty="0" smtClean="0"/>
              <a:t>Eli </a:t>
            </a:r>
            <a:r>
              <a:rPr lang="en-GB" dirty="0" err="1" smtClean="0"/>
              <a:t>zaretsky</a:t>
            </a:r>
            <a:endParaRPr lang="en-GB" dirty="0"/>
          </a:p>
        </p:txBody>
      </p:sp>
      <p:pic>
        <p:nvPicPr>
          <p:cNvPr id="3074" name="Picture 2" descr="http://referentiel.nouvelobs.com/file/46824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351" y="144568"/>
            <a:ext cx="881050" cy="13402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k\AppData\Local\Microsoft\Windows\Temporary Internet Files\Content.IE5\QDB2PW64\MM900285348[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680383"/>
            <a:ext cx="2397363" cy="239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92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barn(inVertical)">
                                      <p:cBhvr>
                                        <p:cTn id="3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P.22</a:t>
            </a:r>
            <a:endParaRPr lang="en-GB" dirty="0"/>
          </a:p>
        </p:txBody>
      </p:sp>
      <p:sp>
        <p:nvSpPr>
          <p:cNvPr id="3" name="Title 2"/>
          <p:cNvSpPr>
            <a:spLocks noGrp="1"/>
          </p:cNvSpPr>
          <p:nvPr>
            <p:ph type="title"/>
          </p:nvPr>
        </p:nvSpPr>
        <p:spPr/>
        <p:txBody>
          <a:bodyPr/>
          <a:lstStyle/>
          <a:p>
            <a:r>
              <a:rPr lang="en-GB" dirty="0" smtClean="0"/>
              <a:t>What problems can you see with </a:t>
            </a:r>
            <a:r>
              <a:rPr lang="en-GB" dirty="0" err="1" smtClean="0"/>
              <a:t>zaretsky’s</a:t>
            </a:r>
            <a:r>
              <a:rPr lang="en-GB" dirty="0" smtClean="0"/>
              <a:t> theory of the family?</a:t>
            </a:r>
            <a:endParaRPr lang="en-GB" dirty="0"/>
          </a:p>
        </p:txBody>
      </p:sp>
    </p:spTree>
    <p:extLst>
      <p:ext uri="{BB962C8B-B14F-4D97-AF65-F5344CB8AC3E}">
        <p14:creationId xmlns:p14="http://schemas.microsoft.com/office/powerpoint/2010/main" val="2679355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0GFSUu5UzA"/>
          <p:cNvPicPr>
            <a:picLocks noGrp="1" noRot="1" noChangeAspect="1"/>
          </p:cNvPicPr>
          <p:nvPr>
            <p:ph idx="1"/>
            <a:videoFile r:link="rId1"/>
          </p:nvPr>
        </p:nvPicPr>
        <p:blipFill>
          <a:blip r:embed="rId3"/>
          <a:stretch>
            <a:fillRect/>
          </a:stretch>
        </p:blipFill>
        <p:spPr>
          <a:xfrm>
            <a:off x="1115616" y="1844824"/>
            <a:ext cx="7040782" cy="3960440"/>
          </a:xfrm>
          <a:prstGeom prst="rect">
            <a:avLst/>
          </a:prstGeom>
        </p:spPr>
      </p:pic>
      <p:sp>
        <p:nvSpPr>
          <p:cNvPr id="3" name="Title 2"/>
          <p:cNvSpPr>
            <a:spLocks noGrp="1"/>
          </p:cNvSpPr>
          <p:nvPr>
            <p:ph type="title"/>
          </p:nvPr>
        </p:nvSpPr>
        <p:spPr/>
        <p:txBody>
          <a:bodyPr/>
          <a:lstStyle/>
          <a:p>
            <a:r>
              <a:rPr lang="en-GB" dirty="0" smtClean="0"/>
              <a:t>Brief introduction to </a:t>
            </a:r>
            <a:r>
              <a:rPr lang="en-GB" dirty="0" err="1" smtClean="0"/>
              <a:t>marxism</a:t>
            </a:r>
            <a:endParaRPr lang="en-GB" dirty="0"/>
          </a:p>
        </p:txBody>
      </p:sp>
      <p:sp>
        <p:nvSpPr>
          <p:cNvPr id="5" name="TextBox 4"/>
          <p:cNvSpPr txBox="1"/>
          <p:nvPr/>
        </p:nvSpPr>
        <p:spPr>
          <a:xfrm>
            <a:off x="755576" y="5980638"/>
            <a:ext cx="7848872" cy="369332"/>
          </a:xfrm>
          <a:prstGeom prst="rect">
            <a:avLst/>
          </a:prstGeom>
          <a:noFill/>
        </p:spPr>
        <p:txBody>
          <a:bodyPr wrap="square" rtlCol="0">
            <a:spAutoFit/>
          </a:bodyPr>
          <a:lstStyle/>
          <a:p>
            <a:r>
              <a:rPr lang="en-GB" dirty="0" smtClean="0"/>
              <a:t>From this video how does Marx view society?</a:t>
            </a:r>
            <a:endParaRPr lang="en-GB" dirty="0"/>
          </a:p>
        </p:txBody>
      </p:sp>
    </p:spTree>
    <p:extLst>
      <p:ext uri="{BB962C8B-B14F-4D97-AF65-F5344CB8AC3E}">
        <p14:creationId xmlns:p14="http://schemas.microsoft.com/office/powerpoint/2010/main" val="4055520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06273"/>
          </a:xfrm>
        </p:spPr>
        <p:txBody>
          <a:bodyPr>
            <a:normAutofit lnSpcReduction="10000"/>
          </a:bodyPr>
          <a:lstStyle/>
          <a:p>
            <a:pPr marL="45720" indent="0">
              <a:buNone/>
            </a:pPr>
            <a:r>
              <a:rPr lang="en-GB" sz="2800" dirty="0" smtClean="0"/>
              <a:t>The family as an Ideological State Apparatus</a:t>
            </a:r>
          </a:p>
          <a:p>
            <a:r>
              <a:rPr lang="en-GB" sz="2800" dirty="0"/>
              <a:t> </a:t>
            </a:r>
            <a:r>
              <a:rPr lang="en-GB" sz="2800" dirty="0" smtClean="0"/>
              <a:t>The family works as an ideological state apparatus, alongside other institutions such as education and media, by passing on the ideology (ideas and beliefs) of the ruling class. </a:t>
            </a:r>
          </a:p>
          <a:p>
            <a:r>
              <a:rPr lang="en-GB" sz="2800" dirty="0" smtClean="0"/>
              <a:t>Through socialisation the family transmits these ideas to maintain a ‘false class consciousness’ (a failure of members of classes to recognise the inequality that is occurring)</a:t>
            </a:r>
            <a:endParaRPr lang="en-GB" sz="2800" dirty="0"/>
          </a:p>
        </p:txBody>
      </p:sp>
      <p:sp>
        <p:nvSpPr>
          <p:cNvPr id="3" name="Title 2"/>
          <p:cNvSpPr>
            <a:spLocks noGrp="1"/>
          </p:cNvSpPr>
          <p:nvPr>
            <p:ph type="title"/>
          </p:nvPr>
        </p:nvSpPr>
        <p:spPr/>
        <p:txBody>
          <a:bodyPr/>
          <a:lstStyle/>
          <a:p>
            <a:r>
              <a:rPr lang="en-GB" dirty="0" err="1" smtClean="0"/>
              <a:t>Althusser</a:t>
            </a:r>
            <a:r>
              <a:rPr lang="en-GB" dirty="0" smtClean="0"/>
              <a:t> (1971) </a:t>
            </a:r>
            <a:endParaRPr lang="en-GB" dirty="0"/>
          </a:p>
        </p:txBody>
      </p:sp>
    </p:spTree>
    <p:extLst>
      <p:ext uri="{BB962C8B-B14F-4D97-AF65-F5344CB8AC3E}">
        <p14:creationId xmlns:p14="http://schemas.microsoft.com/office/powerpoint/2010/main" val="1194264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GB" dirty="0" smtClean="0"/>
              <a:t>Summary of </a:t>
            </a:r>
            <a:r>
              <a:rPr lang="en-GB" dirty="0" err="1" smtClean="0"/>
              <a:t>marxism</a:t>
            </a:r>
            <a:r>
              <a:rPr lang="en-GB" dirty="0" smtClean="0"/>
              <a:t> and the family	</a:t>
            </a:r>
            <a:endParaRPr lang="en-GB" dirty="0"/>
          </a:p>
        </p:txBody>
      </p:sp>
      <p:sp>
        <p:nvSpPr>
          <p:cNvPr id="5" name="Content Placeholder 4"/>
          <p:cNvSpPr>
            <a:spLocks noGrp="1"/>
          </p:cNvSpPr>
          <p:nvPr>
            <p:ph idx="1"/>
          </p:nvPr>
        </p:nvSpPr>
        <p:spPr>
          <a:xfrm>
            <a:off x="380999" y="1628800"/>
            <a:ext cx="8407893" cy="5040559"/>
          </a:xfrm>
        </p:spPr>
        <p:txBody>
          <a:bodyPr>
            <a:noAutofit/>
          </a:bodyPr>
          <a:lstStyle/>
          <a:p>
            <a:r>
              <a:rPr lang="en-GB" altLang="en-US" sz="3200" dirty="0" smtClean="0"/>
              <a:t>The family is “bad” because it helps to maintain this inequality and capitalism by </a:t>
            </a:r>
          </a:p>
          <a:p>
            <a:pPr marL="777240" lvl="1" indent="-457200">
              <a:buFont typeface="+mj-lt"/>
              <a:buAutoNum type="arabicPeriod"/>
            </a:pPr>
            <a:r>
              <a:rPr lang="en-GB" altLang="en-US" sz="2800" dirty="0" smtClean="0"/>
              <a:t>Maintaining traditional gender roles:</a:t>
            </a:r>
          </a:p>
          <a:p>
            <a:pPr marL="1051560" lvl="2" indent="-457200">
              <a:buFont typeface="+mj-lt"/>
              <a:buAutoNum type="alphaLcPeriod"/>
            </a:pPr>
            <a:r>
              <a:rPr lang="en-GB" altLang="en-US" sz="2400" dirty="0" smtClean="0"/>
              <a:t>Exploiting women’s domestic labour</a:t>
            </a:r>
          </a:p>
          <a:p>
            <a:pPr marL="1051560" lvl="2" indent="-457200">
              <a:buFont typeface="+mj-lt"/>
              <a:buAutoNum type="alphaLcPeriod"/>
            </a:pPr>
            <a:r>
              <a:rPr lang="en-GB" altLang="en-US" sz="2400" dirty="0" smtClean="0"/>
              <a:t>Controlling women’s bodies – ensuring patrilineal inheritance</a:t>
            </a:r>
          </a:p>
          <a:p>
            <a:pPr marL="777240" lvl="1" indent="-457200">
              <a:buFont typeface="+mj-lt"/>
              <a:buAutoNum type="arabicPeriod"/>
            </a:pPr>
            <a:r>
              <a:rPr lang="en-GB" altLang="en-US" sz="2800" dirty="0" smtClean="0"/>
              <a:t>Ideological control, including:</a:t>
            </a:r>
          </a:p>
          <a:p>
            <a:pPr marL="1051560" lvl="2" indent="-457200">
              <a:buClr>
                <a:srgbClr val="BF974D"/>
              </a:buClr>
              <a:buFont typeface="+mj-lt"/>
              <a:buAutoNum type="alphaLcPeriod"/>
            </a:pPr>
            <a:r>
              <a:rPr lang="en-GB" altLang="en-US" sz="2400" dirty="0" smtClean="0">
                <a:solidFill>
                  <a:srgbClr val="534949"/>
                </a:solidFill>
              </a:rPr>
              <a:t>Socialising </a:t>
            </a:r>
            <a:r>
              <a:rPr lang="en-GB" altLang="en-US" sz="2400" dirty="0">
                <a:solidFill>
                  <a:srgbClr val="534949"/>
                </a:solidFill>
              </a:rPr>
              <a:t>children to accept their place</a:t>
            </a:r>
          </a:p>
          <a:p>
            <a:pPr marL="1051560" lvl="2" indent="-457200">
              <a:buFont typeface="+mj-lt"/>
              <a:buAutoNum type="alphaLcPeriod"/>
            </a:pPr>
            <a:r>
              <a:rPr lang="en-GB" altLang="en-US" sz="2400" dirty="0" smtClean="0"/>
              <a:t>“Pretending” but failing to support its members in the face of exploitation</a:t>
            </a:r>
          </a:p>
        </p:txBody>
      </p:sp>
    </p:spTree>
    <p:extLst>
      <p:ext uri="{BB962C8B-B14F-4D97-AF65-F5344CB8AC3E}">
        <p14:creationId xmlns:p14="http://schemas.microsoft.com/office/powerpoint/2010/main" val="1772557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267744" y="1719072"/>
            <a:ext cx="6696744" cy="4950288"/>
          </a:xfrm>
        </p:spPr>
        <p:txBody>
          <a:bodyPr>
            <a:normAutofit fontScale="70000" lnSpcReduction="20000"/>
          </a:bodyPr>
          <a:lstStyle/>
          <a:p>
            <a:pPr marL="45720" indent="0" algn="ctr">
              <a:buNone/>
            </a:pPr>
            <a:r>
              <a:rPr lang="en-GB" dirty="0" smtClean="0"/>
              <a:t>PROBLEMS</a:t>
            </a:r>
          </a:p>
          <a:p>
            <a:pPr marL="560070" indent="-514350">
              <a:buFont typeface="+mj-lt"/>
              <a:buAutoNum type="arabicPeriod"/>
            </a:pPr>
            <a:r>
              <a:rPr lang="en-GB" dirty="0" smtClean="0"/>
              <a:t>Do Marxists really offer anything new?</a:t>
            </a:r>
          </a:p>
          <a:p>
            <a:pPr lvl="1"/>
            <a:r>
              <a:rPr lang="en-GB" dirty="0" smtClean="0">
                <a:solidFill>
                  <a:srgbClr val="FF0000"/>
                </a:solidFill>
              </a:rPr>
              <a:t>Traditional Marxist theory seems to simply be a kind of “</a:t>
            </a:r>
            <a:r>
              <a:rPr lang="en-GB" i="1" dirty="0" smtClean="0">
                <a:solidFill>
                  <a:schemeClr val="tx1"/>
                </a:solidFill>
              </a:rPr>
              <a:t>inverted functionalism</a:t>
            </a:r>
            <a:r>
              <a:rPr lang="en-GB" dirty="0" smtClean="0">
                <a:solidFill>
                  <a:srgbClr val="FF0000"/>
                </a:solidFill>
              </a:rPr>
              <a:t>” – the family performs the same functions but in the context of an exploitative rather than a beneficial society.</a:t>
            </a:r>
            <a:br>
              <a:rPr lang="en-GB" dirty="0" smtClean="0">
                <a:solidFill>
                  <a:srgbClr val="FF0000"/>
                </a:solidFill>
              </a:rPr>
            </a:br>
            <a:endParaRPr lang="en-GB" dirty="0" smtClean="0">
              <a:solidFill>
                <a:srgbClr val="FF0000"/>
              </a:solidFill>
            </a:endParaRPr>
          </a:p>
          <a:p>
            <a:pPr marL="560070" indent="-514350">
              <a:buFont typeface="+mj-lt"/>
              <a:buAutoNum type="arabicPeriod"/>
            </a:pPr>
            <a:r>
              <a:rPr lang="en-GB" dirty="0" smtClean="0"/>
              <a:t>What alternatives does Marxism offer?</a:t>
            </a:r>
          </a:p>
          <a:p>
            <a:pPr lvl="1"/>
            <a:r>
              <a:rPr lang="en-GB" dirty="0" smtClean="0">
                <a:solidFill>
                  <a:srgbClr val="FF0000"/>
                </a:solidFill>
              </a:rPr>
              <a:t>The family may be harmful in particular ways, but what else is there? </a:t>
            </a:r>
            <a:br>
              <a:rPr lang="en-GB" dirty="0" smtClean="0">
                <a:solidFill>
                  <a:srgbClr val="FF0000"/>
                </a:solidFill>
              </a:rPr>
            </a:br>
            <a:r>
              <a:rPr lang="en-GB" dirty="0" smtClean="0">
                <a:solidFill>
                  <a:srgbClr val="FF0000"/>
                </a:solidFill>
              </a:rPr>
              <a:t>Engels seems to want an end to monogamy and private property, but how is this to be achieved? </a:t>
            </a:r>
            <a:br>
              <a:rPr lang="en-GB" dirty="0" smtClean="0">
                <a:solidFill>
                  <a:srgbClr val="FF0000"/>
                </a:solidFill>
              </a:rPr>
            </a:br>
            <a:r>
              <a:rPr lang="en-GB" dirty="0" smtClean="0">
                <a:solidFill>
                  <a:srgbClr val="FF0000"/>
                </a:solidFill>
              </a:rPr>
              <a:t>And </a:t>
            </a:r>
            <a:r>
              <a:rPr lang="en-GB" dirty="0" err="1" smtClean="0">
                <a:solidFill>
                  <a:srgbClr val="FF0000"/>
                </a:solidFill>
              </a:rPr>
              <a:t>Zaretsky</a:t>
            </a:r>
            <a:r>
              <a:rPr lang="en-GB" dirty="0" smtClean="0">
                <a:solidFill>
                  <a:srgbClr val="FF0000"/>
                </a:solidFill>
              </a:rPr>
              <a:t> seems to want a strengthened modern family rather than an end to it.</a:t>
            </a:r>
            <a:br>
              <a:rPr lang="en-GB" dirty="0" smtClean="0">
                <a:solidFill>
                  <a:srgbClr val="FF0000"/>
                </a:solidFill>
              </a:rPr>
            </a:br>
            <a:endParaRPr lang="en-GB" dirty="0" smtClean="0">
              <a:solidFill>
                <a:srgbClr val="FF0000"/>
              </a:solidFill>
            </a:endParaRPr>
          </a:p>
          <a:p>
            <a:pPr marL="560070" indent="-514350">
              <a:buFont typeface="+mj-lt"/>
              <a:buAutoNum type="arabicPeriod"/>
            </a:pPr>
            <a:r>
              <a:rPr lang="en-GB" dirty="0" smtClean="0"/>
              <a:t>Analysis of relationships within the family?</a:t>
            </a:r>
          </a:p>
          <a:p>
            <a:pPr lvl="1"/>
            <a:r>
              <a:rPr lang="en-GB" dirty="0" smtClean="0">
                <a:solidFill>
                  <a:srgbClr val="FF0000"/>
                </a:solidFill>
              </a:rPr>
              <a:t>Like functionalism, Marxism seems to offer a series of stereotypical assumptions about the family. </a:t>
            </a:r>
            <a:br>
              <a:rPr lang="en-GB" dirty="0" smtClean="0">
                <a:solidFill>
                  <a:srgbClr val="FF0000"/>
                </a:solidFill>
              </a:rPr>
            </a:br>
            <a:r>
              <a:rPr lang="en-GB" dirty="0" smtClean="0">
                <a:solidFill>
                  <a:srgbClr val="FF0000"/>
                </a:solidFill>
              </a:rPr>
              <a:t>How are the family relationships described really changing?</a:t>
            </a:r>
            <a:br>
              <a:rPr lang="en-GB" dirty="0" smtClean="0">
                <a:solidFill>
                  <a:srgbClr val="FF0000"/>
                </a:solidFill>
              </a:rPr>
            </a:br>
            <a:endParaRPr lang="en-GB" dirty="0">
              <a:solidFill>
                <a:srgbClr val="FF0000"/>
              </a:solidFill>
            </a:endParaRPr>
          </a:p>
        </p:txBody>
      </p:sp>
      <p:sp>
        <p:nvSpPr>
          <p:cNvPr id="4" name="Title 3"/>
          <p:cNvSpPr>
            <a:spLocks noGrp="1"/>
          </p:cNvSpPr>
          <p:nvPr>
            <p:ph type="title"/>
          </p:nvPr>
        </p:nvSpPr>
        <p:spPr/>
        <p:txBody>
          <a:bodyPr/>
          <a:lstStyle/>
          <a:p>
            <a:r>
              <a:rPr lang="en-GB" dirty="0" smtClean="0"/>
              <a:t>MARXISM</a:t>
            </a:r>
            <a:endParaRPr lang="en-GB" dirty="0"/>
          </a:p>
        </p:txBody>
      </p:sp>
      <p:pic>
        <p:nvPicPr>
          <p:cNvPr id="6" name="Picture 2" descr="C:\Users\dak.GODALMING\AppData\Local\Microsoft\Windows\Temporary Internet Files\Content.IE5\M7122S09\MC90044149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114" y="3140968"/>
            <a:ext cx="1972588" cy="197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64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Line 17"/>
          <p:cNvSpPr>
            <a:spLocks noChangeShapeType="1"/>
          </p:cNvSpPr>
          <p:nvPr/>
        </p:nvSpPr>
        <p:spPr bwMode="auto">
          <a:xfrm>
            <a:off x="2484438" y="2565400"/>
            <a:ext cx="1008062" cy="7143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aramond" charset="0"/>
              <a:ea typeface="ＭＳ Ｐゴシック" charset="0"/>
              <a:cs typeface="Arial" charset="0"/>
            </a:endParaRPr>
          </a:p>
        </p:txBody>
      </p:sp>
      <p:sp>
        <p:nvSpPr>
          <p:cNvPr id="18450" name="Line 18"/>
          <p:cNvSpPr>
            <a:spLocks noChangeShapeType="1"/>
          </p:cNvSpPr>
          <p:nvPr/>
        </p:nvSpPr>
        <p:spPr bwMode="auto">
          <a:xfrm>
            <a:off x="2124075" y="3357563"/>
            <a:ext cx="71438" cy="288131"/>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aramond" charset="0"/>
              <a:ea typeface="ＭＳ Ｐゴシック" charset="0"/>
              <a:cs typeface="Arial" charset="0"/>
            </a:endParaRPr>
          </a:p>
        </p:txBody>
      </p:sp>
      <p:sp>
        <p:nvSpPr>
          <p:cNvPr id="18455" name="Line 23"/>
          <p:cNvSpPr>
            <a:spLocks noChangeShapeType="1"/>
          </p:cNvSpPr>
          <p:nvPr/>
        </p:nvSpPr>
        <p:spPr bwMode="auto">
          <a:xfrm>
            <a:off x="7704138" y="4573588"/>
            <a:ext cx="504825" cy="7366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aramond" charset="0"/>
              <a:ea typeface="ＭＳ Ｐゴシック" charset="0"/>
              <a:cs typeface="Arial" charset="0"/>
            </a:endParaRPr>
          </a:p>
        </p:txBody>
      </p:sp>
      <p:sp>
        <p:nvSpPr>
          <p:cNvPr id="18454" name="Line 22"/>
          <p:cNvSpPr>
            <a:spLocks noChangeShapeType="1"/>
          </p:cNvSpPr>
          <p:nvPr/>
        </p:nvSpPr>
        <p:spPr bwMode="auto">
          <a:xfrm flipH="1" flipV="1">
            <a:off x="7020272" y="2798961"/>
            <a:ext cx="0" cy="1080889"/>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aramond" charset="0"/>
              <a:ea typeface="ＭＳ Ｐゴシック" charset="0"/>
              <a:cs typeface="Arial" charset="0"/>
            </a:endParaRPr>
          </a:p>
        </p:txBody>
      </p:sp>
      <p:sp>
        <p:nvSpPr>
          <p:cNvPr id="18453" name="Line 21"/>
          <p:cNvSpPr>
            <a:spLocks noChangeShapeType="1"/>
          </p:cNvSpPr>
          <p:nvPr/>
        </p:nvSpPr>
        <p:spPr bwMode="auto">
          <a:xfrm flipH="1" flipV="1">
            <a:off x="5075238" y="4221163"/>
            <a:ext cx="865187" cy="2540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aramond" charset="0"/>
              <a:ea typeface="ＭＳ Ｐゴシック" charset="0"/>
              <a:cs typeface="Arial" charset="0"/>
            </a:endParaRPr>
          </a:p>
        </p:txBody>
      </p:sp>
      <p:sp>
        <p:nvSpPr>
          <p:cNvPr id="18452" name="Line 20"/>
          <p:cNvSpPr>
            <a:spLocks noChangeShapeType="1"/>
          </p:cNvSpPr>
          <p:nvPr/>
        </p:nvSpPr>
        <p:spPr bwMode="auto">
          <a:xfrm flipH="1">
            <a:off x="5508625" y="4724400"/>
            <a:ext cx="863600" cy="936625"/>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aramond" charset="0"/>
              <a:ea typeface="ＭＳ Ｐゴシック" charset="0"/>
              <a:cs typeface="Arial" charset="0"/>
            </a:endParaRPr>
          </a:p>
        </p:txBody>
      </p:sp>
      <p:sp>
        <p:nvSpPr>
          <p:cNvPr id="18451" name="Line 19"/>
          <p:cNvSpPr>
            <a:spLocks noChangeShapeType="1"/>
          </p:cNvSpPr>
          <p:nvPr/>
        </p:nvSpPr>
        <p:spPr bwMode="auto">
          <a:xfrm flipH="1">
            <a:off x="539551" y="3068961"/>
            <a:ext cx="1224136" cy="212375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aramond" charset="0"/>
              <a:ea typeface="ＭＳ Ｐゴシック" charset="0"/>
              <a:cs typeface="Arial" charset="0"/>
            </a:endParaRPr>
          </a:p>
        </p:txBody>
      </p:sp>
      <p:sp>
        <p:nvSpPr>
          <p:cNvPr id="18449" name="Line 17"/>
          <p:cNvSpPr>
            <a:spLocks noChangeShapeType="1"/>
          </p:cNvSpPr>
          <p:nvPr/>
        </p:nvSpPr>
        <p:spPr bwMode="auto">
          <a:xfrm flipV="1">
            <a:off x="2339974" y="1436688"/>
            <a:ext cx="1367631" cy="112871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aramond" charset="0"/>
              <a:ea typeface="ＭＳ Ｐゴシック" charset="0"/>
              <a:cs typeface="Arial" charset="0"/>
            </a:endParaRPr>
          </a:p>
        </p:txBody>
      </p:sp>
      <p:sp>
        <p:nvSpPr>
          <p:cNvPr id="18448" name="Line 16"/>
          <p:cNvSpPr>
            <a:spLocks noChangeShapeType="1"/>
          </p:cNvSpPr>
          <p:nvPr/>
        </p:nvSpPr>
        <p:spPr bwMode="auto">
          <a:xfrm flipH="1" flipV="1">
            <a:off x="1042988" y="2060575"/>
            <a:ext cx="431800" cy="64928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aramond" charset="0"/>
              <a:ea typeface="ＭＳ Ｐゴシック" charset="0"/>
              <a:cs typeface="Arial" charset="0"/>
            </a:endParaRPr>
          </a:p>
        </p:txBody>
      </p:sp>
      <p:sp>
        <p:nvSpPr>
          <p:cNvPr id="18434" name="Rectangle 2"/>
          <p:cNvSpPr>
            <a:spLocks noGrp="1" noChangeArrowheads="1"/>
          </p:cNvSpPr>
          <p:nvPr>
            <p:ph type="title" idx="4294967295"/>
          </p:nvPr>
        </p:nvSpPr>
        <p:spPr>
          <a:xfrm>
            <a:off x="206109" y="287996"/>
            <a:ext cx="8588905" cy="815975"/>
          </a:xfrm>
        </p:spPr>
        <p:txBody>
          <a:bodyPr>
            <a:normAutofit fontScale="90000"/>
          </a:bodyPr>
          <a:lstStyle/>
          <a:p>
            <a:pPr eaLnBrk="1" fontAlgn="auto" hangingPunct="1">
              <a:spcAft>
                <a:spcPts val="0"/>
              </a:spcAft>
              <a:defRPr/>
            </a:pPr>
            <a:r>
              <a:rPr lang="en-GB" sz="3200" b="1" u="sng" dirty="0">
                <a:ea typeface="+mj-ea"/>
              </a:rPr>
              <a:t>Marxism: </a:t>
            </a:r>
            <a:r>
              <a:rPr lang="en-GB" sz="3200" b="1" u="sng" dirty="0" smtClean="0">
                <a:ea typeface="+mj-ea"/>
              </a:rPr>
              <a:t>SOME EVALUATIVE POINTS</a:t>
            </a:r>
            <a:r>
              <a:rPr lang="en-GB" sz="3200" dirty="0">
                <a:solidFill>
                  <a:schemeClr val="tx1"/>
                </a:solidFill>
                <a:ea typeface="+mj-ea"/>
              </a:rPr>
              <a:t/>
            </a:r>
            <a:br>
              <a:rPr lang="en-GB" sz="3200" dirty="0">
                <a:solidFill>
                  <a:schemeClr val="tx1"/>
                </a:solidFill>
                <a:ea typeface="+mj-ea"/>
              </a:rPr>
            </a:br>
            <a:endParaRPr lang="en-GB" sz="3200" dirty="0">
              <a:solidFill>
                <a:schemeClr val="tx1"/>
              </a:solidFill>
              <a:ea typeface="+mj-ea"/>
            </a:endParaRPr>
          </a:p>
        </p:txBody>
      </p:sp>
      <p:sp>
        <p:nvSpPr>
          <p:cNvPr id="18436" name="Oval 4"/>
          <p:cNvSpPr>
            <a:spLocks noChangeArrowheads="1"/>
          </p:cNvSpPr>
          <p:nvPr/>
        </p:nvSpPr>
        <p:spPr bwMode="auto">
          <a:xfrm>
            <a:off x="1258888" y="2060575"/>
            <a:ext cx="1944687" cy="12969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GB" dirty="0">
                <a:solidFill>
                  <a:schemeClr val="bg1"/>
                </a:solidFill>
                <a:ea typeface="ＭＳ Ｐゴシック" charset="0"/>
                <a:cs typeface="Arial" charset="0"/>
              </a:rPr>
              <a:t>Criticisms</a:t>
            </a:r>
          </a:p>
        </p:txBody>
      </p:sp>
      <p:sp>
        <p:nvSpPr>
          <p:cNvPr id="18437" name="Oval 5"/>
          <p:cNvSpPr>
            <a:spLocks noChangeArrowheads="1"/>
          </p:cNvSpPr>
          <p:nvPr/>
        </p:nvSpPr>
        <p:spPr bwMode="auto">
          <a:xfrm>
            <a:off x="5724525" y="3244850"/>
            <a:ext cx="2376488" cy="1584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GB" dirty="0">
                <a:solidFill>
                  <a:srgbClr val="3366FF"/>
                </a:solidFill>
                <a:ea typeface="ＭＳ Ｐゴシック" charset="0"/>
                <a:cs typeface="Arial" charset="0"/>
              </a:rPr>
              <a:t>Strengths</a:t>
            </a:r>
          </a:p>
        </p:txBody>
      </p:sp>
      <p:sp>
        <p:nvSpPr>
          <p:cNvPr id="18438" name="Text Box 6"/>
          <p:cNvSpPr txBox="1">
            <a:spLocks noChangeArrowheads="1"/>
          </p:cNvSpPr>
          <p:nvPr/>
        </p:nvSpPr>
        <p:spPr bwMode="auto">
          <a:xfrm>
            <a:off x="250031" y="5100250"/>
            <a:ext cx="237648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dirty="0">
                <a:ea typeface="ＭＳ Ｐゴシック" charset="0"/>
                <a:cs typeface="Arial" charset="0"/>
              </a:rPr>
              <a:t>Functionalists would argue the family has </a:t>
            </a:r>
            <a:r>
              <a:rPr lang="en-GB" dirty="0" smtClean="0">
                <a:ea typeface="ＭＳ Ｐゴシック" charset="0"/>
                <a:cs typeface="Arial" charset="0"/>
              </a:rPr>
              <a:t>a more </a:t>
            </a:r>
            <a:r>
              <a:rPr lang="en-GB" dirty="0">
                <a:ea typeface="ＭＳ Ｐゴシック" charset="0"/>
                <a:cs typeface="Arial" charset="0"/>
              </a:rPr>
              <a:t>positive role </a:t>
            </a:r>
            <a:r>
              <a:rPr lang="en-GB" dirty="0" smtClean="0">
                <a:ea typeface="ＭＳ Ｐゴシック" charset="0"/>
                <a:cs typeface="Arial" charset="0"/>
              </a:rPr>
              <a:t>both for society and for its members</a:t>
            </a:r>
            <a:endParaRPr lang="en-GB" dirty="0">
              <a:ea typeface="ＭＳ Ｐゴシック" charset="0"/>
              <a:cs typeface="Arial" charset="0"/>
            </a:endParaRPr>
          </a:p>
        </p:txBody>
      </p:sp>
      <p:sp>
        <p:nvSpPr>
          <p:cNvPr id="18440" name="Text Box 8"/>
          <p:cNvSpPr txBox="1">
            <a:spLocks noChangeArrowheads="1"/>
          </p:cNvSpPr>
          <p:nvPr/>
        </p:nvSpPr>
        <p:spPr bwMode="auto">
          <a:xfrm>
            <a:off x="3707606" y="764704"/>
            <a:ext cx="201612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dirty="0">
                <a:ea typeface="ＭＳ Ｐゴシック" charset="0"/>
                <a:cs typeface="Arial" charset="0"/>
              </a:rPr>
              <a:t>Difficult to see </a:t>
            </a:r>
            <a:r>
              <a:rPr lang="en-GB" dirty="0" smtClean="0">
                <a:ea typeface="ＭＳ Ｐゴシック" charset="0"/>
                <a:cs typeface="Arial" charset="0"/>
              </a:rPr>
              <a:t>alternatives </a:t>
            </a:r>
            <a:r>
              <a:rPr lang="en-GB" dirty="0">
                <a:ea typeface="ＭＳ Ｐゴシック" charset="0"/>
                <a:cs typeface="Arial" charset="0"/>
              </a:rPr>
              <a:t>to </a:t>
            </a:r>
            <a:r>
              <a:rPr lang="en-GB" dirty="0" smtClean="0">
                <a:ea typeface="ＭＳ Ｐゴシック" charset="0"/>
                <a:cs typeface="Arial" charset="0"/>
              </a:rPr>
              <a:t>the current form of the family or of capitalism</a:t>
            </a:r>
            <a:endParaRPr lang="en-GB" dirty="0">
              <a:ea typeface="ＭＳ Ｐゴシック" charset="0"/>
              <a:cs typeface="Arial" charset="0"/>
            </a:endParaRPr>
          </a:p>
        </p:txBody>
      </p:sp>
      <p:sp>
        <p:nvSpPr>
          <p:cNvPr id="18441" name="Text Box 9"/>
          <p:cNvSpPr txBox="1">
            <a:spLocks noChangeArrowheads="1"/>
          </p:cNvSpPr>
          <p:nvPr/>
        </p:nvSpPr>
        <p:spPr bwMode="auto">
          <a:xfrm>
            <a:off x="1293813" y="3646209"/>
            <a:ext cx="2557462"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GB" dirty="0">
                <a:ea typeface="ＭＳ Ｐゴシック" charset="0"/>
                <a:cs typeface="Arial" charset="0"/>
              </a:rPr>
              <a:t>Ignores diversity of family forms in capitalist society e.g. single parents, ethnic diversity</a:t>
            </a:r>
          </a:p>
        </p:txBody>
      </p:sp>
      <p:sp>
        <p:nvSpPr>
          <p:cNvPr id="18442" name="Text Box 10"/>
          <p:cNvSpPr txBox="1">
            <a:spLocks noChangeArrowheads="1"/>
          </p:cNvSpPr>
          <p:nvPr/>
        </p:nvSpPr>
        <p:spPr bwMode="auto">
          <a:xfrm>
            <a:off x="107950" y="836613"/>
            <a:ext cx="273526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dirty="0">
                <a:ea typeface="ＭＳ Ｐゴシック" charset="0"/>
                <a:cs typeface="Arial" charset="0"/>
              </a:rPr>
              <a:t>Most people would not regard themselves as being controlled by capitalism in their family</a:t>
            </a:r>
          </a:p>
        </p:txBody>
      </p:sp>
      <p:sp>
        <p:nvSpPr>
          <p:cNvPr id="18443" name="Text Box 11"/>
          <p:cNvSpPr txBox="1">
            <a:spLocks noChangeArrowheads="1"/>
          </p:cNvSpPr>
          <p:nvPr/>
        </p:nvSpPr>
        <p:spPr bwMode="auto">
          <a:xfrm>
            <a:off x="6015477" y="1893450"/>
            <a:ext cx="259238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dirty="0">
                <a:ea typeface="ＭＳ Ｐゴシック" charset="0"/>
                <a:cs typeface="Arial" charset="0"/>
              </a:rPr>
              <a:t>Useful balance to uncritical views of family (Functionalism)</a:t>
            </a:r>
          </a:p>
        </p:txBody>
      </p:sp>
      <p:sp>
        <p:nvSpPr>
          <p:cNvPr id="18444" name="Text Box 12"/>
          <p:cNvSpPr txBox="1">
            <a:spLocks noChangeArrowheads="1"/>
          </p:cNvSpPr>
          <p:nvPr/>
        </p:nvSpPr>
        <p:spPr bwMode="auto">
          <a:xfrm>
            <a:off x="3851275" y="3284538"/>
            <a:ext cx="216058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dirty="0">
                <a:ea typeface="ＭＳ Ｐゴシック" charset="0"/>
                <a:cs typeface="Arial" charset="0"/>
              </a:rPr>
              <a:t>Contributed to understanding the family as an ideology</a:t>
            </a:r>
          </a:p>
        </p:txBody>
      </p:sp>
      <p:sp>
        <p:nvSpPr>
          <p:cNvPr id="18445" name="Text Box 13"/>
          <p:cNvSpPr txBox="1">
            <a:spLocks noChangeArrowheads="1"/>
          </p:cNvSpPr>
          <p:nvPr/>
        </p:nvSpPr>
        <p:spPr bwMode="auto">
          <a:xfrm>
            <a:off x="3203575" y="5595938"/>
            <a:ext cx="30241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dirty="0">
                <a:ea typeface="ＭＳ Ｐゴシック" charset="0"/>
                <a:cs typeface="Arial" charset="0"/>
              </a:rPr>
              <a:t>Acknowledges family as part of state apparatus </a:t>
            </a:r>
          </a:p>
        </p:txBody>
      </p:sp>
      <p:sp>
        <p:nvSpPr>
          <p:cNvPr id="18446" name="Text Box 14"/>
          <p:cNvSpPr txBox="1">
            <a:spLocks noChangeArrowheads="1"/>
          </p:cNvSpPr>
          <p:nvPr/>
        </p:nvSpPr>
        <p:spPr bwMode="auto">
          <a:xfrm>
            <a:off x="6659563" y="5238750"/>
            <a:ext cx="22669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dirty="0">
                <a:ea typeface="ＭＳ Ｐゴシック" charset="0"/>
                <a:cs typeface="Arial" charset="0"/>
              </a:rPr>
              <a:t>Accounts for some of the darker elements of family life e.g. domestic abuse</a:t>
            </a:r>
          </a:p>
        </p:txBody>
      </p:sp>
      <p:sp>
        <p:nvSpPr>
          <p:cNvPr id="21" name="Text Box 8"/>
          <p:cNvSpPr txBox="1">
            <a:spLocks noChangeArrowheads="1"/>
          </p:cNvSpPr>
          <p:nvPr/>
        </p:nvSpPr>
        <p:spPr bwMode="auto">
          <a:xfrm>
            <a:off x="3492500" y="2205038"/>
            <a:ext cx="20161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dirty="0">
                <a:ea typeface="ＭＳ Ｐゴシック" charset="0"/>
                <a:cs typeface="Arial" charset="0"/>
              </a:rPr>
              <a:t>Too focused on the role of the economy</a:t>
            </a:r>
          </a:p>
        </p:txBody>
      </p:sp>
    </p:spTree>
    <p:extLst>
      <p:ext uri="{BB962C8B-B14F-4D97-AF65-F5344CB8AC3E}">
        <p14:creationId xmlns:p14="http://schemas.microsoft.com/office/powerpoint/2010/main" val="1358804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4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4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4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44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18440" grpId="0"/>
      <p:bldP spid="18441" grpId="0"/>
      <p:bldP spid="18442" grpId="0"/>
      <p:bldP spid="18443" grpId="0"/>
      <p:bldP spid="18444" grpId="0"/>
      <p:bldP spid="18445" grpId="0"/>
      <p:bldP spid="18446"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627784" y="1719072"/>
            <a:ext cx="6336704" cy="5094304"/>
          </a:xfrm>
        </p:spPr>
        <p:txBody>
          <a:bodyPr>
            <a:normAutofit fontScale="85000" lnSpcReduction="20000"/>
          </a:bodyPr>
          <a:lstStyle/>
          <a:p>
            <a:pPr marL="45720" indent="0" algn="ctr">
              <a:buNone/>
            </a:pPr>
            <a:r>
              <a:rPr lang="en-GB" dirty="0" smtClean="0"/>
              <a:t>USING MARXISM?</a:t>
            </a:r>
          </a:p>
          <a:p>
            <a:r>
              <a:rPr lang="en-GB" dirty="0" smtClean="0"/>
              <a:t>David Cooper and RD Laing in the 1960s felt that capitalism, through the family, led to toxic family relationships and consequent mental illness</a:t>
            </a:r>
            <a:endParaRPr lang="en-GB" dirty="0">
              <a:solidFill>
                <a:srgbClr val="C00000"/>
              </a:solidFill>
            </a:endParaRPr>
          </a:p>
          <a:p>
            <a:r>
              <a:rPr lang="en-GB" dirty="0" smtClean="0"/>
              <a:t>In </a:t>
            </a:r>
            <a:r>
              <a:rPr lang="en-GB" dirty="0"/>
              <a:t>his book, The Death of the Family, Cooper attacked the family as the basis of mental illness</a:t>
            </a:r>
          </a:p>
          <a:p>
            <a:r>
              <a:rPr lang="en-GB" dirty="0"/>
              <a:t>In this he echoed the work </a:t>
            </a:r>
            <a:r>
              <a:rPr lang="en-GB" dirty="0" smtClean="0"/>
              <a:t>of Edmund Leach (a functionalist anthropologist) who described the family as “the source of all our discontents”</a:t>
            </a:r>
          </a:p>
          <a:p>
            <a:r>
              <a:rPr lang="en-GB" dirty="0" smtClean="0"/>
              <a:t>HOWEVER, Cooper’s work remains controversial (for reasons other than his “Marxism”) and seems to use rather than develop Marxist ideas. </a:t>
            </a:r>
            <a:endParaRPr lang="en-GB" dirty="0"/>
          </a:p>
          <a:p>
            <a:endParaRPr lang="en-GB" dirty="0" smtClean="0"/>
          </a:p>
          <a:p>
            <a:pPr lvl="1"/>
            <a:endParaRPr lang="en-GB" dirty="0"/>
          </a:p>
        </p:txBody>
      </p:sp>
      <p:sp>
        <p:nvSpPr>
          <p:cNvPr id="4" name="Title 3"/>
          <p:cNvSpPr>
            <a:spLocks noGrp="1"/>
          </p:cNvSpPr>
          <p:nvPr>
            <p:ph type="title"/>
          </p:nvPr>
        </p:nvSpPr>
        <p:spPr>
          <a:xfrm>
            <a:off x="762740" y="324926"/>
            <a:ext cx="8381260" cy="1054394"/>
          </a:xfrm>
        </p:spPr>
        <p:txBody>
          <a:bodyPr/>
          <a:lstStyle/>
          <a:p>
            <a:r>
              <a:rPr lang="en-GB" dirty="0" smtClean="0"/>
              <a:t>David cooper &amp; anti-psychiatry</a:t>
            </a:r>
            <a:endParaRPr lang="en-GB" dirty="0"/>
          </a:p>
        </p:txBody>
      </p:sp>
      <p:pic>
        <p:nvPicPr>
          <p:cNvPr id="2" name="Picture 2" descr="http://laingsociety.org/colloquia/inperson/davidcooper/DavidCooper.jpg"/>
          <p:cNvPicPr>
            <a:picLocks noChangeAspect="1" noChangeArrowheads="1"/>
          </p:cNvPicPr>
          <p:nvPr/>
        </p:nvPicPr>
        <p:blipFill rotWithShape="1">
          <a:blip r:embed="rId2">
            <a:extLst>
              <a:ext uri="{28A0092B-C50C-407E-A947-70E740481C1C}">
                <a14:useLocalDpi xmlns:a14="http://schemas.microsoft.com/office/drawing/2010/main" val="0"/>
              </a:ext>
            </a:extLst>
          </a:blip>
          <a:srcRect l="12910" t="8342" r="10889" b="8973"/>
          <a:stretch/>
        </p:blipFill>
        <p:spPr bwMode="auto">
          <a:xfrm>
            <a:off x="191623" y="182040"/>
            <a:ext cx="872777" cy="134016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ave\AppData\Local\Microsoft\Windows\Temporary Internet Files\Content.IE5\P5BFB2IT\MC90044066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2924944"/>
            <a:ext cx="2155883" cy="223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881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771800" y="1719072"/>
            <a:ext cx="5915000" cy="4407408"/>
          </a:xfrm>
        </p:spPr>
        <p:txBody>
          <a:bodyPr>
            <a:normAutofit fontScale="92500" lnSpcReduction="10000"/>
          </a:bodyPr>
          <a:lstStyle/>
          <a:p>
            <a:pPr marL="45720" indent="0" algn="ctr">
              <a:buNone/>
            </a:pPr>
            <a:r>
              <a:rPr lang="en-GB" dirty="0" smtClean="0"/>
              <a:t>MOVING ON FROM MARXISM</a:t>
            </a:r>
          </a:p>
          <a:p>
            <a:r>
              <a:rPr lang="en-GB" dirty="0" smtClean="0"/>
              <a:t>Feminist ideas owe a lot to the work of Engels and his theories especially about the </a:t>
            </a:r>
            <a:r>
              <a:rPr lang="en-GB" b="1" dirty="0" smtClean="0">
                <a:solidFill>
                  <a:srgbClr val="FF0000"/>
                </a:solidFill>
              </a:rPr>
              <a:t>patriarchal</a:t>
            </a:r>
            <a:r>
              <a:rPr lang="en-GB" dirty="0" smtClean="0">
                <a:solidFill>
                  <a:srgbClr val="FF0000"/>
                </a:solidFill>
              </a:rPr>
              <a:t> </a:t>
            </a:r>
            <a:r>
              <a:rPr lang="en-GB" dirty="0" smtClean="0"/>
              <a:t>nature of the family </a:t>
            </a:r>
          </a:p>
          <a:p>
            <a:r>
              <a:rPr lang="en-GB" dirty="0" smtClean="0"/>
              <a:t>BUT feminists will differ considerably as to what is the ultimate cause of male rule</a:t>
            </a:r>
          </a:p>
          <a:p>
            <a:r>
              <a:rPr lang="en-GB" dirty="0" smtClean="0"/>
              <a:t>Michele Barrett talked about a “strange marriage” between Marxism and feminism</a:t>
            </a:r>
            <a:endParaRPr lang="en-GB" dirty="0"/>
          </a:p>
        </p:txBody>
      </p:sp>
      <p:sp>
        <p:nvSpPr>
          <p:cNvPr id="4" name="Title 3"/>
          <p:cNvSpPr>
            <a:spLocks noGrp="1"/>
          </p:cNvSpPr>
          <p:nvPr>
            <p:ph type="title"/>
          </p:nvPr>
        </p:nvSpPr>
        <p:spPr/>
        <p:txBody>
          <a:bodyPr/>
          <a:lstStyle/>
          <a:p>
            <a:r>
              <a:rPr lang="en-GB" dirty="0" smtClean="0"/>
              <a:t>FEMINISM</a:t>
            </a:r>
            <a:endParaRPr lang="en-GB" dirty="0"/>
          </a:p>
        </p:txBody>
      </p:sp>
      <p:pic>
        <p:nvPicPr>
          <p:cNvPr id="5122" name="Picture 2" descr="C:\Users\dave\AppData\Local\Microsoft\Windows\Temporary Internet Files\Content.IE5\ZPBT0DLA\MC90030365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708920"/>
            <a:ext cx="1800200" cy="265827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773" y="2132856"/>
            <a:ext cx="2493774"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741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xit" presetSubtype="4" fill="hold" nodeType="afterEffect">
                                  <p:stCondLst>
                                    <p:cond delay="0"/>
                                  </p:stCondLst>
                                  <p:childTnLst>
                                    <p:anim calcmode="lin" valueType="num">
                                      <p:cBhvr additive="base">
                                        <p:cTn id="23" dur="500"/>
                                        <p:tgtEl>
                                          <p:spTgt spid="1027"/>
                                        </p:tgtEl>
                                        <p:attrNameLst>
                                          <p:attrName>ppt_x</p:attrName>
                                        </p:attrNameLst>
                                      </p:cBhvr>
                                      <p:tavLst>
                                        <p:tav tm="0">
                                          <p:val>
                                            <p:strVal val="ppt_x"/>
                                          </p:val>
                                        </p:tav>
                                        <p:tav tm="100000">
                                          <p:val>
                                            <p:strVal val="ppt_x"/>
                                          </p:val>
                                        </p:tav>
                                      </p:tavLst>
                                    </p:anim>
                                    <p:anim calcmode="lin" valueType="num">
                                      <p:cBhvr additive="base">
                                        <p:cTn id="24" dur="500"/>
                                        <p:tgtEl>
                                          <p:spTgt spid="1027"/>
                                        </p:tgtEl>
                                        <p:attrNameLst>
                                          <p:attrName>ppt_y</p:attrName>
                                        </p:attrNameLst>
                                      </p:cBhvr>
                                      <p:tavLst>
                                        <p:tav tm="0">
                                          <p:val>
                                            <p:strVal val="ppt_y"/>
                                          </p:val>
                                        </p:tav>
                                        <p:tav tm="100000">
                                          <p:val>
                                            <p:strVal val="1+ppt_h/2"/>
                                          </p:val>
                                        </p:tav>
                                      </p:tavLst>
                                    </p:anim>
                                    <p:set>
                                      <p:cBhvr>
                                        <p:cTn id="25" dur="1" fill="hold">
                                          <p:stCondLst>
                                            <p:cond delay="4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45720" indent="0">
              <a:buNone/>
            </a:pPr>
            <a:r>
              <a:rPr lang="en-GB" dirty="0" smtClean="0"/>
              <a:t>Make a point and back it up</a:t>
            </a:r>
          </a:p>
          <a:p>
            <a:pPr marL="45720" indent="0">
              <a:buNone/>
            </a:pPr>
            <a:endParaRPr lang="en-GB" dirty="0" smtClean="0"/>
          </a:p>
          <a:p>
            <a:r>
              <a:rPr lang="en-GB" dirty="0" smtClean="0"/>
              <a:t>Define the term ‘bourgeoisie’ [2]</a:t>
            </a:r>
          </a:p>
          <a:p>
            <a:r>
              <a:rPr lang="en-GB" dirty="0" smtClean="0"/>
              <a:t>Define the term ‘ideology’ [2]</a:t>
            </a:r>
          </a:p>
          <a:p>
            <a:r>
              <a:rPr lang="en-GB" dirty="0" smtClean="0"/>
              <a:t>Using one example, explain how the nuclear family acts a ‘unit of consumption’ [2]</a:t>
            </a:r>
          </a:p>
          <a:p>
            <a:r>
              <a:rPr lang="en-GB" dirty="0" smtClean="0"/>
              <a:t>Using one example, explain how the nuclear family ‘props up’ capitalism [2]</a:t>
            </a:r>
          </a:p>
          <a:p>
            <a:r>
              <a:rPr lang="en-GB" dirty="0"/>
              <a:t>Outline three reasons why Marxists believe that the nuclear family functions to benefit capitalism [6</a:t>
            </a:r>
            <a:r>
              <a:rPr lang="en-GB" dirty="0" smtClean="0"/>
              <a:t>]</a:t>
            </a:r>
          </a:p>
          <a:p>
            <a:r>
              <a:rPr lang="en-GB" dirty="0" smtClean="0"/>
              <a:t>Outline three problems with the Marxist view of the family [6]</a:t>
            </a:r>
          </a:p>
          <a:p>
            <a:endParaRPr lang="en-GB" dirty="0"/>
          </a:p>
          <a:p>
            <a:r>
              <a:rPr lang="en-GB" dirty="0" smtClean="0"/>
              <a:t>N.B. – these are also examples of AS questions</a:t>
            </a:r>
            <a:endParaRPr lang="en-GB" dirty="0"/>
          </a:p>
          <a:p>
            <a:endParaRPr lang="en-GB" dirty="0"/>
          </a:p>
        </p:txBody>
      </p:sp>
      <p:sp>
        <p:nvSpPr>
          <p:cNvPr id="3" name="Title 2"/>
          <p:cNvSpPr>
            <a:spLocks noGrp="1"/>
          </p:cNvSpPr>
          <p:nvPr>
            <p:ph type="title"/>
          </p:nvPr>
        </p:nvSpPr>
        <p:spPr/>
        <p:txBody>
          <a:bodyPr/>
          <a:lstStyle/>
          <a:p>
            <a:r>
              <a:rPr lang="en-GB" dirty="0" smtClean="0"/>
              <a:t>Summary questions</a:t>
            </a:r>
            <a:endParaRPr lang="en-GB" dirty="0"/>
          </a:p>
        </p:txBody>
      </p:sp>
    </p:spTree>
    <p:extLst>
      <p:ext uri="{BB962C8B-B14F-4D97-AF65-F5344CB8AC3E}">
        <p14:creationId xmlns:p14="http://schemas.microsoft.com/office/powerpoint/2010/main" val="2185644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51519" y="1772816"/>
            <a:ext cx="5170787" cy="3240360"/>
          </a:xfrm>
          <a:prstGeom prst="rect">
            <a:avLst/>
          </a:prstGeom>
        </p:spPr>
      </p:pic>
      <p:sp>
        <p:nvSpPr>
          <p:cNvPr id="3" name="Title 2"/>
          <p:cNvSpPr>
            <a:spLocks noGrp="1"/>
          </p:cNvSpPr>
          <p:nvPr>
            <p:ph type="title"/>
          </p:nvPr>
        </p:nvSpPr>
        <p:spPr/>
        <p:txBody>
          <a:bodyPr/>
          <a:lstStyle/>
          <a:p>
            <a:r>
              <a:rPr lang="en-GB" dirty="0" smtClean="0"/>
              <a:t>First thing’s first, what is capitalism?</a:t>
            </a:r>
            <a:endParaRPr lang="en-GB" dirty="0"/>
          </a:p>
        </p:txBody>
      </p:sp>
      <p:sp>
        <p:nvSpPr>
          <p:cNvPr id="5" name="Rectangle 4"/>
          <p:cNvSpPr/>
          <p:nvPr/>
        </p:nvSpPr>
        <p:spPr>
          <a:xfrm>
            <a:off x="5796136" y="2420888"/>
            <a:ext cx="2966124" cy="2031325"/>
          </a:xfrm>
          <a:prstGeom prst="rect">
            <a:avLst/>
          </a:prstGeom>
        </p:spPr>
        <p:txBody>
          <a:bodyPr wrap="square">
            <a:spAutoFit/>
          </a:bodyPr>
          <a:lstStyle/>
          <a:p>
            <a:r>
              <a:rPr lang="en-GB" dirty="0" smtClean="0"/>
              <a:t>In a basic sense, it’s an </a:t>
            </a:r>
            <a:r>
              <a:rPr lang="en-GB" dirty="0"/>
              <a:t>economic and political system in which a country's trade and industry are controlled by private owners for profit, rather than by the state</a:t>
            </a:r>
          </a:p>
        </p:txBody>
      </p:sp>
      <p:sp>
        <p:nvSpPr>
          <p:cNvPr id="6" name="Rectangle 5"/>
          <p:cNvSpPr/>
          <p:nvPr/>
        </p:nvSpPr>
        <p:spPr>
          <a:xfrm>
            <a:off x="4067944" y="5229200"/>
            <a:ext cx="4572000" cy="646331"/>
          </a:xfrm>
          <a:prstGeom prst="rect">
            <a:avLst/>
          </a:prstGeom>
        </p:spPr>
        <p:txBody>
          <a:bodyPr>
            <a:spAutoFit/>
          </a:bodyPr>
          <a:lstStyle/>
          <a:p>
            <a:r>
              <a:rPr lang="en-GB" dirty="0">
                <a:hlinkClick r:id="rId4"/>
              </a:rPr>
              <a:t>https://</a:t>
            </a:r>
            <a:r>
              <a:rPr lang="en-GB" dirty="0" smtClean="0">
                <a:hlinkClick r:id="rId4"/>
              </a:rPr>
              <a:t>www.youtube.com/watch?v=PjctCS1kZp4</a:t>
            </a:r>
            <a:r>
              <a:rPr lang="en-GB" dirty="0" smtClean="0"/>
              <a:t> </a:t>
            </a:r>
            <a:endParaRPr lang="en-GB" dirty="0"/>
          </a:p>
        </p:txBody>
      </p:sp>
    </p:spTree>
    <p:extLst>
      <p:ext uri="{BB962C8B-B14F-4D97-AF65-F5344CB8AC3E}">
        <p14:creationId xmlns:p14="http://schemas.microsoft.com/office/powerpoint/2010/main" val="1296569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A</a:t>
            </a:r>
            <a:r>
              <a:rPr lang="en-GB" dirty="0" smtClean="0"/>
              <a:t> </a:t>
            </a:r>
            <a:r>
              <a:rPr lang="en-GB" dirty="0"/>
              <a:t>system in which goods are owned in common and are available to all as </a:t>
            </a:r>
            <a:r>
              <a:rPr lang="en-GB" dirty="0" smtClean="0"/>
              <a:t>needed. A </a:t>
            </a:r>
            <a:r>
              <a:rPr lang="en-GB" dirty="0"/>
              <a:t>theory </a:t>
            </a:r>
            <a:r>
              <a:rPr lang="en-GB" dirty="0" smtClean="0"/>
              <a:t>supporting the </a:t>
            </a:r>
            <a:r>
              <a:rPr lang="en-GB" dirty="0"/>
              <a:t>elimination of private property </a:t>
            </a:r>
          </a:p>
        </p:txBody>
      </p:sp>
      <p:sp>
        <p:nvSpPr>
          <p:cNvPr id="3" name="Title 2"/>
          <p:cNvSpPr>
            <a:spLocks noGrp="1"/>
          </p:cNvSpPr>
          <p:nvPr>
            <p:ph type="title"/>
          </p:nvPr>
        </p:nvSpPr>
        <p:spPr/>
        <p:txBody>
          <a:bodyPr/>
          <a:lstStyle/>
          <a:p>
            <a:r>
              <a:rPr lang="en-GB" dirty="0" smtClean="0"/>
              <a:t>And Communism?</a:t>
            </a:r>
            <a:endParaRPr lang="en-GB" dirty="0"/>
          </a:p>
        </p:txBody>
      </p:sp>
      <p:pic>
        <p:nvPicPr>
          <p:cNvPr id="4" name="Picture 3"/>
          <p:cNvPicPr>
            <a:picLocks noChangeAspect="1"/>
          </p:cNvPicPr>
          <p:nvPr/>
        </p:nvPicPr>
        <p:blipFill>
          <a:blip r:embed="rId2"/>
          <a:stretch>
            <a:fillRect/>
          </a:stretch>
        </p:blipFill>
        <p:spPr>
          <a:xfrm>
            <a:off x="5668894" y="3212976"/>
            <a:ext cx="3182674" cy="2304256"/>
          </a:xfrm>
          <a:prstGeom prst="rect">
            <a:avLst/>
          </a:prstGeom>
        </p:spPr>
      </p:pic>
      <p:pic>
        <p:nvPicPr>
          <p:cNvPr id="5" name="Picture 4"/>
          <p:cNvPicPr>
            <a:picLocks noChangeAspect="1"/>
          </p:cNvPicPr>
          <p:nvPr/>
        </p:nvPicPr>
        <p:blipFill>
          <a:blip r:embed="rId3"/>
          <a:stretch>
            <a:fillRect/>
          </a:stretch>
        </p:blipFill>
        <p:spPr>
          <a:xfrm>
            <a:off x="323528" y="2924944"/>
            <a:ext cx="5198496" cy="3510365"/>
          </a:xfrm>
          <a:prstGeom prst="rect">
            <a:avLst/>
          </a:prstGeom>
        </p:spPr>
      </p:pic>
    </p:spTree>
    <p:extLst>
      <p:ext uri="{BB962C8B-B14F-4D97-AF65-F5344CB8AC3E}">
        <p14:creationId xmlns:p14="http://schemas.microsoft.com/office/powerpoint/2010/main" val="2454935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719070"/>
            <a:ext cx="8407893" cy="4950289"/>
          </a:xfrm>
        </p:spPr>
        <p:txBody>
          <a:bodyPr>
            <a:normAutofit/>
          </a:bodyPr>
          <a:lstStyle/>
          <a:p>
            <a:r>
              <a:rPr lang="en-GB" altLang="en-US" sz="2800" dirty="0" smtClean="0"/>
              <a:t>Is a </a:t>
            </a:r>
            <a:r>
              <a:rPr lang="en-GB" altLang="en-US" sz="2800" dirty="0" smtClean="0">
                <a:solidFill>
                  <a:srgbClr val="FF0000"/>
                </a:solidFill>
              </a:rPr>
              <a:t>conflict structuralist </a:t>
            </a:r>
            <a:r>
              <a:rPr lang="en-GB" altLang="en-US" sz="2800" dirty="0" smtClean="0"/>
              <a:t>theory exploring  capitalist industrialised societies.</a:t>
            </a:r>
          </a:p>
          <a:p>
            <a:r>
              <a:rPr lang="en-GB" altLang="en-US" sz="2800" dirty="0" smtClean="0"/>
              <a:t>Sees society </a:t>
            </a:r>
            <a:r>
              <a:rPr lang="en-GB" altLang="en-US" sz="2800" dirty="0"/>
              <a:t>a</a:t>
            </a:r>
            <a:r>
              <a:rPr lang="en-GB" altLang="en-US" sz="2800" dirty="0" smtClean="0"/>
              <a:t>s ALWAYS based on </a:t>
            </a:r>
            <a:r>
              <a:rPr lang="en-GB" altLang="en-US" sz="2800" dirty="0" smtClean="0">
                <a:solidFill>
                  <a:srgbClr val="FF0000"/>
                </a:solidFill>
              </a:rPr>
              <a:t>inequality-</a:t>
            </a:r>
            <a:r>
              <a:rPr lang="en-GB" altLang="en-US" sz="2800" dirty="0" smtClean="0"/>
              <a:t> where some people with a lot (money) have control over those with little. </a:t>
            </a:r>
          </a:p>
          <a:p>
            <a:r>
              <a:rPr lang="en-GB" altLang="en-US" sz="2800" dirty="0" smtClean="0"/>
              <a:t>This inequality is linked to </a:t>
            </a:r>
            <a:r>
              <a:rPr lang="en-GB" altLang="en-US" sz="2800" dirty="0" smtClean="0">
                <a:solidFill>
                  <a:srgbClr val="FF0000"/>
                </a:solidFill>
              </a:rPr>
              <a:t>social class</a:t>
            </a:r>
            <a:r>
              <a:rPr lang="en-GB" altLang="en-US" sz="2800" dirty="0" smtClean="0"/>
              <a:t>: ruling class (bourgeoisie) and the working class (proletariat). </a:t>
            </a:r>
          </a:p>
          <a:p>
            <a:r>
              <a:rPr lang="en-GB" altLang="en-US" sz="2800" dirty="0" smtClean="0"/>
              <a:t>Takes the side of the working class</a:t>
            </a:r>
          </a:p>
        </p:txBody>
      </p:sp>
      <p:sp>
        <p:nvSpPr>
          <p:cNvPr id="4" name="Title 3"/>
          <p:cNvSpPr>
            <a:spLocks noGrp="1"/>
          </p:cNvSpPr>
          <p:nvPr>
            <p:ph type="title"/>
          </p:nvPr>
        </p:nvSpPr>
        <p:spPr/>
        <p:txBody>
          <a:bodyPr/>
          <a:lstStyle/>
          <a:p>
            <a:pPr>
              <a:defRPr/>
            </a:pPr>
            <a:r>
              <a:rPr lang="en-GB" smtClean="0"/>
              <a:t>Overview of Marxism	</a:t>
            </a: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32" y="188640"/>
            <a:ext cx="1059740" cy="1296144"/>
          </a:xfrm>
          <a:prstGeom prst="rect">
            <a:avLst/>
          </a:prstGeom>
        </p:spPr>
      </p:pic>
    </p:spTree>
    <p:extLst>
      <p:ext uri="{BB962C8B-B14F-4D97-AF65-F5344CB8AC3E}">
        <p14:creationId xmlns:p14="http://schemas.microsoft.com/office/powerpoint/2010/main" val="4161547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9838" y="1643063"/>
            <a:ext cx="4900612" cy="4810125"/>
          </a:xfrm>
        </p:spPr>
        <p:txBody>
          <a:bodyPr>
            <a:normAutofit/>
          </a:bodyPr>
          <a:lstStyle/>
          <a:p>
            <a:pPr marL="274320" indent="-274320" eaLnBrk="1" fontAlgn="auto" hangingPunct="1">
              <a:spcAft>
                <a:spcPts val="0"/>
              </a:spcAft>
              <a:buFont typeface="Wingdings 2"/>
              <a:buChar char=""/>
              <a:defRPr/>
            </a:pPr>
            <a:r>
              <a:rPr lang="en-GB" dirty="0" smtClean="0">
                <a:ea typeface="+mn-ea"/>
              </a:rPr>
              <a:t>Based on analysis of </a:t>
            </a:r>
            <a:r>
              <a:rPr lang="en-GB" b="1" dirty="0" smtClean="0">
                <a:solidFill>
                  <a:srgbClr val="000000"/>
                </a:solidFill>
                <a:ea typeface="+mn-ea"/>
              </a:rPr>
              <a:t>Karl Marx (1818-1883)</a:t>
            </a:r>
          </a:p>
          <a:p>
            <a:pPr marL="274320" indent="-274320" eaLnBrk="1" fontAlgn="auto" hangingPunct="1">
              <a:spcAft>
                <a:spcPts val="0"/>
              </a:spcAft>
              <a:buFont typeface="Wingdings 2"/>
              <a:buChar char=""/>
              <a:defRPr/>
            </a:pPr>
            <a:r>
              <a:rPr lang="en-GB" dirty="0" smtClean="0">
                <a:ea typeface="+mn-ea"/>
              </a:rPr>
              <a:t>Political programme as well as sociological perspective</a:t>
            </a:r>
          </a:p>
          <a:p>
            <a:pPr marL="274320" indent="-274320" eaLnBrk="1" fontAlgn="auto" hangingPunct="1">
              <a:spcAft>
                <a:spcPts val="0"/>
              </a:spcAft>
              <a:buFont typeface="Wingdings 2"/>
              <a:buChar char=""/>
              <a:defRPr/>
            </a:pPr>
            <a:r>
              <a:rPr lang="en-GB" dirty="0" smtClean="0">
                <a:ea typeface="+mn-ea"/>
              </a:rPr>
              <a:t>Nature of society based on </a:t>
            </a:r>
            <a:r>
              <a:rPr lang="en-GB" b="1" dirty="0" smtClean="0">
                <a:solidFill>
                  <a:srgbClr val="000000"/>
                </a:solidFill>
                <a:ea typeface="+mn-ea"/>
              </a:rPr>
              <a:t>economic forces and relationships</a:t>
            </a:r>
          </a:p>
          <a:p>
            <a:pPr marL="274320" indent="-274320" eaLnBrk="1" fontAlgn="auto" hangingPunct="1">
              <a:spcAft>
                <a:spcPts val="0"/>
              </a:spcAft>
              <a:buFont typeface="Wingdings 2"/>
              <a:buChar char=""/>
              <a:defRPr/>
            </a:pPr>
            <a:r>
              <a:rPr lang="en-GB" dirty="0" smtClean="0">
                <a:ea typeface="+mn-ea"/>
              </a:rPr>
              <a:t>Believes that existing society is </a:t>
            </a:r>
            <a:r>
              <a:rPr lang="en-GB" b="1" dirty="0" smtClean="0">
                <a:solidFill>
                  <a:srgbClr val="000000"/>
                </a:solidFill>
                <a:ea typeface="+mn-ea"/>
              </a:rPr>
              <a:t>exploitative</a:t>
            </a:r>
            <a:r>
              <a:rPr lang="en-GB" dirty="0" smtClean="0">
                <a:ea typeface="+mn-ea"/>
              </a:rPr>
              <a:t> and </a:t>
            </a:r>
            <a:r>
              <a:rPr lang="en-GB" b="1" dirty="0" smtClean="0">
                <a:solidFill>
                  <a:srgbClr val="000000"/>
                </a:solidFill>
                <a:ea typeface="+mn-ea"/>
              </a:rPr>
              <a:t>oppressive</a:t>
            </a:r>
            <a:r>
              <a:rPr lang="en-GB" dirty="0" smtClean="0">
                <a:solidFill>
                  <a:srgbClr val="000000"/>
                </a:solidFill>
                <a:ea typeface="+mn-ea"/>
              </a:rPr>
              <a:t> </a:t>
            </a:r>
            <a:r>
              <a:rPr lang="en-GB" dirty="0" smtClean="0">
                <a:ea typeface="+mn-ea"/>
              </a:rPr>
              <a:t>because of </a:t>
            </a:r>
            <a:r>
              <a:rPr lang="en-GB" b="1" dirty="0" smtClean="0">
                <a:solidFill>
                  <a:srgbClr val="000000"/>
                </a:solidFill>
                <a:ea typeface="+mn-ea"/>
              </a:rPr>
              <a:t>private ownership of wealth</a:t>
            </a:r>
          </a:p>
          <a:p>
            <a:pPr marL="274320" indent="-274320" eaLnBrk="1" fontAlgn="auto" hangingPunct="1">
              <a:spcAft>
                <a:spcPts val="0"/>
              </a:spcAft>
              <a:buFont typeface="Wingdings 2"/>
              <a:buChar char=""/>
              <a:defRPr/>
            </a:pPr>
            <a:r>
              <a:rPr lang="en-GB" dirty="0" smtClean="0">
                <a:ea typeface="+mn-ea"/>
              </a:rPr>
              <a:t>Without the economic system everything else is impossible hence its domination</a:t>
            </a:r>
          </a:p>
        </p:txBody>
      </p:sp>
      <p:sp>
        <p:nvSpPr>
          <p:cNvPr id="2" name="Title 1"/>
          <p:cNvSpPr>
            <a:spLocks noGrp="1"/>
          </p:cNvSpPr>
          <p:nvPr>
            <p:ph type="title"/>
          </p:nvPr>
        </p:nvSpPr>
        <p:spPr/>
        <p:txBody>
          <a:bodyPr/>
          <a:lstStyle/>
          <a:p>
            <a:pPr eaLnBrk="1" fontAlgn="auto" hangingPunct="1">
              <a:spcAft>
                <a:spcPts val="0"/>
              </a:spcAft>
              <a:defRPr/>
            </a:pPr>
            <a:r>
              <a:rPr lang="en-GB" dirty="0" smtClean="0">
                <a:ea typeface="+mj-ea"/>
              </a:rPr>
              <a:t>Marxism</a:t>
            </a:r>
            <a:endParaRPr lang="en-GB" dirty="0">
              <a:ea typeface="+mj-ea"/>
            </a:endParaRPr>
          </a:p>
        </p:txBody>
      </p:sp>
      <p:pic>
        <p:nvPicPr>
          <p:cNvPr id="7172" name="Picture 2" descr="http://questgarden.com/51/63/4/070520155443/images/karl-marx-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643063"/>
            <a:ext cx="3063875"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32" y="188640"/>
            <a:ext cx="1059740" cy="1296144"/>
          </a:xfrm>
          <a:prstGeom prst="rect">
            <a:avLst/>
          </a:prstGeom>
        </p:spPr>
      </p:pic>
    </p:spTree>
    <p:extLst>
      <p:ext uri="{BB962C8B-B14F-4D97-AF65-F5344CB8AC3E}">
        <p14:creationId xmlns:p14="http://schemas.microsoft.com/office/powerpoint/2010/main" val="6753071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1152204" y="225598"/>
            <a:ext cx="8229600" cy="1143000"/>
          </a:xfrm>
        </p:spPr>
        <p:txBody>
          <a:bodyPr>
            <a:noAutofit/>
          </a:bodyPr>
          <a:lstStyle/>
          <a:p>
            <a:pPr>
              <a:defRPr/>
            </a:pPr>
            <a:r>
              <a:rPr lang="en-GB" sz="4000" dirty="0"/>
              <a:t>MARXISM: 5 KEY </a:t>
            </a:r>
            <a:r>
              <a:rPr lang="en-GB" sz="4000" dirty="0" smtClean="0"/>
              <a:t>POINTS p.17</a:t>
            </a:r>
            <a:endParaRPr lang="en-GB" sz="4000" dirty="0" smtClean="0">
              <a:ea typeface="+mj-ea"/>
            </a:endParaRPr>
          </a:p>
        </p:txBody>
      </p:sp>
      <p:sp>
        <p:nvSpPr>
          <p:cNvPr id="9219" name="Rectangle 3"/>
          <p:cNvSpPr>
            <a:spLocks noGrp="1" noChangeArrowheads="1"/>
          </p:cNvSpPr>
          <p:nvPr>
            <p:ph type="body" sz="half" idx="1"/>
          </p:nvPr>
        </p:nvSpPr>
        <p:spPr>
          <a:xfrm>
            <a:off x="97160" y="1700807"/>
            <a:ext cx="5122912" cy="5041305"/>
          </a:xfrm>
        </p:spPr>
        <p:txBody>
          <a:bodyPr>
            <a:normAutofit fontScale="77500" lnSpcReduction="20000"/>
          </a:bodyPr>
          <a:lstStyle/>
          <a:p>
            <a:pPr marL="609600" indent="-609600" eaLnBrk="1" fontAlgn="auto" hangingPunct="1">
              <a:spcAft>
                <a:spcPts val="0"/>
              </a:spcAft>
              <a:buFont typeface="Wingdings" charset="0"/>
              <a:buAutoNum type="arabicPeriod"/>
              <a:defRPr/>
            </a:pPr>
            <a:r>
              <a:rPr lang="en-GB" sz="3200" dirty="0">
                <a:ea typeface="+mn-ea"/>
              </a:rPr>
              <a:t>Capitalist society is based on </a:t>
            </a:r>
            <a:r>
              <a:rPr lang="en-GB" sz="3200" dirty="0" smtClean="0">
                <a:ea typeface="+mn-ea"/>
              </a:rPr>
              <a:t>conflict.</a:t>
            </a:r>
            <a:endParaRPr lang="en-GB" sz="3200" dirty="0">
              <a:ea typeface="+mn-ea"/>
            </a:endParaRPr>
          </a:p>
          <a:p>
            <a:pPr marL="609600" indent="-609600" eaLnBrk="1" fontAlgn="auto" hangingPunct="1">
              <a:spcAft>
                <a:spcPts val="0"/>
              </a:spcAft>
              <a:buFont typeface="Wingdings" charset="0"/>
              <a:buAutoNum type="arabicPeriod"/>
              <a:defRPr/>
            </a:pPr>
            <a:r>
              <a:rPr lang="en-GB" sz="3200" dirty="0">
                <a:ea typeface="+mn-ea"/>
              </a:rPr>
              <a:t>Conflict is between the ruling class (bourgeoisie) and the working class (proletariat)</a:t>
            </a:r>
          </a:p>
          <a:p>
            <a:pPr marL="609600" indent="-609600" eaLnBrk="1" fontAlgn="auto" hangingPunct="1">
              <a:spcAft>
                <a:spcPts val="0"/>
              </a:spcAft>
              <a:buFont typeface="Wingdings" charset="0"/>
              <a:buAutoNum type="arabicPeriod"/>
              <a:defRPr/>
            </a:pPr>
            <a:r>
              <a:rPr lang="en-GB" sz="3200" dirty="0">
                <a:ea typeface="+mn-ea"/>
              </a:rPr>
              <a:t>The conflict occurs because the ruling class wants to increase profits, this is done by keeping working class wages low. The working class want higher wages, which would lower ruling class profits = </a:t>
            </a:r>
            <a:r>
              <a:rPr lang="en-GB" sz="3200" dirty="0">
                <a:solidFill>
                  <a:srgbClr val="FF0000"/>
                </a:solidFill>
                <a:ea typeface="+mn-ea"/>
              </a:rPr>
              <a:t>CONFLICT</a:t>
            </a:r>
            <a:r>
              <a:rPr lang="en-GB" sz="3200" dirty="0">
                <a:ea typeface="+mn-ea"/>
              </a:rPr>
              <a:t>!!!</a:t>
            </a:r>
          </a:p>
        </p:txBody>
      </p:sp>
      <p:pic>
        <p:nvPicPr>
          <p:cNvPr id="112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1080120" cy="136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772816"/>
            <a:ext cx="3657600" cy="460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05032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horizontal)">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blinds(horizontal)">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blinds(horizontal)">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4608934"/>
          </a:xfrm>
        </p:spPr>
        <p:txBody>
          <a:bodyPr>
            <a:normAutofit fontScale="85000" lnSpcReduction="10000"/>
          </a:bodyPr>
          <a:lstStyle/>
          <a:p>
            <a:pPr marL="609600" indent="-609600" eaLnBrk="1" fontAlgn="auto" hangingPunct="1">
              <a:spcAft>
                <a:spcPts val="0"/>
              </a:spcAft>
              <a:buFont typeface="Wingdings" pitchFamily="2" charset="2"/>
              <a:buNone/>
              <a:defRPr/>
            </a:pPr>
            <a:r>
              <a:rPr lang="en-GB" sz="4000" dirty="0" smtClean="0">
                <a:ea typeface="+mn-ea"/>
              </a:rPr>
              <a:t>4. This creates a situation of exploitation and alienation for the working class.</a:t>
            </a:r>
          </a:p>
          <a:p>
            <a:pPr marL="609600" indent="-609600" eaLnBrk="1" fontAlgn="auto" hangingPunct="1">
              <a:spcAft>
                <a:spcPts val="0"/>
              </a:spcAft>
              <a:buFont typeface="Wingdings" pitchFamily="2" charset="2"/>
              <a:buNone/>
              <a:defRPr/>
            </a:pPr>
            <a:r>
              <a:rPr lang="en-GB" sz="4000" dirty="0" smtClean="0">
                <a:ea typeface="+mn-ea"/>
              </a:rPr>
              <a:t>5. Revolution is prevented along with radical social change by the presence of dominant ideologies which are taught through agents of secondary socialisation, including religion, the media and education. </a:t>
            </a:r>
          </a:p>
          <a:p>
            <a:pPr marL="274320" indent="-274320" eaLnBrk="1" fontAlgn="auto" hangingPunct="1">
              <a:spcAft>
                <a:spcPts val="0"/>
              </a:spcAft>
              <a:buFont typeface="Wingdings 2"/>
              <a:buChar char=""/>
              <a:defRPr/>
            </a:pPr>
            <a:endParaRPr lang="en-US" sz="4000" dirty="0">
              <a:ea typeface="+mn-ea"/>
            </a:endParaRPr>
          </a:p>
        </p:txBody>
      </p:sp>
      <p:sp>
        <p:nvSpPr>
          <p:cNvPr id="5" name="Title 4"/>
          <p:cNvSpPr>
            <a:spLocks noGrp="1"/>
          </p:cNvSpPr>
          <p:nvPr>
            <p:ph type="title"/>
          </p:nvPr>
        </p:nvSpPr>
        <p:spPr/>
        <p:txBody>
          <a:bodyPr/>
          <a:lstStyle/>
          <a:p>
            <a:r>
              <a:rPr lang="en-GB" dirty="0" smtClean="0"/>
              <a:t>MARXISM: 5 KEY POINTS</a:t>
            </a:r>
            <a:endParaRPr lang="en-GB" dirty="0"/>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1080120" cy="136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087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ea typeface="+mj-ea"/>
              </a:rPr>
              <a:t>Marx’s View of History</a:t>
            </a:r>
            <a:endParaRPr lang="en-GB" dirty="0">
              <a:ea typeface="+mj-ea"/>
            </a:endParaRPr>
          </a:p>
        </p:txBody>
      </p:sp>
      <p:sp>
        <p:nvSpPr>
          <p:cNvPr id="10" name="Oval 9"/>
          <p:cNvSpPr/>
          <p:nvPr/>
        </p:nvSpPr>
        <p:spPr>
          <a:xfrm>
            <a:off x="5715000" y="1714500"/>
            <a:ext cx="1428750" cy="2786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Oval 10"/>
          <p:cNvSpPr/>
          <p:nvPr/>
        </p:nvSpPr>
        <p:spPr>
          <a:xfrm>
            <a:off x="3571875" y="1714500"/>
            <a:ext cx="1428750" cy="2786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Oval 11"/>
          <p:cNvSpPr/>
          <p:nvPr/>
        </p:nvSpPr>
        <p:spPr>
          <a:xfrm>
            <a:off x="1357313" y="1714500"/>
            <a:ext cx="1428750" cy="2786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6" name="TextBox 12"/>
          <p:cNvSpPr txBox="1">
            <a:spLocks noChangeArrowheads="1"/>
          </p:cNvSpPr>
          <p:nvPr/>
        </p:nvSpPr>
        <p:spPr bwMode="auto">
          <a:xfrm>
            <a:off x="1428750" y="2571750"/>
            <a:ext cx="1285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MS PGothic"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MS PGothic"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9pPr>
          </a:lstStyle>
          <a:p>
            <a:pPr algn="ctr" eaLnBrk="1" hangingPunct="1">
              <a:spcBef>
                <a:spcPct val="0"/>
              </a:spcBef>
              <a:buClrTx/>
              <a:buSzTx/>
              <a:buFontTx/>
              <a:buNone/>
            </a:pPr>
            <a:r>
              <a:rPr lang="en-GB" altLang="en-US" sz="1800">
                <a:solidFill>
                  <a:schemeClr val="bg1"/>
                </a:solidFill>
                <a:latin typeface="Garamond" pitchFamily="18" charset="0"/>
              </a:rPr>
              <a:t>Ancient Economy </a:t>
            </a:r>
          </a:p>
          <a:p>
            <a:pPr algn="ctr" eaLnBrk="1" hangingPunct="1">
              <a:spcBef>
                <a:spcPct val="0"/>
              </a:spcBef>
              <a:buClrTx/>
              <a:buSzTx/>
              <a:buFontTx/>
              <a:buNone/>
            </a:pPr>
            <a:endParaRPr lang="en-GB" altLang="en-US" sz="1800">
              <a:solidFill>
                <a:schemeClr val="bg1"/>
              </a:solidFill>
              <a:latin typeface="Garamond" pitchFamily="18" charset="0"/>
            </a:endParaRPr>
          </a:p>
          <a:p>
            <a:pPr algn="ctr" eaLnBrk="1" hangingPunct="1">
              <a:spcBef>
                <a:spcPct val="0"/>
              </a:spcBef>
              <a:buClrTx/>
              <a:buSzTx/>
              <a:buFontTx/>
              <a:buNone/>
            </a:pPr>
            <a:r>
              <a:rPr lang="en-GB" altLang="en-US" sz="1800">
                <a:solidFill>
                  <a:schemeClr val="bg1"/>
                </a:solidFill>
                <a:latin typeface="Garamond" pitchFamily="18" charset="0"/>
              </a:rPr>
              <a:t>Slavery</a:t>
            </a:r>
          </a:p>
        </p:txBody>
      </p:sp>
      <p:sp>
        <p:nvSpPr>
          <p:cNvPr id="10247" name="TextBox 13"/>
          <p:cNvSpPr txBox="1">
            <a:spLocks noChangeArrowheads="1"/>
          </p:cNvSpPr>
          <p:nvPr/>
        </p:nvSpPr>
        <p:spPr bwMode="auto">
          <a:xfrm>
            <a:off x="3643313" y="2500313"/>
            <a:ext cx="1285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MS PGothic"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MS PGothic"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9pPr>
          </a:lstStyle>
          <a:p>
            <a:pPr algn="ctr" eaLnBrk="1" hangingPunct="1">
              <a:spcBef>
                <a:spcPct val="0"/>
              </a:spcBef>
              <a:buClrTx/>
              <a:buSzTx/>
              <a:buFontTx/>
              <a:buNone/>
            </a:pPr>
            <a:r>
              <a:rPr lang="en-GB" altLang="en-US" sz="1800">
                <a:solidFill>
                  <a:schemeClr val="bg1"/>
                </a:solidFill>
                <a:latin typeface="Garamond" pitchFamily="18" charset="0"/>
              </a:rPr>
              <a:t>Feudalism</a:t>
            </a:r>
          </a:p>
          <a:p>
            <a:pPr algn="ctr" eaLnBrk="1" hangingPunct="1">
              <a:spcBef>
                <a:spcPct val="0"/>
              </a:spcBef>
              <a:buClrTx/>
              <a:buSzTx/>
              <a:buFontTx/>
              <a:buNone/>
            </a:pPr>
            <a:endParaRPr lang="en-GB" altLang="en-US" sz="1800">
              <a:solidFill>
                <a:schemeClr val="bg1"/>
              </a:solidFill>
              <a:latin typeface="Garamond" pitchFamily="18" charset="0"/>
            </a:endParaRPr>
          </a:p>
          <a:p>
            <a:pPr algn="ctr" eaLnBrk="1" hangingPunct="1">
              <a:spcBef>
                <a:spcPct val="0"/>
              </a:spcBef>
              <a:buClrTx/>
              <a:buSzTx/>
              <a:buFontTx/>
              <a:buNone/>
            </a:pPr>
            <a:r>
              <a:rPr lang="en-GB" altLang="en-US" sz="1800">
                <a:solidFill>
                  <a:schemeClr val="bg1"/>
                </a:solidFill>
                <a:latin typeface="Garamond" pitchFamily="18" charset="0"/>
              </a:rPr>
              <a:t>Peasants</a:t>
            </a:r>
          </a:p>
        </p:txBody>
      </p:sp>
      <p:sp>
        <p:nvSpPr>
          <p:cNvPr id="10248" name="TextBox 14"/>
          <p:cNvSpPr txBox="1">
            <a:spLocks noChangeArrowheads="1"/>
          </p:cNvSpPr>
          <p:nvPr/>
        </p:nvSpPr>
        <p:spPr bwMode="auto">
          <a:xfrm>
            <a:off x="5786438" y="2500313"/>
            <a:ext cx="1285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MS PGothic"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MS PGothic"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9pPr>
          </a:lstStyle>
          <a:p>
            <a:pPr algn="ctr" eaLnBrk="1" hangingPunct="1">
              <a:spcBef>
                <a:spcPct val="0"/>
              </a:spcBef>
              <a:buClrTx/>
              <a:buSzTx/>
              <a:buFontTx/>
              <a:buNone/>
            </a:pPr>
            <a:r>
              <a:rPr lang="en-GB" altLang="en-US" sz="1800">
                <a:solidFill>
                  <a:schemeClr val="bg1"/>
                </a:solidFill>
                <a:latin typeface="Garamond" pitchFamily="18" charset="0"/>
              </a:rPr>
              <a:t>Capitalism</a:t>
            </a:r>
          </a:p>
          <a:p>
            <a:pPr algn="ctr" eaLnBrk="1" hangingPunct="1">
              <a:spcBef>
                <a:spcPct val="0"/>
              </a:spcBef>
              <a:buClrTx/>
              <a:buSzTx/>
              <a:buFontTx/>
              <a:buNone/>
            </a:pPr>
            <a:endParaRPr lang="en-GB" altLang="en-US" sz="1800">
              <a:solidFill>
                <a:schemeClr val="bg1"/>
              </a:solidFill>
              <a:latin typeface="Garamond" pitchFamily="18" charset="0"/>
            </a:endParaRPr>
          </a:p>
          <a:p>
            <a:pPr algn="ctr" eaLnBrk="1" hangingPunct="1">
              <a:spcBef>
                <a:spcPct val="0"/>
              </a:spcBef>
              <a:buClrTx/>
              <a:buSzTx/>
              <a:buFontTx/>
              <a:buNone/>
            </a:pPr>
            <a:r>
              <a:rPr lang="en-GB" altLang="en-US" sz="1800">
                <a:solidFill>
                  <a:schemeClr val="bg1"/>
                </a:solidFill>
                <a:latin typeface="Garamond" pitchFamily="18" charset="0"/>
              </a:rPr>
              <a:t>Wage Slavery</a:t>
            </a:r>
          </a:p>
        </p:txBody>
      </p:sp>
      <p:sp>
        <p:nvSpPr>
          <p:cNvPr id="16" name="Right Arrow 15"/>
          <p:cNvSpPr/>
          <p:nvPr/>
        </p:nvSpPr>
        <p:spPr>
          <a:xfrm>
            <a:off x="2928938" y="2714625"/>
            <a:ext cx="500062" cy="857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Right Arrow 16"/>
          <p:cNvSpPr/>
          <p:nvPr/>
        </p:nvSpPr>
        <p:spPr>
          <a:xfrm>
            <a:off x="5143500" y="2714625"/>
            <a:ext cx="500063" cy="857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Right Arrow 17"/>
          <p:cNvSpPr/>
          <p:nvPr/>
        </p:nvSpPr>
        <p:spPr>
          <a:xfrm>
            <a:off x="7286625" y="2714625"/>
            <a:ext cx="500063" cy="857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Right Arrow 18"/>
          <p:cNvSpPr/>
          <p:nvPr/>
        </p:nvSpPr>
        <p:spPr>
          <a:xfrm>
            <a:off x="714375" y="2714625"/>
            <a:ext cx="500063" cy="857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TextBox 19"/>
          <p:cNvSpPr txBox="1"/>
          <p:nvPr/>
        </p:nvSpPr>
        <p:spPr>
          <a:xfrm>
            <a:off x="214282" y="1643050"/>
            <a:ext cx="461665" cy="3012538"/>
          </a:xfrm>
          <a:prstGeom prst="rect">
            <a:avLst/>
          </a:prstGeom>
          <a:noFill/>
        </p:spPr>
        <p:txBody>
          <a:bodyPr vert="vert270">
            <a:spAutoFit/>
          </a:bodyPr>
          <a:lstStyle/>
          <a:p>
            <a:pPr>
              <a:defRPr/>
            </a:pPr>
            <a:r>
              <a:rPr lang="en-GB" dirty="0">
                <a:latin typeface="Garamond" charset="0"/>
                <a:ea typeface="ＭＳ Ｐゴシック" charset="0"/>
                <a:cs typeface="Arial" charset="0"/>
              </a:rPr>
              <a:t>PRIMITIVE COMMUNISM</a:t>
            </a:r>
          </a:p>
        </p:txBody>
      </p:sp>
      <p:sp>
        <p:nvSpPr>
          <p:cNvPr id="21" name="TextBox 20"/>
          <p:cNvSpPr txBox="1"/>
          <p:nvPr/>
        </p:nvSpPr>
        <p:spPr>
          <a:xfrm>
            <a:off x="8001024" y="2143116"/>
            <a:ext cx="461665" cy="1798092"/>
          </a:xfrm>
          <a:prstGeom prst="rect">
            <a:avLst/>
          </a:prstGeom>
          <a:noFill/>
        </p:spPr>
        <p:txBody>
          <a:bodyPr vert="vert270">
            <a:spAutoFit/>
          </a:bodyPr>
          <a:lstStyle/>
          <a:p>
            <a:pPr>
              <a:defRPr/>
            </a:pPr>
            <a:r>
              <a:rPr lang="en-GB" dirty="0">
                <a:latin typeface="Garamond" charset="0"/>
                <a:ea typeface="ＭＳ Ｐゴシック" charset="0"/>
                <a:cs typeface="Arial" charset="0"/>
              </a:rPr>
              <a:t>COMMUNISM</a:t>
            </a:r>
          </a:p>
        </p:txBody>
      </p:sp>
      <p:sp>
        <p:nvSpPr>
          <p:cNvPr id="22" name="Right Brace 21"/>
          <p:cNvSpPr/>
          <p:nvPr/>
        </p:nvSpPr>
        <p:spPr>
          <a:xfrm rot="5400000">
            <a:off x="3947320" y="2339181"/>
            <a:ext cx="677862" cy="5572125"/>
          </a:xfrm>
          <a:prstGeom prst="rightBrace">
            <a:avLst/>
          </a:prstGeom>
          <a:solidFill>
            <a:srgbClr val="002060"/>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b="1" dirty="0">
              <a:solidFill>
                <a:schemeClr val="bg1"/>
              </a:solidFill>
            </a:endParaRPr>
          </a:p>
        </p:txBody>
      </p:sp>
      <p:sp>
        <p:nvSpPr>
          <p:cNvPr id="10256" name="TextBox 22"/>
          <p:cNvSpPr txBox="1">
            <a:spLocks noChangeArrowheads="1"/>
          </p:cNvSpPr>
          <p:nvPr/>
        </p:nvSpPr>
        <p:spPr bwMode="auto">
          <a:xfrm>
            <a:off x="2428875" y="4714875"/>
            <a:ext cx="3857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MS PGothic"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MS PGothic"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9pPr>
          </a:lstStyle>
          <a:p>
            <a:pPr eaLnBrk="1" hangingPunct="1">
              <a:spcBef>
                <a:spcPct val="0"/>
              </a:spcBef>
              <a:buClrTx/>
              <a:buSzTx/>
              <a:buFontTx/>
              <a:buNone/>
            </a:pPr>
            <a:r>
              <a:rPr lang="en-GB" altLang="en-US" sz="2800">
                <a:solidFill>
                  <a:srgbClr val="FFFF00"/>
                </a:solidFill>
                <a:latin typeface="Garamond" pitchFamily="18" charset="0"/>
              </a:rPr>
              <a:t>PRIVATE PROPERTY</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32" y="188640"/>
            <a:ext cx="1059740" cy="1296144"/>
          </a:xfrm>
          <a:prstGeom prst="rect">
            <a:avLst/>
          </a:prstGeom>
        </p:spPr>
      </p:pic>
    </p:spTree>
    <p:extLst>
      <p:ext uri="{BB962C8B-B14F-4D97-AF65-F5344CB8AC3E}">
        <p14:creationId xmlns:p14="http://schemas.microsoft.com/office/powerpoint/2010/main" val="169848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4158</TotalTime>
  <Words>1475</Words>
  <Application>Microsoft Office PowerPoint</Application>
  <PresentationFormat>On-screen Show (4:3)</PresentationFormat>
  <Paragraphs>136</Paragraphs>
  <Slides>26</Slides>
  <Notes>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MS PGothic</vt:lpstr>
      <vt:lpstr>MS PGothic</vt:lpstr>
      <vt:lpstr>Arial</vt:lpstr>
      <vt:lpstr>Calibri</vt:lpstr>
      <vt:lpstr>Franklin Gothic Medium</vt:lpstr>
      <vt:lpstr>Garamond</vt:lpstr>
      <vt:lpstr>Wingdings</vt:lpstr>
      <vt:lpstr>Wingdings 2</vt:lpstr>
      <vt:lpstr>Grid</vt:lpstr>
      <vt:lpstr>MARXISM AND THE FAMILY</vt:lpstr>
      <vt:lpstr>Brief introduction to marxism</vt:lpstr>
      <vt:lpstr>First thing’s first, what is capitalism?</vt:lpstr>
      <vt:lpstr>And Communism?</vt:lpstr>
      <vt:lpstr>Overview of Marxism </vt:lpstr>
      <vt:lpstr>Marxism</vt:lpstr>
      <vt:lpstr>MARXISM: 5 KEY POINTS p.17</vt:lpstr>
      <vt:lpstr>MARXISM: 5 KEY POINTS</vt:lpstr>
      <vt:lpstr>Marx’s View of History</vt:lpstr>
      <vt:lpstr>Draw a representation of the marxist view of society</vt:lpstr>
      <vt:lpstr>What problems can you see in viewing society this way</vt:lpstr>
      <vt:lpstr>Marxism and the Family- The family’s role p.19</vt:lpstr>
      <vt:lpstr>Friedrich Engels (1820-1895)</vt:lpstr>
      <vt:lpstr>Friedrich Engels</vt:lpstr>
      <vt:lpstr>What problems can you see with engels theory of the family?</vt:lpstr>
      <vt:lpstr>Eli zaretsky (1976)</vt:lpstr>
      <vt:lpstr>Eli zaretsky</vt:lpstr>
      <vt:lpstr>Eli zaretsky</vt:lpstr>
      <vt:lpstr>What problems can you see with zaretsky’s theory of the family?</vt:lpstr>
      <vt:lpstr>Althusser (1971) </vt:lpstr>
      <vt:lpstr>Summary of marxism and the family </vt:lpstr>
      <vt:lpstr>MARXISM</vt:lpstr>
      <vt:lpstr>Marxism: SOME EVALUATIVE POINTS </vt:lpstr>
      <vt:lpstr>David cooper &amp; anti-psychiatry</vt:lpstr>
      <vt:lpstr>FEMINISM</vt:lpstr>
      <vt:lpstr>Summary questions</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FUNCTIONALISM AND THE FAMILY</dc:title>
  <dc:creator>Dave King</dc:creator>
  <cp:lastModifiedBy>Hannah Roberts</cp:lastModifiedBy>
  <cp:revision>51</cp:revision>
  <cp:lastPrinted>2015-10-09T10:07:31Z</cp:lastPrinted>
  <dcterms:created xsi:type="dcterms:W3CDTF">2012-11-23T07:53:17Z</dcterms:created>
  <dcterms:modified xsi:type="dcterms:W3CDTF">2019-09-06T12:14:44Z</dcterms:modified>
</cp:coreProperties>
</file>