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7" r:id="rId2"/>
    <p:sldId id="258" r:id="rId3"/>
    <p:sldId id="263" r:id="rId4"/>
    <p:sldId id="264" r:id="rId5"/>
    <p:sldId id="259" r:id="rId6"/>
    <p:sldId id="260" r:id="rId7"/>
    <p:sldId id="261" r:id="rId8"/>
    <p:sldId id="262" r:id="rId9"/>
    <p:sldId id="265" r:id="rId10"/>
  </p:sldIdLst>
  <p:sldSz cx="9144000" cy="6858000" type="screen4x3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6A5D0-765B-421A-BDBD-7BD9904BF94B}" type="datetimeFigureOut">
              <a:rPr lang="en-GB" smtClean="0"/>
              <a:t>07/02/2018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75ACF-B856-40AF-B704-466A81C01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978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E15F2B0-0820-40A6-861E-D838C7F8EFAD}" type="datetimeFigureOut">
              <a:rPr lang="en-GB" smtClean="0">
                <a:solidFill>
                  <a:srgbClr val="CCD1B9"/>
                </a:solidFill>
              </a:rPr>
              <a:pPr/>
              <a:t>07/02/2018</a:t>
            </a:fld>
            <a:endParaRPr lang="en-GB">
              <a:solidFill>
                <a:srgbClr val="CCD1B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A0C8B53-6AF4-47BC-AB16-AE5BEED868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>
              <a:solidFill>
                <a:srgbClr val="CCD1B9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440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F2B0-0820-40A6-861E-D838C7F8EFAD}" type="datetimeFigureOut">
              <a:rPr lang="en-GB" smtClean="0">
                <a:solidFill>
                  <a:srgbClr val="534949"/>
                </a:solidFill>
              </a:rPr>
              <a:pPr/>
              <a:t>07/02/2018</a:t>
            </a:fld>
            <a:endParaRPr lang="en-GB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8B53-6AF4-47BC-AB16-AE5BEED868B0}" type="slidenum">
              <a:rPr lang="en-GB" smtClean="0">
                <a:solidFill>
                  <a:srgbClr val="534949"/>
                </a:solidFill>
              </a:rPr>
              <a:pPr/>
              <a:t>‹#›</a:t>
            </a:fld>
            <a:endParaRPr lang="en-GB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229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F2B0-0820-40A6-861E-D838C7F8EFAD}" type="datetimeFigureOut">
              <a:rPr lang="en-GB" smtClean="0">
                <a:solidFill>
                  <a:srgbClr val="534949"/>
                </a:solidFill>
              </a:rPr>
              <a:pPr/>
              <a:t>07/02/2018</a:t>
            </a:fld>
            <a:endParaRPr lang="en-GB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A0C8B53-6AF4-47BC-AB16-AE5BEED868B0}" type="slidenum">
              <a:rPr lang="en-GB" smtClean="0">
                <a:solidFill>
                  <a:srgbClr val="CCD1B9"/>
                </a:solidFill>
              </a:rPr>
              <a:pPr/>
              <a:t>‹#›</a:t>
            </a:fld>
            <a:endParaRPr lang="en-GB">
              <a:solidFill>
                <a:srgbClr val="CCD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208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F2B0-0820-40A6-861E-D838C7F8EFAD}" type="datetimeFigureOut">
              <a:rPr lang="en-GB" smtClean="0">
                <a:solidFill>
                  <a:srgbClr val="534949"/>
                </a:solidFill>
              </a:rPr>
              <a:pPr/>
              <a:t>07/02/2018</a:t>
            </a:fld>
            <a:endParaRPr lang="en-GB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8B53-6AF4-47BC-AB16-AE5BEED868B0}" type="slidenum">
              <a:rPr lang="en-GB" smtClean="0">
                <a:solidFill>
                  <a:srgbClr val="534949"/>
                </a:solidFill>
              </a:rPr>
              <a:pPr/>
              <a:t>‹#›</a:t>
            </a:fld>
            <a:endParaRPr lang="en-GB">
              <a:solidFill>
                <a:srgbClr val="53494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57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E15F2B0-0820-40A6-861E-D838C7F8EFAD}" type="datetimeFigureOut">
              <a:rPr lang="en-GB" smtClean="0"/>
              <a:pPr/>
              <a:t>07/02/2018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A0C8B53-6AF4-47BC-AB16-AE5BEED868B0}" type="slidenum">
              <a:rPr lang="en-GB" smtClean="0">
                <a:solidFill>
                  <a:srgbClr val="CCD1B9"/>
                </a:solidFill>
              </a:rPr>
              <a:pPr/>
              <a:t>‹#›</a:t>
            </a:fld>
            <a:endParaRPr lang="en-GB">
              <a:solidFill>
                <a:srgbClr val="CCD1B9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4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F2B0-0820-40A6-861E-D838C7F8EFAD}" type="datetimeFigureOut">
              <a:rPr lang="en-GB" smtClean="0">
                <a:solidFill>
                  <a:srgbClr val="534949"/>
                </a:solidFill>
              </a:rPr>
              <a:pPr/>
              <a:t>07/02/2018</a:t>
            </a:fld>
            <a:endParaRPr lang="en-GB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8B53-6AF4-47BC-AB16-AE5BEED868B0}" type="slidenum">
              <a:rPr lang="en-GB" smtClean="0">
                <a:solidFill>
                  <a:srgbClr val="534949"/>
                </a:solidFill>
              </a:rPr>
              <a:pPr/>
              <a:t>‹#›</a:t>
            </a:fld>
            <a:endParaRPr lang="en-GB">
              <a:solidFill>
                <a:srgbClr val="53494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60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F2B0-0820-40A6-861E-D838C7F8EFAD}" type="datetimeFigureOut">
              <a:rPr lang="en-GB" smtClean="0">
                <a:solidFill>
                  <a:srgbClr val="534949"/>
                </a:solidFill>
              </a:rPr>
              <a:pPr/>
              <a:t>07/02/2018</a:t>
            </a:fld>
            <a:endParaRPr lang="en-GB">
              <a:solidFill>
                <a:srgbClr val="53494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3494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8B53-6AF4-47BC-AB16-AE5BEED868B0}" type="slidenum">
              <a:rPr lang="en-GB" smtClean="0">
                <a:solidFill>
                  <a:srgbClr val="534949"/>
                </a:solidFill>
              </a:rPr>
              <a:pPr/>
              <a:t>‹#›</a:t>
            </a:fld>
            <a:endParaRPr lang="en-GB">
              <a:solidFill>
                <a:srgbClr val="53494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9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F2B0-0820-40A6-861E-D838C7F8EFAD}" type="datetimeFigureOut">
              <a:rPr lang="en-GB" smtClean="0">
                <a:solidFill>
                  <a:srgbClr val="534949"/>
                </a:solidFill>
              </a:rPr>
              <a:pPr/>
              <a:t>07/02/2018</a:t>
            </a:fld>
            <a:endParaRPr lang="en-GB">
              <a:solidFill>
                <a:srgbClr val="53494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349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8B53-6AF4-47BC-AB16-AE5BEED868B0}" type="slidenum">
              <a:rPr lang="en-GB" smtClean="0">
                <a:solidFill>
                  <a:srgbClr val="534949"/>
                </a:solidFill>
              </a:rPr>
              <a:pPr/>
              <a:t>‹#›</a:t>
            </a:fld>
            <a:endParaRPr lang="en-GB">
              <a:solidFill>
                <a:srgbClr val="534949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5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F2B0-0820-40A6-861E-D838C7F8EFAD}" type="datetimeFigureOut">
              <a:rPr lang="en-GB" smtClean="0">
                <a:solidFill>
                  <a:srgbClr val="534949"/>
                </a:solidFill>
              </a:rPr>
              <a:pPr/>
              <a:t>07/02/2018</a:t>
            </a:fld>
            <a:endParaRPr lang="en-GB">
              <a:solidFill>
                <a:srgbClr val="53494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3494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8B53-6AF4-47BC-AB16-AE5BEED868B0}" type="slidenum">
              <a:rPr lang="en-GB" smtClean="0">
                <a:solidFill>
                  <a:srgbClr val="534949"/>
                </a:solidFill>
              </a:rPr>
              <a:pPr/>
              <a:t>‹#›</a:t>
            </a:fld>
            <a:endParaRPr lang="en-GB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7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F2B0-0820-40A6-861E-D838C7F8EFAD}" type="datetimeFigureOut">
              <a:rPr lang="en-GB" smtClean="0">
                <a:solidFill>
                  <a:srgbClr val="534949"/>
                </a:solidFill>
              </a:rPr>
              <a:pPr/>
              <a:t>07/02/2018</a:t>
            </a:fld>
            <a:endParaRPr lang="en-GB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A0C8B53-6AF4-47BC-AB16-AE5BEED868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515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F2B0-0820-40A6-861E-D838C7F8EFAD}" type="datetimeFigureOut">
              <a:rPr lang="en-GB" smtClean="0">
                <a:solidFill>
                  <a:srgbClr val="CCD1B9"/>
                </a:solidFill>
              </a:rPr>
              <a:pPr/>
              <a:t>07/02/2018</a:t>
            </a:fld>
            <a:endParaRPr lang="en-GB">
              <a:solidFill>
                <a:srgbClr val="CCD1B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CCD1B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8B53-6AF4-47BC-AB16-AE5BEED868B0}" type="slidenum">
              <a:rPr lang="en-GB" smtClean="0">
                <a:solidFill>
                  <a:srgbClr val="CCD1B9"/>
                </a:solidFill>
              </a:rPr>
              <a:pPr/>
              <a:t>‹#›</a:t>
            </a:fld>
            <a:endParaRPr lang="en-GB">
              <a:solidFill>
                <a:srgbClr val="CCD1B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846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7E15F2B0-0820-40A6-861E-D838C7F8EFAD}" type="datetimeFigureOut">
              <a:rPr lang="en-GB" smtClean="0">
                <a:solidFill>
                  <a:srgbClr val="534949"/>
                </a:solidFill>
              </a:rPr>
              <a:pPr/>
              <a:t>07/02/2018</a:t>
            </a:fld>
            <a:endParaRPr lang="en-GB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GB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A0C8B53-6AF4-47BC-AB16-AE5BEED868B0}" type="slidenum">
              <a:rPr lang="en-GB" smtClean="0">
                <a:solidFill>
                  <a:srgbClr val="534949"/>
                </a:solidFill>
              </a:rPr>
              <a:pPr/>
              <a:t>‹#›</a:t>
            </a:fld>
            <a:endParaRPr lang="en-GB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83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 alternative view of the contemporary family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Postmodern views of the family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4007718" cy="2936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17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6264696" cy="5229200"/>
          </a:xfrm>
        </p:spPr>
        <p:txBody>
          <a:bodyPr>
            <a:normAutofit lnSpcReduction="10000"/>
          </a:bodyPr>
          <a:lstStyle/>
          <a:p>
            <a:r>
              <a:rPr lang="en-GB" sz="2000" dirty="0" smtClean="0"/>
              <a:t>Postmodernists, unlike the first three perspectives we have looked at, do not believe it is possible to have a single overriding theory about how society works – existing theories are just </a:t>
            </a:r>
            <a:r>
              <a:rPr lang="en-GB" sz="2000" b="1" dirty="0" smtClean="0">
                <a:solidFill>
                  <a:srgbClr val="FF0000"/>
                </a:solidFill>
              </a:rPr>
              <a:t>GRAND NARRATIVES </a:t>
            </a:r>
            <a:r>
              <a:rPr lang="en-GB" sz="2000" dirty="0" smtClean="0"/>
              <a:t>we tell ourselves to make sense of a confusing world</a:t>
            </a:r>
          </a:p>
          <a:p>
            <a:r>
              <a:rPr lang="en-GB" sz="2000" dirty="0" smtClean="0"/>
              <a:t>They focus on the impact of the media on society and how it is difficult to separate reality from the media image portrayed – we live in a </a:t>
            </a:r>
            <a:r>
              <a:rPr lang="en-GB" sz="2400" dirty="0" err="1" smtClean="0">
                <a:solidFill>
                  <a:srgbClr val="FF0000"/>
                </a:solidFill>
              </a:rPr>
              <a:t>hyperreal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/>
              <a:t>world</a:t>
            </a:r>
          </a:p>
          <a:p>
            <a:r>
              <a:rPr lang="en-GB" sz="2000" dirty="0" smtClean="0"/>
              <a:t>Some argue we no longer are restricted by our gender or class or ethnicity.</a:t>
            </a:r>
          </a:p>
          <a:p>
            <a:r>
              <a:rPr lang="en-GB" sz="2000" dirty="0" smtClean="0"/>
              <a:t>Instead people are able to make choices about how they live their lives.</a:t>
            </a:r>
          </a:p>
          <a:p>
            <a:r>
              <a:rPr lang="en-GB" sz="2000" dirty="0" smtClean="0"/>
              <a:t>People construct their own identity through what they consume.</a:t>
            </a:r>
            <a:endParaRPr lang="en-GB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125113" cy="924475"/>
          </a:xfrm>
        </p:spPr>
        <p:txBody>
          <a:bodyPr/>
          <a:lstStyle/>
          <a:p>
            <a:r>
              <a:rPr lang="en-GB" dirty="0" smtClean="0"/>
              <a:t>Approach to studying society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99" y="1559220"/>
            <a:ext cx="2303984" cy="172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4579991"/>
            <a:ext cx="2500487" cy="1389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31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5919193" cy="4407408"/>
          </a:xfrm>
        </p:spPr>
        <p:txBody>
          <a:bodyPr/>
          <a:lstStyle/>
          <a:p>
            <a:r>
              <a:rPr lang="en-GB" dirty="0" smtClean="0"/>
              <a:t>Postmodernists such as </a:t>
            </a:r>
            <a:r>
              <a:rPr lang="en-GB" dirty="0" err="1" smtClean="0"/>
              <a:t>Lyotard</a:t>
            </a:r>
            <a:r>
              <a:rPr lang="en-GB" dirty="0" smtClean="0"/>
              <a:t> (1984) and </a:t>
            </a:r>
            <a:r>
              <a:rPr lang="en-GB" dirty="0" err="1" smtClean="0"/>
              <a:t>Baudrillard</a:t>
            </a:r>
            <a:r>
              <a:rPr lang="en-GB" dirty="0" smtClean="0"/>
              <a:t> (2001) believe that contemporary society is rapidly changing and full of uncertainties.</a:t>
            </a:r>
          </a:p>
          <a:p>
            <a:r>
              <a:rPr lang="en-GB" dirty="0" smtClean="0"/>
              <a:t>People are now questioning a whole range of traditionally accepted norms and values.</a:t>
            </a:r>
          </a:p>
          <a:p>
            <a:r>
              <a:rPr lang="en-GB" dirty="0" smtClean="0"/>
              <a:t>Individuals are no longer constrained by social structures, like the family, social class or religion. </a:t>
            </a:r>
          </a:p>
          <a:p>
            <a:r>
              <a:rPr lang="en-GB" dirty="0" smtClean="0"/>
              <a:t>Society has become fragmented into a mass of individuals who make their own choices.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Lyotard</a:t>
            </a:r>
            <a:r>
              <a:rPr lang="en-GB" dirty="0" smtClean="0"/>
              <a:t> and </a:t>
            </a:r>
            <a:r>
              <a:rPr lang="en-GB" dirty="0" err="1" smtClean="0"/>
              <a:t>baudrillard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7" y="4320759"/>
            <a:ext cx="2847975" cy="2114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8500"/>
          <a:stretch/>
        </p:blipFill>
        <p:spPr>
          <a:xfrm>
            <a:off x="6383416" y="1507490"/>
            <a:ext cx="2249476" cy="271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8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13320" y="1988840"/>
            <a:ext cx="4648940" cy="4407408"/>
          </a:xfrm>
        </p:spPr>
        <p:txBody>
          <a:bodyPr>
            <a:noAutofit/>
          </a:bodyPr>
          <a:lstStyle/>
          <a:p>
            <a:r>
              <a:rPr lang="en-GB" dirty="0" smtClean="0"/>
              <a:t>Society is now characterised by diversity and consumer choice.</a:t>
            </a:r>
          </a:p>
          <a:p>
            <a:r>
              <a:rPr lang="en-GB" dirty="0" smtClean="0"/>
              <a:t>Postmodernists such as Beck-</a:t>
            </a:r>
            <a:r>
              <a:rPr lang="en-GB" dirty="0" err="1" smtClean="0"/>
              <a:t>Gernsheim</a:t>
            </a:r>
            <a:r>
              <a:rPr lang="en-GB" dirty="0" smtClean="0"/>
              <a:t> (2002) and Stacey (1996) argue this consumer choice is reflected in the disintegration of the nuclear family.</a:t>
            </a:r>
          </a:p>
          <a:p>
            <a:r>
              <a:rPr lang="en-GB" dirty="0" smtClean="0"/>
              <a:t>It has been replaced by a wide diversity of relationships.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Postmodern society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780928"/>
            <a:ext cx="3329947" cy="24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2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/>
          <p:cNvCxnSpPr>
            <a:stCxn id="3074" idx="3"/>
            <a:endCxn id="3078" idx="0"/>
          </p:cNvCxnSpPr>
          <p:nvPr/>
        </p:nvCxnSpPr>
        <p:spPr>
          <a:xfrm>
            <a:off x="4716016" y="3266095"/>
            <a:ext cx="2915244" cy="1099009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700808"/>
            <a:ext cx="2736303" cy="4861999"/>
          </a:xfrm>
        </p:spPr>
        <p:txBody>
          <a:bodyPr>
            <a:normAutofit/>
          </a:bodyPr>
          <a:lstStyle/>
          <a:p>
            <a:r>
              <a:rPr lang="en-GB" sz="2000" dirty="0" smtClean="0"/>
              <a:t>Why might postmodernists describe the modern family as a </a:t>
            </a:r>
            <a:r>
              <a:rPr lang="en-GB" sz="2000" b="1" dirty="0" smtClean="0">
                <a:solidFill>
                  <a:srgbClr val="FF0000"/>
                </a:solidFill>
              </a:rPr>
              <a:t>unit of choice</a:t>
            </a:r>
            <a:r>
              <a:rPr lang="en-GB" sz="2000" dirty="0" smtClean="0"/>
              <a:t>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125113" cy="924475"/>
          </a:xfrm>
        </p:spPr>
        <p:txBody>
          <a:bodyPr/>
          <a:lstStyle/>
          <a:p>
            <a:r>
              <a:rPr lang="en-GB" dirty="0" smtClean="0"/>
              <a:t>THE DIVERSE FAMILY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10011"/>
            <a:ext cx="151216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771" y="1556792"/>
            <a:ext cx="1419734" cy="126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450" y="2276872"/>
            <a:ext cx="1745307" cy="174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065" y="4295156"/>
            <a:ext cx="1780087" cy="170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>
            <a:stCxn id="3074" idx="3"/>
          </p:cNvCxnSpPr>
          <p:nvPr/>
        </p:nvCxnSpPr>
        <p:spPr>
          <a:xfrm flipV="1">
            <a:off x="4716016" y="2821429"/>
            <a:ext cx="747755" cy="44466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716016" y="3247547"/>
            <a:ext cx="2582246" cy="30732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074" idx="3"/>
            <a:endCxn id="3077" idx="0"/>
          </p:cNvCxnSpPr>
          <p:nvPr/>
        </p:nvCxnSpPr>
        <p:spPr>
          <a:xfrm>
            <a:off x="4716016" y="3266095"/>
            <a:ext cx="334093" cy="1029061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596" y="4365104"/>
            <a:ext cx="1223327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87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844824"/>
            <a:ext cx="7920880" cy="403244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Post modernists accept the idea that families in the UK are diverse.</a:t>
            </a:r>
          </a:p>
          <a:p>
            <a:r>
              <a:rPr lang="en-GB" sz="2400" dirty="0" smtClean="0"/>
              <a:t>They believe that there is not – and could not be a necessary single family type, as argued by Functionalists.</a:t>
            </a:r>
          </a:p>
          <a:p>
            <a:r>
              <a:rPr lang="en-GB" sz="2400" dirty="0" smtClean="0"/>
              <a:t>Variation is accepted as normal - families vary both in their structure (who’s </a:t>
            </a:r>
            <a:r>
              <a:rPr lang="en-GB" sz="2400" u="sng" dirty="0" smtClean="0"/>
              <a:t>in</a:t>
            </a:r>
            <a:r>
              <a:rPr lang="en-GB" sz="2400" dirty="0" smtClean="0"/>
              <a:t> the family) and by the roles and relationships on the inside (how the members relate to each other).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10478"/>
            <a:ext cx="7125113" cy="924475"/>
          </a:xfrm>
        </p:spPr>
        <p:txBody>
          <a:bodyPr/>
          <a:lstStyle/>
          <a:p>
            <a:r>
              <a:rPr lang="en-GB" dirty="0" smtClean="0"/>
              <a:t>POST MODERN Views OF the family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88640"/>
            <a:ext cx="136815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61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568952" cy="489654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GB" dirty="0" smtClean="0"/>
              <a:t>Key post modernist theorists with whom you are familiar: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Alan and Crow- </a:t>
            </a:r>
          </a:p>
          <a:p>
            <a:pPr lvl="1"/>
            <a:r>
              <a:rPr lang="en-GB" sz="2200" dirty="0" smtClean="0"/>
              <a:t>the family passes through a </a:t>
            </a:r>
            <a:r>
              <a:rPr lang="en-GB" sz="2200" b="1" dirty="0" smtClean="0">
                <a:solidFill>
                  <a:srgbClr val="FF0000"/>
                </a:solidFill>
              </a:rPr>
              <a:t>lifecycle-</a:t>
            </a:r>
            <a:r>
              <a:rPr lang="en-GB" sz="2200" dirty="0" smtClean="0">
                <a:solidFill>
                  <a:srgbClr val="FF0000"/>
                </a:solidFill>
              </a:rPr>
              <a:t> </a:t>
            </a:r>
            <a:r>
              <a:rPr lang="en-GB" sz="2200" dirty="0" smtClean="0"/>
              <a:t>we are not in one type of family all the time.</a:t>
            </a:r>
          </a:p>
          <a:p>
            <a:pPr lvl="1"/>
            <a:r>
              <a:rPr lang="en-GB" sz="2200" dirty="0" smtClean="0"/>
              <a:t>our families are based on </a:t>
            </a:r>
            <a:r>
              <a:rPr lang="en-GB" sz="2200" b="1" dirty="0" smtClean="0">
                <a:solidFill>
                  <a:srgbClr val="FF0000"/>
                </a:solidFill>
              </a:rPr>
              <a:t>choice-</a:t>
            </a:r>
            <a:r>
              <a:rPr lang="en-GB" sz="2200" dirty="0" smtClean="0">
                <a:solidFill>
                  <a:srgbClr val="FF0000"/>
                </a:solidFill>
              </a:rPr>
              <a:t> </a:t>
            </a:r>
            <a:r>
              <a:rPr lang="en-GB" sz="2200" dirty="0" smtClean="0"/>
              <a:t>we choose how to live and what the relationships are like.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Beck and Beck-</a:t>
            </a:r>
            <a:r>
              <a:rPr lang="en-GB" dirty="0" err="1" smtClean="0">
                <a:solidFill>
                  <a:srgbClr val="FF0000"/>
                </a:solidFill>
              </a:rPr>
              <a:t>Gernsheim</a:t>
            </a:r>
            <a:r>
              <a:rPr lang="en-GB" dirty="0" smtClean="0">
                <a:solidFill>
                  <a:srgbClr val="FF0000"/>
                </a:solidFill>
              </a:rPr>
              <a:t>- </a:t>
            </a:r>
            <a:r>
              <a:rPr lang="en-GB" dirty="0" smtClean="0"/>
              <a:t>because of </a:t>
            </a:r>
            <a:r>
              <a:rPr lang="en-GB" dirty="0" smtClean="0">
                <a:solidFill>
                  <a:srgbClr val="FF0000"/>
                </a:solidFill>
              </a:rPr>
              <a:t>individualisation</a:t>
            </a:r>
            <a:r>
              <a:rPr lang="en-GB" dirty="0" smtClean="0"/>
              <a:t> (where individuals, not communities choose how to live) choice is a part of our everyday lives.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Giddens</a:t>
            </a:r>
            <a:r>
              <a:rPr lang="en-GB" dirty="0" smtClean="0"/>
              <a:t> (not really a postmodernist, but never mind) - There is far more focus on love and commitment rather than assuming clear-cut roles. Confluent love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10478"/>
            <a:ext cx="7125113" cy="924475"/>
          </a:xfrm>
        </p:spPr>
        <p:txBody>
          <a:bodyPr/>
          <a:lstStyle/>
          <a:p>
            <a:r>
              <a:rPr lang="en-GB" dirty="0" smtClean="0"/>
              <a:t>POST MODERN Views OF the family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88640"/>
            <a:ext cx="136815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39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1"/>
            <a:ext cx="8352928" cy="50405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GB" dirty="0" smtClean="0"/>
              <a:t>Some negative points: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Economic concerns </a:t>
            </a:r>
            <a:r>
              <a:rPr lang="en-GB" dirty="0" smtClean="0"/>
              <a:t>- Freedom of choice may not be available to everyone – depends on the resources you have as to how much choice you can afford?</a:t>
            </a:r>
          </a:p>
          <a:p>
            <a:endParaRPr lang="en-GB" dirty="0" smtClean="0"/>
          </a:p>
          <a:p>
            <a:pPr marL="45720" indent="0">
              <a:buNone/>
            </a:pPr>
            <a:r>
              <a:rPr lang="en-GB" dirty="0" smtClean="0"/>
              <a:t>Some positive points:</a:t>
            </a:r>
          </a:p>
          <a:p>
            <a:r>
              <a:rPr lang="en-GB" dirty="0" smtClean="0"/>
              <a:t>Embraces the idea of </a:t>
            </a:r>
            <a:r>
              <a:rPr lang="en-GB" b="1" dirty="0" smtClean="0">
                <a:solidFill>
                  <a:srgbClr val="FF0000"/>
                </a:solidFill>
              </a:rPr>
              <a:t>individual choice </a:t>
            </a:r>
            <a:r>
              <a:rPr lang="en-GB" dirty="0" smtClean="0"/>
              <a:t>rather than deterministic ideas (Marxists on the economy, functionalists on culture and biology </a:t>
            </a:r>
            <a:r>
              <a:rPr lang="en-GB" dirty="0" err="1" smtClean="0"/>
              <a:t>etc</a:t>
            </a:r>
            <a:r>
              <a:rPr lang="en-GB" dirty="0" smtClean="0"/>
              <a:t>) – we can understand and accept the uncertainty of family life</a:t>
            </a:r>
          </a:p>
          <a:p>
            <a:r>
              <a:rPr lang="en-GB" dirty="0" smtClean="0"/>
              <a:t>Takes account of </a:t>
            </a:r>
            <a:r>
              <a:rPr lang="en-GB" b="1" dirty="0" smtClean="0">
                <a:solidFill>
                  <a:srgbClr val="FF0000"/>
                </a:solidFill>
              </a:rPr>
              <a:t>recent changes</a:t>
            </a:r>
            <a:r>
              <a:rPr lang="en-GB" dirty="0" smtClean="0"/>
              <a:t> in roles in the family e.g. between men and women (symmetry) and the impact of feminism in particular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Evaluation OF POST MODERN VIEWS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59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7733" y="1844824"/>
            <a:ext cx="6135217" cy="496855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A new perspective that argues that we need to look at the individuals within families and their personal relationships.</a:t>
            </a:r>
          </a:p>
          <a:p>
            <a:r>
              <a:rPr lang="en-GB" dirty="0" smtClean="0"/>
              <a:t>They are critical of </a:t>
            </a:r>
            <a:r>
              <a:rPr lang="en-GB" dirty="0" err="1" smtClean="0"/>
              <a:t>structuralist</a:t>
            </a:r>
            <a:r>
              <a:rPr lang="en-GB" dirty="0" smtClean="0"/>
              <a:t> approaches that tend to only look at the family in one-dimensional ways.</a:t>
            </a:r>
          </a:p>
          <a:p>
            <a:r>
              <a:rPr lang="en-GB" dirty="0" smtClean="0"/>
              <a:t>Interested in how family relationships now extended beyond blood and marriage ties i.e. that we may have very close relationships with people we are not related to, such as:</a:t>
            </a:r>
          </a:p>
          <a:p>
            <a:r>
              <a:rPr lang="en-GB" dirty="0" smtClean="0"/>
              <a:t>- Very close friends</a:t>
            </a:r>
          </a:p>
          <a:p>
            <a:r>
              <a:rPr lang="en-GB" dirty="0" smtClean="0"/>
              <a:t>- Pets</a:t>
            </a:r>
          </a:p>
          <a:p>
            <a:r>
              <a:rPr lang="en-GB" dirty="0" smtClean="0"/>
              <a:t>- Fictive kin e.g. your mum’s best friend who you call Auntie.</a:t>
            </a:r>
          </a:p>
          <a:p>
            <a:r>
              <a:rPr lang="en-GB" dirty="0" smtClean="0"/>
              <a:t>Basically, families are not as straightforward as they look.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PERSONAL LIFE PERSPECTIVE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473" y="2852936"/>
            <a:ext cx="2651787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180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661</Words>
  <Application>Microsoft Office PowerPoint</Application>
  <PresentationFormat>On-screen Show (4:3)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Franklin Gothic Medium</vt:lpstr>
      <vt:lpstr>Wingdings</vt:lpstr>
      <vt:lpstr>Wingdings 2</vt:lpstr>
      <vt:lpstr>Grid</vt:lpstr>
      <vt:lpstr>Postmodern views of the family</vt:lpstr>
      <vt:lpstr>Approach to studying society</vt:lpstr>
      <vt:lpstr>Lyotard and baudrillard</vt:lpstr>
      <vt:lpstr>Postmodern society</vt:lpstr>
      <vt:lpstr>THE DIVERSE FAMILY</vt:lpstr>
      <vt:lpstr>POST MODERN Views OF the family</vt:lpstr>
      <vt:lpstr>POST MODERN Views OF the family</vt:lpstr>
      <vt:lpstr>Evaluation OF POST MODERN VIEWS</vt:lpstr>
      <vt:lpstr>PERSONAL LIFE PERSPECTIVE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Postmodern views of the family</dc:title>
  <dc:creator>Hannah Roberts</dc:creator>
  <cp:lastModifiedBy>Hannah Roberts</cp:lastModifiedBy>
  <cp:revision>9</cp:revision>
  <cp:lastPrinted>2017-10-09T07:20:58Z</cp:lastPrinted>
  <dcterms:created xsi:type="dcterms:W3CDTF">2015-06-08T15:13:19Z</dcterms:created>
  <dcterms:modified xsi:type="dcterms:W3CDTF">2018-02-07T16:23:16Z</dcterms:modified>
</cp:coreProperties>
</file>