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9" r:id="rId10"/>
    <p:sldId id="270" r:id="rId11"/>
    <p:sldId id="264" r:id="rId12"/>
    <p:sldId id="265" r:id="rId13"/>
    <p:sldId id="266" r:id="rId14"/>
    <p:sldId id="267" r:id="rId15"/>
    <p:sldId id="268" r:id="rId16"/>
    <p:sldId id="271" r:id="rId17"/>
    <p:sldId id="272" r:id="rId18"/>
    <p:sldId id="273" r:id="rId19"/>
    <p:sldId id="278" r:id="rId20"/>
    <p:sldId id="274" r:id="rId21"/>
    <p:sldId id="275" r:id="rId22"/>
    <p:sldId id="276" r:id="rId23"/>
    <p:sldId id="277" r:id="rId24"/>
    <p:sldId id="279" r:id="rId25"/>
    <p:sldId id="282" r:id="rId26"/>
    <p:sldId id="283" r:id="rId27"/>
    <p:sldId id="284" r:id="rId28"/>
    <p:sldId id="285" r:id="rId29"/>
    <p:sldId id="287" r:id="rId30"/>
    <p:sldId id="288" r:id="rId31"/>
    <p:sldId id="289" r:id="rId32"/>
    <p:sldId id="290" r:id="rId33"/>
    <p:sldId id="281" r:id="rId3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y J Tidd" initials="AJT" lastIdx="1" clrIdx="0">
    <p:extLst>
      <p:ext uri="{19B8F6BF-5375-455C-9EA6-DF929625EA0E}">
        <p15:presenceInfo xmlns:p15="http://schemas.microsoft.com/office/powerpoint/2012/main" userId="S-1-5-21-1376317641-3600630683-3757081038-243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8" autoAdjust="0"/>
    <p:restoredTop sz="94660"/>
  </p:normalViewPr>
  <p:slideViewPr>
    <p:cSldViewPr snapToGrid="0">
      <p:cViewPr varScale="1">
        <p:scale>
          <a:sx n="86" d="100"/>
          <a:sy n="86" d="100"/>
        </p:scale>
        <p:origin x="114" y="1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BBEC3AA8-3E08-4EAE-BBB1-01537722C093}" type="datetimeFigureOut">
              <a:rPr lang="en-GB" smtClean="0"/>
              <a:t>04/11/2019</a:t>
            </a:fld>
            <a:endParaRPr lang="en-GB"/>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GB"/>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A536EC3B-1CFB-4DD6-8B8E-B82CF54EBCCF}" type="slidenum">
              <a:rPr lang="en-GB" smtClean="0"/>
              <a:t>‹#›</a:t>
            </a:fld>
            <a:endParaRPr lang="en-GB"/>
          </a:p>
        </p:txBody>
      </p:sp>
    </p:spTree>
    <p:extLst>
      <p:ext uri="{BB962C8B-B14F-4D97-AF65-F5344CB8AC3E}">
        <p14:creationId xmlns:p14="http://schemas.microsoft.com/office/powerpoint/2010/main" val="1001812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EC3AA8-3E08-4EAE-BBB1-01537722C093}" type="datetimeFigureOut">
              <a:rPr lang="en-GB" smtClean="0"/>
              <a:t>04/11/2019</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536EC3B-1CFB-4DD6-8B8E-B82CF54EBCCF}" type="slidenum">
              <a:rPr lang="en-GB" smtClean="0"/>
              <a:t>‹#›</a:t>
            </a:fld>
            <a:endParaRPr lang="en-GB"/>
          </a:p>
        </p:txBody>
      </p:sp>
    </p:spTree>
    <p:extLst>
      <p:ext uri="{BB962C8B-B14F-4D97-AF65-F5344CB8AC3E}">
        <p14:creationId xmlns:p14="http://schemas.microsoft.com/office/powerpoint/2010/main" val="1639700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EC3AA8-3E08-4EAE-BBB1-01537722C093}" type="datetimeFigureOut">
              <a:rPr lang="en-GB" smtClean="0"/>
              <a:t>04/11/2019</a:t>
            </a:fld>
            <a:endParaRPr lang="en-GB"/>
          </a:p>
        </p:txBody>
      </p:sp>
      <p:sp>
        <p:nvSpPr>
          <p:cNvPr id="5" name="Footer Placeholder 4"/>
          <p:cNvSpPr>
            <a:spLocks noGrp="1"/>
          </p:cNvSpPr>
          <p:nvPr>
            <p:ph type="ftr" sz="quarter" idx="11"/>
          </p:nvPr>
        </p:nvSpPr>
        <p:spPr/>
        <p:txBody>
          <a:bodyPr/>
          <a:lstStyle/>
          <a:p>
            <a:endParaRPr lang="en-GB"/>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536EC3B-1CFB-4DD6-8B8E-B82CF54EBCCF}" type="slidenum">
              <a:rPr lang="en-GB" smtClean="0"/>
              <a:t>‹#›</a:t>
            </a:fld>
            <a:endParaRPr lang="en-GB"/>
          </a:p>
        </p:txBody>
      </p:sp>
    </p:spTree>
    <p:extLst>
      <p:ext uri="{BB962C8B-B14F-4D97-AF65-F5344CB8AC3E}">
        <p14:creationId xmlns:p14="http://schemas.microsoft.com/office/powerpoint/2010/main" val="36305575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EC3AA8-3E08-4EAE-BBB1-01537722C093}" type="datetimeFigureOut">
              <a:rPr lang="en-GB" smtClean="0"/>
              <a:t>04/11/2019</a:t>
            </a:fld>
            <a:endParaRPr lang="en-GB"/>
          </a:p>
        </p:txBody>
      </p:sp>
      <p:sp>
        <p:nvSpPr>
          <p:cNvPr id="5" name="Footer Placeholder 4"/>
          <p:cNvSpPr>
            <a:spLocks noGrp="1"/>
          </p:cNvSpPr>
          <p:nvPr>
            <p:ph type="ftr" sz="quarter" idx="11"/>
          </p:nvPr>
        </p:nvSpPr>
        <p:spPr/>
        <p:txBody>
          <a:bodyPr/>
          <a:lstStyle/>
          <a:p>
            <a:endParaRPr lang="en-GB"/>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536EC3B-1CFB-4DD6-8B8E-B82CF54EBCCF}" type="slidenum">
              <a:rPr lang="en-GB" smtClean="0"/>
              <a:t>‹#›</a:t>
            </a:fld>
            <a:endParaRPr lang="en-GB"/>
          </a:p>
        </p:txBody>
      </p:sp>
    </p:spTree>
    <p:extLst>
      <p:ext uri="{BB962C8B-B14F-4D97-AF65-F5344CB8AC3E}">
        <p14:creationId xmlns:p14="http://schemas.microsoft.com/office/powerpoint/2010/main" val="41101844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EC3AA8-3E08-4EAE-BBB1-01537722C093}" type="datetimeFigureOut">
              <a:rPr lang="en-GB" smtClean="0"/>
              <a:t>04/11/2019</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536EC3B-1CFB-4DD6-8B8E-B82CF54EBCCF}" type="slidenum">
              <a:rPr lang="en-GB" smtClean="0"/>
              <a:t>‹#›</a:t>
            </a:fld>
            <a:endParaRPr lang="en-GB"/>
          </a:p>
        </p:txBody>
      </p:sp>
    </p:spTree>
    <p:extLst>
      <p:ext uri="{BB962C8B-B14F-4D97-AF65-F5344CB8AC3E}">
        <p14:creationId xmlns:p14="http://schemas.microsoft.com/office/powerpoint/2010/main" val="34972621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BEC3AA8-3E08-4EAE-BBB1-01537722C093}" type="datetimeFigureOut">
              <a:rPr lang="en-GB" smtClean="0"/>
              <a:t>04/11/2019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536EC3B-1CFB-4DD6-8B8E-B82CF54EBCCF}" type="slidenum">
              <a:rPr lang="en-GB" smtClean="0"/>
              <a:t>‹#›</a:t>
            </a:fld>
            <a:endParaRPr lang="en-GB"/>
          </a:p>
        </p:txBody>
      </p:sp>
    </p:spTree>
    <p:extLst>
      <p:ext uri="{BB962C8B-B14F-4D97-AF65-F5344CB8AC3E}">
        <p14:creationId xmlns:p14="http://schemas.microsoft.com/office/powerpoint/2010/main" val="26795035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BEC3AA8-3E08-4EAE-BBB1-01537722C093}" type="datetimeFigureOut">
              <a:rPr lang="en-GB" smtClean="0"/>
              <a:t>04/11/2019</a:t>
            </a:fld>
            <a:endParaRPr lang="en-GB"/>
          </a:p>
        </p:txBody>
      </p:sp>
      <p:sp>
        <p:nvSpPr>
          <p:cNvPr id="8" name="Footer Placeholder 7"/>
          <p:cNvSpPr>
            <a:spLocks noGrp="1"/>
          </p:cNvSpPr>
          <p:nvPr>
            <p:ph type="ftr" sz="quarter" idx="11"/>
          </p:nvPr>
        </p:nvSpPr>
        <p:spPr>
          <a:xfrm>
            <a:off x="561111" y="6391838"/>
            <a:ext cx="3644282" cy="304801"/>
          </a:xfrm>
        </p:spPr>
        <p:txBody>
          <a:bodyPr/>
          <a:lstStyle/>
          <a:p>
            <a:endParaRPr lang="en-GB"/>
          </a:p>
        </p:txBody>
      </p:sp>
      <p:sp>
        <p:nvSpPr>
          <p:cNvPr id="9" name="Slide Number Placeholder 8"/>
          <p:cNvSpPr>
            <a:spLocks noGrp="1"/>
          </p:cNvSpPr>
          <p:nvPr>
            <p:ph type="sldNum" sz="quarter" idx="12"/>
          </p:nvPr>
        </p:nvSpPr>
        <p:spPr/>
        <p:txBody>
          <a:bodyPr/>
          <a:lstStyle/>
          <a:p>
            <a:fld id="{A536EC3B-1CFB-4DD6-8B8E-B82CF54EBCCF}" type="slidenum">
              <a:rPr lang="en-GB" smtClean="0"/>
              <a:t>‹#›</a:t>
            </a:fld>
            <a:endParaRPr lang="en-GB"/>
          </a:p>
        </p:txBody>
      </p:sp>
    </p:spTree>
    <p:extLst>
      <p:ext uri="{BB962C8B-B14F-4D97-AF65-F5344CB8AC3E}">
        <p14:creationId xmlns:p14="http://schemas.microsoft.com/office/powerpoint/2010/main" val="6903736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BBEC3AA8-3E08-4EAE-BBB1-01537722C093}" type="datetimeFigureOut">
              <a:rPr lang="en-GB" smtClean="0"/>
              <a:t>04/11/2019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36EC3B-1CFB-4DD6-8B8E-B82CF54EBCCF}" type="slidenum">
              <a:rPr lang="en-GB" smtClean="0"/>
              <a:t>‹#›</a:t>
            </a:fld>
            <a:endParaRPr lang="en-GB"/>
          </a:p>
        </p:txBody>
      </p:sp>
    </p:spTree>
    <p:extLst>
      <p:ext uri="{BB962C8B-B14F-4D97-AF65-F5344CB8AC3E}">
        <p14:creationId xmlns:p14="http://schemas.microsoft.com/office/powerpoint/2010/main" val="22666163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BBEC3AA8-3E08-4EAE-BBB1-01537722C093}" type="datetimeFigureOut">
              <a:rPr lang="en-GB" smtClean="0"/>
              <a:t>04/11/2019</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536EC3B-1CFB-4DD6-8B8E-B82CF54EBCCF}" type="slidenum">
              <a:rPr lang="en-GB" smtClean="0"/>
              <a:t>‹#›</a:t>
            </a:fld>
            <a:endParaRPr lang="en-GB"/>
          </a:p>
        </p:txBody>
      </p:sp>
    </p:spTree>
    <p:extLst>
      <p:ext uri="{BB962C8B-B14F-4D97-AF65-F5344CB8AC3E}">
        <p14:creationId xmlns:p14="http://schemas.microsoft.com/office/powerpoint/2010/main" val="715903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EC3AA8-3E08-4EAE-BBB1-01537722C093}" type="datetimeFigureOut">
              <a:rPr lang="en-GB" smtClean="0"/>
              <a:t>04/11/2019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36EC3B-1CFB-4DD6-8B8E-B82CF54EBCCF}" type="slidenum">
              <a:rPr lang="en-GB" smtClean="0"/>
              <a:t>‹#›</a:t>
            </a:fld>
            <a:endParaRPr lang="en-GB"/>
          </a:p>
        </p:txBody>
      </p:sp>
    </p:spTree>
    <p:extLst>
      <p:ext uri="{BB962C8B-B14F-4D97-AF65-F5344CB8AC3E}">
        <p14:creationId xmlns:p14="http://schemas.microsoft.com/office/powerpoint/2010/main" val="149266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EC3AA8-3E08-4EAE-BBB1-01537722C093}" type="datetimeFigureOut">
              <a:rPr lang="en-GB" smtClean="0"/>
              <a:t>04/11/2019</a:t>
            </a:fld>
            <a:endParaRPr lang="en-GB"/>
          </a:p>
        </p:txBody>
      </p:sp>
      <p:sp>
        <p:nvSpPr>
          <p:cNvPr id="5" name="Footer Placeholder 4"/>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536EC3B-1CFB-4DD6-8B8E-B82CF54EBCCF}" type="slidenum">
              <a:rPr lang="en-GB" smtClean="0"/>
              <a:t>‹#›</a:t>
            </a:fld>
            <a:endParaRPr lang="en-GB"/>
          </a:p>
        </p:txBody>
      </p:sp>
    </p:spTree>
    <p:extLst>
      <p:ext uri="{BB962C8B-B14F-4D97-AF65-F5344CB8AC3E}">
        <p14:creationId xmlns:p14="http://schemas.microsoft.com/office/powerpoint/2010/main" val="494787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BEC3AA8-3E08-4EAE-BBB1-01537722C093}" type="datetimeFigureOut">
              <a:rPr lang="en-GB" smtClean="0"/>
              <a:t>04/11/2019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36EC3B-1CFB-4DD6-8B8E-B82CF54EBCCF}" type="slidenum">
              <a:rPr lang="en-GB" smtClean="0"/>
              <a:t>‹#›</a:t>
            </a:fld>
            <a:endParaRPr lang="en-GB"/>
          </a:p>
        </p:txBody>
      </p:sp>
    </p:spTree>
    <p:extLst>
      <p:ext uri="{BB962C8B-B14F-4D97-AF65-F5344CB8AC3E}">
        <p14:creationId xmlns:p14="http://schemas.microsoft.com/office/powerpoint/2010/main" val="2821892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BEC3AA8-3E08-4EAE-BBB1-01537722C093}" type="datetimeFigureOut">
              <a:rPr lang="en-GB" smtClean="0"/>
              <a:t>04/11/2019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536EC3B-1CFB-4DD6-8B8E-B82CF54EBCCF}" type="slidenum">
              <a:rPr lang="en-GB" smtClean="0"/>
              <a:t>‹#›</a:t>
            </a:fld>
            <a:endParaRPr lang="en-GB"/>
          </a:p>
        </p:txBody>
      </p:sp>
    </p:spTree>
    <p:extLst>
      <p:ext uri="{BB962C8B-B14F-4D97-AF65-F5344CB8AC3E}">
        <p14:creationId xmlns:p14="http://schemas.microsoft.com/office/powerpoint/2010/main" val="1630811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BEC3AA8-3E08-4EAE-BBB1-01537722C093}" type="datetimeFigureOut">
              <a:rPr lang="en-GB" smtClean="0"/>
              <a:t>04/11/2019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536EC3B-1CFB-4DD6-8B8E-B82CF54EBCCF}" type="slidenum">
              <a:rPr lang="en-GB" smtClean="0"/>
              <a:t>‹#›</a:t>
            </a:fld>
            <a:endParaRPr lang="en-GB"/>
          </a:p>
        </p:txBody>
      </p:sp>
    </p:spTree>
    <p:extLst>
      <p:ext uri="{BB962C8B-B14F-4D97-AF65-F5344CB8AC3E}">
        <p14:creationId xmlns:p14="http://schemas.microsoft.com/office/powerpoint/2010/main" val="871524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EC3AA8-3E08-4EAE-BBB1-01537722C093}" type="datetimeFigureOut">
              <a:rPr lang="en-GB" smtClean="0"/>
              <a:t>04/11/2019</a:t>
            </a:fld>
            <a:endParaRPr lang="en-GB"/>
          </a:p>
        </p:txBody>
      </p:sp>
      <p:sp>
        <p:nvSpPr>
          <p:cNvPr id="3" name="Footer Placeholder 2"/>
          <p:cNvSpPr>
            <a:spLocks noGrp="1"/>
          </p:cNvSpPr>
          <p:nvPr>
            <p:ph type="ftr" sz="quarter" idx="11"/>
          </p:nvPr>
        </p:nvSpPr>
        <p:spPr/>
        <p:txBody>
          <a:bodyPr/>
          <a:lstStyle/>
          <a:p>
            <a:endParaRPr lang="en-GB"/>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A536EC3B-1CFB-4DD6-8B8E-B82CF54EBCCF}" type="slidenum">
              <a:rPr lang="en-GB" smtClean="0"/>
              <a:t>‹#›</a:t>
            </a:fld>
            <a:endParaRPr lang="en-GB"/>
          </a:p>
        </p:txBody>
      </p:sp>
    </p:spTree>
    <p:extLst>
      <p:ext uri="{BB962C8B-B14F-4D97-AF65-F5344CB8AC3E}">
        <p14:creationId xmlns:p14="http://schemas.microsoft.com/office/powerpoint/2010/main" val="3281447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EC3AA8-3E08-4EAE-BBB1-01537722C093}" type="datetimeFigureOut">
              <a:rPr lang="en-GB" smtClean="0"/>
              <a:t>04/11/2019</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536EC3B-1CFB-4DD6-8B8E-B82CF54EBCCF}" type="slidenum">
              <a:rPr lang="en-GB" smtClean="0"/>
              <a:t>‹#›</a:t>
            </a:fld>
            <a:endParaRPr lang="en-GB"/>
          </a:p>
        </p:txBody>
      </p:sp>
    </p:spTree>
    <p:extLst>
      <p:ext uri="{BB962C8B-B14F-4D97-AF65-F5344CB8AC3E}">
        <p14:creationId xmlns:p14="http://schemas.microsoft.com/office/powerpoint/2010/main" val="444432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EC3AA8-3E08-4EAE-BBB1-01537722C093}" type="datetimeFigureOut">
              <a:rPr lang="en-GB" smtClean="0"/>
              <a:t>04/11/2019</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536EC3B-1CFB-4DD6-8B8E-B82CF54EBCCF}" type="slidenum">
              <a:rPr lang="en-GB" smtClean="0"/>
              <a:t>‹#›</a:t>
            </a:fld>
            <a:endParaRPr lang="en-GB"/>
          </a:p>
        </p:txBody>
      </p:sp>
    </p:spTree>
    <p:extLst>
      <p:ext uri="{BB962C8B-B14F-4D97-AF65-F5344CB8AC3E}">
        <p14:creationId xmlns:p14="http://schemas.microsoft.com/office/powerpoint/2010/main" val="2700431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BBEC3AA8-3E08-4EAE-BBB1-01537722C093}" type="datetimeFigureOut">
              <a:rPr lang="en-GB" smtClean="0"/>
              <a:t>04/11/2019</a:t>
            </a:fld>
            <a:endParaRPr lang="en-GB"/>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GB"/>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A536EC3B-1CFB-4DD6-8B8E-B82CF54EBCCF}" type="slidenum">
              <a:rPr lang="en-GB" smtClean="0"/>
              <a:t>‹#›</a:t>
            </a:fld>
            <a:endParaRPr lang="en-GB"/>
          </a:p>
        </p:txBody>
      </p:sp>
    </p:spTree>
    <p:extLst>
      <p:ext uri="{BB962C8B-B14F-4D97-AF65-F5344CB8AC3E}">
        <p14:creationId xmlns:p14="http://schemas.microsoft.com/office/powerpoint/2010/main" val="12860647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google.co.uk/url?sa=i&amp;rct=j&amp;q=&amp;esrc=s&amp;source=images&amp;cd=&amp;cad=rja&amp;uact=8&amp;ved=0ahUKEwik7b3S3u3YAhUGPRQKHSfuDmEQjRwIBw&amp;url=https://revisesociology.com/2015/11/30/marxist-feminist-perspectives-on-family-life/&amp;psig=AOvVaw0O1hARqnKXW-1HeIHv_RVx&amp;ust=1516785011488246"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estream.godalming.ac.uk/View.aspx?id=5609~4u~vB7fUHN7" TargetMode="Externa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quizlet.com/64761323/as-sociology-conjugal-roles-division-of-labour-key-terms-flash-card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ROLES, RESPONSIBILITIES AND RELATIONSHIPS WITHIN THE FAMILY</a:t>
            </a:r>
            <a:r>
              <a:rPr lang="en-GB" dirty="0"/>
              <a:t/>
            </a:r>
            <a:br>
              <a:rPr lang="en-GB" dirty="0"/>
            </a:br>
            <a:endParaRPr lang="en-GB" dirty="0"/>
          </a:p>
        </p:txBody>
      </p:sp>
      <p:sp>
        <p:nvSpPr>
          <p:cNvPr id="3" name="Subtitle 2"/>
          <p:cNvSpPr>
            <a:spLocks noGrp="1"/>
          </p:cNvSpPr>
          <p:nvPr>
            <p:ph type="subTitle" idx="1"/>
          </p:nvPr>
        </p:nvSpPr>
        <p:spPr/>
        <p:txBody>
          <a:bodyPr/>
          <a:lstStyle/>
          <a:p>
            <a:r>
              <a:rPr lang="en-GB" dirty="0" smtClean="0"/>
              <a:t>Paper 2, workbook </a:t>
            </a:r>
            <a:r>
              <a:rPr lang="en-GB" dirty="0" smtClean="0"/>
              <a:t>2 </a:t>
            </a:r>
            <a:r>
              <a:rPr lang="en-GB" dirty="0" smtClean="0"/>
              <a:t>– family roles</a:t>
            </a:r>
          </a:p>
          <a:p>
            <a:r>
              <a:rPr lang="en-GB" dirty="0" err="1" smtClean="0"/>
              <a:t>ajt</a:t>
            </a:r>
            <a:endParaRPr lang="en-GB" dirty="0"/>
          </a:p>
        </p:txBody>
      </p:sp>
    </p:spTree>
    <p:extLst>
      <p:ext uri="{BB962C8B-B14F-4D97-AF65-F5344CB8AC3E}">
        <p14:creationId xmlns:p14="http://schemas.microsoft.com/office/powerpoint/2010/main" val="42031761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Match up activity:</a:t>
            </a:r>
            <a:endParaRPr lang="en-GB" dirty="0"/>
          </a:p>
        </p:txBody>
      </p:sp>
      <p:sp>
        <p:nvSpPr>
          <p:cNvPr id="3" name="Content Placeholder 2"/>
          <p:cNvSpPr>
            <a:spLocks noGrp="1"/>
          </p:cNvSpPr>
          <p:nvPr>
            <p:ph idx="1"/>
          </p:nvPr>
        </p:nvSpPr>
        <p:spPr/>
        <p:txBody>
          <a:bodyPr/>
          <a:lstStyle/>
          <a:p>
            <a:r>
              <a:rPr lang="en-GB" b="1" dirty="0" smtClean="0"/>
              <a:t>INDEPENDENTLY</a:t>
            </a:r>
            <a:r>
              <a:rPr lang="en-GB" dirty="0" smtClean="0"/>
              <a:t> (</a:t>
            </a:r>
            <a:r>
              <a:rPr lang="en-GB" b="1" u="sng" dirty="0" smtClean="0"/>
              <a:t>without talking</a:t>
            </a:r>
            <a:r>
              <a:rPr lang="en-GB" dirty="0" smtClean="0"/>
              <a:t>) complete the conjugal roles match up sheet. </a:t>
            </a:r>
            <a:r>
              <a:rPr lang="en-GB" b="1" dirty="0" smtClean="0"/>
              <a:t>WITHOUT THE USE OF YOUR WORKBOOK. </a:t>
            </a:r>
            <a:endParaRPr lang="en-GB"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6390" y="3349196"/>
            <a:ext cx="4572000" cy="3009900"/>
          </a:xfrm>
          <a:prstGeom prst="rect">
            <a:avLst/>
          </a:prstGeom>
        </p:spPr>
      </p:pic>
    </p:spTree>
    <p:extLst>
      <p:ext uri="{BB962C8B-B14F-4D97-AF65-F5344CB8AC3E}">
        <p14:creationId xmlns:p14="http://schemas.microsoft.com/office/powerpoint/2010/main" val="21536647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Varieties of functionalism</a:t>
            </a:r>
            <a:endParaRPr lang="en-GB" dirty="0"/>
          </a:p>
        </p:txBody>
      </p:sp>
      <p:sp>
        <p:nvSpPr>
          <p:cNvPr id="3" name="Content Placeholder 2"/>
          <p:cNvSpPr>
            <a:spLocks noGrp="1"/>
          </p:cNvSpPr>
          <p:nvPr>
            <p:ph idx="1"/>
          </p:nvPr>
        </p:nvSpPr>
        <p:spPr/>
        <p:txBody>
          <a:bodyPr>
            <a:normAutofit fontScale="92500" lnSpcReduction="10000"/>
          </a:bodyPr>
          <a:lstStyle/>
          <a:p>
            <a:r>
              <a:rPr lang="en-GB" b="1" dirty="0"/>
              <a:t>The “biological imperative”.  </a:t>
            </a:r>
            <a:r>
              <a:rPr lang="en-GB" dirty="0"/>
              <a:t>Earlier functionalists (Parsons, Murdock) have tended to</a:t>
            </a:r>
            <a:r>
              <a:rPr lang="en-GB" b="1" dirty="0"/>
              <a:t> </a:t>
            </a:r>
            <a:r>
              <a:rPr lang="en-GB" dirty="0"/>
              <a:t>see the sexual division of labour in the home as biologically inevitable. Women are seen as naturally suited to the caring and emotional roles, which </a:t>
            </a:r>
            <a:r>
              <a:rPr lang="en-GB" b="1" dirty="0"/>
              <a:t>Parsons</a:t>
            </a:r>
            <a:r>
              <a:rPr lang="en-GB" dirty="0"/>
              <a:t> terms the ‘expressive role’. </a:t>
            </a:r>
          </a:p>
          <a:p>
            <a:pPr hangingPunct="0"/>
            <a:r>
              <a:rPr lang="en-GB" b="1" dirty="0"/>
              <a:t>Cultural Change and its critics</a:t>
            </a:r>
            <a:r>
              <a:rPr lang="en-GB" dirty="0"/>
              <a:t> Later sociologists who might also be seen as functionalist (</a:t>
            </a:r>
            <a:r>
              <a:rPr lang="en-GB" b="1" dirty="0"/>
              <a:t>Young and Willmott</a:t>
            </a:r>
            <a:r>
              <a:rPr lang="en-GB" dirty="0"/>
              <a:t>, etc.) have tended to see the growth of greater equality between men and women as culturally determined and inevitable – this is sometimes described as a “march of progress” – inevitable and </a:t>
            </a:r>
            <a:r>
              <a:rPr lang="en-GB" dirty="0" smtClean="0"/>
              <a:t>necessary</a:t>
            </a:r>
            <a:endParaRPr lang="en-GB" dirty="0"/>
          </a:p>
          <a:p>
            <a:pPr hangingPunct="0"/>
            <a:r>
              <a:rPr lang="en-GB" dirty="0"/>
              <a:t>However, </a:t>
            </a:r>
            <a:r>
              <a:rPr lang="en-GB" b="1" dirty="0"/>
              <a:t>New Right theorists</a:t>
            </a:r>
            <a:r>
              <a:rPr lang="en-GB" dirty="0"/>
              <a:t>, whilst agreeing that such changes are occurring, see them as destabilising and against the best interests of those involved – a return to an earlier functionalist position</a:t>
            </a:r>
          </a:p>
          <a:p>
            <a:endParaRPr lang="en-GB" dirty="0"/>
          </a:p>
        </p:txBody>
      </p:sp>
      <p:sp>
        <p:nvSpPr>
          <p:cNvPr id="4" name="Curved Left Arrow 3"/>
          <p:cNvSpPr/>
          <p:nvPr/>
        </p:nvSpPr>
        <p:spPr>
          <a:xfrm flipV="1">
            <a:off x="9980613" y="2603499"/>
            <a:ext cx="1524000" cy="2841710"/>
          </a:xfrm>
          <a:prstGeom prst="curvedLeftArrow">
            <a:avLst>
              <a:gd name="adj1" fmla="val 27197"/>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132271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Liberal Feminists:</a:t>
            </a:r>
            <a:endParaRPr lang="en-GB" dirty="0"/>
          </a:p>
        </p:txBody>
      </p:sp>
      <p:sp>
        <p:nvSpPr>
          <p:cNvPr id="3" name="Content Placeholder 2"/>
          <p:cNvSpPr>
            <a:spLocks noGrp="1"/>
          </p:cNvSpPr>
          <p:nvPr>
            <p:ph idx="1"/>
          </p:nvPr>
        </p:nvSpPr>
        <p:spPr/>
        <p:txBody>
          <a:bodyPr/>
          <a:lstStyle/>
          <a:p>
            <a:r>
              <a:rPr lang="en-GB" sz="2000" b="1" dirty="0"/>
              <a:t>Meaningful change.</a:t>
            </a:r>
            <a:r>
              <a:rPr lang="en-GB" sz="2000" dirty="0"/>
              <a:t>  Liberal Feminists</a:t>
            </a:r>
            <a:r>
              <a:rPr lang="en-GB" sz="2000" b="1" dirty="0"/>
              <a:t> </a:t>
            </a:r>
            <a:r>
              <a:rPr lang="en-GB" sz="2000" dirty="0"/>
              <a:t>believe women have made real progress in terms of equality within the family and particularly in education and the economy. They generally believe that men are adapting to change and, although they culturally lag behind women in terms of attitudes and behaviour, the future is likely to bring further movement towards domestic and economic equality. But it may not be quick enough. See </a:t>
            </a:r>
            <a:r>
              <a:rPr lang="en-GB" sz="2000" b="1" dirty="0"/>
              <a:t>Oakley</a:t>
            </a:r>
          </a:p>
          <a:p>
            <a:pPr marL="0" indent="0">
              <a:buNone/>
            </a:pP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46292" y="4567740"/>
            <a:ext cx="3072950" cy="2048634"/>
          </a:xfrm>
          <a:prstGeom prst="rect">
            <a:avLst/>
          </a:prstGeom>
        </p:spPr>
      </p:pic>
    </p:spTree>
    <p:extLst>
      <p:ext uri="{BB962C8B-B14F-4D97-AF65-F5344CB8AC3E}">
        <p14:creationId xmlns:p14="http://schemas.microsoft.com/office/powerpoint/2010/main" val="9621085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Marxist Feminists</a:t>
            </a:r>
            <a:endParaRPr lang="en-GB" dirty="0"/>
          </a:p>
        </p:txBody>
      </p:sp>
      <p:sp>
        <p:nvSpPr>
          <p:cNvPr id="3" name="Content Placeholder 2"/>
          <p:cNvSpPr>
            <a:spLocks noGrp="1"/>
          </p:cNvSpPr>
          <p:nvPr>
            <p:ph idx="1"/>
          </p:nvPr>
        </p:nvSpPr>
        <p:spPr/>
        <p:txBody>
          <a:bodyPr>
            <a:normAutofit/>
          </a:bodyPr>
          <a:lstStyle/>
          <a:p>
            <a:r>
              <a:rPr lang="en-GB" sz="2000" b="1" dirty="0"/>
              <a:t>Capitalism and domestic labour.</a:t>
            </a:r>
            <a:r>
              <a:rPr lang="en-GB" sz="2000" dirty="0"/>
              <a:t> Marxist feminists  argue that the housewife role serves the needs of capitalism and maintains the present workforce and reproduces future labour-power, all at low cost</a:t>
            </a:r>
          </a:p>
        </p:txBody>
      </p:sp>
      <p:pic>
        <p:nvPicPr>
          <p:cNvPr id="1026" name="Picture 2" descr="Image result for marxist feminism famil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7801" y="3720128"/>
            <a:ext cx="4286250" cy="2876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96305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Radical Feminists</a:t>
            </a:r>
            <a:endParaRPr lang="en-GB" dirty="0"/>
          </a:p>
        </p:txBody>
      </p:sp>
      <p:sp>
        <p:nvSpPr>
          <p:cNvPr id="3" name="Content Placeholder 2"/>
          <p:cNvSpPr>
            <a:spLocks noGrp="1"/>
          </p:cNvSpPr>
          <p:nvPr>
            <p:ph idx="1"/>
          </p:nvPr>
        </p:nvSpPr>
        <p:spPr/>
        <p:txBody>
          <a:bodyPr/>
          <a:lstStyle/>
          <a:p>
            <a:r>
              <a:rPr lang="en-GB" sz="2000" b="1" dirty="0"/>
              <a:t>Men as the problem.</a:t>
            </a:r>
            <a:r>
              <a:rPr lang="en-GB" sz="2000" dirty="0"/>
              <a:t> They believe that the housewife role is created by patriarchy and geared to the service of men and their interests. The family is the main source of men’s oppression of women and the root to gender inequality in society. This is expressed in the fact that women are expected to do most of the unpaid labour of housework and childcare. They argue men use the threat of domestic violence to keep women subordinate to their will. See </a:t>
            </a:r>
            <a:r>
              <a:rPr lang="en-GB" sz="2000" b="1" dirty="0" err="1"/>
              <a:t>Duncombe</a:t>
            </a:r>
            <a:r>
              <a:rPr lang="en-GB" sz="2000" b="1" dirty="0"/>
              <a:t> and Marsden, Bernard</a:t>
            </a:r>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6049" y="4779522"/>
            <a:ext cx="4120635" cy="1939122"/>
          </a:xfrm>
          <a:prstGeom prst="rect">
            <a:avLst/>
          </a:prstGeom>
        </p:spPr>
      </p:pic>
    </p:spTree>
    <p:extLst>
      <p:ext uri="{BB962C8B-B14F-4D97-AF65-F5344CB8AC3E}">
        <p14:creationId xmlns:p14="http://schemas.microsoft.com/office/powerpoint/2010/main" val="25077811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Postmodernists</a:t>
            </a:r>
            <a:endParaRPr lang="en-GB" dirty="0"/>
          </a:p>
        </p:txBody>
      </p:sp>
      <p:sp>
        <p:nvSpPr>
          <p:cNvPr id="3" name="Content Placeholder 2"/>
          <p:cNvSpPr>
            <a:spLocks noGrp="1"/>
          </p:cNvSpPr>
          <p:nvPr>
            <p:ph idx="1"/>
          </p:nvPr>
        </p:nvSpPr>
        <p:spPr/>
        <p:txBody>
          <a:bodyPr/>
          <a:lstStyle/>
          <a:p>
            <a:r>
              <a:rPr lang="en-GB" sz="2000" b="1" dirty="0"/>
              <a:t>The problem of generalisation and meaning.</a:t>
            </a:r>
            <a:r>
              <a:rPr lang="en-GB" sz="2000" dirty="0"/>
              <a:t> They believe that the nature of postmodern society means that relationships between people are based far more on individual choice. If a woman wishes to be a housewife she can, if not she need not, but it will be a matter of individuals exercising choice over their own lives.</a:t>
            </a:r>
          </a:p>
          <a:p>
            <a:pPr marL="0" indent="0">
              <a:buNone/>
            </a:pP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49124" y="4311650"/>
            <a:ext cx="3391243" cy="2543432"/>
          </a:xfrm>
          <a:prstGeom prst="rect">
            <a:avLst/>
          </a:prstGeom>
        </p:spPr>
      </p:pic>
    </p:spTree>
    <p:extLst>
      <p:ext uri="{BB962C8B-B14F-4D97-AF65-F5344CB8AC3E}">
        <p14:creationId xmlns:p14="http://schemas.microsoft.com/office/powerpoint/2010/main" val="51079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38479" y="161667"/>
            <a:ext cx="2793158" cy="1600200"/>
          </a:xfrm>
        </p:spPr>
        <p:txBody>
          <a:bodyPr/>
          <a:lstStyle/>
          <a:p>
            <a:r>
              <a:rPr lang="en-GB" sz="3200" b="1" dirty="0" smtClean="0"/>
              <a:t>The Conjugal role debate </a:t>
            </a:r>
            <a:endParaRPr lang="en-GB" sz="3200" b="1" dirty="0"/>
          </a:p>
        </p:txBody>
      </p:sp>
      <p:sp>
        <p:nvSpPr>
          <p:cNvPr id="6" name="Content Placeholder 5"/>
          <p:cNvSpPr>
            <a:spLocks noGrp="1"/>
          </p:cNvSpPr>
          <p:nvPr>
            <p:ph idx="1"/>
          </p:nvPr>
        </p:nvSpPr>
        <p:spPr/>
        <p:txBody>
          <a:bodyPr/>
          <a:lstStyle/>
          <a:p>
            <a:endParaRPr lang="en-GB"/>
          </a:p>
        </p:txBody>
      </p:sp>
      <p:sp>
        <p:nvSpPr>
          <p:cNvPr id="7" name="Text Placeholder 6"/>
          <p:cNvSpPr>
            <a:spLocks noGrp="1"/>
          </p:cNvSpPr>
          <p:nvPr>
            <p:ph type="body" sz="half" idx="2"/>
          </p:nvPr>
        </p:nvSpPr>
        <p:spPr>
          <a:xfrm>
            <a:off x="599166" y="1761867"/>
            <a:ext cx="3871783" cy="2895599"/>
          </a:xfrm>
        </p:spPr>
        <p:txBody>
          <a:bodyPr>
            <a:noAutofit/>
          </a:bodyPr>
          <a:lstStyle/>
          <a:p>
            <a:r>
              <a:rPr lang="en-GB" sz="2000" b="1" dirty="0" smtClean="0"/>
              <a:t>Documentary: Mothers (</a:t>
            </a:r>
            <a:r>
              <a:rPr lang="en-GB" sz="2000" b="1" dirty="0" err="1" smtClean="0"/>
              <a:t>estream</a:t>
            </a:r>
            <a:r>
              <a:rPr lang="en-GB" sz="2000" b="1" dirty="0" smtClean="0"/>
              <a:t> 5609)</a:t>
            </a:r>
          </a:p>
          <a:p>
            <a:pPr marL="285750" indent="-285750">
              <a:buFont typeface="Arial" panose="020B0604020202020204" pitchFamily="34" charset="0"/>
              <a:buChar char="•"/>
            </a:pPr>
            <a:r>
              <a:rPr lang="en-GB" sz="2000" dirty="0" smtClean="0"/>
              <a:t>Whilst watching consider what </a:t>
            </a:r>
            <a:r>
              <a:rPr lang="en-GB" sz="2000" b="1" dirty="0" smtClean="0"/>
              <a:t>evidence</a:t>
            </a:r>
            <a:r>
              <a:rPr lang="en-GB" sz="2000" dirty="0" smtClean="0"/>
              <a:t> could be applied to either side of the conjugal roles debate</a:t>
            </a:r>
          </a:p>
          <a:p>
            <a:pPr marL="285750" indent="-285750">
              <a:buFont typeface="Arial" panose="020B0604020202020204" pitchFamily="34" charset="0"/>
              <a:buChar char="•"/>
            </a:pPr>
            <a:r>
              <a:rPr lang="en-GB" sz="2000" b="1" dirty="0" smtClean="0"/>
              <a:t>ROLES ARE SYMMETRICAL </a:t>
            </a:r>
            <a:r>
              <a:rPr lang="en-GB" sz="2000" dirty="0" smtClean="0"/>
              <a:t>– men and women are equal within the family.</a:t>
            </a:r>
          </a:p>
          <a:p>
            <a:pPr marL="285750" indent="-285750">
              <a:buFont typeface="Arial" panose="020B0604020202020204" pitchFamily="34" charset="0"/>
              <a:buChar char="•"/>
            </a:pPr>
            <a:r>
              <a:rPr lang="en-GB" sz="2000" b="1" dirty="0" smtClean="0"/>
              <a:t>ROLES ARE SEGREGATED </a:t>
            </a:r>
            <a:r>
              <a:rPr lang="en-GB" sz="2000" dirty="0" smtClean="0"/>
              <a:t>– there is a clear division/ difference between the roles of men and women. </a:t>
            </a:r>
            <a:endParaRPr lang="en-GB" sz="2000" dirty="0"/>
          </a:p>
        </p:txBody>
      </p:sp>
      <p:pic>
        <p:nvPicPr>
          <p:cNvPr id="4" name="Picture 3">
            <a:hlinkClick r:id="rId2"/>
          </p:cNvPr>
          <p:cNvPicPr>
            <a:picLocks noChangeAspect="1"/>
          </p:cNvPicPr>
          <p:nvPr/>
        </p:nvPicPr>
        <p:blipFill rotWithShape="1">
          <a:blip r:embed="rId3"/>
          <a:srcRect l="25946" t="18784" r="26757" b="17225"/>
          <a:stretch/>
        </p:blipFill>
        <p:spPr>
          <a:xfrm>
            <a:off x="5577015" y="1532238"/>
            <a:ext cx="5766487" cy="4226011"/>
          </a:xfrm>
          <a:prstGeom prst="rect">
            <a:avLst/>
          </a:prstGeom>
        </p:spPr>
      </p:pic>
    </p:spTree>
    <p:extLst>
      <p:ext uri="{BB962C8B-B14F-4D97-AF65-F5344CB8AC3E}">
        <p14:creationId xmlns:p14="http://schemas.microsoft.com/office/powerpoint/2010/main" val="25964677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After the video:</a:t>
            </a:r>
            <a:endParaRPr lang="en-GB" dirty="0"/>
          </a:p>
        </p:txBody>
      </p:sp>
      <p:sp>
        <p:nvSpPr>
          <p:cNvPr id="3" name="Content Placeholder 2"/>
          <p:cNvSpPr>
            <a:spLocks noGrp="1"/>
          </p:cNvSpPr>
          <p:nvPr>
            <p:ph idx="1"/>
          </p:nvPr>
        </p:nvSpPr>
        <p:spPr>
          <a:xfrm>
            <a:off x="1154954" y="2603500"/>
            <a:ext cx="8825659" cy="3904392"/>
          </a:xfrm>
        </p:spPr>
        <p:txBody>
          <a:bodyPr/>
          <a:lstStyle/>
          <a:p>
            <a:pPr>
              <a:buFont typeface="+mj-lt"/>
              <a:buAutoNum type="arabicPeriod"/>
            </a:pPr>
            <a:r>
              <a:rPr lang="en-GB" sz="2000" dirty="0"/>
              <a:t>Individuals in the video often respond negatively to the question ‘Are you a feminist?’ What reasons might you give for this? Why does feminism remain important</a:t>
            </a:r>
            <a:r>
              <a:rPr lang="en-GB" sz="2000" dirty="0" smtClean="0"/>
              <a:t>?</a:t>
            </a:r>
          </a:p>
          <a:p>
            <a:pPr>
              <a:buFont typeface="+mj-lt"/>
              <a:buAutoNum type="arabicPeriod"/>
            </a:pPr>
            <a:r>
              <a:rPr lang="en-GB" sz="2000" dirty="0"/>
              <a:t>Do you think that men and woman’s roles have changed significantly in the last 40 years? Explain your </a:t>
            </a:r>
            <a:r>
              <a:rPr lang="en-GB" sz="2000" dirty="0" smtClean="0"/>
              <a:t>answer</a:t>
            </a:r>
          </a:p>
          <a:p>
            <a:pPr>
              <a:buFont typeface="+mj-lt"/>
              <a:buAutoNum type="arabicPeriod"/>
            </a:pPr>
            <a:r>
              <a:rPr lang="en-GB" sz="2000" dirty="0" smtClean="0"/>
              <a:t>Do </a:t>
            </a:r>
            <a:r>
              <a:rPr lang="en-GB" sz="2000" dirty="0"/>
              <a:t>you feel that the Feminist movement has encouraged changes within the family, or do you feel that other factors have contributed to change? </a:t>
            </a:r>
            <a:endParaRPr lang="en-GB" sz="2000" dirty="0" smtClean="0"/>
          </a:p>
          <a:p>
            <a:pPr>
              <a:buFont typeface="+mj-lt"/>
              <a:buAutoNum type="arabicPeriod"/>
            </a:pPr>
            <a:r>
              <a:rPr lang="en-GB" sz="2000" dirty="0"/>
              <a:t>Do you think that the methods used when making the documentary could alter the responses from the interviewees.</a:t>
            </a:r>
          </a:p>
          <a:p>
            <a:pPr marL="0" indent="0">
              <a:buNone/>
            </a:pPr>
            <a:endParaRPr lang="en-GB" dirty="0"/>
          </a:p>
          <a:p>
            <a:pPr>
              <a:buFont typeface="+mj-lt"/>
              <a:buAutoNum type="arabicPeriod"/>
            </a:pPr>
            <a:endParaRPr lang="en-GB" dirty="0"/>
          </a:p>
          <a:p>
            <a:pPr marL="0" indent="0">
              <a:buNone/>
            </a:pPr>
            <a:endParaRPr lang="en-GB" dirty="0"/>
          </a:p>
        </p:txBody>
      </p:sp>
    </p:spTree>
    <p:extLst>
      <p:ext uri="{BB962C8B-B14F-4D97-AF65-F5344CB8AC3E}">
        <p14:creationId xmlns:p14="http://schemas.microsoft.com/office/powerpoint/2010/main" val="2842399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Cover work for INSET/ Homework - Conjugal role studies</a:t>
            </a:r>
            <a:r>
              <a:rPr lang="en-GB" dirty="0"/>
              <a:t/>
            </a:r>
            <a:br>
              <a:rPr lang="en-GB" dirty="0"/>
            </a:br>
            <a:endParaRPr lang="en-GB" dirty="0"/>
          </a:p>
        </p:txBody>
      </p:sp>
      <p:sp>
        <p:nvSpPr>
          <p:cNvPr id="3" name="Content Placeholder 2"/>
          <p:cNvSpPr>
            <a:spLocks noGrp="1"/>
          </p:cNvSpPr>
          <p:nvPr>
            <p:ph idx="1"/>
          </p:nvPr>
        </p:nvSpPr>
        <p:spPr>
          <a:xfrm>
            <a:off x="1154954" y="2603500"/>
            <a:ext cx="8825659" cy="3887916"/>
          </a:xfrm>
        </p:spPr>
        <p:txBody>
          <a:bodyPr/>
          <a:lstStyle/>
          <a:p>
            <a:r>
              <a:rPr lang="en-GB" sz="2000" dirty="0" smtClean="0"/>
              <a:t>You will be missing your lesson on Thursday 25</a:t>
            </a:r>
            <a:r>
              <a:rPr lang="en-GB" sz="2000" baseline="30000" dirty="0" smtClean="0"/>
              <a:t>th</a:t>
            </a:r>
            <a:r>
              <a:rPr lang="en-GB" sz="2000" dirty="0" smtClean="0"/>
              <a:t> January due to INSET.</a:t>
            </a:r>
          </a:p>
          <a:p>
            <a:r>
              <a:rPr lang="en-GB" sz="2000" dirty="0" smtClean="0"/>
              <a:t>Using </a:t>
            </a:r>
            <a:r>
              <a:rPr lang="en-GB" sz="2000" dirty="0"/>
              <a:t>your workbooks, textbooks and any other resources you can find write up summaries </a:t>
            </a:r>
            <a:r>
              <a:rPr lang="en-GB" sz="2000" dirty="0" smtClean="0"/>
              <a:t>for the conjugal role studies on the worksheets.</a:t>
            </a:r>
          </a:p>
          <a:p>
            <a:r>
              <a:rPr lang="en-GB" sz="2000" dirty="0" smtClean="0"/>
              <a:t>Avoid simply copying from the workbook. Read the text, process it and write a summary IN YOUR OWN WORDS. </a:t>
            </a:r>
          </a:p>
          <a:p>
            <a:r>
              <a:rPr lang="en-GB" sz="2000" dirty="0" smtClean="0"/>
              <a:t>This work needs to be submitted on </a:t>
            </a:r>
            <a:r>
              <a:rPr lang="en-GB" sz="2000" b="1" dirty="0" smtClean="0"/>
              <a:t>Tuesday 30</a:t>
            </a:r>
            <a:r>
              <a:rPr lang="en-GB" sz="2000" b="1" baseline="30000" dirty="0" smtClean="0"/>
              <a:t>th</a:t>
            </a:r>
            <a:r>
              <a:rPr lang="en-GB" sz="2000" b="1" dirty="0" smtClean="0"/>
              <a:t> January.</a:t>
            </a:r>
          </a:p>
          <a:p>
            <a:r>
              <a:rPr lang="en-GB" sz="2000" b="1" dirty="0" smtClean="0"/>
              <a:t>FAILURE TO DO THE WORK WILL MEAN YOU’RE UNABLE TO PARTICIPATE IN THE LESSON. YOU WILL BE ASKED TO LEAVE. </a:t>
            </a:r>
            <a:endParaRPr lang="en-GB" sz="2000" dirty="0"/>
          </a:p>
          <a:p>
            <a:endParaRPr lang="en-GB" dirty="0"/>
          </a:p>
        </p:txBody>
      </p:sp>
    </p:spTree>
    <p:extLst>
      <p:ext uri="{BB962C8B-B14F-4D97-AF65-F5344CB8AC3E}">
        <p14:creationId xmlns:p14="http://schemas.microsoft.com/office/powerpoint/2010/main" val="2421343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Conjugal Roles Studies Test</a:t>
            </a:r>
            <a:endParaRPr lang="en-GB" dirty="0"/>
          </a:p>
        </p:txBody>
      </p:sp>
      <p:sp>
        <p:nvSpPr>
          <p:cNvPr id="3" name="Content Placeholder 2"/>
          <p:cNvSpPr>
            <a:spLocks noGrp="1"/>
          </p:cNvSpPr>
          <p:nvPr>
            <p:ph idx="1"/>
          </p:nvPr>
        </p:nvSpPr>
        <p:spPr/>
        <p:txBody>
          <a:bodyPr>
            <a:normAutofit/>
          </a:bodyPr>
          <a:lstStyle/>
          <a:p>
            <a:r>
              <a:rPr lang="en-GB" sz="2000" dirty="0"/>
              <a:t>For INSET cover/ homework you was asked to write summaries of relevant conjugal role studies/ research.</a:t>
            </a:r>
          </a:p>
          <a:p>
            <a:r>
              <a:rPr lang="en-GB" sz="2000" dirty="0"/>
              <a:t>How well do you know these?</a:t>
            </a:r>
          </a:p>
          <a:p>
            <a:r>
              <a:rPr lang="en-GB" sz="2000" dirty="0"/>
              <a:t>WITHOUT your notes complete the multiple choice test.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4613" y="3621499"/>
            <a:ext cx="4572000" cy="3009900"/>
          </a:xfrm>
          <a:prstGeom prst="rect">
            <a:avLst/>
          </a:prstGeom>
        </p:spPr>
      </p:pic>
    </p:spTree>
    <p:extLst>
      <p:ext uri="{BB962C8B-B14F-4D97-AF65-F5344CB8AC3E}">
        <p14:creationId xmlns:p14="http://schemas.microsoft.com/office/powerpoint/2010/main" val="4160269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are conjugal roles?</a:t>
            </a:r>
            <a:endParaRPr lang="en-GB" dirty="0"/>
          </a:p>
        </p:txBody>
      </p:sp>
      <p:sp>
        <p:nvSpPr>
          <p:cNvPr id="3" name="Content Placeholder 2"/>
          <p:cNvSpPr>
            <a:spLocks noGrp="1"/>
          </p:cNvSpPr>
          <p:nvPr>
            <p:ph idx="1"/>
          </p:nvPr>
        </p:nvSpPr>
        <p:spPr/>
        <p:txBody>
          <a:bodyPr/>
          <a:lstStyle/>
          <a:p>
            <a:pPr hangingPunct="0"/>
            <a:r>
              <a:rPr lang="en-GB" b="1" dirty="0"/>
              <a:t>CONJUGAL (or marital) ROLES</a:t>
            </a:r>
            <a:r>
              <a:rPr lang="en-GB" dirty="0"/>
              <a:t> are the different roles taken by husband and wife within a </a:t>
            </a:r>
            <a:r>
              <a:rPr lang="en-GB" dirty="0" smtClean="0"/>
              <a:t>marriage.</a:t>
            </a:r>
            <a:endParaRPr lang="en-GB" dirty="0"/>
          </a:p>
          <a:p>
            <a:r>
              <a:rPr lang="en-GB" cap="all" dirty="0"/>
              <a:t>s</a:t>
            </a:r>
            <a:r>
              <a:rPr lang="en-GB" dirty="0"/>
              <a:t>everal sociologists have engaged in a debate regarding conjugal roles and how they may have been shaped or altered by socio-economic change.  </a:t>
            </a:r>
            <a:endParaRPr lang="en-GB" dirty="0" smtClean="0"/>
          </a:p>
          <a:p>
            <a:r>
              <a:rPr lang="en-GB" dirty="0" smtClean="0"/>
              <a:t>There </a:t>
            </a:r>
            <a:r>
              <a:rPr lang="en-GB" dirty="0"/>
              <a:t>are a number of basic positions on how these roles have changed over the last 40 </a:t>
            </a:r>
            <a:r>
              <a:rPr lang="en-GB" dirty="0" smtClean="0"/>
              <a:t>years:</a:t>
            </a:r>
            <a:endParaRPr lang="en-GB" dirty="0"/>
          </a:p>
        </p:txBody>
      </p:sp>
    </p:spTree>
    <p:extLst>
      <p:ext uri="{BB962C8B-B14F-4D97-AF65-F5344CB8AC3E}">
        <p14:creationId xmlns:p14="http://schemas.microsoft.com/office/powerpoint/2010/main" val="22333878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THE CONJUGAL ROLE DEBATE</a:t>
            </a:r>
            <a:endParaRPr lang="en-GB" dirty="0"/>
          </a:p>
        </p:txBody>
      </p:sp>
      <p:sp>
        <p:nvSpPr>
          <p:cNvPr id="5" name="Content Placeholder 4"/>
          <p:cNvSpPr>
            <a:spLocks noGrp="1"/>
          </p:cNvSpPr>
          <p:nvPr>
            <p:ph idx="1"/>
          </p:nvPr>
        </p:nvSpPr>
        <p:spPr/>
        <p:txBody>
          <a:bodyPr>
            <a:normAutofit/>
          </a:bodyPr>
          <a:lstStyle/>
          <a:p>
            <a:r>
              <a:rPr lang="en-GB" sz="2800" dirty="0" smtClean="0"/>
              <a:t>What do we mean by conjugal roles?</a:t>
            </a:r>
          </a:p>
          <a:p>
            <a:r>
              <a:rPr lang="en-GB" sz="2800" dirty="0" smtClean="0"/>
              <a:t>What do you think the debate would be around this?</a:t>
            </a:r>
            <a:endParaRPr lang="en-GB" sz="2800" dirty="0"/>
          </a:p>
        </p:txBody>
      </p:sp>
    </p:spTree>
    <p:extLst>
      <p:ext uri="{BB962C8B-B14F-4D97-AF65-F5344CB8AC3E}">
        <p14:creationId xmlns:p14="http://schemas.microsoft.com/office/powerpoint/2010/main" val="40532420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DEBATE</a:t>
            </a:r>
            <a:endParaRPr lang="en-GB" dirty="0"/>
          </a:p>
        </p:txBody>
      </p:sp>
      <p:sp>
        <p:nvSpPr>
          <p:cNvPr id="3" name="Content Placeholder 2"/>
          <p:cNvSpPr>
            <a:spLocks noGrp="1"/>
          </p:cNvSpPr>
          <p:nvPr>
            <p:ph idx="1"/>
          </p:nvPr>
        </p:nvSpPr>
        <p:spPr>
          <a:xfrm>
            <a:off x="860375" y="2572112"/>
            <a:ext cx="10554574" cy="3636511"/>
          </a:xfrm>
        </p:spPr>
        <p:txBody>
          <a:bodyPr>
            <a:noAutofit/>
          </a:bodyPr>
          <a:lstStyle/>
          <a:p>
            <a:pPr>
              <a:buAutoNum type="arabicParenR"/>
            </a:pPr>
            <a:r>
              <a:rPr lang="en-GB" sz="2400" dirty="0" smtClean="0"/>
              <a:t>Conjugal roles are now more equal/symmetrical – men are taking on more of a parenting role</a:t>
            </a:r>
          </a:p>
          <a:p>
            <a:pPr>
              <a:buAutoNum type="arabicParenR"/>
            </a:pPr>
            <a:r>
              <a:rPr lang="en-GB" sz="2400" dirty="0" smtClean="0"/>
              <a:t>Conjugal roles are more shared but the bulk of cooking and cleaning still falls to women</a:t>
            </a:r>
          </a:p>
          <a:p>
            <a:pPr>
              <a:buAutoNum type="arabicParenR"/>
            </a:pPr>
            <a:r>
              <a:rPr lang="en-GB" sz="2400" dirty="0" smtClean="0"/>
              <a:t>Conjugal roles have worsened since equality laws with women doing a triple shift</a:t>
            </a:r>
          </a:p>
          <a:p>
            <a:pPr>
              <a:buAutoNum type="arabicParenR"/>
            </a:pPr>
            <a:r>
              <a:rPr lang="en-GB" sz="2400" dirty="0" smtClean="0"/>
              <a:t>There is more choice in relationships now, men and women can choose how they divide up their roles</a:t>
            </a:r>
          </a:p>
          <a:p>
            <a:pPr>
              <a:buAutoNum type="arabicParenR"/>
            </a:pPr>
            <a:r>
              <a:rPr lang="en-GB" sz="2400" dirty="0" smtClean="0"/>
              <a:t>Men and women's roles are biologically determined – there are different roles better suited to either sex.</a:t>
            </a:r>
          </a:p>
          <a:p>
            <a:pPr>
              <a:buAutoNum type="arabicParenR"/>
            </a:pPr>
            <a:endParaRPr lang="en-GB" sz="2400" dirty="0"/>
          </a:p>
        </p:txBody>
      </p:sp>
    </p:spTree>
    <p:extLst>
      <p:ext uri="{BB962C8B-B14F-4D97-AF65-F5344CB8AC3E}">
        <p14:creationId xmlns:p14="http://schemas.microsoft.com/office/powerpoint/2010/main" val="634107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THE CONJUGAL ROLE DEBATE: Is the family still patriarchal? </a:t>
            </a:r>
            <a:endParaRPr lang="en-GB" dirty="0"/>
          </a:p>
        </p:txBody>
      </p:sp>
      <p:sp>
        <p:nvSpPr>
          <p:cNvPr id="5" name="Content Placeholder 4"/>
          <p:cNvSpPr>
            <a:spLocks noGrp="1"/>
          </p:cNvSpPr>
          <p:nvPr>
            <p:ph idx="1"/>
          </p:nvPr>
        </p:nvSpPr>
        <p:spPr>
          <a:xfrm>
            <a:off x="835188" y="2324424"/>
            <a:ext cx="10554574" cy="5235880"/>
          </a:xfrm>
        </p:spPr>
        <p:txBody>
          <a:bodyPr>
            <a:normAutofit/>
          </a:bodyPr>
          <a:lstStyle/>
          <a:p>
            <a:r>
              <a:rPr lang="en-GB" sz="2000" dirty="0" smtClean="0"/>
              <a:t>You will be given a viewpoint on this and will need to collect the relevant evidence using your booklet, </a:t>
            </a:r>
            <a:r>
              <a:rPr lang="en-GB" sz="2000" dirty="0" err="1" smtClean="0"/>
              <a:t>powerpoint</a:t>
            </a:r>
            <a:r>
              <a:rPr lang="en-GB" sz="2000" dirty="0" smtClean="0"/>
              <a:t> online and textbooks.</a:t>
            </a:r>
          </a:p>
          <a:p>
            <a:r>
              <a:rPr lang="en-GB" sz="2000" dirty="0" smtClean="0"/>
              <a:t>Areas to cover:</a:t>
            </a:r>
          </a:p>
          <a:p>
            <a:pPr>
              <a:buFontTx/>
              <a:buChar char="-"/>
            </a:pPr>
            <a:r>
              <a:rPr lang="en-GB" sz="2000" dirty="0" smtClean="0"/>
              <a:t>Which theory would support the argument</a:t>
            </a:r>
          </a:p>
          <a:p>
            <a:pPr>
              <a:buFontTx/>
              <a:buChar char="-"/>
            </a:pPr>
            <a:r>
              <a:rPr lang="en-GB" sz="2000" dirty="0" smtClean="0"/>
              <a:t>Examples of named sociologists and what they have said to support the argument</a:t>
            </a:r>
          </a:p>
          <a:p>
            <a:pPr>
              <a:buFontTx/>
              <a:buChar char="-"/>
            </a:pPr>
            <a:r>
              <a:rPr lang="en-GB" sz="2000" dirty="0" smtClean="0"/>
              <a:t>Examples of how they might view domestic labour, money &amp; power, parenting (if appropriate)</a:t>
            </a:r>
          </a:p>
          <a:p>
            <a:pPr>
              <a:buFontTx/>
              <a:buChar char="-"/>
            </a:pPr>
            <a:r>
              <a:rPr lang="en-GB" sz="2000" dirty="0" smtClean="0"/>
              <a:t>How they would challenge the other arguments</a:t>
            </a:r>
          </a:p>
          <a:p>
            <a:pPr>
              <a:buFontTx/>
              <a:buChar char="-"/>
            </a:pPr>
            <a:r>
              <a:rPr lang="en-GB" sz="2000" dirty="0" smtClean="0"/>
              <a:t>What would they say about the family still being patriarchal?</a:t>
            </a:r>
          </a:p>
          <a:p>
            <a:pPr>
              <a:buFontTx/>
              <a:buChar char="-"/>
            </a:pPr>
            <a:r>
              <a:rPr lang="en-GB" sz="2000" dirty="0" smtClean="0"/>
              <a:t>What would they say about gender roles/conjugal roles now being more equal?</a:t>
            </a:r>
            <a:endParaRPr lang="en-GB" sz="2000" dirty="0"/>
          </a:p>
        </p:txBody>
      </p:sp>
    </p:spTree>
    <p:extLst>
      <p:ext uri="{BB962C8B-B14F-4D97-AF65-F5344CB8AC3E}">
        <p14:creationId xmlns:p14="http://schemas.microsoft.com/office/powerpoint/2010/main" val="41780315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Debate: is the family still patriarchal?</a:t>
            </a:r>
            <a:endParaRPr lang="en-GB" dirty="0"/>
          </a:p>
        </p:txBody>
      </p:sp>
      <p:sp>
        <p:nvSpPr>
          <p:cNvPr id="3" name="Content Placeholder 2"/>
          <p:cNvSpPr>
            <a:spLocks noGrp="1"/>
          </p:cNvSpPr>
          <p:nvPr>
            <p:ph idx="1"/>
          </p:nvPr>
        </p:nvSpPr>
        <p:spPr/>
        <p:txBody>
          <a:bodyPr>
            <a:normAutofit/>
          </a:bodyPr>
          <a:lstStyle/>
          <a:p>
            <a:r>
              <a:rPr lang="en-GB" sz="2400" dirty="0" smtClean="0"/>
              <a:t>Initially each group will outline their view of the conjugal debate and what they think about whether the is still patriarchal. 5 mins per group</a:t>
            </a:r>
          </a:p>
          <a:p>
            <a:r>
              <a:rPr lang="en-GB" sz="2400" dirty="0" smtClean="0"/>
              <a:t>Then each group will take it in turns to argue against other groups. 3 mins per group</a:t>
            </a:r>
          </a:p>
          <a:p>
            <a:r>
              <a:rPr lang="en-GB" sz="2400" dirty="0" smtClean="0"/>
              <a:t>Then the debate will be opened up so that each team can individually counter previous points </a:t>
            </a:r>
            <a:endParaRPr lang="en-GB" sz="2400" dirty="0"/>
          </a:p>
        </p:txBody>
      </p:sp>
    </p:spTree>
    <p:extLst>
      <p:ext uri="{BB962C8B-B14F-4D97-AF65-F5344CB8AC3E}">
        <p14:creationId xmlns:p14="http://schemas.microsoft.com/office/powerpoint/2010/main" val="28576523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Homework</a:t>
            </a:r>
            <a:endParaRPr lang="en-GB" dirty="0"/>
          </a:p>
        </p:txBody>
      </p:sp>
      <p:sp>
        <p:nvSpPr>
          <p:cNvPr id="3" name="Content Placeholder 2"/>
          <p:cNvSpPr>
            <a:spLocks noGrp="1"/>
          </p:cNvSpPr>
          <p:nvPr>
            <p:ph idx="1"/>
          </p:nvPr>
        </p:nvSpPr>
        <p:spPr/>
        <p:txBody>
          <a:bodyPr/>
          <a:lstStyle/>
          <a:p>
            <a:r>
              <a:rPr lang="en-GB" dirty="0" smtClean="0"/>
              <a:t>Ensure the conjugal workbook is complete by your next lesson.</a:t>
            </a:r>
          </a:p>
          <a:p>
            <a:r>
              <a:rPr lang="en-GB" dirty="0" smtClean="0"/>
              <a:t>Define the concepts in the glossary on page16.</a:t>
            </a:r>
          </a:p>
          <a:p>
            <a:endParaRPr lang="en-GB" dirty="0"/>
          </a:p>
          <a:p>
            <a:pPr marL="0" indent="0">
              <a:buNone/>
            </a:pPr>
            <a:r>
              <a:rPr lang="en-GB" u="sng" dirty="0" smtClean="0"/>
              <a:t>Next week: </a:t>
            </a:r>
          </a:p>
          <a:p>
            <a:r>
              <a:rPr lang="en-GB" dirty="0" smtClean="0"/>
              <a:t>We will look at some conjugal roles exam questions (10 mark and 20 mark)</a:t>
            </a:r>
          </a:p>
          <a:p>
            <a:r>
              <a:rPr lang="en-GB" dirty="0" smtClean="0"/>
              <a:t>Start looking at Childhood.</a:t>
            </a:r>
          </a:p>
          <a:p>
            <a:endParaRPr lang="en-GB" dirty="0" smtClean="0"/>
          </a:p>
          <a:p>
            <a:endParaRPr lang="en-GB" u="sng" dirty="0"/>
          </a:p>
        </p:txBody>
      </p:sp>
    </p:spTree>
    <p:extLst>
      <p:ext uri="{BB962C8B-B14F-4D97-AF65-F5344CB8AC3E}">
        <p14:creationId xmlns:p14="http://schemas.microsoft.com/office/powerpoint/2010/main" val="13686156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It’s that time again…</a:t>
            </a:r>
          </a:p>
        </p:txBody>
      </p:sp>
      <p:sp>
        <p:nvSpPr>
          <p:cNvPr id="3" name="Content Placeholder 2"/>
          <p:cNvSpPr>
            <a:spLocks noGrp="1"/>
          </p:cNvSpPr>
          <p:nvPr>
            <p:ph idx="1"/>
          </p:nvPr>
        </p:nvSpPr>
        <p:spPr/>
        <p:txBody>
          <a:bodyPr/>
          <a:lstStyle/>
          <a:p>
            <a:r>
              <a:rPr lang="en-GB" b="1" dirty="0" smtClean="0"/>
              <a:t>INDEPENDENTLY</a:t>
            </a:r>
            <a:r>
              <a:rPr lang="en-GB" dirty="0" smtClean="0"/>
              <a:t> (</a:t>
            </a:r>
            <a:r>
              <a:rPr lang="en-GB" b="1" u="sng" dirty="0" smtClean="0"/>
              <a:t>without talking</a:t>
            </a:r>
            <a:r>
              <a:rPr lang="en-GB" dirty="0" smtClean="0"/>
              <a:t>) complete End of Workbook </a:t>
            </a:r>
            <a:r>
              <a:rPr lang="en-GB" dirty="0"/>
              <a:t>C</a:t>
            </a:r>
            <a:r>
              <a:rPr lang="en-GB" dirty="0" smtClean="0"/>
              <a:t>onjugal </a:t>
            </a:r>
            <a:r>
              <a:rPr lang="en-GB" dirty="0"/>
              <a:t>R</a:t>
            </a:r>
            <a:r>
              <a:rPr lang="en-GB" dirty="0" smtClean="0"/>
              <a:t>oles </a:t>
            </a:r>
            <a:r>
              <a:rPr lang="en-GB" dirty="0"/>
              <a:t>T</a:t>
            </a:r>
            <a:r>
              <a:rPr lang="en-GB" dirty="0" smtClean="0"/>
              <a:t>est. </a:t>
            </a:r>
            <a:r>
              <a:rPr lang="en-GB" b="1" dirty="0" smtClean="0"/>
              <a:t>WITHOUT THE USE OF YOUR WORKBOOK. </a:t>
            </a:r>
            <a:endParaRPr lang="en-GB"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783" y="3571618"/>
            <a:ext cx="4572000" cy="3009900"/>
          </a:xfrm>
          <a:prstGeom prst="rect">
            <a:avLst/>
          </a:prstGeom>
        </p:spPr>
      </p:pic>
    </p:spTree>
    <p:extLst>
      <p:ext uri="{BB962C8B-B14F-4D97-AF65-F5344CB8AC3E}">
        <p14:creationId xmlns:p14="http://schemas.microsoft.com/office/powerpoint/2010/main" val="22889952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20 mark essay questions</a:t>
            </a:r>
            <a:endParaRPr lang="en-GB" dirty="0"/>
          </a:p>
        </p:txBody>
      </p:sp>
      <p:sp>
        <p:nvSpPr>
          <p:cNvPr id="3" name="Content Placeholder 2"/>
          <p:cNvSpPr>
            <a:spLocks noGrp="1"/>
          </p:cNvSpPr>
          <p:nvPr>
            <p:ph idx="1"/>
          </p:nvPr>
        </p:nvSpPr>
        <p:spPr>
          <a:xfrm>
            <a:off x="1154954" y="2603499"/>
            <a:ext cx="8825659" cy="4060911"/>
          </a:xfrm>
        </p:spPr>
        <p:txBody>
          <a:bodyPr>
            <a:normAutofit fontScale="92500" lnSpcReduction="10000"/>
          </a:bodyPr>
          <a:lstStyle/>
          <a:p>
            <a:pPr hangingPunct="0"/>
            <a:r>
              <a:rPr lang="en-GB" b="1" dirty="0"/>
              <a:t>Example 1</a:t>
            </a:r>
            <a:endParaRPr lang="en-GB" dirty="0"/>
          </a:p>
          <a:p>
            <a:pPr marL="0" indent="0" hangingPunct="0">
              <a:buNone/>
            </a:pPr>
            <a:r>
              <a:rPr lang="en-GB" b="1" i="1" dirty="0" smtClean="0"/>
              <a:t>Item B</a:t>
            </a:r>
          </a:p>
          <a:p>
            <a:pPr marL="0" indent="0" hangingPunct="0">
              <a:buNone/>
            </a:pPr>
            <a:r>
              <a:rPr lang="en-GB" i="1" dirty="0" smtClean="0"/>
              <a:t>In </a:t>
            </a:r>
            <a:r>
              <a:rPr lang="en-GB" i="1" dirty="0"/>
              <a:t>contemporary Britain, families are often thought to be more “symmetrical”, whereby the relationship between married or cohabiting couples has become less patriarchal, or male-dominated, and much more an equally balanced partnership.</a:t>
            </a:r>
            <a:endParaRPr lang="en-GB" dirty="0"/>
          </a:p>
          <a:p>
            <a:pPr marL="0" indent="0" hangingPunct="0">
              <a:buNone/>
            </a:pPr>
            <a:r>
              <a:rPr lang="en-GB" i="1" dirty="0"/>
              <a:t>Both partners share household chores, childcare and decision-making, and both partners are more likely to be involved in paid employment.</a:t>
            </a:r>
            <a:endParaRPr lang="en-GB" dirty="0"/>
          </a:p>
          <a:p>
            <a:pPr marL="0" indent="0" hangingPunct="0">
              <a:buNone/>
            </a:pPr>
            <a:r>
              <a:rPr lang="en-GB" i="1" dirty="0"/>
              <a:t/>
            </a:r>
            <a:br>
              <a:rPr lang="en-GB" i="1" dirty="0"/>
            </a:br>
            <a:endParaRPr lang="en-GB" i="1" dirty="0" smtClean="0"/>
          </a:p>
          <a:p>
            <a:pPr marL="0" indent="0" hangingPunct="0">
              <a:buNone/>
            </a:pPr>
            <a:r>
              <a:rPr lang="en-GB" dirty="0" smtClean="0"/>
              <a:t>Applying </a:t>
            </a:r>
            <a:r>
              <a:rPr lang="en-GB" dirty="0"/>
              <a:t>material from </a:t>
            </a:r>
            <a:r>
              <a:rPr lang="en-GB" b="1" dirty="0"/>
              <a:t>Item B</a:t>
            </a:r>
            <a:r>
              <a:rPr lang="en-GB" dirty="0"/>
              <a:t> and your knowledge, evaluate the view that contemporary families have become a partnership of equals. (20 marks)</a:t>
            </a:r>
          </a:p>
          <a:p>
            <a:pPr marL="0" indent="0" hangingPunct="0">
              <a:buNone/>
            </a:pPr>
            <a:r>
              <a:rPr lang="en-GB" b="1" dirty="0"/>
              <a:t> </a:t>
            </a:r>
            <a:endParaRPr lang="en-GB" dirty="0"/>
          </a:p>
          <a:p>
            <a:endParaRPr lang="en-GB" dirty="0"/>
          </a:p>
        </p:txBody>
      </p:sp>
    </p:spTree>
    <p:extLst>
      <p:ext uri="{BB962C8B-B14F-4D97-AF65-F5344CB8AC3E}">
        <p14:creationId xmlns:p14="http://schemas.microsoft.com/office/powerpoint/2010/main" val="20891836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20 mark essay questions</a:t>
            </a:r>
            <a:endParaRPr lang="en-GB" dirty="0"/>
          </a:p>
        </p:txBody>
      </p:sp>
      <p:sp>
        <p:nvSpPr>
          <p:cNvPr id="3" name="Content Placeholder 2"/>
          <p:cNvSpPr>
            <a:spLocks noGrp="1"/>
          </p:cNvSpPr>
          <p:nvPr>
            <p:ph idx="1"/>
          </p:nvPr>
        </p:nvSpPr>
        <p:spPr>
          <a:xfrm>
            <a:off x="1154954" y="2603499"/>
            <a:ext cx="8825659" cy="4060911"/>
          </a:xfrm>
        </p:spPr>
        <p:txBody>
          <a:bodyPr>
            <a:normAutofit fontScale="92500" lnSpcReduction="10000"/>
          </a:bodyPr>
          <a:lstStyle/>
          <a:p>
            <a:pPr hangingPunct="0"/>
            <a:r>
              <a:rPr lang="en-GB" b="1" dirty="0"/>
              <a:t>Example 1</a:t>
            </a:r>
            <a:endParaRPr lang="en-GB" dirty="0"/>
          </a:p>
          <a:p>
            <a:pPr marL="0" indent="0" hangingPunct="0">
              <a:buNone/>
            </a:pPr>
            <a:r>
              <a:rPr lang="en-GB" b="1" i="1" dirty="0" smtClean="0">
                <a:solidFill>
                  <a:srgbClr val="FF0000"/>
                </a:solidFill>
              </a:rPr>
              <a:t>Item B</a:t>
            </a:r>
          </a:p>
          <a:p>
            <a:pPr marL="0" indent="0" hangingPunct="0">
              <a:buNone/>
            </a:pPr>
            <a:r>
              <a:rPr lang="en-GB" i="1" dirty="0" smtClean="0"/>
              <a:t>In </a:t>
            </a:r>
            <a:r>
              <a:rPr lang="en-GB" i="1" dirty="0"/>
              <a:t>contemporary Britain, families are often thought to be more “symmetrical”, whereby the relationship between married or cohabiting couples has become less patriarchal, or male-dominated, and much more an equally balanced partnership.</a:t>
            </a:r>
            <a:endParaRPr lang="en-GB" dirty="0"/>
          </a:p>
          <a:p>
            <a:pPr marL="0" indent="0" hangingPunct="0">
              <a:buNone/>
            </a:pPr>
            <a:r>
              <a:rPr lang="en-GB" i="1" dirty="0"/>
              <a:t>Both partners share household chores, childcare and decision-making, and both partners are more likely to be involved in paid employment.</a:t>
            </a:r>
            <a:endParaRPr lang="en-GB" dirty="0"/>
          </a:p>
          <a:p>
            <a:pPr marL="0" indent="0" hangingPunct="0">
              <a:buNone/>
            </a:pPr>
            <a:r>
              <a:rPr lang="en-GB" i="1" dirty="0"/>
              <a:t/>
            </a:r>
            <a:br>
              <a:rPr lang="en-GB" i="1" dirty="0"/>
            </a:br>
            <a:endParaRPr lang="en-GB" i="1" dirty="0" smtClean="0"/>
          </a:p>
          <a:p>
            <a:pPr marL="0" indent="0" hangingPunct="0">
              <a:buNone/>
            </a:pPr>
            <a:r>
              <a:rPr lang="en-GB" dirty="0" smtClean="0"/>
              <a:t>Applying </a:t>
            </a:r>
            <a:r>
              <a:rPr lang="en-GB" dirty="0"/>
              <a:t>material from </a:t>
            </a:r>
            <a:r>
              <a:rPr lang="en-GB" b="1" dirty="0">
                <a:solidFill>
                  <a:srgbClr val="FF0000"/>
                </a:solidFill>
              </a:rPr>
              <a:t>Item B</a:t>
            </a:r>
            <a:r>
              <a:rPr lang="en-GB" dirty="0">
                <a:solidFill>
                  <a:srgbClr val="FF0000"/>
                </a:solidFill>
              </a:rPr>
              <a:t> </a:t>
            </a:r>
            <a:r>
              <a:rPr lang="en-GB" dirty="0"/>
              <a:t>and </a:t>
            </a:r>
            <a:r>
              <a:rPr lang="en-GB" b="1" dirty="0">
                <a:solidFill>
                  <a:srgbClr val="0070C0"/>
                </a:solidFill>
              </a:rPr>
              <a:t>your knowledge</a:t>
            </a:r>
            <a:r>
              <a:rPr lang="en-GB" dirty="0"/>
              <a:t>, </a:t>
            </a:r>
            <a:r>
              <a:rPr lang="en-GB" b="1" dirty="0">
                <a:solidFill>
                  <a:srgbClr val="7030A0"/>
                </a:solidFill>
              </a:rPr>
              <a:t>evaluate the view </a:t>
            </a:r>
            <a:r>
              <a:rPr lang="en-GB" dirty="0"/>
              <a:t>that contemporary families have become a partnership of equals. (20 marks)</a:t>
            </a:r>
          </a:p>
          <a:p>
            <a:pPr marL="0" indent="0" hangingPunct="0">
              <a:buNone/>
            </a:pPr>
            <a:r>
              <a:rPr lang="en-GB" b="1" dirty="0"/>
              <a:t> </a:t>
            </a:r>
            <a:endParaRPr lang="en-GB" dirty="0"/>
          </a:p>
          <a:p>
            <a:endParaRPr lang="en-GB" dirty="0"/>
          </a:p>
        </p:txBody>
      </p:sp>
      <p:sp>
        <p:nvSpPr>
          <p:cNvPr id="5" name="TextBox 4"/>
          <p:cNvSpPr txBox="1"/>
          <p:nvPr/>
        </p:nvSpPr>
        <p:spPr>
          <a:xfrm>
            <a:off x="10327908" y="2512194"/>
            <a:ext cx="1655545" cy="923330"/>
          </a:xfrm>
          <a:prstGeom prst="rect">
            <a:avLst/>
          </a:prstGeom>
          <a:noFill/>
        </p:spPr>
        <p:txBody>
          <a:bodyPr wrap="square" rtlCol="0">
            <a:spAutoFit/>
          </a:bodyPr>
          <a:lstStyle/>
          <a:p>
            <a:r>
              <a:rPr lang="en-GB" b="1" dirty="0" smtClean="0">
                <a:solidFill>
                  <a:srgbClr val="00B0F0"/>
                </a:solidFill>
              </a:rPr>
              <a:t>Blue – AO1</a:t>
            </a:r>
          </a:p>
          <a:p>
            <a:r>
              <a:rPr lang="en-GB" sz="1700" b="1" dirty="0">
                <a:solidFill>
                  <a:srgbClr val="FF0000"/>
                </a:solidFill>
              </a:rPr>
              <a:t>Red – AO2</a:t>
            </a:r>
          </a:p>
          <a:p>
            <a:r>
              <a:rPr lang="en-GB" sz="1700" b="1" dirty="0">
                <a:solidFill>
                  <a:srgbClr val="7030A0"/>
                </a:solidFill>
              </a:rPr>
              <a:t>Purple – AO3</a:t>
            </a:r>
          </a:p>
        </p:txBody>
      </p:sp>
    </p:spTree>
    <p:extLst>
      <p:ext uri="{BB962C8B-B14F-4D97-AF65-F5344CB8AC3E}">
        <p14:creationId xmlns:p14="http://schemas.microsoft.com/office/powerpoint/2010/main" val="27144362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20 mark essay questions</a:t>
            </a:r>
          </a:p>
        </p:txBody>
      </p:sp>
      <p:sp>
        <p:nvSpPr>
          <p:cNvPr id="3" name="Content Placeholder 2"/>
          <p:cNvSpPr>
            <a:spLocks noGrp="1"/>
          </p:cNvSpPr>
          <p:nvPr>
            <p:ph idx="1"/>
          </p:nvPr>
        </p:nvSpPr>
        <p:spPr/>
        <p:txBody>
          <a:bodyPr/>
          <a:lstStyle/>
          <a:p>
            <a:r>
              <a:rPr lang="en-GB" dirty="0" smtClean="0"/>
              <a:t>NEVER RUSH INTO AN ESSAY… HAVE A PLAN! </a:t>
            </a:r>
          </a:p>
          <a:p>
            <a:r>
              <a:rPr lang="en-GB" dirty="0" smtClean="0"/>
              <a:t>Stage 1 – identify the debate:</a:t>
            </a:r>
            <a:endParaRPr lang="en-GB" dirty="0"/>
          </a:p>
        </p:txBody>
      </p:sp>
      <p:sp>
        <p:nvSpPr>
          <p:cNvPr id="4" name="TextBox 3"/>
          <p:cNvSpPr txBox="1"/>
          <p:nvPr/>
        </p:nvSpPr>
        <p:spPr>
          <a:xfrm>
            <a:off x="4995512" y="3840481"/>
            <a:ext cx="2358189" cy="1446550"/>
          </a:xfrm>
          <a:prstGeom prst="rect">
            <a:avLst/>
          </a:prstGeom>
          <a:noFill/>
        </p:spPr>
        <p:txBody>
          <a:bodyPr wrap="square" rtlCol="0">
            <a:spAutoFit/>
          </a:bodyPr>
          <a:lstStyle/>
          <a:p>
            <a:r>
              <a:rPr lang="en-GB" sz="8800" dirty="0" smtClean="0"/>
              <a:t>VS</a:t>
            </a:r>
            <a:endParaRPr lang="en-GB" sz="8800" dirty="0"/>
          </a:p>
        </p:txBody>
      </p:sp>
      <p:sp>
        <p:nvSpPr>
          <p:cNvPr id="5" name="TextBox 4"/>
          <p:cNvSpPr txBox="1"/>
          <p:nvPr/>
        </p:nvSpPr>
        <p:spPr>
          <a:xfrm>
            <a:off x="1405288" y="3840481"/>
            <a:ext cx="3137836" cy="1200329"/>
          </a:xfrm>
          <a:prstGeom prst="rect">
            <a:avLst/>
          </a:prstGeom>
          <a:noFill/>
        </p:spPr>
        <p:txBody>
          <a:bodyPr wrap="square" rtlCol="0">
            <a:spAutoFit/>
          </a:bodyPr>
          <a:lstStyle/>
          <a:p>
            <a:r>
              <a:rPr lang="en-GB" b="1" dirty="0" smtClean="0"/>
              <a:t>View in the question: </a:t>
            </a:r>
          </a:p>
          <a:p>
            <a:r>
              <a:rPr lang="en-GB" dirty="0" smtClean="0"/>
              <a:t>that </a:t>
            </a:r>
            <a:r>
              <a:rPr lang="en-GB" dirty="0"/>
              <a:t>contemporary families have become a partnership of equals.</a:t>
            </a:r>
          </a:p>
        </p:txBody>
      </p:sp>
      <p:sp>
        <p:nvSpPr>
          <p:cNvPr id="6" name="TextBox 5"/>
          <p:cNvSpPr txBox="1"/>
          <p:nvPr/>
        </p:nvSpPr>
        <p:spPr>
          <a:xfrm>
            <a:off x="7806089" y="3840481"/>
            <a:ext cx="3137836" cy="1446550"/>
          </a:xfrm>
          <a:prstGeom prst="rect">
            <a:avLst/>
          </a:prstGeom>
          <a:noFill/>
        </p:spPr>
        <p:txBody>
          <a:bodyPr wrap="square" rtlCol="0">
            <a:spAutoFit/>
          </a:bodyPr>
          <a:lstStyle/>
          <a:p>
            <a:pPr algn="ctr"/>
            <a:r>
              <a:rPr lang="en-GB" sz="8800" dirty="0" smtClean="0">
                <a:latin typeface="Arial Black" panose="020B0A04020102020204" pitchFamily="34" charset="0"/>
              </a:rPr>
              <a:t>?</a:t>
            </a:r>
            <a:endParaRPr lang="en-GB" sz="8800" dirty="0">
              <a:latin typeface="Arial Black" panose="020B0A04020102020204" pitchFamily="34" charset="0"/>
            </a:endParaRPr>
          </a:p>
        </p:txBody>
      </p:sp>
    </p:spTree>
    <p:extLst>
      <p:ext uri="{BB962C8B-B14F-4D97-AF65-F5344CB8AC3E}">
        <p14:creationId xmlns:p14="http://schemas.microsoft.com/office/powerpoint/2010/main" val="32210823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20 mark essay questions</a:t>
            </a:r>
          </a:p>
        </p:txBody>
      </p:sp>
      <p:sp>
        <p:nvSpPr>
          <p:cNvPr id="4" name="TextBox 3"/>
          <p:cNvSpPr txBox="1"/>
          <p:nvPr/>
        </p:nvSpPr>
        <p:spPr>
          <a:xfrm>
            <a:off x="5399773" y="2531446"/>
            <a:ext cx="2358189" cy="1446550"/>
          </a:xfrm>
          <a:prstGeom prst="rect">
            <a:avLst/>
          </a:prstGeom>
          <a:noFill/>
        </p:spPr>
        <p:txBody>
          <a:bodyPr wrap="square" rtlCol="0">
            <a:spAutoFit/>
          </a:bodyPr>
          <a:lstStyle/>
          <a:p>
            <a:r>
              <a:rPr lang="en-GB" sz="8800" dirty="0" smtClean="0"/>
              <a:t>VS</a:t>
            </a:r>
            <a:endParaRPr lang="en-GB" sz="8800" dirty="0"/>
          </a:p>
        </p:txBody>
      </p:sp>
      <p:sp>
        <p:nvSpPr>
          <p:cNvPr id="5" name="TextBox 4"/>
          <p:cNvSpPr txBox="1"/>
          <p:nvPr/>
        </p:nvSpPr>
        <p:spPr>
          <a:xfrm>
            <a:off x="1482290" y="2654556"/>
            <a:ext cx="3137836" cy="1200329"/>
          </a:xfrm>
          <a:prstGeom prst="rect">
            <a:avLst/>
          </a:prstGeom>
          <a:noFill/>
        </p:spPr>
        <p:txBody>
          <a:bodyPr wrap="square" rtlCol="0">
            <a:spAutoFit/>
          </a:bodyPr>
          <a:lstStyle/>
          <a:p>
            <a:r>
              <a:rPr lang="en-GB" b="1" dirty="0" smtClean="0"/>
              <a:t>View in the question: </a:t>
            </a:r>
          </a:p>
          <a:p>
            <a:r>
              <a:rPr lang="en-GB" dirty="0" smtClean="0"/>
              <a:t>that </a:t>
            </a:r>
            <a:r>
              <a:rPr lang="en-GB" dirty="0"/>
              <a:t>contemporary families have become a partnership of equals.</a:t>
            </a:r>
          </a:p>
        </p:txBody>
      </p:sp>
      <p:graphicFrame>
        <p:nvGraphicFramePr>
          <p:cNvPr id="7" name="Table 6"/>
          <p:cNvGraphicFramePr>
            <a:graphicFrameLocks noGrp="1"/>
          </p:cNvGraphicFramePr>
          <p:nvPr>
            <p:extLst>
              <p:ext uri="{D42A27DB-BD31-4B8C-83A1-F6EECF244321}">
                <p14:modId xmlns:p14="http://schemas.microsoft.com/office/powerpoint/2010/main" val="3540095155"/>
              </p:ext>
            </p:extLst>
          </p:nvPr>
        </p:nvGraphicFramePr>
        <p:xfrm>
          <a:off x="1154952" y="3977996"/>
          <a:ext cx="10193232" cy="3075093"/>
        </p:xfrm>
        <a:graphic>
          <a:graphicData uri="http://schemas.openxmlformats.org/drawingml/2006/table">
            <a:tbl>
              <a:tblPr firstRow="1" bandRow="1">
                <a:tableStyleId>{5940675A-B579-460E-94D1-54222C63F5DA}</a:tableStyleId>
              </a:tblPr>
              <a:tblGrid>
                <a:gridCol w="5096616">
                  <a:extLst>
                    <a:ext uri="{9D8B030D-6E8A-4147-A177-3AD203B41FA5}">
                      <a16:colId xmlns:a16="http://schemas.microsoft.com/office/drawing/2014/main" val="20000"/>
                    </a:ext>
                  </a:extLst>
                </a:gridCol>
                <a:gridCol w="5096616">
                  <a:extLst>
                    <a:ext uri="{9D8B030D-6E8A-4147-A177-3AD203B41FA5}">
                      <a16:colId xmlns:a16="http://schemas.microsoft.com/office/drawing/2014/main" val="20001"/>
                    </a:ext>
                  </a:extLst>
                </a:gridCol>
              </a:tblGrid>
              <a:tr h="960967">
                <a:tc>
                  <a:txBody>
                    <a:bodyPr/>
                    <a:lstStyle/>
                    <a:p>
                      <a:r>
                        <a:rPr lang="en-GB" dirty="0" smtClean="0"/>
                        <a:t>Evidence for this side of the debate?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smtClean="0"/>
                        <a:t>Evidence for this side of the debate?</a:t>
                      </a:r>
                    </a:p>
                    <a:p>
                      <a:endParaRPr lang="en-GB" dirty="0"/>
                    </a:p>
                  </a:txBody>
                  <a:tcPr/>
                </a:tc>
                <a:extLst>
                  <a:ext uri="{0D108BD9-81ED-4DB2-BD59-A6C34878D82A}">
                    <a16:rowId xmlns:a16="http://schemas.microsoft.com/office/drawing/2014/main" val="10000"/>
                  </a:ext>
                </a:extLst>
              </a:tr>
              <a:tr h="2114126">
                <a:tc>
                  <a:txBody>
                    <a:bodyPr/>
                    <a:lstStyle/>
                    <a:p>
                      <a:endParaRPr lang="en-GB" dirty="0" smtClean="0"/>
                    </a:p>
                    <a:p>
                      <a:r>
                        <a:rPr lang="en-GB" dirty="0" smtClean="0">
                          <a:solidFill>
                            <a:srgbClr val="FF0000"/>
                          </a:solidFill>
                        </a:rPr>
                        <a:t>The Item</a:t>
                      </a:r>
                      <a:r>
                        <a:rPr lang="en-GB" dirty="0" smtClean="0"/>
                        <a:t>!</a:t>
                      </a:r>
                    </a:p>
                    <a:p>
                      <a:endParaRPr lang="en-GB" dirty="0" smtClean="0"/>
                    </a:p>
                    <a:p>
                      <a:endParaRPr lang="en-GB" dirty="0" smtClean="0"/>
                    </a:p>
                    <a:p>
                      <a:endParaRPr lang="en-GB" dirty="0" smtClean="0"/>
                    </a:p>
                    <a:p>
                      <a:endParaRPr lang="en-GB" dirty="0" smtClean="0"/>
                    </a:p>
                    <a:p>
                      <a:endParaRPr lang="en-GB" dirty="0" smtClean="0"/>
                    </a:p>
                  </a:txBody>
                  <a:tcPr/>
                </a:tc>
                <a:tc>
                  <a:txBody>
                    <a:bodyPr/>
                    <a:lstStyle/>
                    <a:p>
                      <a:endParaRPr lang="en-GB" dirty="0"/>
                    </a:p>
                  </a:txBody>
                  <a:tcPr/>
                </a:tc>
                <a:extLst>
                  <a:ext uri="{0D108BD9-81ED-4DB2-BD59-A6C34878D82A}">
                    <a16:rowId xmlns:a16="http://schemas.microsoft.com/office/drawing/2014/main" val="10001"/>
                  </a:ext>
                </a:extLst>
              </a:tr>
            </a:tbl>
          </a:graphicData>
        </a:graphic>
      </p:graphicFrame>
      <p:sp>
        <p:nvSpPr>
          <p:cNvPr id="9" name="Content Placeholder 2"/>
          <p:cNvSpPr>
            <a:spLocks noGrp="1"/>
          </p:cNvSpPr>
          <p:nvPr>
            <p:ph idx="1"/>
          </p:nvPr>
        </p:nvSpPr>
        <p:spPr>
          <a:xfrm>
            <a:off x="881065" y="2362869"/>
            <a:ext cx="8825659" cy="3416300"/>
          </a:xfrm>
        </p:spPr>
        <p:txBody>
          <a:bodyPr/>
          <a:lstStyle/>
          <a:p>
            <a:r>
              <a:rPr lang="en-GB" dirty="0" smtClean="0"/>
              <a:t>Stage 2 – identify evidence for both sides of the debate:</a:t>
            </a:r>
            <a:endParaRPr lang="en-GB" dirty="0"/>
          </a:p>
        </p:txBody>
      </p:sp>
    </p:spTree>
    <p:extLst>
      <p:ext uri="{BB962C8B-B14F-4D97-AF65-F5344CB8AC3E}">
        <p14:creationId xmlns:p14="http://schemas.microsoft.com/office/powerpoint/2010/main" val="13652992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View 1: Marriage is an </a:t>
            </a:r>
            <a:r>
              <a:rPr lang="en-GB" b="1" dirty="0" smtClean="0"/>
              <a:t>equal partnership</a:t>
            </a:r>
            <a:endParaRPr lang="en-GB" dirty="0"/>
          </a:p>
        </p:txBody>
      </p:sp>
      <p:sp>
        <p:nvSpPr>
          <p:cNvPr id="3" name="Content Placeholder 2"/>
          <p:cNvSpPr>
            <a:spLocks noGrp="1"/>
          </p:cNvSpPr>
          <p:nvPr>
            <p:ph type="body" idx="1"/>
          </p:nvPr>
        </p:nvSpPr>
        <p:spPr>
          <a:xfrm>
            <a:off x="7085028" y="1306218"/>
            <a:ext cx="4695079" cy="2924086"/>
          </a:xfrm>
        </p:spPr>
        <p:txBody>
          <a:bodyPr>
            <a:normAutofit/>
          </a:bodyPr>
          <a:lstStyle/>
          <a:p>
            <a:r>
              <a:rPr lang="en-GB" cap="all" dirty="0"/>
              <a:t>A</a:t>
            </a:r>
            <a:r>
              <a:rPr lang="en-GB" dirty="0"/>
              <a:t>n </a:t>
            </a:r>
            <a:r>
              <a:rPr lang="en-GB" b="1" dirty="0"/>
              <a:t>equal partnership</a:t>
            </a:r>
            <a:r>
              <a:rPr lang="en-GB" dirty="0"/>
              <a:t> has come into the family - some even alleging that a "new man" may be found prepared to fully engage with responsibilities for domestic tasks, child-rearing, etc.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1818" y="4066918"/>
            <a:ext cx="4381500" cy="2628900"/>
          </a:xfrm>
          <a:prstGeom prst="rect">
            <a:avLst/>
          </a:prstGeom>
        </p:spPr>
      </p:pic>
    </p:spTree>
    <p:extLst>
      <p:ext uri="{BB962C8B-B14F-4D97-AF65-F5344CB8AC3E}">
        <p14:creationId xmlns:p14="http://schemas.microsoft.com/office/powerpoint/2010/main" val="12643001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20 mark essay questions</a:t>
            </a:r>
          </a:p>
        </p:txBody>
      </p:sp>
      <p:sp>
        <p:nvSpPr>
          <p:cNvPr id="4" name="TextBox 3"/>
          <p:cNvSpPr txBox="1"/>
          <p:nvPr/>
        </p:nvSpPr>
        <p:spPr>
          <a:xfrm>
            <a:off x="5399773" y="2531446"/>
            <a:ext cx="2358189" cy="1446550"/>
          </a:xfrm>
          <a:prstGeom prst="rect">
            <a:avLst/>
          </a:prstGeom>
          <a:noFill/>
        </p:spPr>
        <p:txBody>
          <a:bodyPr wrap="square" rtlCol="0">
            <a:spAutoFit/>
          </a:bodyPr>
          <a:lstStyle/>
          <a:p>
            <a:r>
              <a:rPr lang="en-GB" sz="8800" dirty="0" smtClean="0"/>
              <a:t>VS</a:t>
            </a:r>
            <a:endParaRPr lang="en-GB" sz="8800" dirty="0"/>
          </a:p>
        </p:txBody>
      </p:sp>
      <p:sp>
        <p:nvSpPr>
          <p:cNvPr id="5" name="TextBox 4"/>
          <p:cNvSpPr txBox="1"/>
          <p:nvPr/>
        </p:nvSpPr>
        <p:spPr>
          <a:xfrm>
            <a:off x="1482290" y="2654556"/>
            <a:ext cx="3137836" cy="1200329"/>
          </a:xfrm>
          <a:prstGeom prst="rect">
            <a:avLst/>
          </a:prstGeom>
          <a:noFill/>
        </p:spPr>
        <p:txBody>
          <a:bodyPr wrap="square" rtlCol="0">
            <a:spAutoFit/>
          </a:bodyPr>
          <a:lstStyle/>
          <a:p>
            <a:r>
              <a:rPr lang="en-GB" b="1" dirty="0" smtClean="0"/>
              <a:t>View in the question: </a:t>
            </a:r>
          </a:p>
          <a:p>
            <a:r>
              <a:rPr lang="en-GB" dirty="0" smtClean="0"/>
              <a:t>that </a:t>
            </a:r>
            <a:r>
              <a:rPr lang="en-GB" dirty="0"/>
              <a:t>contemporary families have become a partnership of equals.</a:t>
            </a:r>
          </a:p>
        </p:txBody>
      </p:sp>
      <p:graphicFrame>
        <p:nvGraphicFramePr>
          <p:cNvPr id="7" name="Table 6"/>
          <p:cNvGraphicFramePr>
            <a:graphicFrameLocks noGrp="1"/>
          </p:cNvGraphicFramePr>
          <p:nvPr/>
        </p:nvGraphicFramePr>
        <p:xfrm>
          <a:off x="1154952" y="3977996"/>
          <a:ext cx="10193232" cy="3075093"/>
        </p:xfrm>
        <a:graphic>
          <a:graphicData uri="http://schemas.openxmlformats.org/drawingml/2006/table">
            <a:tbl>
              <a:tblPr firstRow="1" bandRow="1">
                <a:tableStyleId>{5940675A-B579-460E-94D1-54222C63F5DA}</a:tableStyleId>
              </a:tblPr>
              <a:tblGrid>
                <a:gridCol w="5096616">
                  <a:extLst>
                    <a:ext uri="{9D8B030D-6E8A-4147-A177-3AD203B41FA5}">
                      <a16:colId xmlns:a16="http://schemas.microsoft.com/office/drawing/2014/main" val="20000"/>
                    </a:ext>
                  </a:extLst>
                </a:gridCol>
                <a:gridCol w="5096616">
                  <a:extLst>
                    <a:ext uri="{9D8B030D-6E8A-4147-A177-3AD203B41FA5}">
                      <a16:colId xmlns:a16="http://schemas.microsoft.com/office/drawing/2014/main" val="20001"/>
                    </a:ext>
                  </a:extLst>
                </a:gridCol>
              </a:tblGrid>
              <a:tr h="960967">
                <a:tc>
                  <a:txBody>
                    <a:bodyPr/>
                    <a:lstStyle/>
                    <a:p>
                      <a:r>
                        <a:rPr lang="en-GB" dirty="0" smtClean="0"/>
                        <a:t>Evidence for this side of the debate?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smtClean="0"/>
                        <a:t>Evidence for this side of the debate?</a:t>
                      </a:r>
                    </a:p>
                    <a:p>
                      <a:endParaRPr lang="en-GB" dirty="0"/>
                    </a:p>
                  </a:txBody>
                  <a:tcPr/>
                </a:tc>
                <a:extLst>
                  <a:ext uri="{0D108BD9-81ED-4DB2-BD59-A6C34878D82A}">
                    <a16:rowId xmlns:a16="http://schemas.microsoft.com/office/drawing/2014/main" val="10000"/>
                  </a:ext>
                </a:extLst>
              </a:tr>
              <a:tr h="2114126">
                <a:tc>
                  <a:txBody>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txBody>
                  <a:tcPr/>
                </a:tc>
                <a:tc>
                  <a:txBody>
                    <a:bodyPr/>
                    <a:lstStyle/>
                    <a:p>
                      <a:endParaRPr lang="en-GB"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668130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20 mark essay questions</a:t>
            </a:r>
          </a:p>
        </p:txBody>
      </p:sp>
      <p:sp>
        <p:nvSpPr>
          <p:cNvPr id="4" name="TextBox 3"/>
          <p:cNvSpPr txBox="1"/>
          <p:nvPr/>
        </p:nvSpPr>
        <p:spPr>
          <a:xfrm>
            <a:off x="5399773" y="2531446"/>
            <a:ext cx="2358189" cy="1446550"/>
          </a:xfrm>
          <a:prstGeom prst="rect">
            <a:avLst/>
          </a:prstGeom>
          <a:noFill/>
        </p:spPr>
        <p:txBody>
          <a:bodyPr wrap="square" rtlCol="0">
            <a:spAutoFit/>
          </a:bodyPr>
          <a:lstStyle/>
          <a:p>
            <a:r>
              <a:rPr lang="en-GB" sz="8800" dirty="0" smtClean="0"/>
              <a:t>VS</a:t>
            </a:r>
            <a:endParaRPr lang="en-GB" sz="8800" dirty="0"/>
          </a:p>
        </p:txBody>
      </p:sp>
      <p:sp>
        <p:nvSpPr>
          <p:cNvPr id="5" name="TextBox 4"/>
          <p:cNvSpPr txBox="1"/>
          <p:nvPr/>
        </p:nvSpPr>
        <p:spPr>
          <a:xfrm>
            <a:off x="1482290" y="2654556"/>
            <a:ext cx="3137836" cy="1200329"/>
          </a:xfrm>
          <a:prstGeom prst="rect">
            <a:avLst/>
          </a:prstGeom>
          <a:noFill/>
        </p:spPr>
        <p:txBody>
          <a:bodyPr wrap="square" rtlCol="0">
            <a:spAutoFit/>
          </a:bodyPr>
          <a:lstStyle/>
          <a:p>
            <a:r>
              <a:rPr lang="en-GB" b="1" dirty="0" smtClean="0"/>
              <a:t>View in the question: </a:t>
            </a:r>
          </a:p>
          <a:p>
            <a:r>
              <a:rPr lang="en-GB" dirty="0" smtClean="0"/>
              <a:t>that </a:t>
            </a:r>
            <a:r>
              <a:rPr lang="en-GB" dirty="0"/>
              <a:t>contemporary families have become a partnership of equals.</a:t>
            </a:r>
          </a:p>
        </p:txBody>
      </p:sp>
      <p:graphicFrame>
        <p:nvGraphicFramePr>
          <p:cNvPr id="7" name="Table 6"/>
          <p:cNvGraphicFramePr>
            <a:graphicFrameLocks noGrp="1"/>
          </p:cNvGraphicFramePr>
          <p:nvPr/>
        </p:nvGraphicFramePr>
        <p:xfrm>
          <a:off x="1154952" y="3977996"/>
          <a:ext cx="10193232" cy="3075093"/>
        </p:xfrm>
        <a:graphic>
          <a:graphicData uri="http://schemas.openxmlformats.org/drawingml/2006/table">
            <a:tbl>
              <a:tblPr firstRow="1" bandRow="1">
                <a:tableStyleId>{5940675A-B579-460E-94D1-54222C63F5DA}</a:tableStyleId>
              </a:tblPr>
              <a:tblGrid>
                <a:gridCol w="5096616">
                  <a:extLst>
                    <a:ext uri="{9D8B030D-6E8A-4147-A177-3AD203B41FA5}">
                      <a16:colId xmlns:a16="http://schemas.microsoft.com/office/drawing/2014/main" val="20000"/>
                    </a:ext>
                  </a:extLst>
                </a:gridCol>
                <a:gridCol w="5096616">
                  <a:extLst>
                    <a:ext uri="{9D8B030D-6E8A-4147-A177-3AD203B41FA5}">
                      <a16:colId xmlns:a16="http://schemas.microsoft.com/office/drawing/2014/main" val="20001"/>
                    </a:ext>
                  </a:extLst>
                </a:gridCol>
              </a:tblGrid>
              <a:tr h="960967">
                <a:tc>
                  <a:txBody>
                    <a:bodyPr/>
                    <a:lstStyle/>
                    <a:p>
                      <a:r>
                        <a:rPr lang="en-GB" dirty="0" smtClean="0"/>
                        <a:t>Evidence for this side of the debate?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smtClean="0"/>
                        <a:t>Evidence for this side of the debate?</a:t>
                      </a:r>
                    </a:p>
                    <a:p>
                      <a:endParaRPr lang="en-GB" dirty="0"/>
                    </a:p>
                  </a:txBody>
                  <a:tcPr/>
                </a:tc>
                <a:extLst>
                  <a:ext uri="{0D108BD9-81ED-4DB2-BD59-A6C34878D82A}">
                    <a16:rowId xmlns:a16="http://schemas.microsoft.com/office/drawing/2014/main" val="10000"/>
                  </a:ext>
                </a:extLst>
              </a:tr>
              <a:tr h="2114126">
                <a:tc>
                  <a:txBody>
                    <a:bodyPr/>
                    <a:lstStyle/>
                    <a:p>
                      <a:endParaRPr lang="en-GB" dirty="0" smtClean="0"/>
                    </a:p>
                    <a:p>
                      <a:r>
                        <a:rPr lang="en-GB" dirty="0" smtClean="0">
                          <a:solidFill>
                            <a:srgbClr val="FF0000"/>
                          </a:solidFill>
                        </a:rPr>
                        <a:t>The Item</a:t>
                      </a:r>
                      <a:r>
                        <a:rPr lang="en-GB" dirty="0" smtClean="0"/>
                        <a:t>!</a:t>
                      </a:r>
                    </a:p>
                    <a:p>
                      <a:endParaRPr lang="en-GB" dirty="0" smtClean="0"/>
                    </a:p>
                    <a:p>
                      <a:endParaRPr lang="en-GB" dirty="0" smtClean="0"/>
                    </a:p>
                    <a:p>
                      <a:endParaRPr lang="en-GB" dirty="0" smtClean="0"/>
                    </a:p>
                    <a:p>
                      <a:endParaRPr lang="en-GB" dirty="0" smtClean="0"/>
                    </a:p>
                    <a:p>
                      <a:endParaRPr lang="en-GB" dirty="0" smtClean="0"/>
                    </a:p>
                  </a:txBody>
                  <a:tcPr/>
                </a:tc>
                <a:tc>
                  <a:txBody>
                    <a:bodyPr/>
                    <a:lstStyle/>
                    <a:p>
                      <a:endParaRPr lang="en-GB" dirty="0"/>
                    </a:p>
                  </a:txBody>
                  <a:tcPr/>
                </a:tc>
                <a:extLst>
                  <a:ext uri="{0D108BD9-81ED-4DB2-BD59-A6C34878D82A}">
                    <a16:rowId xmlns:a16="http://schemas.microsoft.com/office/drawing/2014/main" val="10001"/>
                  </a:ext>
                </a:extLst>
              </a:tr>
            </a:tbl>
          </a:graphicData>
        </a:graphic>
      </p:graphicFrame>
      <p:sp>
        <p:nvSpPr>
          <p:cNvPr id="9" name="Content Placeholder 2"/>
          <p:cNvSpPr>
            <a:spLocks noGrp="1"/>
          </p:cNvSpPr>
          <p:nvPr>
            <p:ph idx="1"/>
          </p:nvPr>
        </p:nvSpPr>
        <p:spPr>
          <a:xfrm>
            <a:off x="881065" y="2362869"/>
            <a:ext cx="8825659" cy="3416300"/>
          </a:xfrm>
        </p:spPr>
        <p:txBody>
          <a:bodyPr/>
          <a:lstStyle/>
          <a:p>
            <a:r>
              <a:rPr lang="en-GB" dirty="0" smtClean="0"/>
              <a:t>Stage 3 – come up with your </a:t>
            </a:r>
            <a:r>
              <a:rPr lang="en-GB" b="1" dirty="0" smtClean="0">
                <a:solidFill>
                  <a:srgbClr val="7030A0"/>
                </a:solidFill>
              </a:rPr>
              <a:t>conclusion</a:t>
            </a:r>
            <a:r>
              <a:rPr lang="en-GB" dirty="0" smtClean="0"/>
              <a:t> </a:t>
            </a:r>
            <a:r>
              <a:rPr lang="en-GB" b="1" dirty="0" smtClean="0"/>
              <a:t>BEFORE YOU START WRITING</a:t>
            </a:r>
            <a:r>
              <a:rPr lang="en-GB" dirty="0" smtClean="0"/>
              <a:t>:</a:t>
            </a:r>
            <a:endParaRPr lang="en-GB" dirty="0"/>
          </a:p>
        </p:txBody>
      </p:sp>
      <p:sp>
        <p:nvSpPr>
          <p:cNvPr id="3" name="TextBox 2"/>
          <p:cNvSpPr txBox="1"/>
          <p:nvPr/>
        </p:nvSpPr>
        <p:spPr>
          <a:xfrm>
            <a:off x="3392864" y="6033424"/>
            <a:ext cx="5717407" cy="646331"/>
          </a:xfrm>
          <a:prstGeom prst="rect">
            <a:avLst/>
          </a:prstGeom>
          <a:solidFill>
            <a:schemeClr val="bg1"/>
          </a:solidFill>
          <a:ln w="57150">
            <a:solidFill>
              <a:schemeClr val="accent1"/>
            </a:solidFill>
          </a:ln>
        </p:spPr>
        <p:txBody>
          <a:bodyPr wrap="square" rtlCol="0">
            <a:spAutoFit/>
          </a:bodyPr>
          <a:lstStyle/>
          <a:p>
            <a:pPr algn="ctr"/>
            <a:r>
              <a:rPr lang="en-GB" b="1" dirty="0" smtClean="0"/>
              <a:t>Which side has the most evidence/ most compelling argument? </a:t>
            </a:r>
            <a:endParaRPr lang="en-GB" b="1" dirty="0"/>
          </a:p>
        </p:txBody>
      </p:sp>
    </p:spTree>
    <p:extLst>
      <p:ext uri="{BB962C8B-B14F-4D97-AF65-F5344CB8AC3E}">
        <p14:creationId xmlns:p14="http://schemas.microsoft.com/office/powerpoint/2010/main" val="12077145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20 mark essay questions</a:t>
            </a:r>
          </a:p>
        </p:txBody>
      </p:sp>
      <p:sp>
        <p:nvSpPr>
          <p:cNvPr id="3" name="Content Placeholder 2"/>
          <p:cNvSpPr>
            <a:spLocks noGrp="1"/>
          </p:cNvSpPr>
          <p:nvPr>
            <p:ph idx="1"/>
          </p:nvPr>
        </p:nvSpPr>
        <p:spPr/>
        <p:txBody>
          <a:bodyPr>
            <a:normAutofit/>
          </a:bodyPr>
          <a:lstStyle/>
          <a:p>
            <a:pPr hangingPunct="0"/>
            <a:r>
              <a:rPr lang="en-GB" b="1" dirty="0"/>
              <a:t>Example </a:t>
            </a:r>
            <a:r>
              <a:rPr lang="en-GB" b="1" dirty="0" smtClean="0"/>
              <a:t>2</a:t>
            </a:r>
          </a:p>
          <a:p>
            <a:pPr marL="0" indent="0" hangingPunct="0">
              <a:buNone/>
            </a:pPr>
            <a:r>
              <a:rPr lang="en-GB" b="1" i="1" dirty="0">
                <a:solidFill>
                  <a:srgbClr val="FF0000"/>
                </a:solidFill>
              </a:rPr>
              <a:t>Item </a:t>
            </a:r>
            <a:r>
              <a:rPr lang="en-GB" b="1" i="1" dirty="0" smtClean="0">
                <a:solidFill>
                  <a:srgbClr val="FF0000"/>
                </a:solidFill>
              </a:rPr>
              <a:t>B</a:t>
            </a:r>
            <a:endParaRPr lang="en-GB" dirty="0"/>
          </a:p>
          <a:p>
            <a:pPr marL="0" indent="0" hangingPunct="0">
              <a:buNone/>
            </a:pPr>
            <a:r>
              <a:rPr lang="en-GB" i="1" dirty="0"/>
              <a:t>Research by feminist sociologists such as Oakley showed that gender roles were unequal in many families, with women taking the greatest share of housework and childcare. Some sociologists argued that this was because these roles were ‘natural’. However, it is now claimed that there is a growing equality between partners, with domestic tasks being shared more equally. </a:t>
            </a:r>
            <a:endParaRPr lang="en-GB" dirty="0"/>
          </a:p>
          <a:p>
            <a:pPr marL="0" indent="0" hangingPunct="0">
              <a:buNone/>
            </a:pPr>
            <a:r>
              <a:rPr lang="en-GB" dirty="0"/>
              <a:t> </a:t>
            </a:r>
          </a:p>
          <a:p>
            <a:pPr marL="0" indent="0" hangingPunct="0">
              <a:buNone/>
            </a:pPr>
            <a:r>
              <a:rPr lang="en-GB" dirty="0"/>
              <a:t>A</a:t>
            </a:r>
            <a:r>
              <a:rPr lang="en-GB" dirty="0" smtClean="0"/>
              <a:t>pplying </a:t>
            </a:r>
            <a:r>
              <a:rPr lang="en-GB" dirty="0"/>
              <a:t>material from Item B and your knowledge, evaluate the contribution of feminists to our understanding of the family (20 marks)		</a:t>
            </a:r>
          </a:p>
          <a:p>
            <a:endParaRPr lang="en-GB" dirty="0"/>
          </a:p>
        </p:txBody>
      </p:sp>
    </p:spTree>
    <p:extLst>
      <p:ext uri="{BB962C8B-B14F-4D97-AF65-F5344CB8AC3E}">
        <p14:creationId xmlns:p14="http://schemas.microsoft.com/office/powerpoint/2010/main" val="34614964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Useful conjugal roles revision activity:</a:t>
            </a:r>
            <a:endParaRPr lang="en-GB" dirty="0"/>
          </a:p>
        </p:txBody>
      </p:sp>
      <p:sp>
        <p:nvSpPr>
          <p:cNvPr id="3" name="Content Placeholder 2"/>
          <p:cNvSpPr>
            <a:spLocks noGrp="1"/>
          </p:cNvSpPr>
          <p:nvPr>
            <p:ph idx="1"/>
          </p:nvPr>
        </p:nvSpPr>
        <p:spPr/>
        <p:txBody>
          <a:bodyPr/>
          <a:lstStyle/>
          <a:p>
            <a:r>
              <a:rPr lang="en-GB" dirty="0">
                <a:hlinkClick r:id="rId2"/>
              </a:rPr>
              <a:t>https://quizlet.com/64761323/as-sociology-conjugal-roles-division-of-labour-key-terms-flash-cards</a:t>
            </a:r>
            <a:r>
              <a:rPr lang="en-GB" dirty="0" smtClean="0">
                <a:hlinkClick r:id="rId2"/>
              </a:rPr>
              <a:t>/</a:t>
            </a:r>
            <a:endParaRPr lang="en-GB" dirty="0" smtClean="0"/>
          </a:p>
        </p:txBody>
      </p:sp>
    </p:spTree>
    <p:extLst>
      <p:ext uri="{BB962C8B-B14F-4D97-AF65-F5344CB8AC3E}">
        <p14:creationId xmlns:p14="http://schemas.microsoft.com/office/powerpoint/2010/main" val="13279439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View 2: The partnership between men and woman is </a:t>
            </a:r>
            <a:r>
              <a:rPr lang="en-GB" b="1" dirty="0" smtClean="0"/>
              <a:t>no more equal than before</a:t>
            </a:r>
            <a:r>
              <a:rPr lang="en-GB" dirty="0" smtClean="0"/>
              <a:t>.</a:t>
            </a:r>
            <a:endParaRPr lang="en-GB" dirty="0"/>
          </a:p>
        </p:txBody>
      </p:sp>
      <p:sp>
        <p:nvSpPr>
          <p:cNvPr id="3" name="Text Placeholder 2"/>
          <p:cNvSpPr>
            <a:spLocks noGrp="1"/>
          </p:cNvSpPr>
          <p:nvPr>
            <p:ph type="body" idx="1"/>
          </p:nvPr>
        </p:nvSpPr>
        <p:spPr>
          <a:xfrm>
            <a:off x="7117981" y="1577270"/>
            <a:ext cx="3757545" cy="2283824"/>
          </a:xfrm>
        </p:spPr>
        <p:txBody>
          <a:bodyPr>
            <a:noAutofit/>
          </a:bodyPr>
          <a:lstStyle/>
          <a:p>
            <a:r>
              <a:rPr lang="en-GB" dirty="0"/>
              <a:t>the new man is essentially an ideological construction - this argument is particularly associated with </a:t>
            </a:r>
            <a:r>
              <a:rPr lang="en-GB" b="1" dirty="0"/>
              <a:t>feminist approaches</a:t>
            </a:r>
            <a:r>
              <a:rPr lang="en-GB" dirty="0"/>
              <a:t>. Roles essentially have stayed divided.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5474" y="3861095"/>
            <a:ext cx="2457656" cy="2914528"/>
          </a:xfrm>
          <a:prstGeom prst="rect">
            <a:avLst/>
          </a:prstGeom>
        </p:spPr>
      </p:pic>
    </p:spTree>
    <p:extLst>
      <p:ext uri="{BB962C8B-B14F-4D97-AF65-F5344CB8AC3E}">
        <p14:creationId xmlns:p14="http://schemas.microsoft.com/office/powerpoint/2010/main" val="27242147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90" y="2265754"/>
            <a:ext cx="4351025" cy="2283824"/>
          </a:xfrm>
        </p:spPr>
        <p:txBody>
          <a:bodyPr/>
          <a:lstStyle/>
          <a:p>
            <a:r>
              <a:rPr lang="en-GB" dirty="0" smtClean="0"/>
              <a:t>View 3: Men and women have become </a:t>
            </a:r>
            <a:r>
              <a:rPr lang="en-GB" b="1" dirty="0" smtClean="0"/>
              <a:t>less equal</a:t>
            </a:r>
            <a:endParaRPr lang="en-GB" dirty="0"/>
          </a:p>
        </p:txBody>
      </p:sp>
      <p:sp>
        <p:nvSpPr>
          <p:cNvPr id="3" name="Text Placeholder 2"/>
          <p:cNvSpPr>
            <a:spLocks noGrp="1"/>
          </p:cNvSpPr>
          <p:nvPr>
            <p:ph type="body" idx="1"/>
          </p:nvPr>
        </p:nvSpPr>
        <p:spPr>
          <a:xfrm>
            <a:off x="6986175" y="1540822"/>
            <a:ext cx="4423230" cy="2924085"/>
          </a:xfrm>
        </p:spPr>
        <p:txBody>
          <a:bodyPr>
            <a:normAutofit fontScale="92500" lnSpcReduction="20000"/>
          </a:bodyPr>
          <a:lstStyle/>
          <a:p>
            <a:r>
              <a:rPr lang="en-GB" sz="2400" dirty="0"/>
              <a:t>As women have increasingly taken on an economic role as wage earners they have also maintained their role in homecare / childcare. This is known as the </a:t>
            </a:r>
            <a:r>
              <a:rPr lang="en-GB" sz="2400" b="1" dirty="0"/>
              <a:t>dual burden hypothesis </a:t>
            </a:r>
            <a:r>
              <a:rPr lang="en-GB" sz="2400" dirty="0"/>
              <a:t>or </a:t>
            </a:r>
            <a:r>
              <a:rPr lang="en-GB" sz="2400" b="1" dirty="0"/>
              <a:t>triple shift </a:t>
            </a:r>
            <a:r>
              <a:rPr lang="en-GB" sz="2400" dirty="0"/>
              <a:t>(this is also associated with </a:t>
            </a:r>
            <a:r>
              <a:rPr lang="en-GB" sz="2400" b="1" dirty="0"/>
              <a:t>feminist approaches</a:t>
            </a:r>
            <a:r>
              <a:rPr lang="en-GB" sz="2400" dirty="0"/>
              <a:t>)</a:t>
            </a:r>
          </a:p>
          <a:p>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6562" y="4267200"/>
            <a:ext cx="3048000" cy="2590800"/>
          </a:xfrm>
          <a:prstGeom prst="rect">
            <a:avLst/>
          </a:prstGeom>
        </p:spPr>
      </p:pic>
    </p:spTree>
    <p:extLst>
      <p:ext uri="{BB962C8B-B14F-4D97-AF65-F5344CB8AC3E}">
        <p14:creationId xmlns:p14="http://schemas.microsoft.com/office/powerpoint/2010/main" val="30707880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View 4: Roles between men and women are now </a:t>
            </a:r>
            <a:r>
              <a:rPr lang="en-GB" b="1" dirty="0" smtClean="0"/>
              <a:t>based on choice</a:t>
            </a:r>
            <a:endParaRPr lang="en-GB" b="1" dirty="0"/>
          </a:p>
        </p:txBody>
      </p:sp>
      <p:sp>
        <p:nvSpPr>
          <p:cNvPr id="3" name="Text Placeholder 2"/>
          <p:cNvSpPr>
            <a:spLocks noGrp="1"/>
          </p:cNvSpPr>
          <p:nvPr>
            <p:ph type="body" idx="1"/>
          </p:nvPr>
        </p:nvSpPr>
        <p:spPr>
          <a:xfrm>
            <a:off x="6887321" y="1293688"/>
            <a:ext cx="3757545" cy="2283824"/>
          </a:xfrm>
        </p:spPr>
        <p:txBody>
          <a:bodyPr>
            <a:normAutofit fontScale="85000" lnSpcReduction="10000"/>
          </a:bodyPr>
          <a:lstStyle/>
          <a:p>
            <a:r>
              <a:rPr lang="en-GB" dirty="0"/>
              <a:t>a </a:t>
            </a:r>
            <a:r>
              <a:rPr lang="en-GB" b="1" dirty="0"/>
              <a:t>postmodern</a:t>
            </a:r>
            <a:r>
              <a:rPr lang="en-GB" dirty="0"/>
              <a:t> argument, is that the roles between men and women are now based on </a:t>
            </a:r>
            <a:r>
              <a:rPr lang="en-GB" b="1" dirty="0"/>
              <a:t>choice</a:t>
            </a:r>
            <a:r>
              <a:rPr lang="en-GB" dirty="0"/>
              <a:t>, which can lead to variety in how conjugal roles are formed, such the mother going back to work and the husband looking after the children. </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3350" y="3819556"/>
            <a:ext cx="4383653" cy="2678899"/>
          </a:xfrm>
          <a:prstGeom prst="rect">
            <a:avLst/>
          </a:prstGeom>
        </p:spPr>
      </p:pic>
    </p:spTree>
    <p:extLst>
      <p:ext uri="{BB962C8B-B14F-4D97-AF65-F5344CB8AC3E}">
        <p14:creationId xmlns:p14="http://schemas.microsoft.com/office/powerpoint/2010/main" val="23002608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So what view do you agree with?</a:t>
            </a:r>
            <a:endParaRPr lang="en-GB" dirty="0"/>
          </a:p>
        </p:txBody>
      </p:sp>
      <p:sp>
        <p:nvSpPr>
          <p:cNvPr id="5" name="Content Placeholder 4"/>
          <p:cNvSpPr>
            <a:spLocks noGrp="1"/>
          </p:cNvSpPr>
          <p:nvPr>
            <p:ph idx="1"/>
          </p:nvPr>
        </p:nvSpPr>
        <p:spPr/>
        <p:txBody>
          <a:bodyPr>
            <a:normAutofit/>
          </a:bodyPr>
          <a:lstStyle/>
          <a:p>
            <a:r>
              <a:rPr lang="en-GB" sz="3200" dirty="0" smtClean="0"/>
              <a:t>Consider which position you agree with.</a:t>
            </a:r>
          </a:p>
          <a:p>
            <a:r>
              <a:rPr lang="en-GB" sz="3200" dirty="0" smtClean="0"/>
              <a:t>Write a detailed response explaining your answer on page 4 of your workbook. </a:t>
            </a:r>
          </a:p>
          <a:p>
            <a:r>
              <a:rPr lang="en-GB" sz="3200" dirty="0" smtClean="0"/>
              <a:t>Be prepared to share you response. </a:t>
            </a:r>
            <a:endParaRPr lang="en-GB" sz="3200" dirty="0"/>
          </a:p>
        </p:txBody>
      </p:sp>
    </p:spTree>
    <p:extLst>
      <p:ext uri="{BB962C8B-B14F-4D97-AF65-F5344CB8AC3E}">
        <p14:creationId xmlns:p14="http://schemas.microsoft.com/office/powerpoint/2010/main" val="32814204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Sociological Perspectives on conjugal roles:</a:t>
            </a:r>
            <a:endParaRPr lang="en-GB" dirty="0"/>
          </a:p>
        </p:txBody>
      </p:sp>
      <p:sp>
        <p:nvSpPr>
          <p:cNvPr id="3" name="Content Placeholder 2"/>
          <p:cNvSpPr>
            <a:spLocks noGrp="1"/>
          </p:cNvSpPr>
          <p:nvPr>
            <p:ph idx="1"/>
          </p:nvPr>
        </p:nvSpPr>
        <p:spPr/>
        <p:txBody>
          <a:bodyPr>
            <a:normAutofit/>
          </a:bodyPr>
          <a:lstStyle/>
          <a:p>
            <a:r>
              <a:rPr lang="en-GB" sz="2800" dirty="0" smtClean="0"/>
              <a:t>Varieties of Functionalism</a:t>
            </a:r>
          </a:p>
          <a:p>
            <a:r>
              <a:rPr lang="en-GB" sz="2800" dirty="0" smtClean="0"/>
              <a:t>Liberal Feminists</a:t>
            </a:r>
          </a:p>
          <a:p>
            <a:r>
              <a:rPr lang="en-GB" sz="2800" dirty="0" smtClean="0"/>
              <a:t>Marxist Feminists</a:t>
            </a:r>
          </a:p>
          <a:p>
            <a:r>
              <a:rPr lang="en-GB" sz="2800" dirty="0" smtClean="0"/>
              <a:t>Radical Feminists</a:t>
            </a:r>
          </a:p>
          <a:p>
            <a:r>
              <a:rPr lang="en-GB" sz="2800" dirty="0" smtClean="0"/>
              <a:t>Postmodernists</a:t>
            </a:r>
            <a:endParaRPr lang="en-GB" sz="2800" dirty="0"/>
          </a:p>
        </p:txBody>
      </p:sp>
    </p:spTree>
    <p:extLst>
      <p:ext uri="{BB962C8B-B14F-4D97-AF65-F5344CB8AC3E}">
        <p14:creationId xmlns:p14="http://schemas.microsoft.com/office/powerpoint/2010/main" val="8270073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Your Homework</a:t>
            </a:r>
            <a:endParaRPr lang="en-GB" dirty="0"/>
          </a:p>
        </p:txBody>
      </p:sp>
      <p:sp>
        <p:nvSpPr>
          <p:cNvPr id="3" name="Content Placeholder 2"/>
          <p:cNvSpPr>
            <a:spLocks noGrp="1"/>
          </p:cNvSpPr>
          <p:nvPr>
            <p:ph idx="1"/>
          </p:nvPr>
        </p:nvSpPr>
        <p:spPr/>
        <p:txBody>
          <a:bodyPr/>
          <a:lstStyle/>
          <a:p>
            <a:r>
              <a:rPr lang="en-GB" sz="3200" dirty="0" smtClean="0"/>
              <a:t>Familiarise yourself with the entire gender roles workbook – READ IT!</a:t>
            </a:r>
          </a:p>
          <a:p>
            <a:r>
              <a:rPr lang="en-GB" sz="3200" dirty="0" smtClean="0"/>
              <a:t>Especially page 5 (perspectives on conjugal roles summary sheet)</a:t>
            </a:r>
          </a:p>
          <a:p>
            <a:pPr marL="0" indent="0">
              <a:buNone/>
            </a:pPr>
            <a:endParaRPr lang="en-GB" dirty="0"/>
          </a:p>
        </p:txBody>
      </p:sp>
    </p:spTree>
    <p:extLst>
      <p:ext uri="{BB962C8B-B14F-4D97-AF65-F5344CB8AC3E}">
        <p14:creationId xmlns:p14="http://schemas.microsoft.com/office/powerpoint/2010/main" val="47204063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347</TotalTime>
  <Words>1853</Words>
  <Application>Microsoft Office PowerPoint</Application>
  <PresentationFormat>Widescreen</PresentationFormat>
  <Paragraphs>164</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Arial Black</vt:lpstr>
      <vt:lpstr>Century Gothic</vt:lpstr>
      <vt:lpstr>Wingdings 3</vt:lpstr>
      <vt:lpstr>Ion Boardroom</vt:lpstr>
      <vt:lpstr>ROLES, RESPONSIBILITIES AND RELATIONSHIPS WITHIN THE FAMILY </vt:lpstr>
      <vt:lpstr>What are conjugal roles?</vt:lpstr>
      <vt:lpstr>View 1: Marriage is an equal partnership</vt:lpstr>
      <vt:lpstr>View 2: The partnership between men and woman is no more equal than before.</vt:lpstr>
      <vt:lpstr>View 3: Men and women have become less equal</vt:lpstr>
      <vt:lpstr>View 4: Roles between men and women are now based on choice</vt:lpstr>
      <vt:lpstr>So what view do you agree with?</vt:lpstr>
      <vt:lpstr>Sociological Perspectives on conjugal roles:</vt:lpstr>
      <vt:lpstr>Your Homework</vt:lpstr>
      <vt:lpstr>Match up activity:</vt:lpstr>
      <vt:lpstr>Varieties of functionalism</vt:lpstr>
      <vt:lpstr>Liberal Feminists:</vt:lpstr>
      <vt:lpstr>Marxist Feminists</vt:lpstr>
      <vt:lpstr>Radical Feminists</vt:lpstr>
      <vt:lpstr>Postmodernists</vt:lpstr>
      <vt:lpstr>The Conjugal role debate </vt:lpstr>
      <vt:lpstr>After the video:</vt:lpstr>
      <vt:lpstr>Cover work for INSET/ Homework - Conjugal role studies </vt:lpstr>
      <vt:lpstr>Conjugal Roles Studies Test</vt:lpstr>
      <vt:lpstr>THE CONJUGAL ROLE DEBATE</vt:lpstr>
      <vt:lpstr>DEBATE</vt:lpstr>
      <vt:lpstr>THE CONJUGAL ROLE DEBATE: Is the family still patriarchal? </vt:lpstr>
      <vt:lpstr>The Debate: is the family still patriarchal?</vt:lpstr>
      <vt:lpstr>Homework</vt:lpstr>
      <vt:lpstr>It’s that time again…</vt:lpstr>
      <vt:lpstr>20 mark essay questions</vt:lpstr>
      <vt:lpstr>20 mark essay questions</vt:lpstr>
      <vt:lpstr>20 mark essay questions</vt:lpstr>
      <vt:lpstr>20 mark essay questions</vt:lpstr>
      <vt:lpstr>20 mark essay questions</vt:lpstr>
      <vt:lpstr>20 mark essay questions</vt:lpstr>
      <vt:lpstr>20 mark essay questions</vt:lpstr>
      <vt:lpstr>Useful conjugal roles revision activity:</vt:lpstr>
    </vt:vector>
  </TitlesOfParts>
  <Company>Godalming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ROLES, RESPONSIBILITIES AND RELATIONSHIPS WITHIN THE FAMILY</dc:title>
  <dc:creator>Amy J Tidd</dc:creator>
  <cp:lastModifiedBy>Hannah Roberts</cp:lastModifiedBy>
  <cp:revision>20</cp:revision>
  <cp:lastPrinted>2018-02-06T09:56:51Z</cp:lastPrinted>
  <dcterms:created xsi:type="dcterms:W3CDTF">2018-01-18T10:26:07Z</dcterms:created>
  <dcterms:modified xsi:type="dcterms:W3CDTF">2019-11-04T11:25:25Z</dcterms:modified>
</cp:coreProperties>
</file>