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6"/>
  </p:notesMasterIdLst>
  <p:handoutMasterIdLst>
    <p:handoutMasterId r:id="rId27"/>
  </p:handoutMasterIdLst>
  <p:sldIdLst>
    <p:sldId id="257" r:id="rId5"/>
    <p:sldId id="296" r:id="rId6"/>
    <p:sldId id="297" r:id="rId7"/>
    <p:sldId id="258" r:id="rId8"/>
    <p:sldId id="289" r:id="rId9"/>
    <p:sldId id="290" r:id="rId10"/>
    <p:sldId id="259" r:id="rId11"/>
    <p:sldId id="291" r:id="rId12"/>
    <p:sldId id="292" r:id="rId13"/>
    <p:sldId id="329" r:id="rId14"/>
    <p:sldId id="293" r:id="rId15"/>
    <p:sldId id="260" r:id="rId16"/>
    <p:sldId id="261" r:id="rId17"/>
    <p:sldId id="262" r:id="rId18"/>
    <p:sldId id="263" r:id="rId19"/>
    <p:sldId id="268" r:id="rId20"/>
    <p:sldId id="264" r:id="rId21"/>
    <p:sldId id="265" r:id="rId22"/>
    <p:sldId id="309" r:id="rId23"/>
    <p:sldId id="330" r:id="rId24"/>
    <p:sldId id="266" r:id="rId25"/>
  </p:sldIdLst>
  <p:sldSz cx="9144000" cy="6858000" type="screen4x3"/>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6447" autoAdjust="0"/>
  </p:normalViewPr>
  <p:slideViewPr>
    <p:cSldViewPr snapToGrid="0" snapToObjects="1">
      <p:cViewPr varScale="1">
        <p:scale>
          <a:sx n="51" d="100"/>
          <a:sy n="51" d="100"/>
        </p:scale>
        <p:origin x="612" y="66"/>
      </p:cViewPr>
      <p:guideLst>
        <p:guide orient="horz" pos="2160"/>
        <p:guide pos="2880"/>
      </p:guideLst>
    </p:cSldViewPr>
  </p:slideViewPr>
  <p:outlineViewPr>
    <p:cViewPr>
      <p:scale>
        <a:sx n="33" d="100"/>
        <a:sy n="33" d="100"/>
      </p:scale>
      <p:origin x="0" y="355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fld id="{BEDF1037-7073-4002-B036-1473425DC2ED}" type="datetimeFigureOut">
              <a:rPr lang="en-GB" smtClean="0"/>
              <a:t>10/12/2019</a:t>
            </a:fld>
            <a:endParaRPr lang="en-GB"/>
          </a:p>
        </p:txBody>
      </p:sp>
      <p:sp>
        <p:nvSpPr>
          <p:cNvPr id="4" name="Footer Placeholder 3"/>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AE005F84-5DC6-4A10-AB7D-90FDCEE9ABC8}" type="slidenum">
              <a:rPr lang="en-GB" smtClean="0"/>
              <a:t>‹#›</a:t>
            </a:fld>
            <a:endParaRPr lang="en-GB"/>
          </a:p>
        </p:txBody>
      </p:sp>
    </p:spTree>
    <p:extLst>
      <p:ext uri="{BB962C8B-B14F-4D97-AF65-F5344CB8AC3E}">
        <p14:creationId xmlns:p14="http://schemas.microsoft.com/office/powerpoint/2010/main" val="3258473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CE69A91F-AB2D-4E0C-AF7D-B8EDB8195BA1}" type="datetimeFigureOut">
              <a:rPr lang="en-GB" smtClean="0"/>
              <a:t>10/12/2019</a:t>
            </a:fld>
            <a:endParaRPr lang="en-GB"/>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CDDAA68E-3552-4B20-9377-77342C21DD2E}" type="slidenum">
              <a:rPr lang="en-GB" smtClean="0"/>
              <a:t>‹#›</a:t>
            </a:fld>
            <a:endParaRPr lang="en-GB"/>
          </a:p>
        </p:txBody>
      </p:sp>
    </p:spTree>
    <p:extLst>
      <p:ext uri="{BB962C8B-B14F-4D97-AF65-F5344CB8AC3E}">
        <p14:creationId xmlns:p14="http://schemas.microsoft.com/office/powerpoint/2010/main" val="1998904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1A4E6-E674-49C5-BD02-2D7F11212DB6}" type="slidenum">
              <a:rPr lang="en-US" smtClean="0"/>
              <a:pPr/>
              <a:t>1</a:t>
            </a:fld>
            <a:endParaRPr lang="en-US"/>
          </a:p>
        </p:txBody>
      </p:sp>
    </p:spTree>
    <p:extLst>
      <p:ext uri="{BB962C8B-B14F-4D97-AF65-F5344CB8AC3E}">
        <p14:creationId xmlns:p14="http://schemas.microsoft.com/office/powerpoint/2010/main" val="3500187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1A4E6-E674-49C5-BD02-2D7F11212DB6}" type="slidenum">
              <a:rPr lang="en-US" smtClean="0"/>
              <a:pPr/>
              <a:t>21</a:t>
            </a:fld>
            <a:endParaRPr lang="en-US"/>
          </a:p>
        </p:txBody>
      </p:sp>
    </p:spTree>
    <p:extLst>
      <p:ext uri="{BB962C8B-B14F-4D97-AF65-F5344CB8AC3E}">
        <p14:creationId xmlns:p14="http://schemas.microsoft.com/office/powerpoint/2010/main" val="3329294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1A4E6-E674-49C5-BD02-2D7F11212DB6}" type="slidenum">
              <a:rPr lang="en-US" smtClean="0"/>
              <a:pPr/>
              <a:t>4</a:t>
            </a:fld>
            <a:endParaRPr lang="en-US"/>
          </a:p>
        </p:txBody>
      </p:sp>
    </p:spTree>
    <p:extLst>
      <p:ext uri="{BB962C8B-B14F-4D97-AF65-F5344CB8AC3E}">
        <p14:creationId xmlns:p14="http://schemas.microsoft.com/office/powerpoint/2010/main" val="1730463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1A4E6-E674-49C5-BD02-2D7F11212DB6}" type="slidenum">
              <a:rPr lang="en-US" smtClean="0"/>
              <a:pPr/>
              <a:t>7</a:t>
            </a:fld>
            <a:endParaRPr lang="en-US"/>
          </a:p>
        </p:txBody>
      </p:sp>
    </p:spTree>
    <p:extLst>
      <p:ext uri="{BB962C8B-B14F-4D97-AF65-F5344CB8AC3E}">
        <p14:creationId xmlns:p14="http://schemas.microsoft.com/office/powerpoint/2010/main" val="2666870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1A4E6-E674-49C5-BD02-2D7F11212DB6}" type="slidenum">
              <a:rPr lang="en-US" smtClean="0"/>
              <a:pPr/>
              <a:t>12</a:t>
            </a:fld>
            <a:endParaRPr lang="en-US"/>
          </a:p>
        </p:txBody>
      </p:sp>
    </p:spTree>
    <p:extLst>
      <p:ext uri="{BB962C8B-B14F-4D97-AF65-F5344CB8AC3E}">
        <p14:creationId xmlns:p14="http://schemas.microsoft.com/office/powerpoint/2010/main" val="1149907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1A4E6-E674-49C5-BD02-2D7F11212DB6}" type="slidenum">
              <a:rPr lang="en-US" smtClean="0"/>
              <a:pPr/>
              <a:t>13</a:t>
            </a:fld>
            <a:endParaRPr lang="en-US"/>
          </a:p>
        </p:txBody>
      </p:sp>
    </p:spTree>
    <p:extLst>
      <p:ext uri="{BB962C8B-B14F-4D97-AF65-F5344CB8AC3E}">
        <p14:creationId xmlns:p14="http://schemas.microsoft.com/office/powerpoint/2010/main" val="972204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1A4E6-E674-49C5-BD02-2D7F11212DB6}" type="slidenum">
              <a:rPr lang="en-US" smtClean="0"/>
              <a:pPr/>
              <a:t>14</a:t>
            </a:fld>
            <a:endParaRPr lang="en-US"/>
          </a:p>
        </p:txBody>
      </p:sp>
    </p:spTree>
    <p:extLst>
      <p:ext uri="{BB962C8B-B14F-4D97-AF65-F5344CB8AC3E}">
        <p14:creationId xmlns:p14="http://schemas.microsoft.com/office/powerpoint/2010/main" val="2344182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1A4E6-E674-49C5-BD02-2D7F11212DB6}" type="slidenum">
              <a:rPr lang="en-US" smtClean="0"/>
              <a:pPr/>
              <a:t>15</a:t>
            </a:fld>
            <a:endParaRPr lang="en-US"/>
          </a:p>
        </p:txBody>
      </p:sp>
    </p:spTree>
    <p:extLst>
      <p:ext uri="{BB962C8B-B14F-4D97-AF65-F5344CB8AC3E}">
        <p14:creationId xmlns:p14="http://schemas.microsoft.com/office/powerpoint/2010/main" val="290016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1A4E6-E674-49C5-BD02-2D7F11212DB6}" type="slidenum">
              <a:rPr lang="en-US" smtClean="0"/>
              <a:pPr/>
              <a:t>17</a:t>
            </a:fld>
            <a:endParaRPr lang="en-US"/>
          </a:p>
        </p:txBody>
      </p:sp>
    </p:spTree>
    <p:extLst>
      <p:ext uri="{BB962C8B-B14F-4D97-AF65-F5344CB8AC3E}">
        <p14:creationId xmlns:p14="http://schemas.microsoft.com/office/powerpoint/2010/main" val="3089088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1A4E6-E674-49C5-BD02-2D7F11212DB6}" type="slidenum">
              <a:rPr lang="en-US" smtClean="0"/>
              <a:pPr/>
              <a:t>18</a:t>
            </a:fld>
            <a:endParaRPr lang="en-US"/>
          </a:p>
        </p:txBody>
      </p:sp>
    </p:spTree>
    <p:extLst>
      <p:ext uri="{BB962C8B-B14F-4D97-AF65-F5344CB8AC3E}">
        <p14:creationId xmlns:p14="http://schemas.microsoft.com/office/powerpoint/2010/main" val="1847145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7C42EF5-A54B-B94C-90D0-DF7CA4B88690}" type="datetimeFigureOut">
              <a:rPr lang="en-US" smtClean="0"/>
              <a:t>12/10/2019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06C949FC-ADB5-7B44-9B27-A8D4DA642D68}"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C42EF5-A54B-B94C-90D0-DF7CA4B88690}" type="datetimeFigureOut">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949FC-ADB5-7B44-9B27-A8D4DA642D6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C42EF5-A54B-B94C-90D0-DF7CA4B88690}" type="datetimeFigureOut">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949FC-ADB5-7B44-9B27-A8D4DA642D6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8" name="Rectangle 6"/>
          <p:cNvSpPr>
            <a:spLocks noGrp="1" noChangeArrowheads="1"/>
          </p:cNvSpPr>
          <p:nvPr>
            <p:ph type="sldNum" sz="quarter" idx="12"/>
          </p:nvPr>
        </p:nvSpPr>
        <p:spPr>
          <a:ln/>
        </p:spPr>
        <p:txBody>
          <a:bodyPr/>
          <a:lstStyle>
            <a:lvl1pPr>
              <a:defRPr/>
            </a:lvl1pPr>
          </a:lstStyle>
          <a:p>
            <a:pPr>
              <a:defRPr/>
            </a:pPr>
            <a:fld id="{59A57B5B-BB75-4E11-914E-9BEFFE99A597}" type="slidenum">
              <a:rPr lang="en-GB" altLang="en-US"/>
              <a:pPr>
                <a:defRPr/>
              </a:pPr>
              <a:t>‹#›</a:t>
            </a:fld>
            <a:endParaRPr lang="en-GB" altLang="en-US"/>
          </a:p>
        </p:txBody>
      </p:sp>
    </p:spTree>
    <p:extLst>
      <p:ext uri="{BB962C8B-B14F-4D97-AF65-F5344CB8AC3E}">
        <p14:creationId xmlns:p14="http://schemas.microsoft.com/office/powerpoint/2010/main" val="3913192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7C42EF5-A54B-B94C-90D0-DF7CA4B88690}" type="datetimeFigureOut">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949FC-ADB5-7B44-9B27-A8D4DA642D68}"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7C42EF5-A54B-B94C-90D0-DF7CA4B88690}" type="datetimeFigureOut">
              <a:rPr lang="en-US" smtClean="0"/>
              <a:t>12/10/2019</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06C949FC-ADB5-7B44-9B27-A8D4DA642D6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7C42EF5-A54B-B94C-90D0-DF7CA4B88690}" type="datetimeFigureOut">
              <a:rPr lang="en-US" smtClean="0"/>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C949FC-ADB5-7B44-9B27-A8D4DA642D68}"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7C42EF5-A54B-B94C-90D0-DF7CA4B88690}" type="datetimeFigureOut">
              <a:rPr lang="en-US" smtClean="0"/>
              <a:t>12/10/2019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C949FC-ADB5-7B44-9B27-A8D4DA642D68}"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C42EF5-A54B-B94C-90D0-DF7CA4B88690}" type="datetimeFigureOut">
              <a:rPr lang="en-US" smtClean="0"/>
              <a:t>12/10/2019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C949FC-ADB5-7B44-9B27-A8D4DA642D6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C42EF5-A54B-B94C-90D0-DF7CA4B88690}" type="datetimeFigureOut">
              <a:rPr lang="en-US" smtClean="0"/>
              <a:t>12/10/2019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C949FC-ADB5-7B44-9B27-A8D4DA642D6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7C42EF5-A54B-B94C-90D0-DF7CA4B88690}" type="datetimeFigureOut">
              <a:rPr lang="en-US" smtClean="0"/>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C949FC-ADB5-7B44-9B27-A8D4DA642D68}"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7C42EF5-A54B-B94C-90D0-DF7CA4B88690}" type="datetimeFigureOut">
              <a:rPr lang="en-US" smtClean="0"/>
              <a:t>12/10/2019</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06C949FC-ADB5-7B44-9B27-A8D4DA642D68}"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7C42EF5-A54B-B94C-90D0-DF7CA4B88690}" type="datetimeFigureOut">
              <a:rPr lang="en-US" smtClean="0"/>
              <a:t>12/10/2019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6C949FC-ADB5-7B44-9B27-A8D4DA642D6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7"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wikipedia/commons/8/89/H1N1_United_Kingdom_Map_-_Region_2.sv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www.google.co.uk/url?sa=i&amp;rct=j&amp;q=&amp;esrc=s&amp;frm=1&amp;source=images&amp;cd=&amp;cad=rja&amp;uact=8&amp;ved=0CAcQjRw&amp;url=http://en.wikipedia.org/wiki/My_Family&amp;ei=k7cKVYWWDoHvUP-lg_gD&amp;bvm=bv.88528373,d.d24&amp;psig=AFQjCNHldMtqgpmfFD4RJrAZxZcnz5-vYQ&amp;ust=142685210442538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images.google.co.uk/imgres?imgurl=http://www.profile-comments.com/images/your-the-best/images/youre-the-best.gif&amp;imgrefurl=http://www.profile-comments.com/images/your-the-best/&amp;usg=__Z3STRTJW_8SvhAViASjEIZYktjI=&amp;h=363&amp;w=361&amp;sz=53&amp;hl=en&amp;start=1&amp;um=1&amp;itbs=1&amp;tbnid=HLgLnId4-_RqqM:&amp;tbnh=121&amp;tbnw=120&amp;prev=/images?q%3Dyour%2Bthe%2Bbest%26um%3D1%26hl%3Den%26tbs%3Disch:1"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sz="6000" b="1" spc="50" dirty="0" smtClean="0">
                <a:ln w="11430"/>
                <a:solidFill>
                  <a:schemeClr val="accent6">
                    <a:lumMod val="75000"/>
                  </a:schemeClr>
                </a:solidFill>
                <a:effectLst>
                  <a:outerShdw blurRad="76200" dist="50800" dir="5400000" algn="tl" rotWithShape="0">
                    <a:srgbClr val="000000">
                      <a:alpha val="65000"/>
                    </a:srgbClr>
                  </a:outerShdw>
                </a:effectLst>
              </a:rPr>
              <a:t>Family Diversity</a:t>
            </a:r>
            <a:endParaRPr lang="en-US" sz="6000" b="1" spc="50" dirty="0">
              <a:ln w="11430"/>
              <a:solidFill>
                <a:schemeClr val="accent6">
                  <a:lumMod val="75000"/>
                </a:schemeClr>
              </a:solidFill>
              <a:effectLst>
                <a:outerShdw blurRad="76200" dist="50800" dir="5400000" algn="tl" rotWithShape="0">
                  <a:srgbClr val="000000">
                    <a:alpha val="65000"/>
                  </a:srgbClr>
                </a:outerShdw>
              </a:effectLst>
            </a:endParaRPr>
          </a:p>
        </p:txBody>
      </p:sp>
      <p:pic>
        <p:nvPicPr>
          <p:cNvPr id="1026" name="Picture 2" descr="C:\Program Files\Microsoft Office\Media\CntCD1\Photo1\j0202037.jpg"/>
          <p:cNvPicPr>
            <a:picLocks noGrp="1" noChangeAspect="1" noChangeArrowheads="1"/>
          </p:cNvPicPr>
          <p:nvPr>
            <p:ph sz="quarter" idx="1"/>
          </p:nvPr>
        </p:nvPicPr>
        <p:blipFill>
          <a:blip r:embed="rId3" cstate="print"/>
          <a:srcRect/>
          <a:stretch>
            <a:fillRect/>
          </a:stretch>
        </p:blipFill>
        <p:spPr bwMode="auto">
          <a:xfrm>
            <a:off x="2928926" y="2571744"/>
            <a:ext cx="2438400" cy="3657600"/>
          </a:xfrm>
          <a:prstGeom prst="rect">
            <a:avLst/>
          </a:prstGeom>
          <a:noFill/>
        </p:spPr>
      </p:pic>
      <p:pic>
        <p:nvPicPr>
          <p:cNvPr id="1027" name="Picture 3" descr="C:\Program Files\Microsoft Office\Media\CntCD1\Photo1\j0284951.jpg"/>
          <p:cNvPicPr>
            <a:picLocks noChangeAspect="1" noChangeArrowheads="1"/>
          </p:cNvPicPr>
          <p:nvPr/>
        </p:nvPicPr>
        <p:blipFill>
          <a:blip r:embed="rId4" cstate="print"/>
          <a:srcRect/>
          <a:stretch>
            <a:fillRect/>
          </a:stretch>
        </p:blipFill>
        <p:spPr bwMode="auto">
          <a:xfrm>
            <a:off x="5214942" y="3643314"/>
            <a:ext cx="3657600" cy="2432304"/>
          </a:xfrm>
          <a:prstGeom prst="rect">
            <a:avLst/>
          </a:prstGeom>
          <a:noFill/>
        </p:spPr>
      </p:pic>
      <p:pic>
        <p:nvPicPr>
          <p:cNvPr id="1028" name="Picture 4" descr="C:\Program Files\Microsoft Office\Media\CntCD1\Photo1\j0289852.jpg"/>
          <p:cNvPicPr>
            <a:picLocks noChangeAspect="1" noChangeArrowheads="1"/>
          </p:cNvPicPr>
          <p:nvPr/>
        </p:nvPicPr>
        <p:blipFill>
          <a:blip r:embed="rId5" cstate="print"/>
          <a:srcRect/>
          <a:stretch>
            <a:fillRect/>
          </a:stretch>
        </p:blipFill>
        <p:spPr bwMode="auto">
          <a:xfrm>
            <a:off x="714348" y="1214422"/>
            <a:ext cx="2420112" cy="3657600"/>
          </a:xfrm>
          <a:prstGeom prst="rect">
            <a:avLst/>
          </a:prstGeom>
          <a:noFill/>
        </p:spPr>
      </p:pic>
      <p:pic>
        <p:nvPicPr>
          <p:cNvPr id="1029" name="Picture 5" descr="C:\Program Files\Microsoft Office\Media\CntCD1\Photo1\j0308923.jpg"/>
          <p:cNvPicPr>
            <a:picLocks noChangeAspect="1" noChangeArrowheads="1"/>
          </p:cNvPicPr>
          <p:nvPr/>
        </p:nvPicPr>
        <p:blipFill>
          <a:blip r:embed="rId6" cstate="print"/>
          <a:srcRect/>
          <a:stretch>
            <a:fillRect/>
          </a:stretch>
        </p:blipFill>
        <p:spPr bwMode="auto">
          <a:xfrm>
            <a:off x="4857752" y="1214422"/>
            <a:ext cx="3657600" cy="2426208"/>
          </a:xfrm>
          <a:prstGeom prst="rect">
            <a:avLst/>
          </a:prstGeom>
          <a:noFill/>
        </p:spPr>
      </p:pic>
      <p:pic>
        <p:nvPicPr>
          <p:cNvPr id="1030" name="Picture 6" descr="C:\Program Files\Microsoft Office\Media\CntCD1\ClipArt5\j0285634.wmf"/>
          <p:cNvPicPr>
            <a:picLocks noChangeAspect="1" noChangeArrowheads="1"/>
          </p:cNvPicPr>
          <p:nvPr/>
        </p:nvPicPr>
        <p:blipFill>
          <a:blip r:embed="rId7" cstate="print"/>
          <a:srcRect/>
          <a:stretch>
            <a:fillRect/>
          </a:stretch>
        </p:blipFill>
        <p:spPr bwMode="auto">
          <a:xfrm>
            <a:off x="1285852" y="4572008"/>
            <a:ext cx="1553566" cy="1819656"/>
          </a:xfrm>
          <a:prstGeom prst="rect">
            <a:avLst/>
          </a:prstGeom>
          <a:noFill/>
        </p:spPr>
      </p:pic>
    </p:spTree>
    <p:extLst>
      <p:ext uri="{BB962C8B-B14F-4D97-AF65-F5344CB8AC3E}">
        <p14:creationId xmlns:p14="http://schemas.microsoft.com/office/powerpoint/2010/main" val="3621544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Life cycle of the family</a:t>
            </a:r>
            <a:endParaRPr lang="en-GB" dirty="0"/>
          </a:p>
        </p:txBody>
      </p:sp>
      <p:sp>
        <p:nvSpPr>
          <p:cNvPr id="3" name="Content Placeholder 2"/>
          <p:cNvSpPr>
            <a:spLocks noGrp="1"/>
          </p:cNvSpPr>
          <p:nvPr>
            <p:ph sz="quarter" idx="1"/>
          </p:nvPr>
        </p:nvSpPr>
        <p:spPr/>
        <p:txBody>
          <a:bodyPr>
            <a:normAutofit/>
          </a:bodyPr>
          <a:lstStyle/>
          <a:p>
            <a:r>
              <a:rPr lang="en-GB" dirty="0">
                <a:latin typeface="Arial" panose="020B0604020202020204" pitchFamily="34" charset="0"/>
                <a:cs typeface="Arial" panose="020B0604020202020204" pitchFamily="34" charset="0"/>
              </a:rPr>
              <a:t>What do you imagine the life course/cycle of a typical individual in the contemporary UK? Draw a picture of this </a:t>
            </a:r>
            <a:r>
              <a:rPr lang="en-GB" dirty="0" smtClean="0">
                <a:latin typeface="Arial" panose="020B0604020202020204" pitchFamily="34" charset="0"/>
                <a:cs typeface="Arial" panose="020B0604020202020204" pitchFamily="34" charset="0"/>
              </a:rPr>
              <a:t>on page 6.</a:t>
            </a:r>
          </a:p>
          <a:p>
            <a:r>
              <a:rPr lang="en-GB" dirty="0" smtClean="0">
                <a:latin typeface="Arial" panose="020B0604020202020204" pitchFamily="34" charset="0"/>
                <a:cs typeface="Arial" panose="020B0604020202020204" pitchFamily="34" charset="0"/>
              </a:rPr>
              <a:t>Postmodernists, Alan and Crow would argue that families do not pass through ‘typical’ life cycles any more. Why do you think they believe this? </a:t>
            </a:r>
          </a:p>
          <a:p>
            <a:pPr>
              <a:spcAft>
                <a:spcPts val="0"/>
              </a:spcAft>
            </a:pPr>
            <a:r>
              <a:rPr lang="en-GB" sz="2400" dirty="0" smtClean="0">
                <a:latin typeface="Arial" panose="020B0604020202020204" pitchFamily="34" charset="0"/>
                <a:ea typeface="Times New Roman" panose="02020603050405020304" pitchFamily="18" charset="0"/>
              </a:rPr>
              <a:t>Counter point: Oakley </a:t>
            </a:r>
            <a:r>
              <a:rPr lang="en-GB" sz="2400" dirty="0">
                <a:latin typeface="Arial" panose="020B0604020202020204" pitchFamily="34" charset="0"/>
                <a:ea typeface="Times New Roman" panose="02020603050405020304" pitchFamily="18" charset="0"/>
              </a:rPr>
              <a:t>is critical of the sexual division of labour of men and women in the home because of the burden it places on women. So why do you think she still thinks the nuclear family is conventional?</a:t>
            </a:r>
            <a:endParaRPr lang="en-GB" sz="2800" dirty="0">
              <a:latin typeface="Times New Roman" panose="02020603050405020304" pitchFamily="18" charset="0"/>
              <a:ea typeface="Times New Roman" panose="02020603050405020304" pitchFamily="18" charset="0"/>
            </a:endParaRPr>
          </a:p>
          <a:p>
            <a:endParaRPr lang="en-GB" dirty="0"/>
          </a:p>
          <a:p>
            <a:endParaRPr lang="en-GB" dirty="0"/>
          </a:p>
        </p:txBody>
      </p:sp>
    </p:spTree>
    <p:extLst>
      <p:ext uri="{BB962C8B-B14F-4D97-AF65-F5344CB8AC3E}">
        <p14:creationId xmlns:p14="http://schemas.microsoft.com/office/powerpoint/2010/main" val="3577109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30375" y="207169"/>
            <a:ext cx="7772400" cy="1143000"/>
          </a:xfrm>
          <a:solidFill>
            <a:srgbClr val="FF99CC">
              <a:alpha val="89803"/>
            </a:srgbClr>
          </a:solidFill>
        </p:spPr>
        <p:txBody>
          <a:bodyPr/>
          <a:lstStyle/>
          <a:p>
            <a:pPr eaLnBrk="1" hangingPunct="1"/>
            <a:r>
              <a:rPr lang="en-GB" altLang="en-US" dirty="0" smtClean="0"/>
              <a:t>The New Right</a:t>
            </a:r>
          </a:p>
        </p:txBody>
      </p:sp>
      <p:sp>
        <p:nvSpPr>
          <p:cNvPr id="9219" name="Rectangle 3"/>
          <p:cNvSpPr>
            <a:spLocks noGrp="1" noChangeArrowheads="1"/>
          </p:cNvSpPr>
          <p:nvPr>
            <p:ph type="body" idx="1"/>
          </p:nvPr>
        </p:nvSpPr>
        <p:spPr>
          <a:xfrm>
            <a:off x="914400" y="1653862"/>
            <a:ext cx="7772400" cy="4572000"/>
          </a:xfrm>
        </p:spPr>
        <p:txBody>
          <a:bodyPr>
            <a:noAutofit/>
          </a:bodyPr>
          <a:lstStyle/>
          <a:p>
            <a:pPr eaLnBrk="1" hangingPunct="1">
              <a:lnSpc>
                <a:spcPct val="80000"/>
              </a:lnSpc>
            </a:pPr>
            <a:r>
              <a:rPr lang="en-GB" altLang="en-US" sz="1800" dirty="0" smtClean="0">
                <a:latin typeface="Arial" panose="020B0604020202020204" pitchFamily="34" charset="0"/>
                <a:cs typeface="Arial" panose="020B0604020202020204" pitchFamily="34" charset="0"/>
              </a:rPr>
              <a:t>Conservative and anti-feminist approach. Firmly opposed to family diversity. </a:t>
            </a:r>
          </a:p>
          <a:p>
            <a:pPr eaLnBrk="1" hangingPunct="1">
              <a:lnSpc>
                <a:spcPct val="80000"/>
              </a:lnSpc>
            </a:pPr>
            <a:endParaRPr lang="en-GB" altLang="en-US" sz="1800" dirty="0" smtClean="0">
              <a:latin typeface="Arial" panose="020B0604020202020204" pitchFamily="34" charset="0"/>
              <a:cs typeface="Arial" panose="020B0604020202020204" pitchFamily="34" charset="0"/>
            </a:endParaRPr>
          </a:p>
          <a:p>
            <a:pPr eaLnBrk="1" hangingPunct="1">
              <a:lnSpc>
                <a:spcPct val="80000"/>
              </a:lnSpc>
            </a:pPr>
            <a:r>
              <a:rPr lang="en-GB" altLang="en-US" sz="1800" dirty="0" smtClean="0">
                <a:latin typeface="Arial" panose="020B0604020202020204" pitchFamily="34" charset="0"/>
                <a:cs typeface="Arial" panose="020B0604020202020204" pitchFamily="34" charset="0"/>
              </a:rPr>
              <a:t>Only one correct family type. </a:t>
            </a:r>
          </a:p>
          <a:p>
            <a:pPr eaLnBrk="1" hangingPunct="1">
              <a:lnSpc>
                <a:spcPct val="80000"/>
              </a:lnSpc>
            </a:pPr>
            <a:endParaRPr lang="en-GB" altLang="en-US" sz="1800" dirty="0" smtClean="0">
              <a:latin typeface="Arial" panose="020B0604020202020204" pitchFamily="34" charset="0"/>
              <a:cs typeface="Arial" panose="020B0604020202020204" pitchFamily="34" charset="0"/>
            </a:endParaRPr>
          </a:p>
          <a:p>
            <a:pPr eaLnBrk="1" hangingPunct="1">
              <a:lnSpc>
                <a:spcPct val="80000"/>
              </a:lnSpc>
            </a:pPr>
            <a:r>
              <a:rPr lang="en-GB" altLang="en-US" sz="1800" dirty="0" smtClean="0">
                <a:latin typeface="Arial" panose="020B0604020202020204" pitchFamily="34" charset="0"/>
                <a:cs typeface="Arial" panose="020B0604020202020204" pitchFamily="34" charset="0"/>
              </a:rPr>
              <a:t>The nuclear family is ‘natural’ and based on fundamental biological differences between men and women. </a:t>
            </a:r>
          </a:p>
          <a:p>
            <a:pPr eaLnBrk="1" hangingPunct="1">
              <a:lnSpc>
                <a:spcPct val="80000"/>
              </a:lnSpc>
              <a:buFontTx/>
              <a:buNone/>
            </a:pPr>
            <a:endParaRPr lang="en-GB" altLang="en-US" sz="1800" dirty="0" smtClean="0">
              <a:latin typeface="Arial" panose="020B0604020202020204" pitchFamily="34" charset="0"/>
              <a:cs typeface="Arial" panose="020B0604020202020204" pitchFamily="34" charset="0"/>
            </a:endParaRPr>
          </a:p>
          <a:p>
            <a:pPr eaLnBrk="1" hangingPunct="1">
              <a:lnSpc>
                <a:spcPct val="80000"/>
              </a:lnSpc>
            </a:pPr>
            <a:r>
              <a:rPr lang="en-GB" altLang="en-US" sz="1800" dirty="0" smtClean="0">
                <a:latin typeface="Arial" panose="020B0604020202020204" pitchFamily="34" charset="0"/>
                <a:cs typeface="Arial" panose="020B0604020202020204" pitchFamily="34" charset="0"/>
              </a:rPr>
              <a:t>Decline in nuclear family is the cause of many social problems.</a:t>
            </a:r>
          </a:p>
          <a:p>
            <a:pPr eaLnBrk="1" hangingPunct="1">
              <a:lnSpc>
                <a:spcPct val="80000"/>
              </a:lnSpc>
              <a:buFontTx/>
              <a:buNone/>
            </a:pPr>
            <a:endParaRPr lang="en-GB" altLang="en-US" sz="1800" dirty="0" smtClean="0">
              <a:latin typeface="Arial" panose="020B0604020202020204" pitchFamily="34" charset="0"/>
              <a:cs typeface="Arial" panose="020B0604020202020204" pitchFamily="34" charset="0"/>
            </a:endParaRPr>
          </a:p>
          <a:p>
            <a:pPr eaLnBrk="1" hangingPunct="1">
              <a:lnSpc>
                <a:spcPct val="80000"/>
              </a:lnSpc>
            </a:pPr>
            <a:r>
              <a:rPr lang="en-GB" altLang="en-US" sz="1800" dirty="0" smtClean="0">
                <a:latin typeface="Arial" panose="020B0604020202020204" pitchFamily="34" charset="0"/>
                <a:cs typeface="Arial" panose="020B0604020202020204" pitchFamily="34" charset="0"/>
              </a:rPr>
              <a:t>Bensons’ (2006) study shows that cohabitating couples (20%) are more likely to separate after having a child than married couples (6%).  </a:t>
            </a:r>
          </a:p>
          <a:p>
            <a:pPr eaLnBrk="1" hangingPunct="1">
              <a:lnSpc>
                <a:spcPct val="80000"/>
              </a:lnSpc>
              <a:buFontTx/>
              <a:buNone/>
            </a:pPr>
            <a:endParaRPr lang="en-GB" altLang="en-US" sz="1800" dirty="0" smtClean="0">
              <a:latin typeface="Arial" panose="020B0604020202020204" pitchFamily="34" charset="0"/>
              <a:cs typeface="Arial" panose="020B0604020202020204" pitchFamily="34" charset="0"/>
            </a:endParaRPr>
          </a:p>
          <a:p>
            <a:pPr eaLnBrk="1" hangingPunct="1">
              <a:lnSpc>
                <a:spcPct val="80000"/>
              </a:lnSpc>
            </a:pPr>
            <a:r>
              <a:rPr lang="en-GB" altLang="en-US" sz="1800" dirty="0" smtClean="0">
                <a:latin typeface="Arial" panose="020B0604020202020204" pitchFamily="34" charset="0"/>
                <a:cs typeface="Arial" panose="020B0604020202020204" pitchFamily="34" charset="0"/>
              </a:rPr>
              <a:t>Amato (2006) children in nuclear family are less likely to experience poverty, education failure crime and health problems</a:t>
            </a:r>
            <a:r>
              <a:rPr lang="en-GB" altLang="en-US" sz="1800" dirty="0" smtClean="0">
                <a:latin typeface="Arial" panose="020B0604020202020204" pitchFamily="34" charset="0"/>
                <a:cs typeface="Arial" panose="020B0604020202020204" pitchFamily="34" charset="0"/>
              </a:rPr>
              <a:t>.</a:t>
            </a:r>
          </a:p>
          <a:p>
            <a:pPr>
              <a:spcAft>
                <a:spcPts val="0"/>
              </a:spcAft>
            </a:pPr>
            <a:r>
              <a:rPr lang="en-GB" sz="1800" dirty="0" smtClean="0">
                <a:latin typeface="Arial" panose="020B0604020202020204" pitchFamily="34" charset="0"/>
                <a:ea typeface="Times New Roman" panose="02020603050405020304" pitchFamily="18" charset="0"/>
              </a:rPr>
              <a:t>Do </a:t>
            </a:r>
            <a:r>
              <a:rPr lang="en-GB" sz="1800" dirty="0">
                <a:latin typeface="Arial" panose="020B0604020202020204" pitchFamily="34" charset="0"/>
                <a:ea typeface="Times New Roman" panose="02020603050405020304" pitchFamily="18" charset="0"/>
              </a:rPr>
              <a:t>you think the decline in the nuclear family is to blame for many social problems in society</a:t>
            </a:r>
            <a:r>
              <a:rPr lang="en-GB" sz="1800" dirty="0" smtClean="0">
                <a:latin typeface="Arial" panose="020B0604020202020204" pitchFamily="34" charset="0"/>
                <a:ea typeface="Times New Roman" panose="02020603050405020304" pitchFamily="18" charset="0"/>
              </a:rPr>
              <a:t>? Page </a:t>
            </a:r>
            <a:endParaRPr lang="en-GB" sz="1800" dirty="0">
              <a:latin typeface="Times New Roman" panose="02020603050405020304" pitchFamily="18" charset="0"/>
              <a:ea typeface="Times New Roman" panose="02020603050405020304" pitchFamily="18" charset="0"/>
            </a:endParaRPr>
          </a:p>
          <a:p>
            <a:pPr eaLnBrk="1" hangingPunct="1">
              <a:lnSpc>
                <a:spcPct val="80000"/>
              </a:lnSpc>
            </a:pPr>
            <a:endParaRPr lang="en-GB" altLang="en-US" sz="1800" dirty="0" smtClean="0">
              <a:latin typeface="Arial" panose="020B0604020202020204" pitchFamily="34" charset="0"/>
              <a:cs typeface="Arial" panose="020B0604020202020204" pitchFamily="34" charset="0"/>
            </a:endParaRPr>
          </a:p>
          <a:p>
            <a:pPr eaLnBrk="1" hangingPunct="1">
              <a:lnSpc>
                <a:spcPct val="80000"/>
              </a:lnSpc>
            </a:pPr>
            <a:endParaRPr lang="en-GB" altLang="en-US" sz="1800" dirty="0" smtClean="0">
              <a:latin typeface="Arial" panose="020B0604020202020204" pitchFamily="34" charset="0"/>
              <a:cs typeface="Arial" panose="020B0604020202020204" pitchFamily="34" charset="0"/>
            </a:endParaRPr>
          </a:p>
          <a:p>
            <a:pPr eaLnBrk="1" hangingPunct="1">
              <a:lnSpc>
                <a:spcPct val="80000"/>
              </a:lnSpc>
              <a:buFontTx/>
              <a:buNone/>
            </a:pPr>
            <a:endParaRPr lang="en-GB" altLang="en-US" sz="1800" dirty="0" smtClean="0">
              <a:latin typeface="Arial" panose="020B0604020202020204" pitchFamily="34" charset="0"/>
              <a:cs typeface="Arial" panose="020B0604020202020204" pitchFamily="34" charset="0"/>
            </a:endParaRPr>
          </a:p>
        </p:txBody>
      </p:sp>
      <p:pic>
        <p:nvPicPr>
          <p:cNvPr id="9220" name="Picture 5" descr="woman-clea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8250" y="0"/>
            <a:ext cx="155575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7" descr="0060-0807-1115-4746_Businessman_Going_to_Work_clipart_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30375"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3846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b="1" dirty="0" smtClean="0">
                <a:latin typeface="Arial" panose="020B0604020202020204" pitchFamily="34" charset="0"/>
                <a:cs typeface="Arial" panose="020B0604020202020204" pitchFamily="34" charset="0"/>
              </a:rPr>
              <a:t>Key Study: </a:t>
            </a:r>
            <a:r>
              <a:rPr lang="en-GB" b="1" dirty="0" err="1" smtClean="0">
                <a:latin typeface="Arial" panose="020B0604020202020204" pitchFamily="34" charset="0"/>
                <a:cs typeface="Arial" panose="020B0604020202020204" pitchFamily="34" charset="0"/>
              </a:rPr>
              <a:t>Rapoport</a:t>
            </a:r>
            <a:r>
              <a:rPr lang="en-GB" b="1" dirty="0" smtClean="0">
                <a:latin typeface="Arial" panose="020B0604020202020204" pitchFamily="34" charset="0"/>
                <a:cs typeface="Arial" panose="020B0604020202020204" pitchFamily="34" charset="0"/>
              </a:rPr>
              <a:t> and </a:t>
            </a:r>
            <a:r>
              <a:rPr lang="en-GB" b="1" dirty="0" err="1" smtClean="0">
                <a:latin typeface="Arial" panose="020B0604020202020204" pitchFamily="34" charset="0"/>
                <a:cs typeface="Arial" panose="020B0604020202020204" pitchFamily="34" charset="0"/>
              </a:rPr>
              <a:t>Rapoport</a:t>
            </a:r>
            <a:endParaRPr lang="en-US" b="1" dirty="0">
              <a:latin typeface="Arial" panose="020B0604020202020204" pitchFamily="34" charset="0"/>
              <a:cs typeface="Arial" panose="020B0604020202020204" pitchFamily="34" charset="0"/>
            </a:endParaRPr>
          </a:p>
        </p:txBody>
      </p:sp>
      <p:sp>
        <p:nvSpPr>
          <p:cNvPr id="2" name="Content Placeholder 1"/>
          <p:cNvSpPr>
            <a:spLocks noGrp="1"/>
          </p:cNvSpPr>
          <p:nvPr>
            <p:ph sz="quarter" idx="1"/>
          </p:nvPr>
        </p:nvSpPr>
        <p:spPr/>
        <p:txBody>
          <a:bodyPr>
            <a:normAutofit/>
          </a:bodyPr>
          <a:lstStyle/>
          <a:p>
            <a:r>
              <a:rPr lang="en-GB" sz="2800" dirty="0" smtClean="0">
                <a:latin typeface="Arial" panose="020B0604020202020204" pitchFamily="34" charset="0"/>
                <a:cs typeface="Arial" panose="020B0604020202020204" pitchFamily="34" charset="0"/>
              </a:rPr>
              <a:t>Robert and </a:t>
            </a:r>
            <a:r>
              <a:rPr lang="en-GB" sz="2800" dirty="0" err="1" smtClean="0">
                <a:latin typeface="Arial" panose="020B0604020202020204" pitchFamily="34" charset="0"/>
                <a:cs typeface="Arial" panose="020B0604020202020204" pitchFamily="34" charset="0"/>
              </a:rPr>
              <a:t>Rhona</a:t>
            </a:r>
            <a:r>
              <a:rPr lang="en-GB" sz="2800" dirty="0" smtClean="0">
                <a:latin typeface="Arial" panose="020B0604020202020204" pitchFamily="34" charset="0"/>
                <a:cs typeface="Arial" panose="020B0604020202020204" pitchFamily="34" charset="0"/>
              </a:rPr>
              <a:t> Rapoport are </a:t>
            </a:r>
            <a:r>
              <a:rPr lang="en-GB" sz="2800" b="1" dirty="0" smtClean="0">
                <a:latin typeface="Arial" panose="020B0604020202020204" pitchFamily="34" charset="0"/>
                <a:cs typeface="Arial" panose="020B0604020202020204" pitchFamily="34" charset="0"/>
              </a:rPr>
              <a:t>postmodernists-</a:t>
            </a:r>
            <a:r>
              <a:rPr lang="en-GB" sz="2800" dirty="0" smtClean="0">
                <a:latin typeface="Arial" panose="020B0604020202020204" pitchFamily="34" charset="0"/>
                <a:cs typeface="Arial" panose="020B0604020202020204" pitchFamily="34" charset="0"/>
              </a:rPr>
              <a:t> offering contemporary reasons for social phenomena.</a:t>
            </a:r>
          </a:p>
          <a:p>
            <a:endParaRPr lang="en-GB" sz="2800" dirty="0" smtClean="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Argue that although families might look like nuclear families from the outside they may be very differently set up on the inside. They also argue there are many other types of family, which traditional theorists tend to ignore.</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2750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12124" y="41707"/>
            <a:ext cx="8229600" cy="6143668"/>
          </a:xfrm>
        </p:spPr>
        <p:txBody>
          <a:bodyPr>
            <a:noAutofit/>
          </a:bodyPr>
          <a:lstStyle/>
          <a:p>
            <a:pPr marL="0" lvl="0" indent="0" algn="ctr">
              <a:buNone/>
            </a:pPr>
            <a:r>
              <a:rPr lang="en-GB" sz="2800" b="1" u="sng" dirty="0" err="1" smtClean="0">
                <a:latin typeface="Arial" panose="020B0604020202020204" pitchFamily="34" charset="0"/>
                <a:cs typeface="Arial" panose="020B0604020202020204" pitchFamily="34" charset="0"/>
              </a:rPr>
              <a:t>Rapoport</a:t>
            </a:r>
            <a:r>
              <a:rPr lang="en-GB" sz="2800" b="1" u="sng" dirty="0" smtClean="0">
                <a:latin typeface="Arial" panose="020B0604020202020204" pitchFamily="34" charset="0"/>
                <a:cs typeface="Arial" panose="020B0604020202020204" pitchFamily="34" charset="0"/>
              </a:rPr>
              <a:t> and </a:t>
            </a:r>
            <a:r>
              <a:rPr lang="en-GB" sz="2800" b="1" u="sng" dirty="0" err="1" smtClean="0">
                <a:latin typeface="Arial" panose="020B0604020202020204" pitchFamily="34" charset="0"/>
                <a:cs typeface="Arial" panose="020B0604020202020204" pitchFamily="34" charset="0"/>
              </a:rPr>
              <a:t>Rapoport</a:t>
            </a:r>
            <a:r>
              <a:rPr lang="en-GB" sz="2800" b="1" u="sng" dirty="0" smtClean="0">
                <a:latin typeface="Arial" panose="020B0604020202020204" pitchFamily="34" charset="0"/>
                <a:cs typeface="Arial" panose="020B0604020202020204" pitchFamily="34" charset="0"/>
              </a:rPr>
              <a:t> (1984) identified five elements of family diversity: </a:t>
            </a:r>
          </a:p>
          <a:p>
            <a:pPr lvl="0">
              <a:buNone/>
            </a:pPr>
            <a:endParaRPr lang="en-GB" dirty="0" smtClean="0">
              <a:latin typeface="Arial" panose="020B0604020202020204" pitchFamily="34" charset="0"/>
              <a:cs typeface="Arial" panose="020B0604020202020204" pitchFamily="34" charset="0"/>
            </a:endParaRPr>
          </a:p>
          <a:p>
            <a:pPr marL="582930" lvl="0" indent="-514350">
              <a:buAutoNum type="arabicPeriod"/>
            </a:pPr>
            <a:r>
              <a:rPr lang="en-US" sz="2800" b="1" dirty="0" err="1" smtClean="0">
                <a:latin typeface="Arial" panose="020B0604020202020204" pitchFamily="34" charset="0"/>
                <a:cs typeface="Arial" panose="020B0604020202020204" pitchFamily="34" charset="0"/>
              </a:rPr>
              <a:t>Organisational</a:t>
            </a: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different structures </a:t>
            </a:r>
            <a:r>
              <a:rPr lang="en-US" sz="2800" dirty="0" smtClean="0">
                <a:latin typeface="Arial" panose="020B0604020202020204" pitchFamily="34" charset="0"/>
                <a:cs typeface="Arial" panose="020B0604020202020204" pitchFamily="34" charset="0"/>
              </a:rPr>
              <a:t>and how roles are divided in </a:t>
            </a:r>
            <a:r>
              <a:rPr lang="en-US" sz="2800" dirty="0">
                <a:latin typeface="Arial" panose="020B0604020202020204" pitchFamily="34" charset="0"/>
                <a:cs typeface="Arial" panose="020B0604020202020204" pitchFamily="34" charset="0"/>
              </a:rPr>
              <a:t>the </a:t>
            </a:r>
            <a:r>
              <a:rPr lang="en-US" sz="2800" dirty="0" smtClean="0">
                <a:latin typeface="Arial" panose="020B0604020202020204" pitchFamily="34" charset="0"/>
                <a:cs typeface="Arial" panose="020B0604020202020204" pitchFamily="34" charset="0"/>
              </a:rPr>
              <a:t>household.</a:t>
            </a:r>
            <a:br>
              <a:rPr lang="en-US" sz="2800" dirty="0" smtClean="0">
                <a:latin typeface="Arial" panose="020B0604020202020204" pitchFamily="34" charset="0"/>
                <a:cs typeface="Arial" panose="020B0604020202020204" pitchFamily="34" charset="0"/>
              </a:rPr>
            </a:br>
            <a:endParaRPr lang="en-US" sz="2800" dirty="0" smtClean="0">
              <a:latin typeface="Arial" panose="020B0604020202020204" pitchFamily="34" charset="0"/>
              <a:cs typeface="Arial" panose="020B0604020202020204" pitchFamily="34" charset="0"/>
            </a:endParaRPr>
          </a:p>
          <a:p>
            <a:pPr marL="582930" lvl="0" indent="-514350">
              <a:buAutoNum type="arabicPeriod"/>
            </a:pPr>
            <a:r>
              <a:rPr lang="en-US" sz="2800" b="1" dirty="0" smtClean="0">
                <a:latin typeface="Arial" panose="020B0604020202020204" pitchFamily="34" charset="0"/>
                <a:cs typeface="Arial" panose="020B0604020202020204" pitchFamily="34" charset="0"/>
              </a:rPr>
              <a:t>Cultural</a:t>
            </a:r>
            <a:r>
              <a:rPr lang="en-US" sz="2800" b="1" dirty="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 the nature of the family and relationships can vary considerably between different ethnic and cultural </a:t>
            </a:r>
            <a:r>
              <a:rPr lang="en-US" sz="2800" dirty="0" smtClean="0">
                <a:latin typeface="Arial" panose="020B0604020202020204" pitchFamily="34" charset="0"/>
                <a:cs typeface="Arial" panose="020B0604020202020204" pitchFamily="34" charset="0"/>
              </a:rPr>
              <a:t>groups</a:t>
            </a:r>
            <a:br>
              <a:rPr lang="en-US" sz="2800" dirty="0" smtClean="0">
                <a:latin typeface="Arial" panose="020B0604020202020204" pitchFamily="34" charset="0"/>
                <a:cs typeface="Arial" panose="020B0604020202020204" pitchFamily="34" charset="0"/>
              </a:rPr>
            </a:br>
            <a:endParaRPr lang="en-US" sz="2800" dirty="0" smtClean="0">
              <a:latin typeface="Arial" panose="020B0604020202020204" pitchFamily="34" charset="0"/>
              <a:cs typeface="Arial" panose="020B0604020202020204" pitchFamily="34" charset="0"/>
            </a:endParaRPr>
          </a:p>
          <a:p>
            <a:pPr marL="582930" lvl="0" indent="-514350">
              <a:buAutoNum type="arabicPeriod"/>
            </a:pPr>
            <a:r>
              <a:rPr lang="en-US" sz="2800" b="1" dirty="0" smtClean="0">
                <a:latin typeface="Arial" panose="020B0604020202020204" pitchFamily="34" charset="0"/>
                <a:cs typeface="Arial" panose="020B0604020202020204" pitchFamily="34" charset="0"/>
              </a:rPr>
              <a:t>Class/Economic</a:t>
            </a:r>
            <a:r>
              <a:rPr lang="en-US" sz="2800" b="1" dirty="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 differences may be based on class, such as sharing of domestic roles and decisions, employing a </a:t>
            </a:r>
            <a:r>
              <a:rPr lang="en-US" sz="2800" dirty="0" smtClean="0">
                <a:latin typeface="Arial" panose="020B0604020202020204" pitchFamily="34" charset="0"/>
                <a:cs typeface="Arial" panose="020B0604020202020204" pitchFamily="34" charset="0"/>
              </a:rPr>
              <a:t>nanny. Differences in socializing children.</a:t>
            </a:r>
            <a:endParaRPr lang="en-US" sz="2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173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769398"/>
            <a:ext cx="8229600" cy="4572000"/>
          </a:xfrm>
        </p:spPr>
        <p:txBody>
          <a:bodyPr>
            <a:noAutofit/>
          </a:bodyPr>
          <a:lstStyle/>
          <a:p>
            <a:pPr marL="582930" lvl="0" indent="-514350">
              <a:buFont typeface="+mj-lt"/>
              <a:buAutoNum type="arabicPeriod" startAt="4"/>
            </a:pPr>
            <a:r>
              <a:rPr lang="en-US" sz="3200" b="1" dirty="0" smtClean="0">
                <a:latin typeface="Arial" panose="020B0604020202020204" pitchFamily="34" charset="0"/>
                <a:cs typeface="Arial" panose="020B0604020202020204" pitchFamily="34" charset="0"/>
              </a:rPr>
              <a:t>Life Course:</a:t>
            </a:r>
            <a:r>
              <a:rPr lang="en-US" sz="3200" dirty="0" smtClean="0">
                <a:latin typeface="Arial" panose="020B0604020202020204" pitchFamily="34" charset="0"/>
                <a:cs typeface="Arial" panose="020B0604020202020204" pitchFamily="34" charset="0"/>
              </a:rPr>
              <a:t> The nature of the family can change over the life-course of an individual. For example, living in a nuclear family is more likely for those in their thirties than those in their sixties</a:t>
            </a:r>
            <a:br>
              <a:rPr lang="en-US" sz="3200" dirty="0" smtClean="0">
                <a:latin typeface="Arial" panose="020B0604020202020204" pitchFamily="34" charset="0"/>
                <a:cs typeface="Arial" panose="020B0604020202020204" pitchFamily="34" charset="0"/>
              </a:rPr>
            </a:br>
            <a:endParaRPr lang="en-US" sz="3200" dirty="0" smtClean="0">
              <a:latin typeface="Arial" panose="020B0604020202020204" pitchFamily="34" charset="0"/>
              <a:cs typeface="Arial" panose="020B0604020202020204" pitchFamily="34" charset="0"/>
            </a:endParaRPr>
          </a:p>
          <a:p>
            <a:pPr marL="582930" lvl="0" indent="-514350">
              <a:buFont typeface="+mj-lt"/>
              <a:buAutoNum type="arabicPeriod" startAt="4"/>
            </a:pPr>
            <a:r>
              <a:rPr lang="en-US" sz="3200" b="1" dirty="0" smtClean="0">
                <a:latin typeface="Arial" panose="020B0604020202020204" pitchFamily="34" charset="0"/>
                <a:cs typeface="Arial" panose="020B0604020202020204" pitchFamily="34" charset="0"/>
              </a:rPr>
              <a:t>Cohort:</a:t>
            </a:r>
            <a:r>
              <a:rPr lang="en-US" sz="3200" dirty="0" smtClean="0">
                <a:latin typeface="Arial" panose="020B0604020202020204" pitchFamily="34" charset="0"/>
                <a:cs typeface="Arial" panose="020B0604020202020204" pitchFamily="34" charset="0"/>
              </a:rPr>
              <a:t> individuals born at the same time may have similar experiences because of wider social and historical events, such as economic depression, war, expansion of education</a:t>
            </a:r>
          </a:p>
          <a:p>
            <a:pPr>
              <a:buNone/>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985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461"/>
            <a:ext cx="8229600" cy="1143000"/>
          </a:xfrm>
        </p:spPr>
        <p:txBody>
          <a:bodyPr>
            <a:normAutofit fontScale="90000"/>
          </a:bodyPr>
          <a:lstStyle/>
          <a:p>
            <a:r>
              <a:rPr lang="en-US" b="1" u="sng" dirty="0" err="1" smtClean="0">
                <a:latin typeface="Arial" panose="020B0604020202020204" pitchFamily="34" charset="0"/>
                <a:cs typeface="Arial" panose="020B0604020202020204" pitchFamily="34" charset="0"/>
              </a:rPr>
              <a:t>Eversley</a:t>
            </a:r>
            <a:r>
              <a:rPr lang="en-US" b="1" u="sng" dirty="0" smtClean="0">
                <a:latin typeface="Arial" panose="020B0604020202020204" pitchFamily="34" charset="0"/>
                <a:cs typeface="Arial" panose="020B0604020202020204" pitchFamily="34" charset="0"/>
              </a:rPr>
              <a:t> and </a:t>
            </a:r>
            <a:r>
              <a:rPr lang="en-US" b="1" u="sng" dirty="0" err="1" smtClean="0">
                <a:latin typeface="Arial" panose="020B0604020202020204" pitchFamily="34" charset="0"/>
                <a:cs typeface="Arial" panose="020B0604020202020204" pitchFamily="34" charset="0"/>
              </a:rPr>
              <a:t>Bonnerjea</a:t>
            </a:r>
            <a:r>
              <a:rPr lang="en-US" b="1" u="sng" dirty="0" smtClean="0">
                <a:latin typeface="Arial" panose="020B0604020202020204" pitchFamily="34" charset="0"/>
                <a:cs typeface="Arial" panose="020B0604020202020204" pitchFamily="34" charset="0"/>
              </a:rPr>
              <a:t> (1982) – Diversity and Location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2041301" y="2082139"/>
            <a:ext cx="6935273" cy="4357297"/>
          </a:xfrm>
        </p:spPr>
        <p:txBody>
          <a:bodyPr>
            <a:normAutofit fontScale="85000" lnSpcReduction="10000"/>
          </a:bodyPr>
          <a:lstStyle/>
          <a:p>
            <a:r>
              <a:rPr lang="en-GB" sz="3200" dirty="0" smtClean="0">
                <a:latin typeface="Arial" panose="020B0604020202020204" pitchFamily="34" charset="0"/>
                <a:cs typeface="Arial" panose="020B0604020202020204" pitchFamily="34" charset="0"/>
              </a:rPr>
              <a:t>David </a:t>
            </a:r>
            <a:r>
              <a:rPr lang="en-GB" sz="3200" dirty="0" err="1" smtClean="0">
                <a:latin typeface="Arial" panose="020B0604020202020204" pitchFamily="34" charset="0"/>
                <a:cs typeface="Arial" panose="020B0604020202020204" pitchFamily="34" charset="0"/>
              </a:rPr>
              <a:t>Eversley</a:t>
            </a:r>
            <a:r>
              <a:rPr lang="en-GB" sz="3200" dirty="0" smtClean="0">
                <a:latin typeface="Arial" panose="020B0604020202020204" pitchFamily="34" charset="0"/>
                <a:cs typeface="Arial" panose="020B0604020202020204" pitchFamily="34" charset="0"/>
              </a:rPr>
              <a:t> and Lucy </a:t>
            </a:r>
            <a:r>
              <a:rPr lang="en-GB" sz="3200" dirty="0" err="1" smtClean="0">
                <a:latin typeface="Arial" panose="020B0604020202020204" pitchFamily="34" charset="0"/>
                <a:cs typeface="Arial" panose="020B0604020202020204" pitchFamily="34" charset="0"/>
              </a:rPr>
              <a:t>Bonnerjea</a:t>
            </a:r>
            <a:r>
              <a:rPr lang="en-GB" sz="3200" dirty="0" smtClean="0">
                <a:latin typeface="Arial" panose="020B0604020202020204" pitchFamily="34" charset="0"/>
                <a:cs typeface="Arial" panose="020B0604020202020204" pitchFamily="34" charset="0"/>
              </a:rPr>
              <a:t> add in the additional factor of </a:t>
            </a:r>
            <a:r>
              <a:rPr lang="en-GB" sz="3200" b="1" dirty="0" smtClean="0">
                <a:latin typeface="Arial" panose="020B0604020202020204" pitchFamily="34" charset="0"/>
                <a:cs typeface="Arial" panose="020B0604020202020204" pitchFamily="34" charset="0"/>
              </a:rPr>
              <a:t>regional diversity</a:t>
            </a:r>
            <a:br>
              <a:rPr lang="en-GB" sz="3200" b="1" dirty="0" smtClean="0">
                <a:latin typeface="Arial" panose="020B0604020202020204" pitchFamily="34" charset="0"/>
                <a:cs typeface="Arial" panose="020B0604020202020204" pitchFamily="34" charset="0"/>
              </a:rPr>
            </a:br>
            <a:endParaRPr lang="en-US" sz="3200" b="1"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They suggest </a:t>
            </a:r>
            <a:r>
              <a:rPr lang="en-US" sz="3200" dirty="0">
                <a:latin typeface="Arial" panose="020B0604020202020204" pitchFamily="34" charset="0"/>
                <a:cs typeface="Arial" panose="020B0604020202020204" pitchFamily="34" charset="0"/>
              </a:rPr>
              <a:t>that local influences produce different life experiences, and </a:t>
            </a:r>
            <a:r>
              <a:rPr lang="en-US" sz="3200" dirty="0" smtClean="0">
                <a:latin typeface="Arial" panose="020B0604020202020204" pitchFamily="34" charset="0"/>
                <a:cs typeface="Arial" panose="020B0604020202020204" pitchFamily="34" charset="0"/>
              </a:rPr>
              <a:t>so, diversity.</a:t>
            </a:r>
            <a:br>
              <a:rPr lang="en-US" sz="3200" dirty="0" smtClean="0">
                <a:latin typeface="Arial" panose="020B0604020202020204" pitchFamily="34" charset="0"/>
                <a:cs typeface="Arial" panose="020B0604020202020204" pitchFamily="34" charset="0"/>
              </a:rPr>
            </a:br>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They </a:t>
            </a:r>
            <a:r>
              <a:rPr lang="en-US" sz="3200" dirty="0">
                <a:latin typeface="Arial" panose="020B0604020202020204" pitchFamily="34" charset="0"/>
                <a:cs typeface="Arial" panose="020B0604020202020204" pitchFamily="34" charset="0"/>
              </a:rPr>
              <a:t>identify </a:t>
            </a:r>
            <a:r>
              <a:rPr lang="en-US" sz="3200" b="1" dirty="0" smtClean="0">
                <a:latin typeface="Arial" panose="020B0604020202020204" pitchFamily="34" charset="0"/>
                <a:cs typeface="Arial" panose="020B0604020202020204" pitchFamily="34" charset="0"/>
              </a:rPr>
              <a:t>FIVE</a:t>
            </a:r>
            <a:r>
              <a:rPr lang="en-US" sz="3200" dirty="0" smtClean="0">
                <a:latin typeface="Arial" panose="020B0604020202020204" pitchFamily="34" charset="0"/>
                <a:cs typeface="Arial" panose="020B0604020202020204" pitchFamily="34" charset="0"/>
              </a:rPr>
              <a:t> areas </a:t>
            </a:r>
            <a:r>
              <a:rPr lang="en-US" sz="3200" dirty="0">
                <a:latin typeface="Arial" panose="020B0604020202020204" pitchFamily="34" charset="0"/>
                <a:cs typeface="Arial" panose="020B0604020202020204" pitchFamily="34" charset="0"/>
              </a:rPr>
              <a:t>of Britain which offer different types of family </a:t>
            </a:r>
            <a:r>
              <a:rPr lang="en-US" sz="3200" dirty="0" smtClean="0">
                <a:latin typeface="Arial" panose="020B0604020202020204" pitchFamily="34" charset="0"/>
                <a:cs typeface="Arial" panose="020B0604020202020204" pitchFamily="34" charset="0"/>
              </a:rPr>
              <a:t>organization- affluent, rural, geriatric, inner cities, old industrial</a:t>
            </a:r>
            <a:r>
              <a:rPr lang="en-US" sz="3200" dirty="0">
                <a:latin typeface="Arial" panose="020B0604020202020204" pitchFamily="34" charset="0"/>
                <a:cs typeface="Arial" panose="020B0604020202020204" pitchFamily="34" charset="0"/>
              </a:rPr>
              <a:t> </a:t>
            </a:r>
          </a:p>
          <a:p>
            <a:endParaRPr lang="en-US" sz="3200" dirty="0">
              <a:latin typeface="Arial" panose="020B0604020202020204" pitchFamily="34" charset="0"/>
              <a:cs typeface="Arial" panose="020B0604020202020204" pitchFamily="34" charset="0"/>
            </a:endParaRPr>
          </a:p>
        </p:txBody>
      </p:sp>
      <p:pic>
        <p:nvPicPr>
          <p:cNvPr id="2050" name="Picture 2" descr="File:H1N1 United Kingdom Map - Region 2.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94" y="2082139"/>
            <a:ext cx="1676088" cy="2743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34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9094" y="1751528"/>
            <a:ext cx="8448540" cy="4494725"/>
          </a:xfrm>
        </p:spPr>
        <p:txBody>
          <a:bodyPr>
            <a:noAutofit/>
          </a:bodyPr>
          <a:lstStyle/>
          <a:p>
            <a:pPr marL="292100" lvl="0" indent="-292100">
              <a:lnSpc>
                <a:spcPct val="150000"/>
              </a:lnSpc>
              <a:spcBef>
                <a:spcPts val="0"/>
              </a:spcBef>
              <a:buClr>
                <a:srgbClr val="72A376"/>
              </a:buClr>
              <a:buSzPct val="70000"/>
              <a:buFont typeface="Wingdings 2"/>
              <a:buChar char=""/>
            </a:pPr>
            <a:r>
              <a:rPr lang="en-GB" sz="2000" dirty="0">
                <a:latin typeface="Arial" panose="020B0604020202020204" pitchFamily="34" charset="0"/>
                <a:cs typeface="Arial" panose="020B0604020202020204" pitchFamily="34" charset="0"/>
              </a:rPr>
              <a:t>Many </a:t>
            </a:r>
            <a:r>
              <a:rPr lang="en-GB" sz="2000" dirty="0" smtClean="0">
                <a:latin typeface="Arial" panose="020B0604020202020204" pitchFamily="34" charset="0"/>
                <a:cs typeface="Arial" panose="020B0604020202020204" pitchFamily="34" charset="0"/>
              </a:rPr>
              <a:t>coastal </a:t>
            </a:r>
            <a:r>
              <a:rPr lang="en-GB" sz="2000" dirty="0">
                <a:latin typeface="Arial" panose="020B0604020202020204" pitchFamily="34" charset="0"/>
                <a:cs typeface="Arial" panose="020B0604020202020204" pitchFamily="34" charset="0"/>
              </a:rPr>
              <a:t>regions attract elderly couples ‘</a:t>
            </a:r>
            <a:r>
              <a:rPr lang="en-GB" sz="2000" b="1" dirty="0">
                <a:latin typeface="Arial" panose="020B0604020202020204" pitchFamily="34" charset="0"/>
                <a:cs typeface="Arial" panose="020B0604020202020204" pitchFamily="34" charset="0"/>
              </a:rPr>
              <a:t>geriatric</a:t>
            </a:r>
            <a:r>
              <a:rPr lang="en-GB" sz="2000" dirty="0">
                <a:latin typeface="Arial" panose="020B0604020202020204" pitchFamily="34" charset="0"/>
                <a:cs typeface="Arial" panose="020B0604020202020204" pitchFamily="34" charset="0"/>
              </a:rPr>
              <a:t> wards</a:t>
            </a:r>
            <a:r>
              <a:rPr lang="en-GB" sz="2000" dirty="0" smtClean="0">
                <a:latin typeface="Arial" panose="020B0604020202020204" pitchFamily="34" charset="0"/>
                <a:cs typeface="Arial" panose="020B0604020202020204" pitchFamily="34" charset="0"/>
              </a:rPr>
              <a:t>’, </a:t>
            </a:r>
            <a:r>
              <a:rPr lang="en-GB" sz="2000" dirty="0" err="1" smtClean="0">
                <a:solidFill>
                  <a:srgbClr val="FF0000"/>
                </a:solidFill>
                <a:latin typeface="Arial" panose="020B0604020202020204" pitchFamily="34" charset="0"/>
                <a:cs typeface="Arial" panose="020B0604020202020204" pitchFamily="34" charset="0"/>
              </a:rPr>
              <a:t>e.g.Brighton</a:t>
            </a:r>
            <a:r>
              <a:rPr lang="en-GB" sz="2000" dirty="0" smtClean="0">
                <a:solidFill>
                  <a:srgbClr val="FF0000"/>
                </a:solidFill>
                <a:latin typeface="Arial" panose="020B0604020202020204" pitchFamily="34" charset="0"/>
                <a:cs typeface="Arial" panose="020B0604020202020204" pitchFamily="34" charset="0"/>
              </a:rPr>
              <a:t> </a:t>
            </a:r>
            <a:endParaRPr lang="en-GB" sz="2000" dirty="0">
              <a:solidFill>
                <a:srgbClr val="FF0000"/>
              </a:solidFill>
              <a:latin typeface="Arial" panose="020B0604020202020204" pitchFamily="34" charset="0"/>
              <a:cs typeface="Arial" panose="020B0604020202020204" pitchFamily="34" charset="0"/>
            </a:endParaRPr>
          </a:p>
          <a:p>
            <a:pPr marL="292100" lvl="0" indent="-292100">
              <a:lnSpc>
                <a:spcPct val="150000"/>
              </a:lnSpc>
              <a:spcBef>
                <a:spcPts val="0"/>
              </a:spcBef>
              <a:buClr>
                <a:srgbClr val="72A376"/>
              </a:buClr>
              <a:buSzPct val="70000"/>
              <a:buFont typeface="Wingdings 2"/>
              <a:buChar char=""/>
            </a:pPr>
            <a:r>
              <a:rPr lang="en-GB" sz="2000" b="1" dirty="0">
                <a:latin typeface="Arial" panose="020B0604020202020204" pitchFamily="34" charset="0"/>
                <a:cs typeface="Arial" panose="020B0604020202020204" pitchFamily="34" charset="0"/>
              </a:rPr>
              <a:t>Inner city </a:t>
            </a:r>
            <a:r>
              <a:rPr lang="en-GB" sz="2000" dirty="0">
                <a:latin typeface="Arial" panose="020B0604020202020204" pitchFamily="34" charset="0"/>
                <a:cs typeface="Arial" panose="020B0604020202020204" pitchFamily="34" charset="0"/>
              </a:rPr>
              <a:t>areas have greater concentrations of lone parents and ethnic minority families in the poorer </a:t>
            </a:r>
            <a:r>
              <a:rPr lang="en-GB" sz="2000" dirty="0" smtClean="0">
                <a:latin typeface="Arial" panose="020B0604020202020204" pitchFamily="34" charset="0"/>
                <a:cs typeface="Arial" panose="020B0604020202020204" pitchFamily="34" charset="0"/>
              </a:rPr>
              <a:t>areas, e.g., </a:t>
            </a:r>
            <a:r>
              <a:rPr lang="en-GB" sz="2000" dirty="0" smtClean="0">
                <a:solidFill>
                  <a:srgbClr val="FF0000"/>
                </a:solidFill>
                <a:latin typeface="Arial" panose="020B0604020202020204" pitchFamily="34" charset="0"/>
                <a:cs typeface="Arial" panose="020B0604020202020204" pitchFamily="34" charset="0"/>
              </a:rPr>
              <a:t>inner city Manchester </a:t>
            </a:r>
            <a:endParaRPr lang="en-GB" sz="2000" dirty="0">
              <a:solidFill>
                <a:srgbClr val="FF0000"/>
              </a:solidFill>
              <a:latin typeface="Arial" panose="020B0604020202020204" pitchFamily="34" charset="0"/>
              <a:cs typeface="Arial" panose="020B0604020202020204" pitchFamily="34" charset="0"/>
            </a:endParaRPr>
          </a:p>
          <a:p>
            <a:pPr marL="292100" lvl="0" indent="-292100">
              <a:lnSpc>
                <a:spcPct val="150000"/>
              </a:lnSpc>
              <a:spcBef>
                <a:spcPts val="0"/>
              </a:spcBef>
              <a:buClr>
                <a:srgbClr val="72A376"/>
              </a:buClr>
              <a:buSzPct val="70000"/>
              <a:buFont typeface="Wingdings 2"/>
              <a:buChar char=""/>
            </a:pPr>
            <a:r>
              <a:rPr lang="en-GB" sz="2000" dirty="0">
                <a:latin typeface="Arial" panose="020B0604020202020204" pitchFamily="34" charset="0"/>
                <a:cs typeface="Arial" panose="020B0604020202020204" pitchFamily="34" charset="0"/>
              </a:rPr>
              <a:t>Traditional </a:t>
            </a:r>
            <a:r>
              <a:rPr lang="en-GB" sz="2000" b="1" dirty="0">
                <a:latin typeface="Arial" panose="020B0604020202020204" pitchFamily="34" charset="0"/>
                <a:cs typeface="Arial" panose="020B0604020202020204" pitchFamily="34" charset="0"/>
              </a:rPr>
              <a:t>rural</a:t>
            </a:r>
            <a:r>
              <a:rPr lang="en-GB" sz="2000" dirty="0">
                <a:latin typeface="Arial" panose="020B0604020202020204" pitchFamily="34" charset="0"/>
                <a:cs typeface="Arial" panose="020B0604020202020204" pitchFamily="34" charset="0"/>
              </a:rPr>
              <a:t> areas have more reliance on extended </a:t>
            </a:r>
            <a:r>
              <a:rPr lang="en-GB" sz="2000" dirty="0" smtClean="0">
                <a:latin typeface="Arial" panose="020B0604020202020204" pitchFamily="34" charset="0"/>
                <a:cs typeface="Arial" panose="020B0604020202020204" pitchFamily="34" charset="0"/>
              </a:rPr>
              <a:t>family, e.g. </a:t>
            </a:r>
            <a:r>
              <a:rPr lang="en-GB" sz="2000" dirty="0" smtClean="0">
                <a:solidFill>
                  <a:srgbClr val="FF0000"/>
                </a:solidFill>
                <a:latin typeface="Arial" panose="020B0604020202020204" pitchFamily="34" charset="0"/>
                <a:cs typeface="Arial" panose="020B0604020202020204" pitchFamily="34" charset="0"/>
              </a:rPr>
              <a:t>Devon </a:t>
            </a:r>
            <a:endParaRPr lang="en-GB" sz="2000" dirty="0">
              <a:solidFill>
                <a:srgbClr val="FF0000"/>
              </a:solidFill>
              <a:latin typeface="Arial" panose="020B0604020202020204" pitchFamily="34" charset="0"/>
              <a:cs typeface="Arial" panose="020B0604020202020204" pitchFamily="34" charset="0"/>
            </a:endParaRPr>
          </a:p>
          <a:p>
            <a:pPr marL="292100" lvl="0" indent="-292100">
              <a:lnSpc>
                <a:spcPct val="150000"/>
              </a:lnSpc>
              <a:spcBef>
                <a:spcPts val="0"/>
              </a:spcBef>
              <a:buClr>
                <a:srgbClr val="72A376"/>
              </a:buClr>
              <a:buSzPct val="70000"/>
              <a:buFont typeface="Wingdings 2"/>
              <a:buChar char=""/>
            </a:pPr>
            <a:r>
              <a:rPr lang="en-GB" sz="2000" b="1" dirty="0" smtClean="0">
                <a:latin typeface="Arial" panose="020B0604020202020204" pitchFamily="34" charset="0"/>
                <a:cs typeface="Arial" panose="020B0604020202020204" pitchFamily="34" charset="0"/>
              </a:rPr>
              <a:t>Affluent</a:t>
            </a:r>
            <a:r>
              <a:rPr lang="en-GB" sz="2000" dirty="0" smtClean="0">
                <a:latin typeface="Arial" panose="020B0604020202020204" pitchFamily="34" charset="0"/>
                <a:cs typeface="Arial" panose="020B0604020202020204" pitchFamily="34" charset="0"/>
              </a:rPr>
              <a:t> Suburbs </a:t>
            </a:r>
            <a:r>
              <a:rPr lang="en-GB" sz="2000" dirty="0">
                <a:latin typeface="Arial" panose="020B0604020202020204" pitchFamily="34" charset="0"/>
                <a:cs typeface="Arial" panose="020B0604020202020204" pitchFamily="34" charset="0"/>
              </a:rPr>
              <a:t>tend to attract young families ‘family builders</a:t>
            </a:r>
            <a:r>
              <a:rPr lang="en-GB" sz="2000" dirty="0" smtClean="0">
                <a:latin typeface="Arial" panose="020B0604020202020204" pitchFamily="34" charset="0"/>
                <a:cs typeface="Arial" panose="020B0604020202020204" pitchFamily="34" charset="0"/>
              </a:rPr>
              <a:t>’, e.g. </a:t>
            </a:r>
            <a:r>
              <a:rPr lang="en-GB" sz="2000" dirty="0" smtClean="0">
                <a:solidFill>
                  <a:srgbClr val="FF0000"/>
                </a:solidFill>
                <a:latin typeface="Arial" panose="020B0604020202020204" pitchFamily="34" charset="0"/>
                <a:cs typeface="Arial" panose="020B0604020202020204" pitchFamily="34" charset="0"/>
              </a:rPr>
              <a:t>Godalming! </a:t>
            </a:r>
          </a:p>
          <a:p>
            <a:pPr marL="292100" lvl="0" indent="-292100">
              <a:lnSpc>
                <a:spcPct val="150000"/>
              </a:lnSpc>
              <a:spcBef>
                <a:spcPts val="0"/>
              </a:spcBef>
              <a:buClr>
                <a:srgbClr val="72A376"/>
              </a:buClr>
              <a:buSzPct val="70000"/>
              <a:buFont typeface="Wingdings 2"/>
              <a:buChar char=""/>
            </a:pPr>
            <a:r>
              <a:rPr lang="en-GB" sz="2000" b="1" dirty="0" smtClean="0">
                <a:latin typeface="Arial" panose="020B0604020202020204" pitchFamily="34" charset="0"/>
                <a:cs typeface="Arial" panose="020B0604020202020204" pitchFamily="34" charset="0"/>
              </a:rPr>
              <a:t>Old industrial </a:t>
            </a:r>
            <a:r>
              <a:rPr lang="en-GB" sz="2000" dirty="0" smtClean="0">
                <a:latin typeface="Arial" panose="020B0604020202020204" pitchFamily="34" charset="0"/>
                <a:cs typeface="Arial" panose="020B0604020202020204" pitchFamily="34" charset="0"/>
              </a:rPr>
              <a:t>areas may have the kind of extended family networks identified by Young and Willmott in their original study, </a:t>
            </a:r>
            <a:r>
              <a:rPr lang="en-GB" sz="2000" dirty="0" err="1" smtClean="0">
                <a:latin typeface="Arial" panose="020B0604020202020204" pitchFamily="34" charset="0"/>
                <a:cs typeface="Arial" panose="020B0604020202020204" pitchFamily="34" charset="0"/>
              </a:rPr>
              <a:t>e.g</a:t>
            </a:r>
            <a:r>
              <a:rPr lang="en-GB" sz="2000" dirty="0" smtClean="0">
                <a:latin typeface="Arial" panose="020B0604020202020204" pitchFamily="34" charset="0"/>
                <a:cs typeface="Arial" panose="020B0604020202020204" pitchFamily="34" charset="0"/>
              </a:rPr>
              <a:t> </a:t>
            </a:r>
            <a:r>
              <a:rPr lang="en-GB" sz="2000" dirty="0" smtClean="0">
                <a:solidFill>
                  <a:srgbClr val="FF0000"/>
                </a:solidFill>
                <a:latin typeface="Arial" panose="020B0604020202020204" pitchFamily="34" charset="0"/>
                <a:cs typeface="Arial" panose="020B0604020202020204" pitchFamily="34" charset="0"/>
              </a:rPr>
              <a:t>Yorkshire</a:t>
            </a: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457200" y="500461"/>
            <a:ext cx="8229600" cy="1143000"/>
          </a:xfrm>
        </p:spPr>
        <p:txBody>
          <a:bodyPr>
            <a:normAutofit/>
          </a:bodyPr>
          <a:lstStyle/>
          <a:p>
            <a:r>
              <a:rPr lang="en-US" sz="3200" b="1" u="sng" dirty="0" err="1" smtClean="0">
                <a:latin typeface="Arial" panose="020B0604020202020204" pitchFamily="34" charset="0"/>
                <a:cs typeface="Arial" panose="020B0604020202020204" pitchFamily="34" charset="0"/>
              </a:rPr>
              <a:t>Eversley</a:t>
            </a:r>
            <a:r>
              <a:rPr lang="en-US" sz="3200" b="1" u="sng" dirty="0" smtClean="0">
                <a:latin typeface="Arial" panose="020B0604020202020204" pitchFamily="34" charset="0"/>
                <a:cs typeface="Arial" panose="020B0604020202020204" pitchFamily="34" charset="0"/>
              </a:rPr>
              <a:t> and </a:t>
            </a:r>
            <a:r>
              <a:rPr lang="en-US" sz="3200" b="1" u="sng" dirty="0" err="1" smtClean="0">
                <a:latin typeface="Arial" panose="020B0604020202020204" pitchFamily="34" charset="0"/>
                <a:cs typeface="Arial" panose="020B0604020202020204" pitchFamily="34" charset="0"/>
              </a:rPr>
              <a:t>Bonnerjea</a:t>
            </a:r>
            <a:r>
              <a:rPr lang="en-US" sz="3200" b="1" u="sng" dirty="0" smtClean="0">
                <a:latin typeface="Arial" panose="020B0604020202020204" pitchFamily="34" charset="0"/>
                <a:cs typeface="Arial" panose="020B0604020202020204" pitchFamily="34" charset="0"/>
              </a:rPr>
              <a:t> (1982) – Diversity and Location</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714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Extended families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656823" y="1447799"/>
            <a:ext cx="8029977" cy="5056031"/>
          </a:xfrm>
        </p:spPr>
        <p:txBody>
          <a:bodyPr>
            <a:normAutofit fontScale="77500" lnSpcReduction="20000"/>
          </a:bodyPr>
          <a:lstStyle/>
          <a:p>
            <a:r>
              <a:rPr lang="en-GB" sz="3600" dirty="0" smtClean="0">
                <a:latin typeface="Arial" panose="020B0604020202020204" pitchFamily="34" charset="0"/>
                <a:cs typeface="Arial" panose="020B0604020202020204" pitchFamily="34" charset="0"/>
              </a:rPr>
              <a:t>There is also the idea that although families may look nuclear they may in fact be part of a more complex extended structure. </a:t>
            </a:r>
          </a:p>
          <a:p>
            <a:r>
              <a:rPr lang="en-GB" sz="3600" dirty="0" smtClean="0">
                <a:latin typeface="Arial" panose="020B0604020202020204" pitchFamily="34" charset="0"/>
                <a:cs typeface="Arial" panose="020B0604020202020204" pitchFamily="34" charset="0"/>
              </a:rPr>
              <a:t>Unlike Parsons, other functionalist </a:t>
            </a:r>
            <a:r>
              <a:rPr lang="en-GB" sz="3600" dirty="0">
                <a:latin typeface="Arial" panose="020B0604020202020204" pitchFamily="34" charset="0"/>
                <a:cs typeface="Arial" panose="020B0604020202020204" pitchFamily="34" charset="0"/>
              </a:rPr>
              <a:t>sociologists such as </a:t>
            </a:r>
            <a:r>
              <a:rPr lang="en-GB" sz="3600" b="1" dirty="0" err="1">
                <a:solidFill>
                  <a:srgbClr val="FF0000"/>
                </a:solidFill>
                <a:latin typeface="Arial" panose="020B0604020202020204" pitchFamily="34" charset="0"/>
                <a:cs typeface="Arial" panose="020B0604020202020204" pitchFamily="34" charset="0"/>
              </a:rPr>
              <a:t>Sussman</a:t>
            </a:r>
            <a:r>
              <a:rPr lang="en-GB" sz="3600" dirty="0">
                <a:latin typeface="Arial" panose="020B0604020202020204" pitchFamily="34" charset="0"/>
                <a:cs typeface="Arial" panose="020B0604020202020204" pitchFamily="34" charset="0"/>
              </a:rPr>
              <a:t> (1965), </a:t>
            </a:r>
            <a:r>
              <a:rPr lang="en-GB" sz="3600" dirty="0" smtClean="0">
                <a:latin typeface="Arial" panose="020B0604020202020204" pitchFamily="34" charset="0"/>
                <a:cs typeface="Arial" panose="020B0604020202020204" pitchFamily="34" charset="0"/>
              </a:rPr>
              <a:t>have argued that </a:t>
            </a:r>
            <a:r>
              <a:rPr lang="en-GB" sz="3600" dirty="0">
                <a:latin typeface="Arial" panose="020B0604020202020204" pitchFamily="34" charset="0"/>
                <a:cs typeface="Arial" panose="020B0604020202020204" pitchFamily="34" charset="0"/>
              </a:rPr>
              <a:t>the thesis of family units being isolated must be rejected. In particular, he showed that aid and assistance, particularly financial, still flows from parents to </a:t>
            </a:r>
            <a:r>
              <a:rPr lang="en-GB" sz="3600" dirty="0" smtClean="0">
                <a:latin typeface="Arial" panose="020B0604020202020204" pitchFamily="34" charset="0"/>
                <a:cs typeface="Arial" panose="020B0604020202020204" pitchFamily="34" charset="0"/>
              </a:rPr>
              <a:t>children and argued that </a:t>
            </a:r>
            <a:r>
              <a:rPr lang="en-GB" sz="3600" dirty="0">
                <a:latin typeface="Arial" panose="020B0604020202020204" pitchFamily="34" charset="0"/>
                <a:cs typeface="Arial" panose="020B0604020202020204" pitchFamily="34" charset="0"/>
              </a:rPr>
              <a:t>extended family networks occur widely in industrial </a:t>
            </a:r>
            <a:r>
              <a:rPr lang="en-GB" sz="3600" dirty="0" smtClean="0">
                <a:latin typeface="Arial" panose="020B0604020202020204" pitchFamily="34" charset="0"/>
                <a:cs typeface="Arial" panose="020B0604020202020204" pitchFamily="34" charset="0"/>
              </a:rPr>
              <a:t>societies.</a:t>
            </a:r>
          </a:p>
          <a:p>
            <a:r>
              <a:rPr lang="en-GB" sz="3600" dirty="0" smtClean="0">
                <a:latin typeface="Arial" panose="020B0604020202020204" pitchFamily="34" charset="0"/>
                <a:cs typeface="Arial" panose="020B0604020202020204" pitchFamily="34" charset="0"/>
              </a:rPr>
              <a:t>The findings of </a:t>
            </a:r>
            <a:r>
              <a:rPr lang="en-GB" sz="3600" b="1" dirty="0" smtClean="0">
                <a:solidFill>
                  <a:srgbClr val="FF0000"/>
                </a:solidFill>
                <a:latin typeface="Arial" panose="020B0604020202020204" pitchFamily="34" charset="0"/>
                <a:cs typeface="Arial" panose="020B0604020202020204" pitchFamily="34" charset="0"/>
              </a:rPr>
              <a:t>Willmott and Young</a:t>
            </a:r>
            <a:r>
              <a:rPr lang="en-GB" sz="3600" dirty="0" smtClean="0">
                <a:latin typeface="Arial" panose="020B0604020202020204" pitchFamily="34" charset="0"/>
                <a:cs typeface="Arial" panose="020B0604020202020204" pitchFamily="34" charset="0"/>
              </a:rPr>
              <a:t>, </a:t>
            </a:r>
            <a:r>
              <a:rPr lang="en-GB" sz="3600" dirty="0" err="1" smtClean="0">
                <a:latin typeface="Arial" panose="020B0604020202020204" pitchFamily="34" charset="0"/>
                <a:cs typeface="Arial" panose="020B0604020202020204" pitchFamily="34" charset="0"/>
              </a:rPr>
              <a:t>etc</a:t>
            </a:r>
            <a:r>
              <a:rPr lang="en-GB" sz="3600" dirty="0" smtClean="0">
                <a:latin typeface="Arial" panose="020B0604020202020204" pitchFamily="34" charset="0"/>
                <a:cs typeface="Arial" panose="020B0604020202020204" pitchFamily="34" charset="0"/>
              </a:rPr>
              <a:t> support this</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6114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875"/>
            <a:ext cx="7024744" cy="1143000"/>
          </a:xfrm>
        </p:spPr>
        <p:txBody>
          <a:bodyPr/>
          <a:lstStyle/>
          <a:p>
            <a:r>
              <a:rPr lang="en-GB" b="1" dirty="0" smtClean="0">
                <a:latin typeface="Arial" panose="020B0604020202020204" pitchFamily="34" charset="0"/>
                <a:cs typeface="Arial" panose="020B0604020202020204" pitchFamily="34" charset="0"/>
              </a:rPr>
              <a:t>Peter Willmott (1988)</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560231" y="1030966"/>
            <a:ext cx="8017099" cy="4506950"/>
          </a:xfrm>
        </p:spPr>
        <p:txBody>
          <a:bodyPr>
            <a:noAutofit/>
          </a:bodyPr>
          <a:lstStyle/>
          <a:p>
            <a:r>
              <a:rPr lang="en-US" sz="2400" dirty="0" smtClean="0">
                <a:latin typeface="Arial" panose="020B0604020202020204" pitchFamily="34" charset="0"/>
                <a:cs typeface="Arial" panose="020B0604020202020204" pitchFamily="34" charset="0"/>
              </a:rPr>
              <a:t>Conducted a study of families in a North London suburb and identified FOUR main </a:t>
            </a:r>
            <a:r>
              <a:rPr lang="en-US" sz="2400" dirty="0">
                <a:latin typeface="Arial" panose="020B0604020202020204" pitchFamily="34" charset="0"/>
                <a:cs typeface="Arial" panose="020B0604020202020204" pitchFamily="34" charset="0"/>
              </a:rPr>
              <a:t>types of extended families</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marL="457200" lvl="0" indent="-457200">
              <a:buFont typeface="+mj-lt"/>
              <a:buAutoNum type="arabicPeriod"/>
            </a:pPr>
            <a:r>
              <a:rPr lang="en-US" sz="2400" b="1" dirty="0">
                <a:latin typeface="Arial" panose="020B0604020202020204" pitchFamily="34" charset="0"/>
                <a:cs typeface="Arial" panose="020B0604020202020204" pitchFamily="34" charset="0"/>
              </a:rPr>
              <a:t>Extended family of residence</a:t>
            </a:r>
            <a:r>
              <a:rPr lang="en-US" sz="2400" dirty="0">
                <a:latin typeface="Arial" panose="020B0604020202020204" pitchFamily="34" charset="0"/>
                <a:cs typeface="Arial" panose="020B0604020202020204" pitchFamily="34" charset="0"/>
              </a:rPr>
              <a:t> – where members of the family live in the same household</a:t>
            </a:r>
          </a:p>
          <a:p>
            <a:pPr marL="457200" lvl="0" indent="-457200">
              <a:buFont typeface="+mj-lt"/>
              <a:buAutoNum type="arabicPeriod"/>
            </a:pPr>
            <a:r>
              <a:rPr lang="en-US" sz="2400" b="1" dirty="0">
                <a:latin typeface="Arial" panose="020B0604020202020204" pitchFamily="34" charset="0"/>
                <a:cs typeface="Arial" panose="020B0604020202020204" pitchFamily="34" charset="0"/>
              </a:rPr>
              <a:t>Local extended family</a:t>
            </a:r>
            <a:r>
              <a:rPr lang="en-US" sz="2400" dirty="0">
                <a:latin typeface="Arial" panose="020B0604020202020204" pitchFamily="34" charset="0"/>
                <a:cs typeface="Arial" panose="020B0604020202020204" pitchFamily="34" charset="0"/>
              </a:rPr>
              <a:t> – where 2 or 3 nuclear families live separately, but in close proximity and see each other often</a:t>
            </a:r>
          </a:p>
          <a:p>
            <a:pPr marL="457200" lvl="0" indent="-457200">
              <a:buFont typeface="+mj-lt"/>
              <a:buAutoNum type="arabicPeriod"/>
            </a:pPr>
            <a:r>
              <a:rPr lang="en-US" sz="2400" b="1" dirty="0">
                <a:latin typeface="Arial" panose="020B0604020202020204" pitchFamily="34" charset="0"/>
                <a:cs typeface="Arial" panose="020B0604020202020204" pitchFamily="34" charset="0"/>
              </a:rPr>
              <a:t>Dispersed extended family</a:t>
            </a:r>
            <a:r>
              <a:rPr lang="en-US" sz="2400" dirty="0">
                <a:latin typeface="Arial" panose="020B0604020202020204" pitchFamily="34" charset="0"/>
                <a:cs typeface="Arial" panose="020B0604020202020204" pitchFamily="34" charset="0"/>
              </a:rPr>
              <a:t>: nuclear families who see each other </a:t>
            </a:r>
            <a:r>
              <a:rPr lang="en-US" sz="2400" dirty="0" smtClean="0">
                <a:latin typeface="Arial" panose="020B0604020202020204" pitchFamily="34" charset="0"/>
                <a:cs typeface="Arial" panose="020B0604020202020204" pitchFamily="34" charset="0"/>
              </a:rPr>
              <a:t>reasonably frequently </a:t>
            </a:r>
            <a:r>
              <a:rPr lang="en-US" sz="2400" dirty="0">
                <a:latin typeface="Arial" panose="020B0604020202020204" pitchFamily="34" charset="0"/>
                <a:cs typeface="Arial" panose="020B0604020202020204" pitchFamily="34" charset="0"/>
              </a:rPr>
              <a:t>but live further apart and do not see each other as regularly</a:t>
            </a:r>
          </a:p>
          <a:p>
            <a:pPr marL="457200" lvl="0" indent="-457200">
              <a:buFont typeface="+mj-lt"/>
              <a:buAutoNum type="arabicPeriod"/>
            </a:pPr>
            <a:r>
              <a:rPr lang="en-US" sz="2400" b="1" dirty="0">
                <a:latin typeface="Arial" panose="020B0604020202020204" pitchFamily="34" charset="0"/>
                <a:cs typeface="Arial" panose="020B0604020202020204" pitchFamily="34" charset="0"/>
              </a:rPr>
              <a:t>Attenuated extended family: </a:t>
            </a:r>
            <a:r>
              <a:rPr lang="en-US" sz="2400" dirty="0">
                <a:latin typeface="Arial" panose="020B0604020202020204" pitchFamily="34" charset="0"/>
                <a:cs typeface="Arial" panose="020B0604020202020204" pitchFamily="34" charset="0"/>
              </a:rPr>
              <a:t>similar to the dispersed extended family but the contact is even less </a:t>
            </a:r>
            <a:r>
              <a:rPr lang="en-US" sz="2400" dirty="0" smtClean="0">
                <a:latin typeface="Arial" panose="020B0604020202020204" pitchFamily="34" charset="0"/>
                <a:cs typeface="Arial" panose="020B0604020202020204" pitchFamily="34" charset="0"/>
              </a:rPr>
              <a:t>frequent</a:t>
            </a: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747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smtClean="0">
                <a:solidFill>
                  <a:schemeClr val="tx1"/>
                </a:solidFill>
              </a:rPr>
              <a:t>Cultural diversity </a:t>
            </a:r>
            <a:endParaRPr lang="en-GB" sz="4400" dirty="0">
              <a:solidFill>
                <a:schemeClr val="tx1"/>
              </a:solidFill>
            </a:endParaRPr>
          </a:p>
        </p:txBody>
      </p:sp>
      <p:sp>
        <p:nvSpPr>
          <p:cNvPr id="3" name="Content Placeholder 2"/>
          <p:cNvSpPr>
            <a:spLocks noGrp="1"/>
          </p:cNvSpPr>
          <p:nvPr>
            <p:ph sz="quarter" idx="1"/>
          </p:nvPr>
        </p:nvSpPr>
        <p:spPr/>
        <p:txBody>
          <a:bodyPr/>
          <a:lstStyle/>
          <a:p>
            <a:r>
              <a:rPr lang="en-GB" dirty="0" smtClean="0">
                <a:latin typeface="Arial" panose="020B0604020202020204" pitchFamily="34" charset="0"/>
                <a:cs typeface="Arial" panose="020B0604020202020204" pitchFamily="34" charset="0"/>
              </a:rPr>
              <a:t>Culture refers to the way of life of different groups of people. It can vary in terms of language, dress, religion, nationality, traditions etc. It crosses over with ethnicity, in terms of the differences between people.</a:t>
            </a: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How might the differences between cultural groups impact the nature of families in the UK?</a:t>
            </a:r>
          </a:p>
          <a:p>
            <a:r>
              <a:rPr lang="en-GB" dirty="0" smtClean="0">
                <a:latin typeface="Arial" panose="020B0604020202020204" pitchFamily="34" charset="0"/>
                <a:cs typeface="Arial" panose="020B0604020202020204" pitchFamily="34" charset="0"/>
              </a:rPr>
              <a:t>Make notes using pages 311 of Browne pages </a:t>
            </a:r>
            <a:r>
              <a:rPr lang="en-GB" dirty="0" smtClean="0">
                <a:latin typeface="Arial" panose="020B0604020202020204" pitchFamily="34" charset="0"/>
                <a:cs typeface="Arial" panose="020B0604020202020204" pitchFamily="34" charset="0"/>
              </a:rPr>
              <a:t>9 </a:t>
            </a:r>
            <a:r>
              <a:rPr lang="en-GB" dirty="0" smtClean="0">
                <a:latin typeface="Arial" panose="020B0604020202020204" pitchFamily="34" charset="0"/>
                <a:cs typeface="Arial" panose="020B0604020202020204" pitchFamily="34" charset="0"/>
              </a:rPr>
              <a:t>in booklets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1118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do we mean by the term diversity? p.3</a:t>
            </a:r>
            <a:endParaRPr lang="en-GB" dirty="0"/>
          </a:p>
        </p:txBody>
      </p:sp>
      <p:sp>
        <p:nvSpPr>
          <p:cNvPr id="4" name="Cloud 3"/>
          <p:cNvSpPr/>
          <p:nvPr/>
        </p:nvSpPr>
        <p:spPr>
          <a:xfrm>
            <a:off x="3116688" y="2640169"/>
            <a:ext cx="2884867" cy="166137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DIVERSITY</a:t>
            </a:r>
            <a:endParaRPr lang="en-GB" sz="2400" b="1" dirty="0"/>
          </a:p>
        </p:txBody>
      </p:sp>
    </p:spTree>
    <p:extLst>
      <p:ext uri="{BB962C8B-B14F-4D97-AF65-F5344CB8AC3E}">
        <p14:creationId xmlns:p14="http://schemas.microsoft.com/office/powerpoint/2010/main" val="23432068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Postmodern views of diversity</a:t>
            </a:r>
            <a:endParaRPr lang="en-GB" dirty="0"/>
          </a:p>
        </p:txBody>
      </p:sp>
      <p:sp>
        <p:nvSpPr>
          <p:cNvPr id="3" name="Content Placeholder 2"/>
          <p:cNvSpPr>
            <a:spLocks noGrp="1"/>
          </p:cNvSpPr>
          <p:nvPr>
            <p:ph sz="quarter" idx="1"/>
          </p:nvPr>
        </p:nvSpPr>
        <p:spPr/>
        <p:txBody>
          <a:bodyPr/>
          <a:lstStyle/>
          <a:p>
            <a:r>
              <a:rPr lang="en-GB" dirty="0" smtClean="0">
                <a:latin typeface="Arial" panose="020B0604020202020204" pitchFamily="34" charset="0"/>
                <a:cs typeface="Arial" panose="020B0604020202020204" pitchFamily="34" charset="0"/>
              </a:rPr>
              <a:t>From your research on p.10 of the booklet, what do the postmodern arguments indicate about the nature of family diversity today?</a:t>
            </a:r>
          </a:p>
          <a:p>
            <a:r>
              <a:rPr lang="en-GB" dirty="0" smtClean="0">
                <a:latin typeface="Arial" panose="020B0604020202020204" pitchFamily="34" charset="0"/>
                <a:cs typeface="Arial" panose="020B0604020202020204" pitchFamily="34" charset="0"/>
              </a:rPr>
              <a:t>How do they challenge functionalist ideas and views of people like Robert Chester.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1399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Conclusion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437883" y="1447800"/>
            <a:ext cx="8049294" cy="5223456"/>
          </a:xfrm>
        </p:spPr>
        <p:txBody>
          <a:bodyPr>
            <a:normAutofit/>
          </a:bodyPr>
          <a:lstStyle/>
          <a:p>
            <a:r>
              <a:rPr lang="en-GB" dirty="0" smtClean="0">
                <a:latin typeface="Arial" panose="020B0604020202020204" pitchFamily="34" charset="0"/>
                <a:cs typeface="Arial" panose="020B0604020202020204" pitchFamily="34" charset="0"/>
              </a:rPr>
              <a:t>Diversity is </a:t>
            </a:r>
            <a:r>
              <a:rPr lang="en-GB" b="1" u="sng" dirty="0" smtClean="0">
                <a:latin typeface="Arial" panose="020B0604020202020204" pitchFamily="34" charset="0"/>
                <a:cs typeface="Arial" panose="020B0604020202020204" pitchFamily="34" charset="0"/>
              </a:rPr>
              <a:t>not</a:t>
            </a:r>
            <a:r>
              <a:rPr lang="en-GB" dirty="0" smtClean="0">
                <a:latin typeface="Arial" panose="020B0604020202020204" pitchFamily="34" charset="0"/>
                <a:cs typeface="Arial" panose="020B0604020202020204" pitchFamily="34" charset="0"/>
              </a:rPr>
              <a:t> just about the structure- the extent to which the family looks like the nuclear family- it is also about how similar families are on the inside- at the interpersonal level. For example</a:t>
            </a:r>
          </a:p>
          <a:p>
            <a:pPr lvl="1"/>
            <a:r>
              <a:rPr lang="en-GB" dirty="0" smtClean="0">
                <a:latin typeface="Arial" panose="020B0604020202020204" pitchFamily="34" charset="0"/>
                <a:cs typeface="Arial" panose="020B0604020202020204" pitchFamily="34" charset="0"/>
              </a:rPr>
              <a:t>differences in male/female roles</a:t>
            </a:r>
          </a:p>
          <a:p>
            <a:pPr lvl="1"/>
            <a:r>
              <a:rPr lang="en-GB" dirty="0" smtClean="0">
                <a:latin typeface="Arial" panose="020B0604020202020204" pitchFamily="34" charset="0"/>
                <a:cs typeface="Arial" panose="020B0604020202020204" pitchFamily="34" charset="0"/>
              </a:rPr>
              <a:t>ideas about socialising children</a:t>
            </a:r>
          </a:p>
          <a:p>
            <a:pPr lvl="1"/>
            <a:r>
              <a:rPr lang="en-GB" dirty="0" smtClean="0">
                <a:latin typeface="Arial" panose="020B0604020202020204" pitchFamily="34" charset="0"/>
                <a:cs typeface="Arial" panose="020B0604020202020204" pitchFamily="34" charset="0"/>
              </a:rPr>
              <a:t>the role of religious ideas</a:t>
            </a:r>
          </a:p>
          <a:p>
            <a:pPr lvl="1"/>
            <a:r>
              <a:rPr lang="en-GB" dirty="0" smtClean="0">
                <a:latin typeface="Arial" panose="020B0604020202020204" pitchFamily="34" charset="0"/>
                <a:cs typeface="Arial" panose="020B0604020202020204" pitchFamily="34" charset="0"/>
              </a:rPr>
              <a:t>etc. </a:t>
            </a:r>
          </a:p>
          <a:p>
            <a:pPr marL="320040" lvl="1" indent="0">
              <a:buNone/>
            </a:pP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What matters in interpreting this is the emphasis placed on different features.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7620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p.4</a:t>
            </a:r>
            <a:endParaRPr lang="en-GB" dirty="0"/>
          </a:p>
        </p:txBody>
      </p:sp>
      <p:sp>
        <p:nvSpPr>
          <p:cNvPr id="3" name="Content Placeholder 2"/>
          <p:cNvSpPr>
            <a:spLocks noGrp="1"/>
          </p:cNvSpPr>
          <p:nvPr>
            <p:ph sz="quarter" idx="1"/>
          </p:nvPr>
        </p:nvSpPr>
        <p:spPr/>
        <p:txBody>
          <a:bodyPr/>
          <a:lstStyle/>
          <a:p>
            <a:r>
              <a:rPr lang="en-GB" dirty="0" smtClean="0">
                <a:latin typeface="Arial" panose="020B0604020202020204" pitchFamily="34" charset="0"/>
                <a:cs typeface="Arial" panose="020B0604020202020204" pitchFamily="34" charset="0"/>
              </a:rPr>
              <a:t>Draw a picture of the dominant stereotypical family in the UK.</a:t>
            </a:r>
          </a:p>
          <a:p>
            <a:r>
              <a:rPr lang="en-GB" dirty="0" smtClean="0">
                <a:latin typeface="Arial" panose="020B0604020202020204" pitchFamily="34" charset="0"/>
                <a:cs typeface="Arial" panose="020B0604020202020204" pitchFamily="34" charset="0"/>
              </a:rPr>
              <a:t>What problems can you see with this stereotypical image of the family?</a:t>
            </a:r>
          </a:p>
          <a:p>
            <a:r>
              <a:rPr lang="en-GB" dirty="0" smtClean="0">
                <a:latin typeface="Arial" panose="020B0604020202020204" pitchFamily="34" charset="0"/>
                <a:cs typeface="Arial" panose="020B0604020202020204" pitchFamily="34" charset="0"/>
              </a:rPr>
              <a:t>Who would agree with this image?</a:t>
            </a:r>
          </a:p>
          <a:p>
            <a:r>
              <a:rPr lang="en-GB" dirty="0" smtClean="0">
                <a:latin typeface="Arial" panose="020B0604020202020204" pitchFamily="34" charset="0"/>
                <a:cs typeface="Arial" panose="020B0604020202020204" pitchFamily="34" charset="0"/>
              </a:rPr>
              <a:t>Who would be opposed to or challenge this image?</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1140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692424"/>
          </a:xfrm>
        </p:spPr>
        <p:txBody>
          <a:bodyPr>
            <a:normAutofit/>
          </a:bodyPr>
          <a:lstStyle/>
          <a:p>
            <a:r>
              <a:rPr lang="en-GB" dirty="0" smtClean="0">
                <a:latin typeface="Arial" panose="020B0604020202020204" pitchFamily="34" charset="0"/>
                <a:cs typeface="Arial" panose="020B0604020202020204" pitchFamily="34" charset="0"/>
              </a:rPr>
              <a:t>Key Question: </a:t>
            </a:r>
            <a:r>
              <a:rPr lang="en-GB" sz="4400" b="1" dirty="0" smtClean="0">
                <a:latin typeface="Arial" panose="020B0604020202020204" pitchFamily="34" charset="0"/>
                <a:cs typeface="Arial" panose="020B0604020202020204" pitchFamily="34" charset="0"/>
              </a:rPr>
              <a:t>Is the nuclear family still dominant</a:t>
            </a:r>
            <a:r>
              <a:rPr lang="en-GB" sz="4400" b="1" dirty="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
        <p:nvSpPr>
          <p:cNvPr id="2" name="Content Placeholder 1"/>
          <p:cNvSpPr>
            <a:spLocks noGrp="1"/>
          </p:cNvSpPr>
          <p:nvPr>
            <p:ph sz="quarter" idx="1"/>
          </p:nvPr>
        </p:nvSpPr>
        <p:spPr>
          <a:xfrm>
            <a:off x="457200" y="1944710"/>
            <a:ext cx="8229600" cy="3935266"/>
          </a:xfrm>
        </p:spPr>
        <p:txBody>
          <a:bodyPr>
            <a:normAutofit/>
          </a:bodyPr>
          <a:lstStyle/>
          <a:p>
            <a:r>
              <a:rPr lang="en-GB" sz="2800" dirty="0" smtClean="0">
                <a:latin typeface="Arial" panose="020B0604020202020204" pitchFamily="34" charset="0"/>
                <a:cs typeface="Arial" panose="020B0604020202020204" pitchFamily="34" charset="0"/>
              </a:rPr>
              <a:t>This is the key issue when discussing diversity. </a:t>
            </a:r>
          </a:p>
          <a:p>
            <a:r>
              <a:rPr lang="en-GB" sz="2800" dirty="0" smtClean="0">
                <a:latin typeface="Arial" panose="020B0604020202020204" pitchFamily="34" charset="0"/>
                <a:cs typeface="Arial" panose="020B0604020202020204" pitchFamily="34" charset="0"/>
              </a:rPr>
              <a:t>Is the nuclear family dominant or are British families a bit more complicated than this?</a:t>
            </a:r>
            <a:endParaRPr lang="en-US" sz="28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rotWithShape="1">
          <a:blip r:embed="rId3" cstate="print"/>
          <a:srcRect l="3282" t="4015" r="3693" b="2760"/>
          <a:stretch/>
        </p:blipFill>
        <p:spPr bwMode="auto">
          <a:xfrm>
            <a:off x="218940" y="4292006"/>
            <a:ext cx="2919891" cy="2392130"/>
          </a:xfrm>
          <a:prstGeom prst="rect">
            <a:avLst/>
          </a:prstGeom>
          <a:noFill/>
          <a:ln w="9525">
            <a:noFill/>
            <a:miter lim="800000"/>
            <a:headEnd/>
            <a:tailEnd/>
          </a:ln>
        </p:spPr>
      </p:pic>
      <p:pic>
        <p:nvPicPr>
          <p:cNvPr id="1028" name="Picture 4" descr="http://upload.wikimedia.org/wikipedia/en/thumb/1/14/Myfamily2009titlecard.jpg/250px-Myfamily2009titlecard.jp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777" t="5897" r="7013" b="12406"/>
          <a:stretch/>
        </p:blipFill>
        <p:spPr bwMode="auto">
          <a:xfrm>
            <a:off x="4114800" y="4001165"/>
            <a:ext cx="4572000" cy="2537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895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solidFill>
            <a:srgbClr val="00FFFF"/>
          </a:solidFill>
        </p:spPr>
        <p:txBody>
          <a:bodyPr/>
          <a:lstStyle/>
          <a:p>
            <a:pPr eaLnBrk="1" hangingPunct="1"/>
            <a:r>
              <a:rPr lang="en-GB" altLang="en-US" sz="4000" smtClean="0"/>
              <a:t>Functionalism and Family Diversity </a:t>
            </a:r>
          </a:p>
        </p:txBody>
      </p:sp>
      <p:sp>
        <p:nvSpPr>
          <p:cNvPr id="5123" name="Rectangle 3"/>
          <p:cNvSpPr>
            <a:spLocks noGrp="1" noChangeArrowheads="1"/>
          </p:cNvSpPr>
          <p:nvPr>
            <p:ph type="body" idx="1"/>
          </p:nvPr>
        </p:nvSpPr>
        <p:spPr>
          <a:xfrm>
            <a:off x="398261" y="1461641"/>
            <a:ext cx="7772400" cy="4572000"/>
          </a:xfrm>
        </p:spPr>
        <p:txBody>
          <a:bodyPr/>
          <a:lstStyle/>
          <a:p>
            <a:pPr eaLnBrk="1" hangingPunct="1">
              <a:buFontTx/>
              <a:buNone/>
            </a:pPr>
            <a:r>
              <a:rPr lang="en-GB" altLang="en-US" dirty="0" smtClean="0">
                <a:latin typeface="Arial" panose="020B0604020202020204" pitchFamily="34" charset="0"/>
                <a:cs typeface="Arial" panose="020B0604020202020204" pitchFamily="34" charset="0"/>
              </a:rPr>
              <a:t>Modernist perspective		Modern society is fixed and predictable. One type of family is the best. </a:t>
            </a:r>
          </a:p>
          <a:p>
            <a:pPr eaLnBrk="1" hangingPunct="1">
              <a:buFontTx/>
              <a:buNone/>
            </a:pPr>
            <a:endParaRPr lang="en-GB" altLang="en-US" dirty="0" smtClean="0">
              <a:latin typeface="Arial" panose="020B0604020202020204" pitchFamily="34" charset="0"/>
              <a:cs typeface="Arial" panose="020B0604020202020204" pitchFamily="34" charset="0"/>
            </a:endParaRPr>
          </a:p>
          <a:p>
            <a:pPr eaLnBrk="1" hangingPunct="1">
              <a:buFontTx/>
              <a:buNone/>
            </a:pPr>
            <a:r>
              <a:rPr lang="en-GB" altLang="en-US" dirty="0" smtClean="0">
                <a:latin typeface="Arial" panose="020B0604020202020204" pitchFamily="34" charset="0"/>
                <a:cs typeface="Arial" panose="020B0604020202020204" pitchFamily="34" charset="0"/>
              </a:rPr>
              <a:t>Parsons 		the functional fit is the nuclear family as provides 2 main functions </a:t>
            </a:r>
          </a:p>
        </p:txBody>
      </p:sp>
      <p:sp>
        <p:nvSpPr>
          <p:cNvPr id="5124" name="Line 4"/>
          <p:cNvSpPr>
            <a:spLocks noChangeShapeType="1"/>
          </p:cNvSpPr>
          <p:nvPr/>
        </p:nvSpPr>
        <p:spPr bwMode="auto">
          <a:xfrm>
            <a:off x="3960611" y="1658535"/>
            <a:ext cx="647700" cy="0"/>
          </a:xfrm>
          <a:prstGeom prst="line">
            <a:avLst/>
          </a:prstGeom>
          <a:noFill/>
          <a:ln w="889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5" name="Line 5"/>
          <p:cNvSpPr>
            <a:spLocks noChangeShapeType="1"/>
          </p:cNvSpPr>
          <p:nvPr/>
        </p:nvSpPr>
        <p:spPr bwMode="auto">
          <a:xfrm>
            <a:off x="1873541" y="4029869"/>
            <a:ext cx="0" cy="576263"/>
          </a:xfrm>
          <a:prstGeom prst="line">
            <a:avLst/>
          </a:prstGeom>
          <a:noFill/>
          <a:ln w="889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6" name="Line 6"/>
          <p:cNvSpPr>
            <a:spLocks noChangeShapeType="1"/>
          </p:cNvSpPr>
          <p:nvPr/>
        </p:nvSpPr>
        <p:spPr bwMode="auto">
          <a:xfrm>
            <a:off x="5023476" y="3813969"/>
            <a:ext cx="0" cy="576262"/>
          </a:xfrm>
          <a:prstGeom prst="line">
            <a:avLst/>
          </a:prstGeom>
          <a:noFill/>
          <a:ln w="889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7" name="Line 7"/>
          <p:cNvSpPr>
            <a:spLocks noChangeShapeType="1"/>
          </p:cNvSpPr>
          <p:nvPr/>
        </p:nvSpPr>
        <p:spPr bwMode="auto">
          <a:xfrm flipV="1">
            <a:off x="2066724" y="3401164"/>
            <a:ext cx="865187" cy="1587"/>
          </a:xfrm>
          <a:prstGeom prst="line">
            <a:avLst/>
          </a:prstGeom>
          <a:noFill/>
          <a:ln w="889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8" name="Text Box 8"/>
          <p:cNvSpPr txBox="1">
            <a:spLocks noChangeArrowheads="1"/>
          </p:cNvSpPr>
          <p:nvPr/>
        </p:nvSpPr>
        <p:spPr bwMode="auto">
          <a:xfrm>
            <a:off x="794041" y="4606132"/>
            <a:ext cx="3095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eaLnBrk="1" hangingPunct="1">
              <a:spcBef>
                <a:spcPct val="50000"/>
              </a:spcBef>
            </a:pPr>
            <a:r>
              <a:rPr lang="en-GB" altLang="en-US"/>
              <a:t>Primary socialisation</a:t>
            </a:r>
          </a:p>
        </p:txBody>
      </p:sp>
      <p:sp>
        <p:nvSpPr>
          <p:cNvPr id="5129" name="Text Box 9"/>
          <p:cNvSpPr txBox="1">
            <a:spLocks noChangeArrowheads="1"/>
          </p:cNvSpPr>
          <p:nvPr/>
        </p:nvSpPr>
        <p:spPr bwMode="auto">
          <a:xfrm>
            <a:off x="3728076" y="4606131"/>
            <a:ext cx="3095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eaLnBrk="1" hangingPunct="1">
              <a:spcBef>
                <a:spcPct val="50000"/>
              </a:spcBef>
            </a:pPr>
            <a:r>
              <a:rPr lang="en-GB" altLang="en-US"/>
              <a:t>Adult stabilisation </a:t>
            </a:r>
          </a:p>
        </p:txBody>
      </p:sp>
      <p:pic>
        <p:nvPicPr>
          <p:cNvPr id="5130" name="Picture 11" descr="rhan238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4300" y="3686968"/>
            <a:ext cx="2384425"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3" descr="youre-the-bes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1787" y="1658535"/>
            <a:ext cx="11430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0361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solidFill>
            <a:srgbClr val="FF00FF"/>
          </a:solidFill>
        </p:spPr>
        <p:txBody>
          <a:bodyPr/>
          <a:lstStyle/>
          <a:p>
            <a:pPr eaLnBrk="1" hangingPunct="1"/>
            <a:r>
              <a:rPr lang="en-GB" altLang="en-US" dirty="0" smtClean="0">
                <a:solidFill>
                  <a:schemeClr val="bg1"/>
                </a:solidFill>
              </a:rPr>
              <a:t>Functionalism </a:t>
            </a:r>
          </a:p>
        </p:txBody>
      </p:sp>
      <p:sp>
        <p:nvSpPr>
          <p:cNvPr id="6147" name="Rectangle 3"/>
          <p:cNvSpPr>
            <a:spLocks noGrp="1" noChangeArrowheads="1"/>
          </p:cNvSpPr>
          <p:nvPr>
            <p:ph type="body" idx="1"/>
          </p:nvPr>
        </p:nvSpPr>
        <p:spPr/>
        <p:txBody>
          <a:bodyPr/>
          <a:lstStyle/>
          <a:p>
            <a:pPr eaLnBrk="1" hangingPunct="1">
              <a:buFontTx/>
              <a:buNone/>
            </a:pPr>
            <a:r>
              <a:rPr lang="en-GB" altLang="en-US" dirty="0" smtClean="0">
                <a:latin typeface="Arial" panose="020B0604020202020204" pitchFamily="34" charset="0"/>
                <a:cs typeface="Arial" panose="020B0604020202020204" pitchFamily="34" charset="0"/>
              </a:rPr>
              <a:t>Parsons believes we can generalise about the family type we will find in society – Nuclear with a clear division of labour. </a:t>
            </a:r>
          </a:p>
          <a:p>
            <a:pPr eaLnBrk="1" hangingPunct="1">
              <a:buFontTx/>
              <a:buNone/>
            </a:pPr>
            <a:endParaRPr lang="en-GB" altLang="en-US" dirty="0" smtClean="0">
              <a:latin typeface="Arial" panose="020B0604020202020204" pitchFamily="34" charset="0"/>
              <a:cs typeface="Arial" panose="020B0604020202020204" pitchFamily="34" charset="0"/>
            </a:endParaRPr>
          </a:p>
          <a:p>
            <a:pPr eaLnBrk="1" hangingPunct="1">
              <a:buFontTx/>
              <a:buNone/>
            </a:pPr>
            <a:r>
              <a:rPr lang="en-GB" altLang="en-US" dirty="0" smtClean="0">
                <a:latin typeface="Arial" panose="020B0604020202020204" pitchFamily="34" charset="0"/>
                <a:cs typeface="Arial" panose="020B0604020202020204" pitchFamily="34" charset="0"/>
              </a:rPr>
              <a:t>Other types could be seen as deviant or unproductive as they are less able to perform the functions required of the family. </a:t>
            </a:r>
          </a:p>
        </p:txBody>
      </p:sp>
      <p:pic>
        <p:nvPicPr>
          <p:cNvPr id="6148" name="Picture 5" descr="nuclear_fam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9441" y="4609430"/>
            <a:ext cx="1777149" cy="1693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7279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7633"/>
            <a:ext cx="8390586" cy="655271"/>
          </a:xfrm>
        </p:spPr>
        <p:txBody>
          <a:bodyPr>
            <a:noAutofit/>
          </a:bodyPr>
          <a:lstStyle/>
          <a:p>
            <a:r>
              <a:rPr lang="en-GB" sz="3600" b="1" dirty="0" smtClean="0">
                <a:latin typeface="Arial" panose="020B0604020202020204" pitchFamily="34" charset="0"/>
                <a:cs typeface="Arial" panose="020B0604020202020204" pitchFamily="34" charset="0"/>
              </a:rPr>
              <a:t>Traditional ideas of the nuclear family</a:t>
            </a:r>
            <a:endParaRPr lang="en-US" sz="3600" b="1" dirty="0">
              <a:latin typeface="Arial" panose="020B0604020202020204" pitchFamily="34" charset="0"/>
              <a:cs typeface="Arial" panose="020B0604020202020204" pitchFamily="34" charset="0"/>
            </a:endParaRPr>
          </a:p>
        </p:txBody>
      </p:sp>
      <p:sp>
        <p:nvSpPr>
          <p:cNvPr id="2" name="Content Placeholder 1"/>
          <p:cNvSpPr>
            <a:spLocks noGrp="1"/>
          </p:cNvSpPr>
          <p:nvPr>
            <p:ph sz="quarter" idx="1"/>
          </p:nvPr>
        </p:nvSpPr>
        <p:spPr>
          <a:xfrm>
            <a:off x="457200" y="986843"/>
            <a:ext cx="5428445" cy="5465472"/>
          </a:xfrm>
        </p:spPr>
        <p:txBody>
          <a:bodyPr>
            <a:normAutofit fontScale="92500" lnSpcReduction="20000"/>
          </a:bodyPr>
          <a:lstStyle/>
          <a:p>
            <a:r>
              <a:rPr lang="en-GB" dirty="0" smtClean="0">
                <a:latin typeface="Arial" panose="020B0604020202020204" pitchFamily="34" charset="0"/>
                <a:cs typeface="Arial" panose="020B0604020202020204" pitchFamily="34" charset="0"/>
              </a:rPr>
              <a:t>The nuclear family is presented as ‘normal’- </a:t>
            </a:r>
            <a:r>
              <a:rPr lang="en-GB" b="1" dirty="0" smtClean="0">
                <a:latin typeface="Arial" panose="020B0604020202020204" pitchFamily="34" charset="0"/>
                <a:cs typeface="Arial" panose="020B0604020202020204" pitchFamily="34" charset="0"/>
              </a:rPr>
              <a:t>Edmund</a:t>
            </a:r>
            <a:r>
              <a:rPr lang="en-GB" dirty="0" smtClean="0">
                <a:latin typeface="Arial" panose="020B0604020202020204" pitchFamily="34" charset="0"/>
                <a:cs typeface="Arial" panose="020B0604020202020204" pitchFamily="34" charset="0"/>
              </a:rPr>
              <a:t> </a:t>
            </a:r>
            <a:r>
              <a:rPr lang="en-GB" b="1" dirty="0" smtClean="0">
                <a:latin typeface="Arial" panose="020B0604020202020204" pitchFamily="34" charset="0"/>
                <a:cs typeface="Arial" panose="020B0604020202020204" pitchFamily="34" charset="0"/>
              </a:rPr>
              <a:t>Leach</a:t>
            </a:r>
            <a:r>
              <a:rPr lang="en-GB" dirty="0" smtClean="0">
                <a:latin typeface="Arial" panose="020B0604020202020204" pitchFamily="34" charset="0"/>
                <a:cs typeface="Arial" panose="020B0604020202020204" pitchFamily="34" charset="0"/>
              </a:rPr>
              <a:t> regarded the nuclear family as the ‘</a:t>
            </a:r>
            <a:r>
              <a:rPr lang="en-GB" b="1" i="1" dirty="0" smtClean="0">
                <a:latin typeface="Arial" panose="020B0604020202020204" pitchFamily="34" charset="0"/>
                <a:cs typeface="Arial" panose="020B0604020202020204" pitchFamily="34" charset="0"/>
              </a:rPr>
              <a:t>cereal packet</a:t>
            </a:r>
            <a:r>
              <a:rPr lang="en-GB" dirty="0" smtClean="0">
                <a:latin typeface="Arial" panose="020B0604020202020204" pitchFamily="34" charset="0"/>
                <a:cs typeface="Arial" panose="020B0604020202020204" pitchFamily="34" charset="0"/>
              </a:rPr>
              <a:t>’ image of an ideal family in the 1960s of a heterosexual couple and two children who were close in age.</a:t>
            </a:r>
          </a:p>
          <a:p>
            <a:r>
              <a:rPr lang="en-GB" dirty="0" smtClean="0">
                <a:latin typeface="Arial" panose="020B0604020202020204" pitchFamily="34" charset="0"/>
                <a:cs typeface="Arial" panose="020B0604020202020204" pitchFamily="34" charset="0"/>
              </a:rPr>
              <a:t>Leach regarded the modern nuclear family as broadly dysfunctional when compared to more extended family networks – as an emotional hothouse it becomes “the source of all our discontents”</a:t>
            </a:r>
          </a:p>
          <a:p>
            <a:r>
              <a:rPr lang="en-GB" dirty="0" smtClean="0">
                <a:latin typeface="Arial" panose="020B0604020202020204" pitchFamily="34" charset="0"/>
                <a:cs typeface="Arial" panose="020B0604020202020204" pitchFamily="34" charset="0"/>
              </a:rPr>
              <a:t>Like other functionalists though, he assumes this family structure is dominant in our society</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4099" name="Picture 3"/>
          <p:cNvPicPr>
            <a:picLocks noChangeAspect="1" noChangeArrowheads="1"/>
          </p:cNvPicPr>
          <p:nvPr/>
        </p:nvPicPr>
        <p:blipFill>
          <a:blip r:embed="rId3" cstate="print"/>
          <a:srcRect/>
          <a:stretch>
            <a:fillRect/>
          </a:stretch>
        </p:blipFill>
        <p:spPr bwMode="auto">
          <a:xfrm>
            <a:off x="5991535" y="2529096"/>
            <a:ext cx="3062312" cy="1997828"/>
          </a:xfrm>
          <a:prstGeom prst="rect">
            <a:avLst/>
          </a:prstGeom>
          <a:noFill/>
          <a:ln w="9525">
            <a:noFill/>
            <a:miter lim="800000"/>
            <a:headEnd/>
            <a:tailEnd/>
          </a:ln>
        </p:spPr>
      </p:pic>
    </p:spTree>
    <p:extLst>
      <p:ext uri="{BB962C8B-B14F-4D97-AF65-F5344CB8AC3E}">
        <p14:creationId xmlns:p14="http://schemas.microsoft.com/office/powerpoint/2010/main" val="3208169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solidFill>
            <a:srgbClr val="FFFF99"/>
          </a:solidFill>
        </p:spPr>
        <p:txBody>
          <a:bodyPr/>
          <a:lstStyle/>
          <a:p>
            <a:pPr eaLnBrk="1" hangingPunct="1"/>
            <a:r>
              <a:rPr lang="en-GB" altLang="en-US" smtClean="0"/>
              <a:t>The Neo-conventional Family </a:t>
            </a:r>
          </a:p>
        </p:txBody>
      </p:sp>
      <p:sp>
        <p:nvSpPr>
          <p:cNvPr id="7171" name="Rectangle 3"/>
          <p:cNvSpPr>
            <a:spLocks noGrp="1" noChangeArrowheads="1"/>
          </p:cNvSpPr>
          <p:nvPr>
            <p:ph type="body" idx="4294967295"/>
          </p:nvPr>
        </p:nvSpPr>
        <p:spPr>
          <a:xfrm>
            <a:off x="179388" y="1628775"/>
            <a:ext cx="8229600" cy="4525963"/>
          </a:xfrm>
        </p:spPr>
        <p:txBody>
          <a:bodyPr/>
          <a:lstStyle/>
          <a:p>
            <a:pPr eaLnBrk="1" hangingPunct="1"/>
            <a:r>
              <a:rPr lang="en-GB" altLang="en-US" dirty="0" smtClean="0">
                <a:latin typeface="Arial" panose="020B0604020202020204" pitchFamily="34" charset="0"/>
                <a:cs typeface="Arial" panose="020B0604020202020204" pitchFamily="34" charset="0"/>
              </a:rPr>
              <a:t>Chester (1985) accepts recent diversity, but does not see this as significant or negative. </a:t>
            </a:r>
          </a:p>
          <a:p>
            <a:pPr eaLnBrk="1" hangingPunct="1"/>
            <a:endParaRPr lang="en-GB" altLang="en-US" dirty="0" smtClean="0">
              <a:latin typeface="Arial" panose="020B0604020202020204" pitchFamily="34" charset="0"/>
              <a:cs typeface="Arial" panose="020B0604020202020204" pitchFamily="34" charset="0"/>
            </a:endParaRPr>
          </a:p>
          <a:p>
            <a:pPr eaLnBrk="1" hangingPunct="1"/>
            <a:r>
              <a:rPr lang="en-GB" altLang="en-US" dirty="0" smtClean="0">
                <a:latin typeface="Arial" panose="020B0604020202020204" pitchFamily="34" charset="0"/>
                <a:cs typeface="Arial" panose="020B0604020202020204" pitchFamily="34" charset="0"/>
              </a:rPr>
              <a:t>1 important change is move from: </a:t>
            </a:r>
          </a:p>
          <a:p>
            <a:pPr eaLnBrk="1" hangingPunct="1"/>
            <a:endParaRPr lang="en-GB" altLang="en-US" dirty="0" smtClean="0">
              <a:latin typeface="Arial" panose="020B0604020202020204" pitchFamily="34" charset="0"/>
              <a:cs typeface="Arial" panose="020B0604020202020204" pitchFamily="34" charset="0"/>
            </a:endParaRPr>
          </a:p>
          <a:p>
            <a:pPr eaLnBrk="1" hangingPunct="1">
              <a:buFontTx/>
              <a:buNone/>
            </a:pPr>
            <a:r>
              <a:rPr lang="en-GB" altLang="en-US" dirty="0" smtClean="0">
                <a:latin typeface="Arial" panose="020B0604020202020204" pitchFamily="34" charset="0"/>
                <a:cs typeface="Arial" panose="020B0604020202020204" pitchFamily="34" charset="0"/>
              </a:rPr>
              <a:t>Traditional 			Neo-conventional </a:t>
            </a:r>
          </a:p>
          <a:p>
            <a:pPr eaLnBrk="1" hangingPunct="1">
              <a:buFontTx/>
              <a:buNone/>
            </a:pPr>
            <a:r>
              <a:rPr lang="en-GB" altLang="en-US" dirty="0" smtClean="0">
                <a:latin typeface="Arial" panose="020B0604020202020204" pitchFamily="34" charset="0"/>
                <a:cs typeface="Arial" panose="020B0604020202020204" pitchFamily="34" charset="0"/>
              </a:rPr>
              <a:t>Nuclear family 			Family</a:t>
            </a:r>
          </a:p>
        </p:txBody>
      </p:sp>
      <p:sp>
        <p:nvSpPr>
          <p:cNvPr id="7172" name="Line 4"/>
          <p:cNvSpPr>
            <a:spLocks noChangeShapeType="1"/>
          </p:cNvSpPr>
          <p:nvPr/>
        </p:nvSpPr>
        <p:spPr bwMode="auto">
          <a:xfrm>
            <a:off x="2134628" y="4314580"/>
            <a:ext cx="1511300" cy="0"/>
          </a:xfrm>
          <a:prstGeom prst="line">
            <a:avLst/>
          </a:prstGeom>
          <a:noFill/>
          <a:ln w="1143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7173" name="Picture 9" descr="familiesarediffer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7869" y="2381586"/>
            <a:ext cx="194310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161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solidFill>
            <a:srgbClr val="FFFF66"/>
          </a:solidFill>
        </p:spPr>
        <p:txBody>
          <a:bodyPr>
            <a:normAutofit fontScale="90000"/>
          </a:bodyPr>
          <a:lstStyle/>
          <a:p>
            <a:pPr eaLnBrk="1" hangingPunct="1"/>
            <a:r>
              <a:rPr lang="en-GB" altLang="en-US" dirty="0" smtClean="0"/>
              <a:t>Chester: The </a:t>
            </a:r>
            <a:r>
              <a:rPr lang="en-GB" altLang="en-US" dirty="0" smtClean="0"/>
              <a:t>Neo-conventional Family</a:t>
            </a:r>
          </a:p>
        </p:txBody>
      </p:sp>
      <p:sp>
        <p:nvSpPr>
          <p:cNvPr id="8195" name="Rectangle 3"/>
          <p:cNvSpPr>
            <a:spLocks noGrp="1" noChangeArrowheads="1"/>
          </p:cNvSpPr>
          <p:nvPr>
            <p:ph type="body" idx="1"/>
          </p:nvPr>
        </p:nvSpPr>
        <p:spPr/>
        <p:txBody>
          <a:bodyPr/>
          <a:lstStyle/>
          <a:p>
            <a:pPr eaLnBrk="1" hangingPunct="1"/>
            <a:r>
              <a:rPr lang="en-GB" altLang="en-US" dirty="0" smtClean="0">
                <a:latin typeface="Arial" panose="020B0604020202020204" pitchFamily="34" charset="0"/>
                <a:cs typeface="Arial" panose="020B0604020202020204" pitchFamily="34" charset="0"/>
              </a:rPr>
              <a:t>Dual earner family (symmetrical family) </a:t>
            </a:r>
          </a:p>
          <a:p>
            <a:pPr eaLnBrk="1" hangingPunct="1"/>
            <a:r>
              <a:rPr lang="en-GB" altLang="en-US" dirty="0" smtClean="0">
                <a:latin typeface="Arial" panose="020B0604020202020204" pitchFamily="34" charset="0"/>
                <a:cs typeface="Arial" panose="020B0604020202020204" pitchFamily="34" charset="0"/>
              </a:rPr>
              <a:t>Nuclear family remains an ideal. </a:t>
            </a:r>
          </a:p>
          <a:p>
            <a:pPr eaLnBrk="1" hangingPunct="1"/>
            <a:r>
              <a:rPr lang="en-GB" altLang="en-US" dirty="0" smtClean="0">
                <a:latin typeface="Arial" panose="020B0604020202020204" pitchFamily="34" charset="0"/>
                <a:cs typeface="Arial" panose="020B0604020202020204" pitchFamily="34" charset="0"/>
              </a:rPr>
              <a:t>Most people will be part of a nuclear family at some point. </a:t>
            </a:r>
          </a:p>
        </p:txBody>
      </p:sp>
      <p:sp>
        <p:nvSpPr>
          <p:cNvPr id="8196" name="Text Box 4"/>
          <p:cNvSpPr txBox="1">
            <a:spLocks noChangeArrowheads="1"/>
          </p:cNvSpPr>
          <p:nvPr/>
        </p:nvSpPr>
        <p:spPr bwMode="auto">
          <a:xfrm>
            <a:off x="755650" y="4005263"/>
            <a:ext cx="7777163" cy="243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spcBef>
                <a:spcPct val="50000"/>
              </a:spcBef>
            </a:pPr>
            <a:r>
              <a:rPr lang="en-GB" altLang="en-US"/>
              <a:t>Most people still: </a:t>
            </a:r>
          </a:p>
          <a:p>
            <a:pPr eaLnBrk="1" hangingPunct="1">
              <a:spcBef>
                <a:spcPct val="50000"/>
              </a:spcBef>
            </a:pPr>
            <a:r>
              <a:rPr lang="en-GB" altLang="en-US"/>
              <a:t>	marry</a:t>
            </a:r>
          </a:p>
          <a:p>
            <a:pPr eaLnBrk="1" hangingPunct="1">
              <a:spcBef>
                <a:spcPct val="50000"/>
              </a:spcBef>
            </a:pPr>
            <a:r>
              <a:rPr lang="en-GB" altLang="en-US"/>
              <a:t>	have children </a:t>
            </a:r>
          </a:p>
          <a:p>
            <a:pPr eaLnBrk="1" hangingPunct="1">
              <a:spcBef>
                <a:spcPct val="50000"/>
              </a:spcBef>
            </a:pPr>
            <a:r>
              <a:rPr lang="en-GB" altLang="en-US"/>
              <a:t>	stay together till death</a:t>
            </a:r>
          </a:p>
          <a:p>
            <a:pPr eaLnBrk="1" hangingPunct="1">
              <a:spcBef>
                <a:spcPct val="50000"/>
              </a:spcBef>
            </a:pPr>
            <a:r>
              <a:rPr lang="en-GB" altLang="en-US"/>
              <a:t>	jointly register births</a:t>
            </a:r>
          </a:p>
          <a:p>
            <a:pPr eaLnBrk="1" hangingPunct="1">
              <a:spcBef>
                <a:spcPct val="50000"/>
              </a:spcBef>
            </a:pPr>
            <a:r>
              <a:rPr lang="en-GB" altLang="en-US"/>
              <a:t>	live in a household with a married couple. </a:t>
            </a:r>
          </a:p>
        </p:txBody>
      </p:sp>
      <p:sp>
        <p:nvSpPr>
          <p:cNvPr id="8197" name="WordArt 5"/>
          <p:cNvSpPr>
            <a:spLocks noChangeArrowheads="1" noChangeShapeType="1" noTextEdit="1"/>
          </p:cNvSpPr>
          <p:nvPr/>
        </p:nvSpPr>
        <p:spPr bwMode="auto">
          <a:xfrm rot="1857826">
            <a:off x="4716463" y="4652963"/>
            <a:ext cx="3827462" cy="647700"/>
          </a:xfrm>
          <a:prstGeom prst="rect">
            <a:avLst/>
          </a:prstGeom>
        </p:spPr>
        <p:txBody>
          <a:bodyPr wrap="none" fromWordArt="1">
            <a:prstTxWarp prst="textPlain">
              <a:avLst>
                <a:gd name="adj" fmla="val 50000"/>
              </a:avLst>
            </a:prstTxWarp>
          </a:bodyPr>
          <a:lstStyle/>
          <a:p>
            <a:pPr algn="ctr"/>
            <a:r>
              <a:rPr lang="en-GB"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The New Right Exagerrate </a:t>
            </a:r>
          </a:p>
        </p:txBody>
      </p:sp>
    </p:spTree>
    <p:extLst>
      <p:ext uri="{BB962C8B-B14F-4D97-AF65-F5344CB8AC3E}">
        <p14:creationId xmlns:p14="http://schemas.microsoft.com/office/powerpoint/2010/main" val="25188920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owerPoint" ma:contentTypeID="0x010100EA90949D6391244A906844C304818D4E002A99670292B1E14DBE9FE3D16419C643" ma:contentTypeVersion="1" ma:contentTypeDescription="Create a new PowerPoint document" ma:contentTypeScope="" ma:versionID="1bcd93499e694cdd76fce4f16b79cfc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C4FA092-CEBC-439C-88EF-826D9FA083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F94C9D8-F7B8-4584-B6F4-FD33A12957A3}">
  <ds:schemaRefs>
    <ds:schemaRef ds:uri="http://schemas.microsoft.com/sharepoint/v3/contenttype/forms"/>
  </ds:schemaRefs>
</ds:datastoreItem>
</file>

<file path=customXml/itemProps3.xml><?xml version="1.0" encoding="utf-8"?>
<ds:datastoreItem xmlns:ds="http://schemas.openxmlformats.org/officeDocument/2006/customXml" ds:itemID="{7100C8F3-A9E5-4229-8272-8E74B2D443EC}">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elements/1.1/"/>
    <ds:schemaRef ds:uri="http://www.w3.org/XML/1998/namespace"/>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Equity</Template>
  <TotalTime>1874</TotalTime>
  <Words>1146</Words>
  <Application>Microsoft Office PowerPoint</Application>
  <PresentationFormat>On-screen Show (4:3)</PresentationFormat>
  <Paragraphs>117</Paragraphs>
  <Slides>21</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Arial Black</vt:lpstr>
      <vt:lpstr>Calibri</vt:lpstr>
      <vt:lpstr>Comic Sans MS</vt:lpstr>
      <vt:lpstr>Franklin Gothic Book</vt:lpstr>
      <vt:lpstr>Perpetua</vt:lpstr>
      <vt:lpstr>Times New Roman</vt:lpstr>
      <vt:lpstr>Wingdings 2</vt:lpstr>
      <vt:lpstr>Equity</vt:lpstr>
      <vt:lpstr>Family Diversity</vt:lpstr>
      <vt:lpstr>What do we mean by the term diversity? p.3</vt:lpstr>
      <vt:lpstr>Activity p.4</vt:lpstr>
      <vt:lpstr>Key Question: Is the nuclear family still dominant?</vt:lpstr>
      <vt:lpstr>Functionalism and Family Diversity </vt:lpstr>
      <vt:lpstr>Functionalism </vt:lpstr>
      <vt:lpstr>Traditional ideas of the nuclear family</vt:lpstr>
      <vt:lpstr>The Neo-conventional Family </vt:lpstr>
      <vt:lpstr>Chester: The Neo-conventional Family</vt:lpstr>
      <vt:lpstr>The Life cycle of the family</vt:lpstr>
      <vt:lpstr>The New Right</vt:lpstr>
      <vt:lpstr>Key Study: Rapoport and Rapoport</vt:lpstr>
      <vt:lpstr>PowerPoint Presentation</vt:lpstr>
      <vt:lpstr>PowerPoint Presentation</vt:lpstr>
      <vt:lpstr>Eversley and Bonnerjea (1982) – Diversity and Location</vt:lpstr>
      <vt:lpstr>Eversley and Bonnerjea (1982) – Diversity and Location</vt:lpstr>
      <vt:lpstr>Extended families</vt:lpstr>
      <vt:lpstr>Peter Willmott (1988)</vt:lpstr>
      <vt:lpstr>Cultural diversity </vt:lpstr>
      <vt:lpstr>Postmodern views of diversity</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Dominance of the nuclear family?</dc:title>
  <dc:creator>Hannah Roberts</dc:creator>
  <cp:lastModifiedBy>Hannah Roberts</cp:lastModifiedBy>
  <cp:revision>72</cp:revision>
  <cp:lastPrinted>2019-01-08T15:17:38Z</cp:lastPrinted>
  <dcterms:created xsi:type="dcterms:W3CDTF">2012-03-08T09:31:11Z</dcterms:created>
  <dcterms:modified xsi:type="dcterms:W3CDTF">2019-12-10T17:02:37Z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0x010100EA90949D6391244A906844C304818D4E002A99670292B1E14DBE9FE3D16419C643</vt:lpwstr>
  </property>
</Properties>
</file>